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7" r:id="rId1"/>
    <p:sldMasterId id="2147483800" r:id="rId2"/>
  </p:sldMasterIdLst>
  <p:notesMasterIdLst>
    <p:notesMasterId r:id="rId157"/>
  </p:notesMasterIdLst>
  <p:handoutMasterIdLst>
    <p:handoutMasterId r:id="rId158"/>
  </p:handoutMasterIdLst>
  <p:sldIdLst>
    <p:sldId id="1010" r:id="rId3"/>
    <p:sldId id="968" r:id="rId4"/>
    <p:sldId id="992" r:id="rId5"/>
    <p:sldId id="991" r:id="rId6"/>
    <p:sldId id="990" r:id="rId7"/>
    <p:sldId id="989" r:id="rId8"/>
    <p:sldId id="857" r:id="rId9"/>
    <p:sldId id="851" r:id="rId10"/>
    <p:sldId id="993" r:id="rId11"/>
    <p:sldId id="1021" r:id="rId12"/>
    <p:sldId id="1024" r:id="rId13"/>
    <p:sldId id="1023" r:id="rId14"/>
    <p:sldId id="840" r:id="rId15"/>
    <p:sldId id="1011" r:id="rId16"/>
    <p:sldId id="996" r:id="rId17"/>
    <p:sldId id="699" r:id="rId18"/>
    <p:sldId id="724" r:id="rId19"/>
    <p:sldId id="723" r:id="rId20"/>
    <p:sldId id="780" r:id="rId21"/>
    <p:sldId id="798" r:id="rId22"/>
    <p:sldId id="998" r:id="rId23"/>
    <p:sldId id="841" r:id="rId24"/>
    <p:sldId id="947" r:id="rId25"/>
    <p:sldId id="1000" r:id="rId26"/>
    <p:sldId id="999" r:id="rId27"/>
    <p:sldId id="802" r:id="rId28"/>
    <p:sldId id="871" r:id="rId29"/>
    <p:sldId id="869" r:id="rId30"/>
    <p:sldId id="868" r:id="rId31"/>
    <p:sldId id="867" r:id="rId32"/>
    <p:sldId id="866" r:id="rId33"/>
    <p:sldId id="865" r:id="rId34"/>
    <p:sldId id="864" r:id="rId35"/>
    <p:sldId id="809" r:id="rId36"/>
    <p:sldId id="810" r:id="rId37"/>
    <p:sldId id="1013" r:id="rId38"/>
    <p:sldId id="878" r:id="rId39"/>
    <p:sldId id="1017" r:id="rId40"/>
    <p:sldId id="1019" r:id="rId41"/>
    <p:sldId id="1018" r:id="rId42"/>
    <p:sldId id="1016" r:id="rId43"/>
    <p:sldId id="1015" r:id="rId44"/>
    <p:sldId id="1014" r:id="rId45"/>
    <p:sldId id="1020" r:id="rId46"/>
    <p:sldId id="1012" r:id="rId47"/>
    <p:sldId id="877" r:id="rId48"/>
    <p:sldId id="876" r:id="rId49"/>
    <p:sldId id="875" r:id="rId50"/>
    <p:sldId id="874" r:id="rId51"/>
    <p:sldId id="873" r:id="rId52"/>
    <p:sldId id="872" r:id="rId53"/>
    <p:sldId id="602" r:id="rId54"/>
    <p:sldId id="776" r:id="rId55"/>
    <p:sldId id="885" r:id="rId56"/>
    <p:sldId id="886" r:id="rId57"/>
    <p:sldId id="887" r:id="rId58"/>
    <p:sldId id="888" r:id="rId59"/>
    <p:sldId id="889" r:id="rId60"/>
    <p:sldId id="890" r:id="rId61"/>
    <p:sldId id="891" r:id="rId62"/>
    <p:sldId id="706" r:id="rId63"/>
    <p:sldId id="450" r:id="rId64"/>
    <p:sldId id="892" r:id="rId65"/>
    <p:sldId id="895" r:id="rId66"/>
    <p:sldId id="896" r:id="rId67"/>
    <p:sldId id="897" r:id="rId68"/>
    <p:sldId id="898" r:id="rId69"/>
    <p:sldId id="761" r:id="rId70"/>
    <p:sldId id="899" r:id="rId71"/>
    <p:sldId id="986" r:id="rId72"/>
    <p:sldId id="1001" r:id="rId73"/>
    <p:sldId id="708" r:id="rId74"/>
    <p:sldId id="900" r:id="rId75"/>
    <p:sldId id="901" r:id="rId76"/>
    <p:sldId id="902" r:id="rId77"/>
    <p:sldId id="903" r:id="rId78"/>
    <p:sldId id="904" r:id="rId79"/>
    <p:sldId id="816" r:id="rId80"/>
    <p:sldId id="987" r:id="rId81"/>
    <p:sldId id="716" r:id="rId82"/>
    <p:sldId id="905" r:id="rId83"/>
    <p:sldId id="906" r:id="rId84"/>
    <p:sldId id="907" r:id="rId85"/>
    <p:sldId id="908" r:id="rId86"/>
    <p:sldId id="909" r:id="rId87"/>
    <p:sldId id="910" r:id="rId88"/>
    <p:sldId id="911" r:id="rId89"/>
    <p:sldId id="658" r:id="rId90"/>
    <p:sldId id="667" r:id="rId91"/>
    <p:sldId id="939" r:id="rId92"/>
    <p:sldId id="940" r:id="rId93"/>
    <p:sldId id="941" r:id="rId94"/>
    <p:sldId id="942" r:id="rId95"/>
    <p:sldId id="943" r:id="rId96"/>
    <p:sldId id="944" r:id="rId97"/>
    <p:sldId id="945" r:id="rId98"/>
    <p:sldId id="823" r:id="rId99"/>
    <p:sldId id="468" r:id="rId100"/>
    <p:sldId id="919" r:id="rId101"/>
    <p:sldId id="920" r:id="rId102"/>
    <p:sldId id="921" r:id="rId103"/>
    <p:sldId id="922" r:id="rId104"/>
    <p:sldId id="923" r:id="rId105"/>
    <p:sldId id="924" r:id="rId106"/>
    <p:sldId id="925" r:id="rId107"/>
    <p:sldId id="633" r:id="rId108"/>
    <p:sldId id="742" r:id="rId109"/>
    <p:sldId id="926" r:id="rId110"/>
    <p:sldId id="927" r:id="rId111"/>
    <p:sldId id="928" r:id="rId112"/>
    <p:sldId id="929" r:id="rId113"/>
    <p:sldId id="930" r:id="rId114"/>
    <p:sldId id="931" r:id="rId115"/>
    <p:sldId id="932" r:id="rId116"/>
    <p:sldId id="830" r:id="rId117"/>
    <p:sldId id="556" r:id="rId118"/>
    <p:sldId id="557" r:id="rId119"/>
    <p:sldId id="558" r:id="rId120"/>
    <p:sldId id="669" r:id="rId121"/>
    <p:sldId id="668" r:id="rId122"/>
    <p:sldId id="960" r:id="rId123"/>
    <p:sldId id="1002" r:id="rId124"/>
    <p:sldId id="670" r:id="rId125"/>
    <p:sldId id="671" r:id="rId126"/>
    <p:sldId id="763" r:id="rId127"/>
    <p:sldId id="764" r:id="rId128"/>
    <p:sldId id="677" r:id="rId129"/>
    <p:sldId id="678" r:id="rId130"/>
    <p:sldId id="679" r:id="rId131"/>
    <p:sldId id="680" r:id="rId132"/>
    <p:sldId id="681" r:id="rId133"/>
    <p:sldId id="765" r:id="rId134"/>
    <p:sldId id="766" r:id="rId135"/>
    <p:sldId id="767" r:id="rId136"/>
    <p:sldId id="721" r:id="rId137"/>
    <p:sldId id="768" r:id="rId138"/>
    <p:sldId id="980" r:id="rId139"/>
    <p:sldId id="1006" r:id="rId140"/>
    <p:sldId id="1005" r:id="rId141"/>
    <p:sldId id="1004" r:id="rId142"/>
    <p:sldId id="1003" r:id="rId143"/>
    <p:sldId id="837" r:id="rId144"/>
    <p:sldId id="1008" r:id="rId145"/>
    <p:sldId id="1007" r:id="rId146"/>
    <p:sldId id="1009" r:id="rId147"/>
    <p:sldId id="842" r:id="rId148"/>
    <p:sldId id="988" r:id="rId149"/>
    <p:sldId id="963" r:id="rId150"/>
    <p:sldId id="962" r:id="rId151"/>
    <p:sldId id="961" r:id="rId152"/>
    <p:sldId id="956" r:id="rId153"/>
    <p:sldId id="957" r:id="rId154"/>
    <p:sldId id="958" r:id="rId155"/>
    <p:sldId id="959" r:id="rId156"/>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CCECFF"/>
    <a:srgbClr val="336699"/>
    <a:srgbClr val="006699"/>
    <a:srgbClr val="FF0066"/>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82" autoAdjust="0"/>
    <p:restoredTop sz="94660"/>
  </p:normalViewPr>
  <p:slideViewPr>
    <p:cSldViewPr snapToGrid="0">
      <p:cViewPr varScale="1">
        <p:scale>
          <a:sx n="62" d="100"/>
          <a:sy n="62" d="100"/>
        </p:scale>
        <p:origin x="988" y="56"/>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36" d="100"/>
          <a:sy n="36" d="100"/>
        </p:scale>
        <p:origin x="-2244" y="-72"/>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53" Type="http://schemas.openxmlformats.org/officeDocument/2006/relationships/slide" Target="slides/slide151.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slide" Target="slides/slide15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cs typeface="Times New Roman" panose="02020603050405020304" pitchFamily="18" charset="0"/>
              </a:defRPr>
            </a:lvl1pPr>
          </a:lstStyle>
          <a:p>
            <a:fld id="{08BE6F53-C219-40CD-BEE0-76C79FCD6B4B}" type="slidenum">
              <a:rPr lang="en-US" altLang="de-DE"/>
              <a:pPr/>
              <a:t>‹Nr.›</a:t>
            </a:fld>
            <a:endParaRPr lang="en-GB" altLang="de-DE"/>
          </a:p>
        </p:txBody>
      </p:sp>
    </p:spTree>
    <p:extLst>
      <p:ext uri="{BB962C8B-B14F-4D97-AF65-F5344CB8AC3E}">
        <p14:creationId xmlns:p14="http://schemas.microsoft.com/office/powerpoint/2010/main" val="3178146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5155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cs typeface="Times New Roman" panose="02020603050405020304" pitchFamily="18" charset="0"/>
              </a:defRPr>
            </a:lvl1pPr>
          </a:lstStyle>
          <a:p>
            <a:fld id="{28E3E3B1-7BFF-4DFC-AD29-D2F538F7FE48}" type="slidenum">
              <a:rPr lang="en-US" altLang="de-DE"/>
              <a:pPr/>
              <a:t>‹Nr.›</a:t>
            </a:fld>
            <a:endParaRPr lang="de-DE" altLang="de-DE"/>
          </a:p>
        </p:txBody>
      </p:sp>
    </p:spTree>
    <p:extLst>
      <p:ext uri="{BB962C8B-B14F-4D97-AF65-F5344CB8AC3E}">
        <p14:creationId xmlns:p14="http://schemas.microsoft.com/office/powerpoint/2010/main" val="20014802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8082D9-BA27-42CC-9898-DAFC231261C1}" type="slidenum">
              <a:rPr lang="de-DE" altLang="de-DE">
                <a:latin typeface="Arial" panose="020B0604020202020204" pitchFamily="34" charset="0"/>
              </a:rPr>
              <a:pPr algn="r" eaLnBrk="1" hangingPunct="1">
                <a:spcBef>
                  <a:spcPct val="0"/>
                </a:spcBef>
              </a:pPr>
              <a:t>2</a:t>
            </a:fld>
            <a:endParaRPr lang="de-DE" altLang="de-DE">
              <a:latin typeface="Arial" panose="020B0604020202020204" pitchFamily="34" charset="0"/>
            </a:endParaRPr>
          </a:p>
        </p:txBody>
      </p:sp>
      <p:sp>
        <p:nvSpPr>
          <p:cNvPr id="15769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52EE7F10-84D3-43F5-B845-786E9CE434DA}" type="slidenum">
              <a:rPr lang="ar-SA" altLang="de-DE" sz="1300">
                <a:cs typeface="Times New Roman" panose="02020603050405020304" pitchFamily="18" charset="0"/>
              </a:rPr>
              <a:pPr algn="r" eaLnBrk="1" hangingPunct="1">
                <a:spcBef>
                  <a:spcPct val="0"/>
                </a:spcBef>
              </a:pPr>
              <a:t>2</a:t>
            </a:fld>
            <a:endParaRPr lang="de-DE" altLang="de-DE" sz="1300">
              <a:cs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82550" y="744538"/>
            <a:ext cx="6618288" cy="3722687"/>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4606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8082D9-BA27-42CC-9898-DAFC231261C1}" type="slidenum">
              <a:rPr lang="de-DE" altLang="de-DE">
                <a:latin typeface="Arial" panose="020B0604020202020204" pitchFamily="34" charset="0"/>
              </a:rPr>
              <a:pPr algn="r" eaLnBrk="1" hangingPunct="1">
                <a:spcBef>
                  <a:spcPct val="0"/>
                </a:spcBef>
              </a:pPr>
              <a:t>3</a:t>
            </a:fld>
            <a:endParaRPr lang="de-DE" altLang="de-DE">
              <a:latin typeface="Arial" panose="020B0604020202020204" pitchFamily="34" charset="0"/>
            </a:endParaRPr>
          </a:p>
        </p:txBody>
      </p:sp>
      <p:sp>
        <p:nvSpPr>
          <p:cNvPr id="15769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52EE7F10-84D3-43F5-B845-786E9CE434DA}" type="slidenum">
              <a:rPr lang="ar-SA" altLang="de-DE" sz="1300">
                <a:cs typeface="Times New Roman" panose="02020603050405020304" pitchFamily="18" charset="0"/>
              </a:rPr>
              <a:pPr algn="r" eaLnBrk="1" hangingPunct="1">
                <a:spcBef>
                  <a:spcPct val="0"/>
                </a:spcBef>
              </a:pPr>
              <a:t>3</a:t>
            </a:fld>
            <a:endParaRPr lang="de-DE" altLang="de-DE" sz="1300">
              <a:cs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82550" y="744538"/>
            <a:ext cx="6618288" cy="3722687"/>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4606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8082D9-BA27-42CC-9898-DAFC231261C1}" type="slidenum">
              <a:rPr lang="de-DE" altLang="de-DE">
                <a:latin typeface="Arial" panose="020B0604020202020204" pitchFamily="34" charset="0"/>
              </a:rPr>
              <a:pPr algn="r" eaLnBrk="1" hangingPunct="1">
                <a:spcBef>
                  <a:spcPct val="0"/>
                </a:spcBef>
              </a:pPr>
              <a:t>4</a:t>
            </a:fld>
            <a:endParaRPr lang="de-DE" altLang="de-DE">
              <a:latin typeface="Arial" panose="020B0604020202020204" pitchFamily="34" charset="0"/>
            </a:endParaRPr>
          </a:p>
        </p:txBody>
      </p:sp>
      <p:sp>
        <p:nvSpPr>
          <p:cNvPr id="15769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52EE7F10-84D3-43F5-B845-786E9CE434DA}" type="slidenum">
              <a:rPr lang="ar-SA" altLang="de-DE" sz="1300">
                <a:cs typeface="Times New Roman" panose="02020603050405020304" pitchFamily="18" charset="0"/>
              </a:rPr>
              <a:pPr algn="r" eaLnBrk="1" hangingPunct="1">
                <a:spcBef>
                  <a:spcPct val="0"/>
                </a:spcBef>
              </a:pPr>
              <a:t>4</a:t>
            </a:fld>
            <a:endParaRPr lang="de-DE" altLang="de-DE" sz="1300">
              <a:cs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82550" y="744538"/>
            <a:ext cx="6618288" cy="3722687"/>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4606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8082D9-BA27-42CC-9898-DAFC231261C1}" type="slidenum">
              <a:rPr lang="de-DE" altLang="de-DE">
                <a:latin typeface="Arial" panose="020B0604020202020204" pitchFamily="34" charset="0"/>
              </a:rPr>
              <a:pPr algn="r" eaLnBrk="1" hangingPunct="1">
                <a:spcBef>
                  <a:spcPct val="0"/>
                </a:spcBef>
              </a:pPr>
              <a:t>5</a:t>
            </a:fld>
            <a:endParaRPr lang="de-DE" altLang="de-DE">
              <a:latin typeface="Arial" panose="020B0604020202020204" pitchFamily="34" charset="0"/>
            </a:endParaRPr>
          </a:p>
        </p:txBody>
      </p:sp>
      <p:sp>
        <p:nvSpPr>
          <p:cNvPr id="15769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52EE7F10-84D3-43F5-B845-786E9CE434DA}" type="slidenum">
              <a:rPr lang="ar-SA" altLang="de-DE" sz="1300">
                <a:cs typeface="Times New Roman" panose="02020603050405020304" pitchFamily="18" charset="0"/>
              </a:rPr>
              <a:pPr algn="r" eaLnBrk="1" hangingPunct="1">
                <a:spcBef>
                  <a:spcPct val="0"/>
                </a:spcBef>
              </a:pPr>
              <a:t>5</a:t>
            </a:fld>
            <a:endParaRPr lang="de-DE" altLang="de-DE" sz="1300">
              <a:cs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82550" y="744538"/>
            <a:ext cx="6618288" cy="3722687"/>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4606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8082D9-BA27-42CC-9898-DAFC231261C1}" type="slidenum">
              <a:rPr lang="de-DE" altLang="de-DE">
                <a:latin typeface="Arial" panose="020B0604020202020204" pitchFamily="34" charset="0"/>
              </a:rPr>
              <a:pPr algn="r" eaLnBrk="1" hangingPunct="1">
                <a:spcBef>
                  <a:spcPct val="0"/>
                </a:spcBef>
              </a:pPr>
              <a:t>6</a:t>
            </a:fld>
            <a:endParaRPr lang="de-DE" altLang="de-DE">
              <a:latin typeface="Arial" panose="020B0604020202020204" pitchFamily="34" charset="0"/>
            </a:endParaRPr>
          </a:p>
        </p:txBody>
      </p:sp>
      <p:sp>
        <p:nvSpPr>
          <p:cNvPr id="15769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52EE7F10-84D3-43F5-B845-786E9CE434DA}" type="slidenum">
              <a:rPr lang="ar-SA" altLang="de-DE" sz="1300">
                <a:cs typeface="Times New Roman" panose="02020603050405020304" pitchFamily="18" charset="0"/>
              </a:rPr>
              <a:pPr algn="r" eaLnBrk="1" hangingPunct="1">
                <a:spcBef>
                  <a:spcPct val="0"/>
                </a:spcBef>
              </a:pPr>
              <a:t>6</a:t>
            </a:fld>
            <a:endParaRPr lang="de-DE" altLang="de-DE" sz="1300">
              <a:cs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82550" y="744538"/>
            <a:ext cx="6618288" cy="3722687"/>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4606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E2C361E8-69D6-4A5F-B5C9-2DA1D5BDA35E}" type="slidenum">
              <a:rPr lang="de-DE" altLang="de-DE">
                <a:latin typeface="Arial" panose="020B0604020202020204" pitchFamily="34" charset="0"/>
              </a:rPr>
              <a:pPr algn="r" eaLnBrk="1" hangingPunct="1">
                <a:spcBef>
                  <a:spcPct val="0"/>
                </a:spcBef>
              </a:pPr>
              <a:t>7</a:t>
            </a:fld>
            <a:endParaRPr lang="de-DE" altLang="de-DE">
              <a:latin typeface="Arial" panose="020B0604020202020204" pitchFamily="34" charset="0"/>
            </a:endParaRPr>
          </a:p>
        </p:txBody>
      </p:sp>
      <p:sp>
        <p:nvSpPr>
          <p:cNvPr id="158723"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BE491418-14CF-44A6-BC54-8CDB86E52063}" type="slidenum">
              <a:rPr lang="ar-SA" altLang="de-DE" sz="1300">
                <a:cs typeface="Times New Roman" panose="02020603050405020304" pitchFamily="18" charset="0"/>
              </a:rPr>
              <a:pPr algn="r" eaLnBrk="1" hangingPunct="1">
                <a:spcBef>
                  <a:spcPct val="0"/>
                </a:spcBef>
              </a:pPr>
              <a:t>7</a:t>
            </a:fld>
            <a:endParaRPr lang="de-DE" altLang="de-DE" sz="1300">
              <a:cs typeface="Times New Roman" panose="02020603050405020304" pitchFamily="18" charset="0"/>
            </a:endParaRPr>
          </a:p>
        </p:txBody>
      </p:sp>
      <p:sp>
        <p:nvSpPr>
          <p:cNvPr id="158724" name="Rectangle 2"/>
          <p:cNvSpPr>
            <a:spLocks noGrp="1" noRot="1" noChangeAspect="1" noChangeArrowheads="1" noTextEdit="1"/>
          </p:cNvSpPr>
          <p:nvPr>
            <p:ph type="sldImg"/>
          </p:nvPr>
        </p:nvSpPr>
        <p:spPr>
          <a:xfrm>
            <a:off x="82550" y="744538"/>
            <a:ext cx="6618288" cy="3722687"/>
          </a:xfrm>
          <a:ln/>
        </p:spPr>
      </p:sp>
      <p:sp>
        <p:nvSpPr>
          <p:cNvPr id="15872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73281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0439DCFE-9267-497F-A26B-46FA0C8A6295}" type="slidenum">
              <a:rPr lang="de-DE" altLang="de-DE">
                <a:latin typeface="Arial" panose="020B0604020202020204" pitchFamily="34" charset="0"/>
              </a:rPr>
              <a:pPr algn="r" eaLnBrk="1" hangingPunct="1">
                <a:spcBef>
                  <a:spcPct val="0"/>
                </a:spcBef>
              </a:pPr>
              <a:t>8</a:t>
            </a:fld>
            <a:endParaRPr lang="de-DE" altLang="de-DE">
              <a:latin typeface="Arial" panose="020B0604020202020204" pitchFamily="34" charset="0"/>
            </a:endParaRPr>
          </a:p>
        </p:txBody>
      </p:sp>
      <p:sp>
        <p:nvSpPr>
          <p:cNvPr id="160771"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84395097-A930-4D89-9AB7-595511727BDB}" type="slidenum">
              <a:rPr lang="ar-SA" altLang="de-DE" sz="1300">
                <a:cs typeface="Times New Roman" panose="02020603050405020304" pitchFamily="18" charset="0"/>
              </a:rPr>
              <a:pPr algn="r" eaLnBrk="1" hangingPunct="1">
                <a:spcBef>
                  <a:spcPct val="0"/>
                </a:spcBef>
              </a:pPr>
              <a:t>8</a:t>
            </a:fld>
            <a:endParaRPr lang="de-DE" altLang="de-DE" sz="1300">
              <a:cs typeface="Times New Roman" panose="02020603050405020304" pitchFamily="18" charset="0"/>
            </a:endParaRPr>
          </a:p>
        </p:txBody>
      </p:sp>
      <p:sp>
        <p:nvSpPr>
          <p:cNvPr id="160772" name="Rectangle 2"/>
          <p:cNvSpPr>
            <a:spLocks noGrp="1" noRot="1" noChangeAspect="1" noChangeArrowheads="1" noTextEdit="1"/>
          </p:cNvSpPr>
          <p:nvPr>
            <p:ph type="sldImg"/>
          </p:nvPr>
        </p:nvSpPr>
        <p:spPr>
          <a:xfrm>
            <a:off x="82550" y="744538"/>
            <a:ext cx="6618288" cy="3722687"/>
          </a:xfrm>
          <a:ln/>
        </p:spPr>
      </p:sp>
      <p:sp>
        <p:nvSpPr>
          <p:cNvPr id="160773"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82112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0439DCFE-9267-497F-A26B-46FA0C8A6295}" type="slidenum">
              <a:rPr lang="de-DE" altLang="de-DE">
                <a:latin typeface="Arial" panose="020B0604020202020204" pitchFamily="34" charset="0"/>
              </a:rPr>
              <a:pPr algn="r" eaLnBrk="1" hangingPunct="1">
                <a:spcBef>
                  <a:spcPct val="0"/>
                </a:spcBef>
              </a:pPr>
              <a:t>9</a:t>
            </a:fld>
            <a:endParaRPr lang="de-DE" altLang="de-DE">
              <a:latin typeface="Arial" panose="020B0604020202020204" pitchFamily="34" charset="0"/>
            </a:endParaRPr>
          </a:p>
        </p:txBody>
      </p:sp>
      <p:sp>
        <p:nvSpPr>
          <p:cNvPr id="160771"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84395097-A930-4D89-9AB7-595511727BDB}" type="slidenum">
              <a:rPr lang="ar-SA" altLang="de-DE" sz="1300">
                <a:cs typeface="Times New Roman" panose="02020603050405020304" pitchFamily="18" charset="0"/>
              </a:rPr>
              <a:pPr algn="r" eaLnBrk="1" hangingPunct="1">
                <a:spcBef>
                  <a:spcPct val="0"/>
                </a:spcBef>
              </a:pPr>
              <a:t>9</a:t>
            </a:fld>
            <a:endParaRPr lang="de-DE" altLang="de-DE" sz="1300">
              <a:cs typeface="Times New Roman" panose="02020603050405020304" pitchFamily="18" charset="0"/>
            </a:endParaRPr>
          </a:p>
        </p:txBody>
      </p:sp>
      <p:sp>
        <p:nvSpPr>
          <p:cNvPr id="160772" name="Rectangle 2"/>
          <p:cNvSpPr>
            <a:spLocks noGrp="1" noRot="1" noChangeAspect="1" noChangeArrowheads="1" noTextEdit="1"/>
          </p:cNvSpPr>
          <p:nvPr>
            <p:ph type="sldImg"/>
          </p:nvPr>
        </p:nvSpPr>
        <p:spPr>
          <a:xfrm>
            <a:off x="82550" y="744538"/>
            <a:ext cx="6618288" cy="3722687"/>
          </a:xfrm>
          <a:ln/>
        </p:spPr>
      </p:sp>
      <p:sp>
        <p:nvSpPr>
          <p:cNvPr id="160773"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82112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74DC9C-D5A5-4C5B-A9EC-511525050ED5}" type="slidenum">
              <a:rPr lang="ar-SA" altLang="de-DE" sz="1300"/>
              <a:pPr eaLnBrk="1" hangingPunct="1">
                <a:spcBef>
                  <a:spcPct val="0"/>
                </a:spcBef>
              </a:pPr>
              <a:t>10</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6192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74DC9C-D5A5-4C5B-A9EC-511525050ED5}" type="slidenum">
              <a:rPr lang="ar-SA" altLang="de-DE" sz="1300"/>
              <a:pPr eaLnBrk="1" hangingPunct="1">
                <a:spcBef>
                  <a:spcPct val="0"/>
                </a:spcBef>
              </a:pPr>
              <a:t>11</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4217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74DC9C-D5A5-4C5B-A9EC-511525050ED5}" type="slidenum">
              <a:rPr lang="ar-SA" altLang="de-DE" sz="1300"/>
              <a:pPr eaLnBrk="1" hangingPunct="1">
                <a:spcBef>
                  <a:spcPct val="0"/>
                </a:spcBef>
              </a:pPr>
              <a:t>12</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494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E3E3B1-7BFF-4DFC-AD29-D2F538F7FE48}" type="slidenum">
              <a:rPr lang="en-US" altLang="de-DE" smtClean="0"/>
              <a:pPr/>
              <a:t>13</a:t>
            </a:fld>
            <a:endParaRPr lang="de-DE" altLang="de-DE"/>
          </a:p>
        </p:txBody>
      </p:sp>
    </p:spTree>
    <p:extLst>
      <p:ext uri="{BB962C8B-B14F-4D97-AF65-F5344CB8AC3E}">
        <p14:creationId xmlns:p14="http://schemas.microsoft.com/office/powerpoint/2010/main" val="3008535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E3E3B1-7BFF-4DFC-AD29-D2F538F7FE48}" type="slidenum">
              <a:rPr lang="en-US" altLang="de-DE" smtClean="0"/>
              <a:pPr/>
              <a:t>14</a:t>
            </a:fld>
            <a:endParaRPr lang="de-DE" altLang="de-DE"/>
          </a:p>
        </p:txBody>
      </p:sp>
    </p:spTree>
    <p:extLst>
      <p:ext uri="{BB962C8B-B14F-4D97-AF65-F5344CB8AC3E}">
        <p14:creationId xmlns:p14="http://schemas.microsoft.com/office/powerpoint/2010/main" val="719974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E3E3B1-7BFF-4DFC-AD29-D2F538F7FE48}" type="slidenum">
              <a:rPr lang="en-US" altLang="de-DE" smtClean="0"/>
              <a:pPr/>
              <a:t>15</a:t>
            </a:fld>
            <a:endParaRPr lang="de-DE" altLang="de-DE"/>
          </a:p>
        </p:txBody>
      </p:sp>
    </p:spTree>
    <p:extLst>
      <p:ext uri="{BB962C8B-B14F-4D97-AF65-F5344CB8AC3E}">
        <p14:creationId xmlns:p14="http://schemas.microsoft.com/office/powerpoint/2010/main" val="4144967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529631-4786-4A9E-92DD-2D67251E5420}" type="slidenum">
              <a:rPr lang="ar-SA" altLang="de-DE" sz="1300"/>
              <a:pPr eaLnBrk="1" hangingPunct="1">
                <a:spcBef>
                  <a:spcPct val="0"/>
                </a:spcBef>
              </a:pPr>
              <a:t>16</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3867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AB418C4-0F12-4D2A-BA67-3CA39BE582C9}" type="slidenum">
              <a:rPr lang="ar-SA" altLang="de-DE" sz="1300"/>
              <a:pPr eaLnBrk="1" hangingPunct="1">
                <a:spcBef>
                  <a:spcPct val="0"/>
                </a:spcBef>
              </a:pPr>
              <a:t>17</a:t>
            </a:fld>
            <a:endParaRPr lang="de-DE" altLang="de-DE" sz="1300"/>
          </a:p>
        </p:txBody>
      </p:sp>
      <p:sp>
        <p:nvSpPr>
          <p:cNvPr id="165891" name="Rectangle 2"/>
          <p:cNvSpPr>
            <a:spLocks noGrp="1" noRot="1" noChangeAspect="1" noChangeArrowheads="1" noTextEdit="1"/>
          </p:cNvSpPr>
          <p:nvPr>
            <p:ph type="sldImg"/>
          </p:nvPr>
        </p:nvSpPr>
        <p:spPr>
          <a:xfrm>
            <a:off x="84138" y="744538"/>
            <a:ext cx="6618287"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2758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E63E991-3A46-44F7-A367-7678BA0223D3}" type="slidenum">
              <a:rPr lang="ar-SA" altLang="de-DE" sz="1300"/>
              <a:pPr eaLnBrk="1" hangingPunct="1">
                <a:spcBef>
                  <a:spcPct val="0"/>
                </a:spcBef>
              </a:pPr>
              <a:t>18</a:t>
            </a:fld>
            <a:endParaRPr lang="de-DE" altLang="de-DE" sz="1300"/>
          </a:p>
        </p:txBody>
      </p:sp>
      <p:sp>
        <p:nvSpPr>
          <p:cNvPr id="166915" name="Rectangle 2"/>
          <p:cNvSpPr>
            <a:spLocks noGrp="1" noRot="1" noChangeAspect="1" noChangeArrowheads="1" noTextEdit="1"/>
          </p:cNvSpPr>
          <p:nvPr>
            <p:ph type="sldImg"/>
          </p:nvPr>
        </p:nvSpPr>
        <p:spPr>
          <a:xfrm>
            <a:off x="84138" y="744538"/>
            <a:ext cx="6618287"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0927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A6C5854-8299-42CA-8604-183688BA5DE4}" type="slidenum">
              <a:rPr lang="ar-SA" altLang="de-DE" sz="1300"/>
              <a:pPr eaLnBrk="1" hangingPunct="1">
                <a:spcBef>
                  <a:spcPct val="0"/>
                </a:spcBef>
              </a:pPr>
              <a:t>19</a:t>
            </a:fld>
            <a:endParaRPr lang="de-DE" altLang="de-DE" sz="1300"/>
          </a:p>
        </p:txBody>
      </p:sp>
      <p:sp>
        <p:nvSpPr>
          <p:cNvPr id="167939" name="Rectangle 2"/>
          <p:cNvSpPr>
            <a:spLocks noGrp="1" noRot="1" noChangeAspect="1" noChangeArrowheads="1" noTextEdit="1"/>
          </p:cNvSpPr>
          <p:nvPr>
            <p:ph type="sldImg"/>
          </p:nvPr>
        </p:nvSpPr>
        <p:spPr>
          <a:xfrm>
            <a:off x="84138" y="744538"/>
            <a:ext cx="6618287"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8745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636FD3B-3C80-4D95-AEE9-74DE9CDFC5FB}" type="slidenum">
              <a:rPr lang="ar-SA" altLang="de-DE" sz="1300"/>
              <a:pPr eaLnBrk="1" hangingPunct="1">
                <a:spcBef>
                  <a:spcPct val="0"/>
                </a:spcBef>
              </a:pPr>
              <a:t>20</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4075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636FD3B-3C80-4D95-AEE9-74DE9CDFC5FB}" type="slidenum">
              <a:rPr lang="ar-SA" altLang="de-DE" sz="1300"/>
              <a:pPr eaLnBrk="1" hangingPunct="1">
                <a:spcBef>
                  <a:spcPct val="0"/>
                </a:spcBef>
              </a:pPr>
              <a:t>21</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4075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4B755AA-3518-4D9B-BD22-FF330C28D9C9}" type="slidenum">
              <a:rPr lang="ar-SA" altLang="de-DE" sz="1300"/>
              <a:pPr eaLnBrk="1" hangingPunct="1">
                <a:spcBef>
                  <a:spcPct val="0"/>
                </a:spcBef>
              </a:pPr>
              <a:t>22</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3097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2A0721-37A4-48DA-B53D-413DE4B00FE2}" type="slidenum">
              <a:rPr lang="ar-SA" altLang="de-DE" sz="1300">
                <a:solidFill>
                  <a:srgbClr val="000000"/>
                </a:solidFill>
              </a:rPr>
              <a:pPr eaLnBrk="1" hangingPunct="1">
                <a:spcBef>
                  <a:spcPct val="0"/>
                </a:spcBef>
              </a:pPr>
              <a:t>23</a:t>
            </a:fld>
            <a:endParaRPr lang="de-DE" altLang="de-DE" sz="1300">
              <a:solidFill>
                <a:srgbClr val="000000"/>
              </a:solidFill>
            </a:endParaRPr>
          </a:p>
        </p:txBody>
      </p:sp>
      <p:sp>
        <p:nvSpPr>
          <p:cNvPr id="174083" name="Rectangle 2"/>
          <p:cNvSpPr>
            <a:spLocks noGrp="1" noRot="1" noChangeAspect="1" noChangeArrowheads="1" noTextEdit="1"/>
          </p:cNvSpPr>
          <p:nvPr>
            <p:ph type="sldImg"/>
          </p:nvPr>
        </p:nvSpPr>
        <p:spPr>
          <a:xfrm>
            <a:off x="84138" y="744538"/>
            <a:ext cx="6618287"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5939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2A0721-37A4-48DA-B53D-413DE4B00FE2}" type="slidenum">
              <a:rPr lang="ar-SA" altLang="de-DE" sz="1300">
                <a:solidFill>
                  <a:srgbClr val="000000"/>
                </a:solidFill>
              </a:rPr>
              <a:pPr eaLnBrk="1" hangingPunct="1">
                <a:spcBef>
                  <a:spcPct val="0"/>
                </a:spcBef>
              </a:pPr>
              <a:t>24</a:t>
            </a:fld>
            <a:endParaRPr lang="de-DE" altLang="de-DE" sz="1300">
              <a:solidFill>
                <a:srgbClr val="000000"/>
              </a:solidFill>
            </a:endParaRPr>
          </a:p>
        </p:txBody>
      </p:sp>
      <p:sp>
        <p:nvSpPr>
          <p:cNvPr id="174083" name="Rectangle 2"/>
          <p:cNvSpPr>
            <a:spLocks noGrp="1" noRot="1" noChangeAspect="1" noChangeArrowheads="1" noTextEdit="1"/>
          </p:cNvSpPr>
          <p:nvPr>
            <p:ph type="sldImg"/>
          </p:nvPr>
        </p:nvSpPr>
        <p:spPr>
          <a:xfrm>
            <a:off x="84138" y="744538"/>
            <a:ext cx="6618287"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5939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2A0721-37A4-48DA-B53D-413DE4B00FE2}" type="slidenum">
              <a:rPr lang="ar-SA" altLang="de-DE" sz="1300">
                <a:solidFill>
                  <a:srgbClr val="000000"/>
                </a:solidFill>
              </a:rPr>
              <a:pPr eaLnBrk="1" hangingPunct="1">
                <a:spcBef>
                  <a:spcPct val="0"/>
                </a:spcBef>
              </a:pPr>
              <a:t>25</a:t>
            </a:fld>
            <a:endParaRPr lang="de-DE" altLang="de-DE" sz="1300">
              <a:solidFill>
                <a:srgbClr val="000000"/>
              </a:solidFill>
            </a:endParaRPr>
          </a:p>
        </p:txBody>
      </p:sp>
      <p:sp>
        <p:nvSpPr>
          <p:cNvPr id="174083" name="Rectangle 2"/>
          <p:cNvSpPr>
            <a:spLocks noGrp="1" noRot="1" noChangeAspect="1" noChangeArrowheads="1" noTextEdit="1"/>
          </p:cNvSpPr>
          <p:nvPr>
            <p:ph type="sldImg"/>
          </p:nvPr>
        </p:nvSpPr>
        <p:spPr>
          <a:xfrm>
            <a:off x="84138" y="744538"/>
            <a:ext cx="6618287"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5939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6B52027-2B18-4CC9-9538-EE8687BFF5EF}" type="slidenum">
              <a:rPr lang="ar-SA" altLang="de-DE" sz="1300"/>
              <a:pPr eaLnBrk="1" hangingPunct="1">
                <a:spcBef>
                  <a:spcPct val="0"/>
                </a:spcBef>
              </a:pPr>
              <a:t>26</a:t>
            </a:fld>
            <a:endParaRPr lang="de-DE" altLang="de-DE" sz="1300"/>
          </a:p>
        </p:txBody>
      </p:sp>
      <p:sp>
        <p:nvSpPr>
          <p:cNvPr id="175107" name="Rectangle 2"/>
          <p:cNvSpPr>
            <a:spLocks noGrp="1" noRot="1" noChangeAspect="1" noChangeArrowheads="1" noTextEdit="1"/>
          </p:cNvSpPr>
          <p:nvPr>
            <p:ph type="sldImg"/>
          </p:nvPr>
        </p:nvSpPr>
        <p:spPr>
          <a:xfrm>
            <a:off x="8413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2915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185F74D-1DCD-49C7-BC89-BBCBF6988488}" type="slidenum">
              <a:rPr lang="ar-SA" altLang="de-DE" sz="1300"/>
              <a:pPr eaLnBrk="1" hangingPunct="1">
                <a:spcBef>
                  <a:spcPct val="0"/>
                </a:spcBef>
              </a:pPr>
              <a:t>27</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3654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D0594E6-735A-4F5D-837D-7B5F0FCA0B4B}" type="slidenum">
              <a:rPr lang="ar-SA" altLang="de-DE" sz="1300"/>
              <a:pPr eaLnBrk="1" hangingPunct="1">
                <a:spcBef>
                  <a:spcPct val="0"/>
                </a:spcBef>
              </a:pPr>
              <a:t>28</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64437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E83D4A5-C537-4FB7-87E1-246CBEC8C418}" type="slidenum">
              <a:rPr lang="ar-SA" altLang="de-DE" sz="1300"/>
              <a:pPr eaLnBrk="1" hangingPunct="1">
                <a:spcBef>
                  <a:spcPct val="0"/>
                </a:spcBef>
              </a:pPr>
              <a:t>29</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1965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30BF799-69A7-4067-AE1F-E12A80CDF2C4}" type="slidenum">
              <a:rPr lang="ar-SA" altLang="de-DE" sz="1300"/>
              <a:pPr eaLnBrk="1" hangingPunct="1">
                <a:spcBef>
                  <a:spcPct val="0"/>
                </a:spcBef>
              </a:pPr>
              <a:t>30</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2674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13BC5D4-EA89-4AAB-9129-BF510832318D}" type="slidenum">
              <a:rPr lang="ar-SA" altLang="de-DE" sz="1300"/>
              <a:pPr eaLnBrk="1" hangingPunct="1">
                <a:spcBef>
                  <a:spcPct val="0"/>
                </a:spcBef>
              </a:pPr>
              <a:t>31</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59698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5755F7-008C-47CF-A388-36A24D7175FA}" type="slidenum">
              <a:rPr lang="ar-SA" altLang="de-DE" sz="1300"/>
              <a:pPr eaLnBrk="1" hangingPunct="1">
                <a:spcBef>
                  <a:spcPct val="0"/>
                </a:spcBef>
              </a:pPr>
              <a:t>32</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657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48F2A03-B82E-4FC7-82B9-19B25959A128}" type="slidenum">
              <a:rPr lang="ar-SA" altLang="de-DE" sz="1300"/>
              <a:pPr eaLnBrk="1" hangingPunct="1">
                <a:spcBef>
                  <a:spcPct val="0"/>
                </a:spcBef>
              </a:pPr>
              <a:t>33</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46655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866A348-5FF1-4E21-84DF-C4943FFBAFCF}" type="slidenum">
              <a:rPr lang="ar-SA" altLang="de-DE" sz="1300"/>
              <a:pPr eaLnBrk="1" hangingPunct="1">
                <a:spcBef>
                  <a:spcPct val="0"/>
                </a:spcBef>
              </a:pPr>
              <a:t>34</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83819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AF70424-0D27-488B-B877-B52A8654E5F2}" type="slidenum">
              <a:rPr lang="ar-SA" altLang="de-DE" sz="1300"/>
              <a:pPr eaLnBrk="1" hangingPunct="1">
                <a:spcBef>
                  <a:spcPct val="0"/>
                </a:spcBef>
              </a:pPr>
              <a:t>35</a:t>
            </a:fld>
            <a:endParaRPr lang="de-DE" altLang="de-DE" sz="1300"/>
          </a:p>
        </p:txBody>
      </p:sp>
      <p:sp>
        <p:nvSpPr>
          <p:cNvPr id="184323" name="Rectangle 2"/>
          <p:cNvSpPr>
            <a:spLocks noGrp="1" noRot="1" noChangeAspect="1" noChangeArrowheads="1" noTextEdit="1"/>
          </p:cNvSpPr>
          <p:nvPr>
            <p:ph type="sldImg"/>
          </p:nvPr>
        </p:nvSpPr>
        <p:spPr>
          <a:xfrm>
            <a:off x="84138" y="744538"/>
            <a:ext cx="6618287"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2406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36</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72460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37</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22530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38</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29631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39</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5401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8403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26675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42</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1313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43</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97536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713733B1-67E3-41E6-B81D-C058F05DEEDC}" type="slidenum">
              <a:rPr kumimoji="0" lang="ar-SA"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Times New Roman" panose="02020603050405020304" pitchFamily="18" charset="0"/>
              </a:rPr>
              <a:pPr marL="0" marR="0" lvl="0" indent="0" algn="r" defTabSz="954088" rtl="0" eaLnBrk="1" fontAlgn="base" latinLnBrk="0" hangingPunct="1">
                <a:lnSpc>
                  <a:spcPct val="100000"/>
                </a:lnSpc>
                <a:spcBef>
                  <a:spcPct val="0"/>
                </a:spcBef>
                <a:spcAft>
                  <a:spcPct val="0"/>
                </a:spcAft>
                <a:buClrTx/>
                <a:buSzTx/>
                <a:buFontTx/>
                <a:buNone/>
                <a:tabLst/>
                <a:defRPr/>
              </a:pPr>
              <a:t>44</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94047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45</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68186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7C48F70-D343-4538-9780-062995081E0D}" type="slidenum">
              <a:rPr lang="ar-SA" altLang="de-DE" sz="1300"/>
              <a:pPr eaLnBrk="1" hangingPunct="1">
                <a:spcBef>
                  <a:spcPct val="0"/>
                </a:spcBef>
              </a:pPr>
              <a:t>46</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9946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FE6793D-081A-40CC-8438-B07383A080F8}" type="slidenum">
              <a:rPr lang="ar-SA" altLang="de-DE" sz="1300"/>
              <a:pPr eaLnBrk="1" hangingPunct="1">
                <a:spcBef>
                  <a:spcPct val="0"/>
                </a:spcBef>
              </a:pPr>
              <a:t>47</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66568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28520C9-2AD5-4F14-B90F-3E67D367295C}" type="slidenum">
              <a:rPr lang="ar-SA" altLang="de-DE" sz="1300"/>
              <a:pPr eaLnBrk="1" hangingPunct="1">
                <a:spcBef>
                  <a:spcPct val="0"/>
                </a:spcBef>
              </a:pPr>
              <a:t>48</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10559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A89A29-F138-4254-9194-7E9F622EC567}" type="slidenum">
              <a:rPr lang="ar-SA" altLang="de-DE" sz="1300"/>
              <a:pPr eaLnBrk="1" hangingPunct="1">
                <a:spcBef>
                  <a:spcPct val="0"/>
                </a:spcBef>
              </a:pPr>
              <a:t>49</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03484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F7896DC-19DF-4E1E-BB1E-E5B137F93434}" type="slidenum">
              <a:rPr lang="ar-SA" altLang="de-DE" sz="1300"/>
              <a:pPr eaLnBrk="1" hangingPunct="1">
                <a:spcBef>
                  <a:spcPct val="0"/>
                </a:spcBef>
              </a:pPr>
              <a:t>50</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65181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A205A83-2E47-41A2-B68C-D448D66D6050}" type="slidenum">
              <a:rPr lang="ar-SA" altLang="de-DE" sz="1300"/>
              <a:pPr eaLnBrk="1" hangingPunct="1">
                <a:spcBef>
                  <a:spcPct val="0"/>
                </a:spcBef>
              </a:pPr>
              <a:t>51</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73957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655FF5-80E4-4C13-8432-E72A2647CC2F}" type="slidenum">
              <a:rPr lang="ar-SA" altLang="de-DE" sz="1300"/>
              <a:pPr eaLnBrk="1" hangingPunct="1">
                <a:spcBef>
                  <a:spcPct val="0"/>
                </a:spcBef>
              </a:pPr>
              <a:t>52</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06055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13733B1-67E3-41E6-B81D-C058F05DEEDC}" type="slidenum">
              <a:rPr lang="ar-SA" altLang="de-DE" sz="1300"/>
              <a:pPr eaLnBrk="1" hangingPunct="1">
                <a:spcBef>
                  <a:spcPct val="0"/>
                </a:spcBef>
              </a:pPr>
              <a:t>53</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08298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2F232A-12E1-4646-83E9-0758F495C9D8}" type="slidenum">
              <a:rPr lang="ar-SA" altLang="de-DE" sz="1300"/>
              <a:pPr eaLnBrk="1" hangingPunct="1">
                <a:spcBef>
                  <a:spcPct val="0"/>
                </a:spcBef>
              </a:pPr>
              <a:t>54</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14213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BE96734-9718-4844-9FC3-95F3F2C7A791}" type="slidenum">
              <a:rPr lang="ar-SA" altLang="de-DE" sz="1300"/>
              <a:pPr eaLnBrk="1" hangingPunct="1">
                <a:spcBef>
                  <a:spcPct val="0"/>
                </a:spcBef>
              </a:pPr>
              <a:t>55</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31132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49A9448-48B6-4DE5-A210-416B00E0A63B}" type="slidenum">
              <a:rPr lang="ar-SA" altLang="de-DE" sz="1300"/>
              <a:pPr eaLnBrk="1" hangingPunct="1">
                <a:spcBef>
                  <a:spcPct val="0"/>
                </a:spcBef>
              </a:pPr>
              <a:t>56</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28757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1CB289E-22A2-49B8-B2FD-589125C17DF3}" type="slidenum">
              <a:rPr lang="ar-SA" altLang="de-DE" sz="1300"/>
              <a:pPr eaLnBrk="1" hangingPunct="1">
                <a:spcBef>
                  <a:spcPct val="0"/>
                </a:spcBef>
              </a:pPr>
              <a:t>57</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91455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252A7F1-58DE-47BB-923E-9BCBC6A3FD28}" type="slidenum">
              <a:rPr lang="ar-SA" altLang="de-DE" sz="1300"/>
              <a:pPr eaLnBrk="1" hangingPunct="1">
                <a:spcBef>
                  <a:spcPct val="0"/>
                </a:spcBef>
              </a:pPr>
              <a:t>58</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39148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2FB0272-6456-4397-A2F2-B7C461581AC5}" type="slidenum">
              <a:rPr lang="ar-SA" altLang="de-DE" sz="1300"/>
              <a:pPr eaLnBrk="1" hangingPunct="1">
                <a:spcBef>
                  <a:spcPct val="0"/>
                </a:spcBef>
              </a:pPr>
              <a:t>59</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30340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417E50A-D447-4A11-86C4-268E074984C3}" type="slidenum">
              <a:rPr lang="ar-SA" altLang="de-DE" sz="1300"/>
              <a:pPr eaLnBrk="1" hangingPunct="1">
                <a:spcBef>
                  <a:spcPct val="0"/>
                </a:spcBef>
              </a:pPr>
              <a:t>60</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61395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514F54F-CB1C-4E56-A754-BD235154219A}" type="slidenum">
              <a:rPr lang="ar-SA" altLang="de-DE" sz="1300"/>
              <a:pPr eaLnBrk="1" hangingPunct="1">
                <a:spcBef>
                  <a:spcPct val="0"/>
                </a:spcBef>
              </a:pPr>
              <a:t>61</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98026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3C3CB82-54E4-43FF-A345-9F8AA935742C}" type="slidenum">
              <a:rPr lang="ar-SA" altLang="de-DE" sz="1300"/>
              <a:pPr eaLnBrk="1" hangingPunct="1">
                <a:spcBef>
                  <a:spcPct val="0"/>
                </a:spcBef>
              </a:pPr>
              <a:t>62</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2169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843A2C-C5C4-4313-84CB-7B77B52E8317}" type="slidenum">
              <a:rPr lang="ar-SA" altLang="de-DE" sz="1300"/>
              <a:pPr eaLnBrk="1" hangingPunct="1">
                <a:spcBef>
                  <a:spcPct val="0"/>
                </a:spcBef>
              </a:pPr>
              <a:t>63</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2223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B7B050A-CDB0-49C0-A6FE-BB39B8ED47F7}" type="slidenum">
              <a:rPr lang="ar-SA" altLang="de-DE" sz="1300"/>
              <a:pPr eaLnBrk="1" hangingPunct="1">
                <a:spcBef>
                  <a:spcPct val="0"/>
                </a:spcBef>
              </a:pPr>
              <a:t>64</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11075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F776913-1703-4E2B-AC78-0CA08361CBDF}" type="slidenum">
              <a:rPr lang="ar-SA" altLang="de-DE" sz="1300"/>
              <a:pPr eaLnBrk="1" hangingPunct="1">
                <a:spcBef>
                  <a:spcPct val="0"/>
                </a:spcBef>
              </a:pPr>
              <a:t>65</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81289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1369985-9DE7-46C1-B07F-EB348CB872A7}" type="slidenum">
              <a:rPr lang="ar-SA" altLang="de-DE" sz="1300"/>
              <a:pPr eaLnBrk="1" hangingPunct="1">
                <a:spcBef>
                  <a:spcPct val="0"/>
                </a:spcBef>
              </a:pPr>
              <a:t>66</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34136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0E8107A-536B-4F17-91BD-EF77C44DFFCD}" type="slidenum">
              <a:rPr lang="ar-SA" altLang="de-DE" sz="1300"/>
              <a:pPr eaLnBrk="1" hangingPunct="1">
                <a:spcBef>
                  <a:spcPct val="0"/>
                </a:spcBef>
              </a:pPr>
              <a:t>67</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556718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5BED38-6871-4D84-AB2C-4CB7B84F01B9}" type="slidenum">
              <a:rPr lang="ar-SA" altLang="de-DE" sz="1300"/>
              <a:pPr eaLnBrk="1" hangingPunct="1">
                <a:spcBef>
                  <a:spcPct val="0"/>
                </a:spcBef>
              </a:pPr>
              <a:t>68</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30671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EC983F3-B988-4E0D-A3FB-499974457FAE}" type="slidenum">
              <a:rPr lang="ar-SA" altLang="de-DE" sz="1300"/>
              <a:pPr eaLnBrk="1" hangingPunct="1">
                <a:spcBef>
                  <a:spcPct val="0"/>
                </a:spcBef>
              </a:pPr>
              <a:t>69</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44452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EC983F3-B988-4E0D-A3FB-499974457FAE}" type="slidenum">
              <a:rPr lang="ar-SA" altLang="de-DE" sz="1300"/>
              <a:pPr eaLnBrk="1" hangingPunct="1">
                <a:spcBef>
                  <a:spcPct val="0"/>
                </a:spcBef>
              </a:pPr>
              <a:t>70</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44452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649AF1A-DBEC-4924-A7F9-84399B9B46E2}" type="slidenum">
              <a:rPr lang="ar-SA" altLang="de-DE" sz="1300"/>
              <a:pPr eaLnBrk="1" hangingPunct="1">
                <a:spcBef>
                  <a:spcPct val="0"/>
                </a:spcBef>
              </a:pPr>
              <a:t>72</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76317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694D8F-536C-494E-BDE2-1A45E54E168C}" type="slidenum">
              <a:rPr lang="ar-SA" altLang="de-DE" sz="1300"/>
              <a:pPr eaLnBrk="1" hangingPunct="1">
                <a:spcBef>
                  <a:spcPct val="0"/>
                </a:spcBef>
              </a:pPr>
              <a:t>73</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326093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EDC2BDA-1810-4013-AF4C-645DFD6BEBED}" type="slidenum">
              <a:rPr lang="ar-SA" altLang="de-DE" sz="1300"/>
              <a:pPr eaLnBrk="1" hangingPunct="1">
                <a:spcBef>
                  <a:spcPct val="0"/>
                </a:spcBef>
              </a:pPr>
              <a:t>74</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0754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5C9776E-C7F7-47CC-97BE-6C99CF32EE93}" type="slidenum">
              <a:rPr lang="ar-SA" altLang="de-DE" sz="1300"/>
              <a:pPr eaLnBrk="1" hangingPunct="1">
                <a:spcBef>
                  <a:spcPct val="0"/>
                </a:spcBef>
              </a:pPr>
              <a:t>75</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96394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278465E-4982-4D6E-9C8D-167D0B3A17EB}" type="slidenum">
              <a:rPr lang="ar-SA" altLang="de-DE" sz="1300"/>
              <a:pPr eaLnBrk="1" hangingPunct="1">
                <a:spcBef>
                  <a:spcPct val="0"/>
                </a:spcBef>
              </a:pPr>
              <a:t>76</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85500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F0166EE-C3CF-4602-8432-9488C8E1FDA1}" type="slidenum">
              <a:rPr lang="ar-SA" altLang="de-DE" sz="1300"/>
              <a:pPr eaLnBrk="1" hangingPunct="1">
                <a:spcBef>
                  <a:spcPct val="0"/>
                </a:spcBef>
              </a:pPr>
              <a:t>77</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83080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8B0282B-5B50-4568-9268-B77925AC25F0}" type="slidenum">
              <a:rPr lang="ar-SA" altLang="de-DE" sz="1300"/>
              <a:pPr eaLnBrk="1" hangingPunct="1">
                <a:spcBef>
                  <a:spcPct val="0"/>
                </a:spcBef>
              </a:pPr>
              <a:t>78</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5470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8B0282B-5B50-4568-9268-B77925AC25F0}" type="slidenum">
              <a:rPr lang="ar-SA" altLang="de-DE" sz="1300"/>
              <a:pPr eaLnBrk="1" hangingPunct="1">
                <a:spcBef>
                  <a:spcPct val="0"/>
                </a:spcBef>
              </a:pPr>
              <a:t>79</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547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100CD8-B1DB-48EB-B476-D01876CF3D17}" type="slidenum">
              <a:rPr lang="ar-SA" altLang="de-DE" sz="1300"/>
              <a:pPr eaLnBrk="1" hangingPunct="1">
                <a:spcBef>
                  <a:spcPct val="0"/>
                </a:spcBef>
              </a:pPr>
              <a:t>80</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43086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CAB92D4-542E-437D-8617-25C879C58506}" type="slidenum">
              <a:rPr lang="ar-SA" altLang="de-DE" sz="1300"/>
              <a:pPr eaLnBrk="1" hangingPunct="1">
                <a:spcBef>
                  <a:spcPct val="0"/>
                </a:spcBef>
              </a:pPr>
              <a:t>81</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01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9271932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6DBB1DD-C19E-43B3-ABC8-E87BCAC61296}" type="slidenum">
              <a:rPr lang="ar-SA" altLang="de-DE" sz="1300"/>
              <a:pPr eaLnBrk="1" hangingPunct="1">
                <a:spcBef>
                  <a:spcPct val="0"/>
                </a:spcBef>
              </a:pPr>
              <a:t>82</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11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9669484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7B1ECE1-8C27-45CE-9635-04EFB264F8A2}" type="slidenum">
              <a:rPr lang="ar-SA" altLang="de-DE" sz="1300"/>
              <a:pPr eaLnBrk="1" hangingPunct="1">
                <a:spcBef>
                  <a:spcPct val="0"/>
                </a:spcBef>
              </a:pPr>
              <a:t>83</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22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02086063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A52D2EB-0989-4972-B6D3-46D069BFA982}" type="slidenum">
              <a:rPr lang="ar-SA" altLang="de-DE" sz="1300"/>
              <a:pPr eaLnBrk="1" hangingPunct="1">
                <a:spcBef>
                  <a:spcPct val="0"/>
                </a:spcBef>
              </a:pPr>
              <a:t>84</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323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631635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D061B0-52F3-49C2-BEF7-6D51C794DB74}" type="slidenum">
              <a:rPr lang="ar-SA" altLang="de-DE" sz="1300"/>
              <a:pPr eaLnBrk="1" hangingPunct="1">
                <a:spcBef>
                  <a:spcPct val="0"/>
                </a:spcBef>
              </a:pPr>
              <a:t>85</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42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3677275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76AC1EF-8232-462E-A10B-898324C9F96D}" type="slidenum">
              <a:rPr lang="ar-SA" altLang="de-DE" sz="1300"/>
              <a:pPr eaLnBrk="1" hangingPunct="1">
                <a:spcBef>
                  <a:spcPct val="0"/>
                </a:spcBef>
              </a:pPr>
              <a:t>86</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528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317136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6CA4DA-0B78-4214-873A-EF0F7D482E17}" type="slidenum">
              <a:rPr lang="ar-SA" altLang="de-DE" sz="1300"/>
              <a:pPr eaLnBrk="1" hangingPunct="1">
                <a:spcBef>
                  <a:spcPct val="0"/>
                </a:spcBef>
              </a:pPr>
              <a:t>87</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63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9541519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2858393-80DC-4D9D-8FE8-0B3DF84C3C57}" type="slidenum">
              <a:rPr lang="ar-SA" altLang="de-DE" sz="1300"/>
              <a:pPr eaLnBrk="1" hangingPunct="1">
                <a:spcBef>
                  <a:spcPct val="0"/>
                </a:spcBef>
              </a:pPr>
              <a:t>88</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73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4127333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545CFAB-D0C0-4402-B05D-59CF7551AE1B}" type="slidenum">
              <a:rPr lang="ar-SA" altLang="de-DE" sz="1300"/>
              <a:pPr eaLnBrk="1" hangingPunct="1">
                <a:spcBef>
                  <a:spcPct val="0"/>
                </a:spcBef>
              </a:pPr>
              <a:t>89</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297362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EB76F1A-C10A-47B8-91BA-D04D7B9313D7}" type="slidenum">
              <a:rPr lang="ar-SA" altLang="de-DE" sz="1300"/>
              <a:pPr eaLnBrk="1" hangingPunct="1">
                <a:spcBef>
                  <a:spcPct val="0"/>
                </a:spcBef>
              </a:pPr>
              <a:t>90</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32600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4B9B687-D038-4B31-B433-AF2CA7CD2B8E}" type="slidenum">
              <a:rPr lang="ar-SA" altLang="de-DE" sz="1300"/>
              <a:pPr eaLnBrk="1" hangingPunct="1">
                <a:spcBef>
                  <a:spcPct val="0"/>
                </a:spcBef>
              </a:pPr>
              <a:t>91</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52358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C6493C3-2374-42F5-A94D-7974861465AB}" type="slidenum">
              <a:rPr lang="ar-SA" altLang="de-DE" sz="1300"/>
              <a:pPr eaLnBrk="1" hangingPunct="1">
                <a:spcBef>
                  <a:spcPct val="0"/>
                </a:spcBef>
              </a:pPr>
              <a:t>92</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14168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3B29946-43CA-4674-AFF3-85EAAACB74B2}" type="slidenum">
              <a:rPr lang="ar-SA" altLang="de-DE" sz="1300"/>
              <a:pPr eaLnBrk="1" hangingPunct="1">
                <a:spcBef>
                  <a:spcPct val="0"/>
                </a:spcBef>
              </a:pPr>
              <a:t>93</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517192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A8EF005-4B83-45B5-AD30-B82DAC858C59}" type="slidenum">
              <a:rPr lang="ar-SA" altLang="de-DE" sz="1300"/>
              <a:pPr eaLnBrk="1" hangingPunct="1">
                <a:spcBef>
                  <a:spcPct val="0"/>
                </a:spcBef>
              </a:pPr>
              <a:t>94</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38418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633B7A6-A797-4308-9FE0-3E4D2BCBB550}" type="slidenum">
              <a:rPr lang="ar-SA" altLang="de-DE" sz="1300"/>
              <a:pPr eaLnBrk="1" hangingPunct="1">
                <a:spcBef>
                  <a:spcPct val="0"/>
                </a:spcBef>
              </a:pPr>
              <a:t>95</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14556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05F5861-7E2B-47D7-8F56-99E76B864B80}" type="slidenum">
              <a:rPr lang="ar-SA" altLang="de-DE" sz="1300"/>
              <a:pPr eaLnBrk="1" hangingPunct="1">
                <a:spcBef>
                  <a:spcPct val="0"/>
                </a:spcBef>
              </a:pPr>
              <a:t>96</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430180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D899D79-77B0-4CD1-A053-A43B67D74F97}" type="slidenum">
              <a:rPr lang="ar-SA" altLang="de-DE" sz="1300"/>
              <a:pPr eaLnBrk="1" hangingPunct="1">
                <a:spcBef>
                  <a:spcPct val="0"/>
                </a:spcBef>
              </a:pPr>
              <a:t>97</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371905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44EAAA3-7E63-4288-9E48-17758FCE2F15}" type="slidenum">
              <a:rPr lang="ar-SA" altLang="de-DE" sz="1300"/>
              <a:pPr eaLnBrk="1" hangingPunct="1">
                <a:spcBef>
                  <a:spcPct val="0"/>
                </a:spcBef>
              </a:pPr>
              <a:t>98</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088403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2331D29-9B16-4452-9FC8-9331D1CF269C}" type="slidenum">
              <a:rPr lang="ar-SA" altLang="de-DE" sz="1300"/>
              <a:pPr eaLnBrk="1" hangingPunct="1">
                <a:spcBef>
                  <a:spcPct val="0"/>
                </a:spcBef>
              </a:pPr>
              <a:t>99</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71135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5A26294-2C15-41E5-82AD-10BD647AE5B1}" type="slidenum">
              <a:rPr lang="ar-SA" altLang="de-DE" sz="1300"/>
              <a:pPr eaLnBrk="1" hangingPunct="1">
                <a:spcBef>
                  <a:spcPct val="0"/>
                </a:spcBef>
              </a:pPr>
              <a:t>100</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2118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A68A148-6DD0-4D12-8741-792FFD094692}" type="slidenum">
              <a:rPr lang="ar-SA" altLang="de-DE" sz="1300"/>
              <a:pPr eaLnBrk="1" hangingPunct="1">
                <a:spcBef>
                  <a:spcPct val="0"/>
                </a:spcBef>
              </a:pPr>
              <a:t>101</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686824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41F869E-8ACE-4F2E-84A3-ADFF7644D784}" type="slidenum">
              <a:rPr lang="ar-SA" altLang="de-DE" sz="1300"/>
              <a:pPr eaLnBrk="1" hangingPunct="1">
                <a:spcBef>
                  <a:spcPct val="0"/>
                </a:spcBef>
              </a:pPr>
              <a:t>102</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021646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918D2FD-1CD6-4DED-87EB-D0BC688CE769}" type="slidenum">
              <a:rPr lang="ar-SA" altLang="de-DE" sz="1300"/>
              <a:pPr eaLnBrk="1" hangingPunct="1">
                <a:spcBef>
                  <a:spcPct val="0"/>
                </a:spcBef>
              </a:pPr>
              <a:t>103</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122796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DAECA80-51E9-4FE2-B94A-9E3EE94A0320}" type="slidenum">
              <a:rPr lang="ar-SA" altLang="de-DE" sz="1300"/>
              <a:pPr eaLnBrk="1" hangingPunct="1">
                <a:spcBef>
                  <a:spcPct val="0"/>
                </a:spcBef>
              </a:pPr>
              <a:t>104</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5201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C0B2CB9-7B01-4846-8CFE-40A0872A4BE3}" type="slidenum">
              <a:rPr lang="ar-SA" altLang="de-DE" sz="1300"/>
              <a:pPr eaLnBrk="1" hangingPunct="1">
                <a:spcBef>
                  <a:spcPct val="0"/>
                </a:spcBef>
              </a:pPr>
              <a:t>105</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5462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16C50CF-3703-4BAF-9F14-BE8617D2CB02}" type="slidenum">
              <a:rPr lang="ar-SA" altLang="de-DE" sz="1300"/>
              <a:pPr eaLnBrk="1" hangingPunct="1">
                <a:spcBef>
                  <a:spcPct val="0"/>
                </a:spcBef>
              </a:pPr>
              <a:t>106</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658064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C438D9C-D697-47FB-97FC-DB2714BECFBE}" type="slidenum">
              <a:rPr lang="ar-SA" altLang="de-DE" sz="1300"/>
              <a:pPr eaLnBrk="1" hangingPunct="1">
                <a:spcBef>
                  <a:spcPct val="0"/>
                </a:spcBef>
              </a:pPr>
              <a:t>107</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329206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72C4043-3104-47FC-A67E-F6A301914D42}" type="slidenum">
              <a:rPr lang="ar-SA" altLang="de-DE" sz="1300"/>
              <a:pPr eaLnBrk="1" hangingPunct="1">
                <a:spcBef>
                  <a:spcPct val="0"/>
                </a:spcBef>
              </a:pPr>
              <a:t>108</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527686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8C96A39-008F-4C71-ABB5-FB761D267F9A}" type="slidenum">
              <a:rPr lang="ar-SA" altLang="de-DE" sz="1300"/>
              <a:pPr eaLnBrk="1" hangingPunct="1">
                <a:spcBef>
                  <a:spcPct val="0"/>
                </a:spcBef>
              </a:pPr>
              <a:t>109</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595811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30A9DF9-F130-4BD6-A131-9401F505C728}" type="slidenum">
              <a:rPr lang="ar-SA" altLang="de-DE" sz="1300"/>
              <a:pPr eaLnBrk="1" hangingPunct="1">
                <a:spcBef>
                  <a:spcPct val="0"/>
                </a:spcBef>
              </a:pPr>
              <a:t>110</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030606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A1F07C6-AC98-46FC-8838-74333944DF6D}" type="slidenum">
              <a:rPr lang="ar-SA" altLang="de-DE" sz="1300"/>
              <a:pPr eaLnBrk="1" hangingPunct="1">
                <a:spcBef>
                  <a:spcPct val="0"/>
                </a:spcBef>
              </a:pPr>
              <a:t>111</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468076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5C043C-9365-433A-A7FD-F13CFC21B4C1}" type="slidenum">
              <a:rPr lang="ar-SA" altLang="de-DE" sz="1300"/>
              <a:pPr eaLnBrk="1" hangingPunct="1">
                <a:spcBef>
                  <a:spcPct val="0"/>
                </a:spcBef>
              </a:pPr>
              <a:t>112</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073163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1B047D1-A9C6-4AE5-8F8C-25F47736BF09}" type="slidenum">
              <a:rPr lang="ar-SA" altLang="de-DE" sz="1300"/>
              <a:pPr eaLnBrk="1" hangingPunct="1">
                <a:spcBef>
                  <a:spcPct val="0"/>
                </a:spcBef>
              </a:pPr>
              <a:t>113</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367310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0E2A30-F53D-4357-88F5-2BFB22C2944C}" type="slidenum">
              <a:rPr lang="ar-SA" altLang="de-DE" sz="1300"/>
              <a:pPr eaLnBrk="1" hangingPunct="1">
                <a:spcBef>
                  <a:spcPct val="0"/>
                </a:spcBef>
              </a:pPr>
              <a:t>114</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239349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0D63F44-92C7-4AAB-81B2-65E210DBF4E0}" type="slidenum">
              <a:rPr lang="ar-SA" altLang="de-DE" sz="1300"/>
              <a:pPr eaLnBrk="1" hangingPunct="1">
                <a:spcBef>
                  <a:spcPct val="0"/>
                </a:spcBef>
              </a:pPr>
              <a:t>115</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660122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1C33117-E121-4876-A9B6-B9766BA8DB4A}" type="slidenum">
              <a:rPr lang="ar-SA" altLang="de-DE" sz="1300"/>
              <a:pPr eaLnBrk="1" hangingPunct="1">
                <a:spcBef>
                  <a:spcPct val="0"/>
                </a:spcBef>
              </a:pPr>
              <a:t>116</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45560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77A46AA-5519-441A-A9C1-027A7E374E59}" type="slidenum">
              <a:rPr lang="ar-SA" altLang="de-DE" sz="1300"/>
              <a:pPr eaLnBrk="1" hangingPunct="1">
                <a:spcBef>
                  <a:spcPct val="0"/>
                </a:spcBef>
              </a:pPr>
              <a:t>117</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688067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79A885D-51DA-4B15-A23C-E893B84608DF}" type="slidenum">
              <a:rPr lang="ar-SA" altLang="de-DE" sz="1300"/>
              <a:pPr eaLnBrk="1" hangingPunct="1">
                <a:spcBef>
                  <a:spcPct val="0"/>
                </a:spcBef>
              </a:pPr>
              <a:t>118</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92670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BB32E52-837B-43B8-8B58-D631FBB492ED}" type="slidenum">
              <a:rPr lang="ar-SA" altLang="de-DE" sz="1300"/>
              <a:pPr eaLnBrk="1" hangingPunct="1">
                <a:spcBef>
                  <a:spcPct val="0"/>
                </a:spcBef>
              </a:pPr>
              <a:t>119</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078380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74E8D2-C0D2-4996-BEB4-CBE2233AA4D7}" type="slidenum">
              <a:rPr lang="ar-SA" altLang="de-DE" sz="1300"/>
              <a:pPr eaLnBrk="1" hangingPunct="1">
                <a:spcBef>
                  <a:spcPct val="0"/>
                </a:spcBef>
              </a:pPr>
              <a:t>120</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000696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DC12189-7050-429D-9675-5C9E28559710}" type="slidenum">
              <a:rPr lang="ar-SA" altLang="de-DE" sz="1300"/>
              <a:pPr eaLnBrk="1" hangingPunct="1">
                <a:spcBef>
                  <a:spcPct val="0"/>
                </a:spcBef>
              </a:pPr>
              <a:t>121</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01733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DC12189-7050-429D-9675-5C9E28559710}" type="slidenum">
              <a:rPr lang="ar-SA" altLang="de-DE" sz="1300"/>
              <a:pPr eaLnBrk="1" hangingPunct="1">
                <a:spcBef>
                  <a:spcPct val="0"/>
                </a:spcBef>
              </a:pPr>
              <a:t>122</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01733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06FF4A-6A97-4E05-825D-0D202174014D}" type="slidenum">
              <a:rPr lang="ar-SA" altLang="de-DE" sz="1300"/>
              <a:pPr eaLnBrk="1" hangingPunct="1">
                <a:spcBef>
                  <a:spcPct val="0"/>
                </a:spcBef>
              </a:pPr>
              <a:t>123</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220937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8F4BAF2-AF85-446F-9298-36223552A3F8}" type="slidenum">
              <a:rPr lang="ar-SA" altLang="de-DE" sz="1300"/>
              <a:pPr eaLnBrk="1" hangingPunct="1">
                <a:spcBef>
                  <a:spcPct val="0"/>
                </a:spcBef>
              </a:pPr>
              <a:t>124</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307177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C06387F-05D0-45B3-8E49-129ACB09CA9C}" type="slidenum">
              <a:rPr lang="ar-SA" altLang="de-DE" sz="1300"/>
              <a:pPr eaLnBrk="1" hangingPunct="1">
                <a:spcBef>
                  <a:spcPct val="0"/>
                </a:spcBef>
              </a:pPr>
              <a:t>125</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692860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B74EF7-2F34-42DA-9AB8-851501683C99}" type="slidenum">
              <a:rPr lang="ar-SA" altLang="de-DE" sz="1300"/>
              <a:pPr eaLnBrk="1" hangingPunct="1">
                <a:spcBef>
                  <a:spcPct val="0"/>
                </a:spcBef>
              </a:pPr>
              <a:t>126</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379227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5220600-1AAF-4292-9DAD-AF6D60C36943}" type="slidenum">
              <a:rPr lang="ar-SA" altLang="de-DE" sz="1300"/>
              <a:pPr eaLnBrk="1" hangingPunct="1">
                <a:spcBef>
                  <a:spcPct val="0"/>
                </a:spcBef>
              </a:pPr>
              <a:t>127</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916012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384C213-9582-4380-8222-B2189FDDEC3C}" type="slidenum">
              <a:rPr lang="ar-SA" altLang="de-DE" sz="1300"/>
              <a:pPr eaLnBrk="1" hangingPunct="1">
                <a:spcBef>
                  <a:spcPct val="0"/>
                </a:spcBef>
              </a:pPr>
              <a:t>128</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904334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BB624BD-F1D7-48B9-9F08-85DD9825E124}" type="slidenum">
              <a:rPr lang="ar-SA" altLang="de-DE" sz="1300"/>
              <a:pPr eaLnBrk="1" hangingPunct="1">
                <a:spcBef>
                  <a:spcPct val="0"/>
                </a:spcBef>
              </a:pPr>
              <a:t>129</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862066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BFAABE9-D971-460C-BFA8-AF1EA2C8FAE8}" type="slidenum">
              <a:rPr lang="ar-SA" altLang="de-DE" sz="1300"/>
              <a:pPr eaLnBrk="1" hangingPunct="1">
                <a:spcBef>
                  <a:spcPct val="0"/>
                </a:spcBef>
              </a:pPr>
              <a:t>130</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859317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84F170F-9FC3-4579-B4B0-BE4DFF538709}" type="slidenum">
              <a:rPr lang="ar-SA" altLang="de-DE" sz="1300"/>
              <a:pPr eaLnBrk="1" hangingPunct="1">
                <a:spcBef>
                  <a:spcPct val="0"/>
                </a:spcBef>
              </a:pPr>
              <a:t>131</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339857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3D5084A-DDE8-43E2-A23C-15B5B78766E0}" type="slidenum">
              <a:rPr lang="ar-SA" altLang="de-DE" sz="1300"/>
              <a:pPr eaLnBrk="1" hangingPunct="1">
                <a:spcBef>
                  <a:spcPct val="0"/>
                </a:spcBef>
              </a:pPr>
              <a:t>132</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908302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01A1F2E-78CA-4E8D-9E2F-47AADBEC1FED}" type="slidenum">
              <a:rPr lang="ar-SA" altLang="de-DE" sz="1300"/>
              <a:pPr eaLnBrk="1" hangingPunct="1">
                <a:spcBef>
                  <a:spcPct val="0"/>
                </a:spcBef>
              </a:pPr>
              <a:t>133</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44051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EFA8900-90E4-4797-885F-70F936788E46}" type="slidenum">
              <a:rPr lang="ar-SA" altLang="de-DE" sz="1300"/>
              <a:pPr eaLnBrk="1" hangingPunct="1">
                <a:spcBef>
                  <a:spcPct val="0"/>
                </a:spcBef>
              </a:pPr>
              <a:t>134</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800100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58A283-B905-40DE-8DA3-E72940A9BACC}" type="slidenum">
              <a:rPr lang="ar-SA" altLang="de-DE" sz="1300"/>
              <a:pPr eaLnBrk="1" hangingPunct="1">
                <a:spcBef>
                  <a:spcPct val="0"/>
                </a:spcBef>
              </a:pPr>
              <a:t>135</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787081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D8C13D3-D962-450B-BB26-EFC5EF7990F6}" type="slidenum">
              <a:rPr lang="ar-SA" altLang="de-DE" sz="1300"/>
              <a:pPr eaLnBrk="1" hangingPunct="1">
                <a:spcBef>
                  <a:spcPct val="0"/>
                </a:spcBef>
              </a:pPr>
              <a:t>136</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475462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DE19A6E-4C08-48A8-B6E9-939BE33878AA}" type="slidenum">
              <a:rPr lang="ar-SA" altLang="de-DE" sz="1300">
                <a:solidFill>
                  <a:srgbClr val="000000"/>
                </a:solidFill>
              </a:rPr>
              <a:pPr eaLnBrk="1" hangingPunct="1">
                <a:spcBef>
                  <a:spcPct val="0"/>
                </a:spcBef>
              </a:pPr>
              <a:t>137</a:t>
            </a:fld>
            <a:endParaRPr lang="de-DE" altLang="de-DE" sz="1300">
              <a:solidFill>
                <a:srgbClr val="000000"/>
              </a:solidFill>
            </a:endParaRPr>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1646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DE19A6E-4C08-48A8-B6E9-939BE33878AA}" type="slidenum">
              <a:rPr lang="ar-SA" altLang="de-DE" sz="1300">
                <a:solidFill>
                  <a:srgbClr val="000000"/>
                </a:solidFill>
              </a:rPr>
              <a:pPr eaLnBrk="1" hangingPunct="1">
                <a:spcBef>
                  <a:spcPct val="0"/>
                </a:spcBef>
              </a:pPr>
              <a:t>138</a:t>
            </a:fld>
            <a:endParaRPr lang="de-DE" altLang="de-DE" sz="1300">
              <a:solidFill>
                <a:srgbClr val="000000"/>
              </a:solidFill>
            </a:endParaRPr>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1646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DE19A6E-4C08-48A8-B6E9-939BE33878AA}" type="slidenum">
              <a:rPr lang="ar-SA" altLang="de-DE" sz="1300">
                <a:solidFill>
                  <a:srgbClr val="000000"/>
                </a:solidFill>
              </a:rPr>
              <a:pPr eaLnBrk="1" hangingPunct="1">
                <a:spcBef>
                  <a:spcPct val="0"/>
                </a:spcBef>
              </a:pPr>
              <a:t>139</a:t>
            </a:fld>
            <a:endParaRPr lang="de-DE" altLang="de-DE" sz="1300">
              <a:solidFill>
                <a:srgbClr val="000000"/>
              </a:solidFill>
            </a:endParaRPr>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1646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DE19A6E-4C08-48A8-B6E9-939BE33878AA}" type="slidenum">
              <a:rPr lang="ar-SA" altLang="de-DE" sz="1300">
                <a:solidFill>
                  <a:srgbClr val="000000"/>
                </a:solidFill>
              </a:rPr>
              <a:pPr eaLnBrk="1" hangingPunct="1">
                <a:spcBef>
                  <a:spcPct val="0"/>
                </a:spcBef>
              </a:pPr>
              <a:t>140</a:t>
            </a:fld>
            <a:endParaRPr lang="de-DE" altLang="de-DE" sz="1300">
              <a:solidFill>
                <a:srgbClr val="000000"/>
              </a:solidFill>
            </a:endParaRPr>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1646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DE19A6E-4C08-48A8-B6E9-939BE33878AA}" type="slidenum">
              <a:rPr lang="ar-SA" altLang="de-DE" sz="1300">
                <a:solidFill>
                  <a:srgbClr val="000000"/>
                </a:solidFill>
              </a:rPr>
              <a:pPr eaLnBrk="1" hangingPunct="1">
                <a:spcBef>
                  <a:spcPct val="0"/>
                </a:spcBef>
              </a:pPr>
              <a:t>141</a:t>
            </a:fld>
            <a:endParaRPr lang="de-DE" altLang="de-DE" sz="1300">
              <a:solidFill>
                <a:srgbClr val="000000"/>
              </a:solidFill>
            </a:endParaRPr>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1646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01E0F4-D5E2-4B12-ABD9-F48309DCC84D}" type="slidenum">
              <a:rPr lang="ar-SA" altLang="de-DE" sz="1300"/>
              <a:pPr eaLnBrk="1" hangingPunct="1">
                <a:spcBef>
                  <a:spcPct val="0"/>
                </a:spcBef>
              </a:pPr>
              <a:t>142</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60748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01E0F4-D5E2-4B12-ABD9-F48309DCC84D}" type="slidenum">
              <a:rPr lang="ar-SA" altLang="de-DE" sz="1300"/>
              <a:pPr eaLnBrk="1" hangingPunct="1">
                <a:spcBef>
                  <a:spcPct val="0"/>
                </a:spcBef>
              </a:pPr>
              <a:t>143</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60748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01E0F4-D5E2-4B12-ABD9-F48309DCC84D}" type="slidenum">
              <a:rPr lang="ar-SA" altLang="de-DE" sz="1300"/>
              <a:pPr eaLnBrk="1" hangingPunct="1">
                <a:spcBef>
                  <a:spcPct val="0"/>
                </a:spcBef>
              </a:pPr>
              <a:t>144</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607485"/>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9D91331-C20E-40F8-8409-CF474211FDA6}" type="slidenum">
              <a:rPr lang="de-DE" altLang="de-DE" sz="1300"/>
              <a:pPr algn="r" eaLnBrk="1" hangingPunct="1">
                <a:spcBef>
                  <a:spcPct val="0"/>
                </a:spcBef>
              </a:pPr>
              <a:t>146</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736574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9B688D-DF98-4ABA-A46C-43ADE64B4AD1}" type="slidenum">
              <a:rPr lang="de-DE" altLang="de-DE" sz="1300" b="1">
                <a:solidFill>
                  <a:srgbClr val="000000"/>
                </a:solidFill>
                <a:latin typeface="Arial" panose="020B0604020202020204" pitchFamily="34" charset="0"/>
              </a:rPr>
              <a:pPr eaLnBrk="1" hangingPunct="1">
                <a:spcBef>
                  <a:spcPct val="0"/>
                </a:spcBef>
              </a:pPr>
              <a:t>147</a:t>
            </a:fld>
            <a:endParaRPr lang="de-DE" altLang="de-DE" sz="1300" b="1">
              <a:solidFill>
                <a:srgbClr val="000000"/>
              </a:solidFill>
              <a:latin typeface="Arial" panose="020B0604020202020204" pitchFamily="34" charset="0"/>
            </a:endParaRPr>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265701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BD46AF5-C942-4107-8ABE-893FF139BC72}" type="slidenum">
              <a:rPr lang="de-DE" altLang="de-DE" sz="1300" b="1">
                <a:solidFill>
                  <a:srgbClr val="000000"/>
                </a:solidFill>
                <a:latin typeface="Arial" panose="020B0604020202020204" pitchFamily="34" charset="0"/>
              </a:rPr>
              <a:pPr eaLnBrk="1" hangingPunct="1">
                <a:spcBef>
                  <a:spcPct val="0"/>
                </a:spcBef>
              </a:pPr>
              <a:t>148</a:t>
            </a:fld>
            <a:endParaRPr lang="de-DE" altLang="de-DE" sz="1300" b="1">
              <a:solidFill>
                <a:srgbClr val="000000"/>
              </a:solidFill>
              <a:latin typeface="Arial" panose="020B0604020202020204" pitchFamily="34" charset="0"/>
            </a:endParaRPr>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387343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4C292CB-A438-4043-878A-2C864F51FEFA}" type="slidenum">
              <a:rPr lang="de-DE" altLang="de-DE" sz="1300" b="1">
                <a:solidFill>
                  <a:srgbClr val="000000"/>
                </a:solidFill>
                <a:latin typeface="Arial" panose="020B0604020202020204" pitchFamily="34" charset="0"/>
              </a:rPr>
              <a:pPr eaLnBrk="1" hangingPunct="1">
                <a:spcBef>
                  <a:spcPct val="0"/>
                </a:spcBef>
              </a:pPr>
              <a:t>149</a:t>
            </a:fld>
            <a:endParaRPr lang="de-DE" altLang="de-DE" sz="1300" b="1">
              <a:solidFill>
                <a:srgbClr val="000000"/>
              </a:solidFill>
              <a:latin typeface="Arial" panose="020B0604020202020204" pitchFamily="34" charset="0"/>
            </a:endParaRPr>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231962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75F57B-AA83-4349-AC3D-ACC460A7B665}" type="slidenum">
              <a:rPr lang="de-DE" altLang="de-DE" sz="1300" b="1">
                <a:solidFill>
                  <a:srgbClr val="000000"/>
                </a:solidFill>
                <a:latin typeface="Arial" panose="020B0604020202020204" pitchFamily="34" charset="0"/>
              </a:rPr>
              <a:pPr eaLnBrk="1" hangingPunct="1">
                <a:spcBef>
                  <a:spcPct val="0"/>
                </a:spcBef>
              </a:pPr>
              <a:t>150</a:t>
            </a:fld>
            <a:endParaRPr lang="de-DE" altLang="de-DE" sz="1300" b="1">
              <a:solidFill>
                <a:srgbClr val="000000"/>
              </a:solidFill>
              <a:latin typeface="Arial" panose="020B0604020202020204" pitchFamily="34" charset="0"/>
            </a:endParaRPr>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651095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5040BD-848F-4961-80BB-60E016DACFFD}" type="slidenum">
              <a:rPr lang="de-DE" altLang="de-DE" sz="1300" b="1">
                <a:solidFill>
                  <a:srgbClr val="000000"/>
                </a:solidFill>
                <a:latin typeface="Arial" panose="020B0604020202020204" pitchFamily="34" charset="0"/>
              </a:rPr>
              <a:pPr eaLnBrk="1" hangingPunct="1">
                <a:spcBef>
                  <a:spcPct val="0"/>
                </a:spcBef>
              </a:pPr>
              <a:t>151</a:t>
            </a:fld>
            <a:endParaRPr lang="de-DE" altLang="de-DE" sz="1300" b="1">
              <a:solidFill>
                <a:srgbClr val="000000"/>
              </a:solidFill>
              <a:latin typeface="Arial" panose="020B0604020202020204" pitchFamily="34" charset="0"/>
            </a:endParaRPr>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757475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7CBCE42-67FB-4963-8496-1F575185D835}" type="slidenum">
              <a:rPr lang="de-DE" altLang="de-DE" sz="1300" b="1">
                <a:solidFill>
                  <a:srgbClr val="000000"/>
                </a:solidFill>
                <a:latin typeface="Arial" panose="020B0604020202020204" pitchFamily="34" charset="0"/>
              </a:rPr>
              <a:pPr eaLnBrk="1" hangingPunct="1">
                <a:spcBef>
                  <a:spcPct val="0"/>
                </a:spcBef>
              </a:pPr>
              <a:t>152</a:t>
            </a:fld>
            <a:endParaRPr lang="de-DE" altLang="de-DE" sz="1300" b="1">
              <a:solidFill>
                <a:srgbClr val="000000"/>
              </a:solidFill>
              <a:latin typeface="Arial" panose="020B0604020202020204" pitchFamily="34" charset="0"/>
            </a:endParaRPr>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37262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BD9EB4-2B17-487A-B2AB-882C69401CDC}" type="slidenum">
              <a:rPr lang="de-DE" altLang="de-DE" sz="1300" b="1">
                <a:solidFill>
                  <a:srgbClr val="000000"/>
                </a:solidFill>
                <a:latin typeface="Arial" panose="020B0604020202020204" pitchFamily="34" charset="0"/>
              </a:rPr>
              <a:pPr eaLnBrk="1" hangingPunct="1">
                <a:spcBef>
                  <a:spcPct val="0"/>
                </a:spcBef>
              </a:pPr>
              <a:t>153</a:t>
            </a:fld>
            <a:endParaRPr lang="de-DE" altLang="de-DE" sz="1300" b="1">
              <a:solidFill>
                <a:srgbClr val="000000"/>
              </a:solidFill>
              <a:latin typeface="Arial" panose="020B0604020202020204" pitchFamily="34" charset="0"/>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771056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FCA99B8-90A6-4591-9DB4-69B95921350A}" type="slidenum">
              <a:rPr lang="de-DE" altLang="de-DE" sz="1300" b="1">
                <a:solidFill>
                  <a:srgbClr val="000000"/>
                </a:solidFill>
                <a:latin typeface="Arial" panose="020B0604020202020204" pitchFamily="34" charset="0"/>
              </a:rPr>
              <a:pPr eaLnBrk="1" hangingPunct="1">
                <a:spcBef>
                  <a:spcPct val="0"/>
                </a:spcBef>
              </a:pPr>
              <a:t>154</a:t>
            </a:fld>
            <a:endParaRPr lang="de-DE" altLang="de-DE" sz="1300" b="1">
              <a:solidFill>
                <a:srgbClr val="000000"/>
              </a:solidFill>
              <a:latin typeface="Arial" panose="020B0604020202020204" pitchFamily="34" charset="0"/>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9788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AAABEC08-81D4-4080-AC5B-EEC22855D35E}" type="slidenum">
              <a:rPr lang="en-US"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dirty="0"/>
              <a:t>التدريب رقم 2 – تخرج من المستشفى بدون أي تحسن</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D6C2AF6E-E646-4900-B3BE-04B4AB6BD7DF}" type="slidenum">
              <a:rPr lang="en-US"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667C03FA-FA31-4D59-8B0E-C9CFE3DECCFA}" type="slidenum">
              <a:rPr lang="en-US"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AAABEC08-81D4-4080-AC5B-EEC22855D35E}" type="slidenum">
              <a:rPr lang="en-US"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AAABEC08-81D4-4080-AC5B-EEC22855D35E}" type="slidenum">
              <a:rPr lang="en-US"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A2DA1930-C4D5-4A1F-9439-D00F97BFF2C7}" type="slidenum">
              <a:rPr lang="en-US"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C610FBB-EE0E-4D56-A0D1-DECF5433B198}" type="slidenum">
              <a:rPr lang="en-US"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2062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9494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fontAlgn="auto">
              <a:spcBef>
                <a:spcPct val="0"/>
              </a:spcBef>
              <a:spcAft>
                <a:spcPts val="0"/>
              </a:spcAft>
              <a:buClrTx/>
              <a:buFontTx/>
              <a:buNone/>
            </a:pPr>
            <a:r>
              <a:rPr lang="ar-SA" altLang="ko-KR" sz="100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520982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21548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034899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033323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236492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169283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3569713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86384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645658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739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SA" dirty="0"/>
              <a:t>التدريب رقم 2 – تخرج من المستشفى بدون أي تحسن</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AAABEC08-81D4-4080-AC5B-EEC22855D35E}" type="slidenum">
              <a:rPr lang="en-US"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9292656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latin typeface="+mn-lt"/>
                <a:ea typeface="+mn-ea"/>
                <a:cs typeface="+mn-cs"/>
              </a:rPr>
              <a:t>التدريب راقم:</a:t>
            </a:r>
            <a:r>
              <a:rPr lang="en-US" altLang="de-DE" dirty="0">
                <a:latin typeface="+mn-lt"/>
                <a:ea typeface="+mn-ea"/>
                <a:cs typeface="+mn-cs"/>
              </a:rPr>
              <a:t>MCT 2 A </a:t>
            </a:r>
            <a:br>
              <a:rPr lang="en-US" altLang="de-DE" dirty="0">
                <a:latin typeface="+mn-lt"/>
                <a:ea typeface="+mn-ea"/>
                <a:cs typeface="+mn-cs"/>
              </a:rPr>
            </a:br>
            <a:r>
              <a:rPr lang="ar-AE" altLang="de-DE" dirty="0">
                <a:latin typeface="+mn-lt"/>
                <a:ea typeface="+mn-ea"/>
                <a:cs typeface="+mn-cs"/>
              </a:rPr>
              <a:t> تخرج من المستشفى بدون أي تحسن</a:t>
            </a:r>
            <a:br>
              <a:rPr lang="en-US" dirty="0">
                <a:latin typeface="+mn-lt"/>
                <a:ea typeface="+mn-ea"/>
                <a:cs typeface="+mn-cs"/>
              </a:rPr>
            </a:b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74558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وضع الأستنتاجات السريعة</a:t>
            </a:r>
            <a:endParaRPr lang="en-US" sz="3600">
              <a:latin typeface="+mn-lt"/>
              <a:ea typeface="+mn-ea"/>
              <a:cs typeface="+mn-cs"/>
            </a:endParaRPr>
          </a:p>
        </p:txBody>
      </p:sp>
      <p:sp>
        <p:nvSpPr>
          <p:cNvPr id="10242" name="Rectangle 2"/>
          <p:cNvSpPr>
            <a:spLocks noGrp="1" noChangeArrowheads="1"/>
          </p:cNvSpPr>
          <p:nvPr>
            <p:ph idx="1"/>
          </p:nvPr>
        </p:nvSpPr>
        <p:spPr/>
        <p:txBody>
          <a:bodyPr>
            <a:noAutofit/>
          </a:bodyPr>
          <a:lstStyle/>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نحن غالبا ما فعل احكام واستنتاجات على أساس المعلومات المعقدة جدا في بيئتنا</a:t>
            </a:r>
            <a:r>
              <a:rPr lang="he-IL" altLang="de-DE" sz="2400" dirty="0">
                <a:solidFill>
                  <a:srgbClr val="333333"/>
                </a:solidFill>
              </a:rPr>
              <a:t>.</a:t>
            </a:r>
          </a:p>
          <a:p>
            <a:pPr>
              <a:buClr>
                <a:srgbClr val="333333"/>
              </a:buClr>
              <a:buSzPct val="80000"/>
              <a:tabLst>
                <a:tab pos="2144713" algn="l"/>
              </a:tabLst>
            </a:pP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D6C2AF6E-E646-4900-B3BE-04B4AB6BD7DF}" type="slidenum">
              <a:rPr lang="en-US"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وضع الأستنتاجات السريعة</a:t>
            </a:r>
            <a:endParaRPr lang="en-US" sz="3600">
              <a:latin typeface="+mn-lt"/>
              <a:ea typeface="+mn-ea"/>
              <a:cs typeface="+mn-cs"/>
            </a:endParaRPr>
          </a:p>
        </p:txBody>
      </p:sp>
      <p:sp>
        <p:nvSpPr>
          <p:cNvPr id="10242" name="Rectangle 2"/>
          <p:cNvSpPr>
            <a:spLocks noGrp="1" noChangeArrowheads="1"/>
          </p:cNvSpPr>
          <p:nvPr>
            <p:ph idx="1"/>
          </p:nvPr>
        </p:nvSpPr>
        <p:spPr/>
        <p:txBody>
          <a:bodyPr>
            <a:noAutofit/>
          </a:bodyPr>
          <a:lstStyle/>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نحن غالبا ما فعل احكام واستنتاجات على أساس المعلومات المعقدة جدا في بيئتنا</a:t>
            </a:r>
            <a:r>
              <a:rPr lang="he-IL" altLang="de-DE" sz="2400" dirty="0">
                <a:solidFill>
                  <a:srgbClr val="333333"/>
                </a:solidFill>
              </a:rPr>
              <a:t>.</a:t>
            </a: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أحيانا، نأتي إلى خاتمة دون دليل 100٪</a:t>
            </a:r>
            <a:r>
              <a:rPr lang="he-IL" altLang="de-DE" sz="2400" dirty="0">
                <a:solidFill>
                  <a:srgbClr val="333333"/>
                </a:solidFill>
              </a:rPr>
              <a:t>.</a:t>
            </a:r>
            <a:endParaRPr lang="de-DE" altLang="de-DE" sz="2400" dirty="0">
              <a:solidFill>
                <a:srgbClr val="333333"/>
              </a:solidFill>
            </a:endParaRPr>
          </a:p>
          <a:p>
            <a:pPr>
              <a:buClr>
                <a:srgbClr val="333333"/>
              </a:buClr>
              <a:buSzPct val="80000"/>
              <a:tabLst>
                <a:tab pos="2144713" algn="l"/>
              </a:tabLst>
            </a:pP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D6C2AF6E-E646-4900-B3BE-04B4AB6BD7DF}" type="slidenum">
              <a:rPr lang="en-US"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2078867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وضع الأستنتاجات السريعة</a:t>
            </a:r>
            <a:endParaRPr lang="en-US" sz="3600">
              <a:latin typeface="+mn-lt"/>
              <a:ea typeface="+mn-ea"/>
              <a:cs typeface="+mn-cs"/>
            </a:endParaRPr>
          </a:p>
        </p:txBody>
      </p:sp>
      <p:sp>
        <p:nvSpPr>
          <p:cNvPr id="10242" name="Rectangle 2"/>
          <p:cNvSpPr>
            <a:spLocks noGrp="1" noChangeArrowheads="1"/>
          </p:cNvSpPr>
          <p:nvPr>
            <p:ph idx="1"/>
          </p:nvPr>
        </p:nvSpPr>
        <p:spPr/>
        <p:txBody>
          <a:bodyPr>
            <a:noAutofit/>
          </a:bodyPr>
          <a:lstStyle/>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نحن غالبا ما فعل احكام واستنتاجات على أساس المعلومات المعقدة جدا في بيئتنا</a:t>
            </a:r>
            <a:r>
              <a:rPr lang="he-IL" altLang="de-DE" sz="2400" dirty="0">
                <a:solidFill>
                  <a:srgbClr val="333333"/>
                </a:solidFill>
              </a:rPr>
              <a:t>.</a:t>
            </a: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أحيانا، نأتي إلى خاتمة دون دليل 100٪</a:t>
            </a:r>
            <a:r>
              <a:rPr lang="he-IL" altLang="de-DE" sz="2400" dirty="0">
                <a:solidFill>
                  <a:srgbClr val="333333"/>
                </a:solidFill>
              </a:rPr>
              <a:t>.</a:t>
            </a:r>
            <a:endParaRPr lang="de-DE" altLang="de-DE" sz="2400" dirty="0">
              <a:solidFill>
                <a:srgbClr val="333333"/>
              </a:solidFill>
            </a:endParaRP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ينبغي العثور على الطريق المتوسط بين:</a:t>
            </a:r>
            <a:endParaRPr lang="de-DE" altLang="de-DE" sz="2400" dirty="0">
              <a:solidFill>
                <a:srgbClr val="333333"/>
              </a:solidFill>
            </a:endParaRPr>
          </a:p>
          <a:p>
            <a:pPr>
              <a:buClr>
                <a:srgbClr val="333333"/>
              </a:buClr>
              <a:buSzPct val="80000"/>
              <a:tabLst>
                <a:tab pos="2144713" algn="l"/>
              </a:tabLst>
            </a:pP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D6C2AF6E-E646-4900-B3BE-04B4AB6BD7DF}" type="slidenum">
              <a:rPr lang="en-US"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3762747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وضع الأستنتاجات السريعة</a:t>
            </a:r>
            <a:endParaRPr lang="en-US" sz="3600">
              <a:latin typeface="+mn-lt"/>
              <a:ea typeface="+mn-ea"/>
              <a:cs typeface="+mn-cs"/>
            </a:endParaRPr>
          </a:p>
        </p:txBody>
      </p:sp>
      <p:sp>
        <p:nvSpPr>
          <p:cNvPr id="10242" name="Rectangle 2"/>
          <p:cNvSpPr>
            <a:spLocks noGrp="1" noChangeArrowheads="1"/>
          </p:cNvSpPr>
          <p:nvPr>
            <p:ph idx="1"/>
          </p:nvPr>
        </p:nvSpPr>
        <p:spPr/>
        <p:txBody>
          <a:bodyPr>
            <a:noAutofit/>
          </a:bodyPr>
          <a:lstStyle/>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نحن غالبا ما فعل احكام واستنتاجات على أساس المعلومات المعقدة جدا في بيئتنا</a:t>
            </a:r>
            <a:r>
              <a:rPr lang="he-IL" altLang="de-DE" sz="2400" dirty="0">
                <a:solidFill>
                  <a:srgbClr val="333333"/>
                </a:solidFill>
              </a:rPr>
              <a:t>.</a:t>
            </a: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أحيانا، نأتي إلى خاتمة دون دليل 100٪</a:t>
            </a:r>
            <a:r>
              <a:rPr lang="he-IL" altLang="de-DE" sz="2400" dirty="0">
                <a:solidFill>
                  <a:srgbClr val="333333"/>
                </a:solidFill>
              </a:rPr>
              <a:t>.</a:t>
            </a:r>
            <a:endParaRPr lang="de-DE" altLang="de-DE" sz="2400" dirty="0">
              <a:solidFill>
                <a:srgbClr val="333333"/>
              </a:solidFill>
            </a:endParaRP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ينبغي العثور على الطريق المتوسط بين:</a:t>
            </a:r>
            <a:endParaRPr lang="de-DE" altLang="de-DE" sz="2400" dirty="0">
              <a:solidFill>
                <a:srgbClr val="333333"/>
              </a:solidFill>
            </a:endParaRPr>
          </a:p>
          <a:p>
            <a:pPr marL="774827" lvl="3" indent="-342900">
              <a:spcBef>
                <a:spcPts val="1999"/>
              </a:spcBef>
              <a:buClr>
                <a:srgbClr val="333333"/>
              </a:buClr>
              <a:buSzPct val="80000"/>
              <a:buFont typeface="WingDings"/>
              <a:buChar char=""/>
              <a:tabLst>
                <a:tab pos="2144713" algn="l"/>
              </a:tabLst>
            </a:pPr>
            <a:r>
              <a:rPr lang="ar-AE" altLang="de-DE" sz="2400" dirty="0">
                <a:solidFill>
                  <a:srgbClr val="333333"/>
                </a:solidFill>
                <a:latin typeface="+mn-lt"/>
              </a:rPr>
              <a:t>اتخاذ قرار متسرع (</a:t>
            </a:r>
            <a:r>
              <a:rPr lang="ar-AE" altLang="de-DE" sz="2400" dirty="0">
                <a:solidFill>
                  <a:srgbClr val="004992"/>
                </a:solidFill>
                <a:latin typeface="+mn-lt"/>
              </a:rPr>
              <a:t>خطر: </a:t>
            </a:r>
            <a:r>
              <a:rPr lang="ar-AE" altLang="de-DE" sz="2400" dirty="0">
                <a:solidFill>
                  <a:srgbClr val="333333"/>
                </a:solidFill>
                <a:latin typeface="+mn-lt"/>
              </a:rPr>
              <a:t>قرار غلط و يير جيد)</a:t>
            </a:r>
            <a:r>
              <a:rPr lang="de-DE" altLang="de-DE" sz="2400" dirty="0">
                <a:solidFill>
                  <a:srgbClr val="333333"/>
                </a:solidFill>
                <a:latin typeface="+mn-lt"/>
              </a:rPr>
              <a:t>.</a:t>
            </a:r>
          </a:p>
          <a:p>
            <a:pPr>
              <a:buClr>
                <a:srgbClr val="333333"/>
              </a:buClr>
              <a:buSzPct val="80000"/>
              <a:tabLst>
                <a:tab pos="2144713" algn="l"/>
              </a:tabLst>
            </a:pP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D6C2AF6E-E646-4900-B3BE-04B4AB6BD7DF}" type="slidenum">
              <a:rPr lang="en-US"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3103362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وضع الأستنتاجات السريعة</a:t>
            </a:r>
            <a:endParaRPr lang="en-US" sz="3600">
              <a:latin typeface="+mn-lt"/>
              <a:ea typeface="+mn-ea"/>
              <a:cs typeface="+mn-cs"/>
            </a:endParaRPr>
          </a:p>
        </p:txBody>
      </p:sp>
      <p:sp>
        <p:nvSpPr>
          <p:cNvPr id="10242" name="Rectangle 2"/>
          <p:cNvSpPr>
            <a:spLocks noGrp="1" noChangeArrowheads="1"/>
          </p:cNvSpPr>
          <p:nvPr>
            <p:ph idx="1"/>
          </p:nvPr>
        </p:nvSpPr>
        <p:spPr/>
        <p:txBody>
          <a:bodyPr>
            <a:noAutofit/>
          </a:bodyPr>
          <a:lstStyle/>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نحن غالبا ما فعل احكام واستنتاجات على أساس المعلومات المعقدة جدا في بيئتنا</a:t>
            </a:r>
            <a:r>
              <a:rPr lang="he-IL" altLang="de-DE" sz="2400" dirty="0">
                <a:solidFill>
                  <a:srgbClr val="333333"/>
                </a:solidFill>
              </a:rPr>
              <a:t>.</a:t>
            </a: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أحيانا، نأتي إلى خاتمة دون دليل 100٪</a:t>
            </a:r>
            <a:r>
              <a:rPr lang="he-IL" altLang="de-DE" sz="2400" dirty="0">
                <a:solidFill>
                  <a:srgbClr val="333333"/>
                </a:solidFill>
              </a:rPr>
              <a:t>.</a:t>
            </a:r>
            <a:endParaRPr lang="de-DE" altLang="de-DE" sz="2400" dirty="0">
              <a:solidFill>
                <a:srgbClr val="333333"/>
              </a:solidFill>
            </a:endParaRP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ينبغي العثور على الطريق المتوسط بين:</a:t>
            </a:r>
            <a:endParaRPr lang="de-DE" altLang="de-DE" sz="2400" dirty="0">
              <a:solidFill>
                <a:srgbClr val="333333"/>
              </a:solidFill>
            </a:endParaRPr>
          </a:p>
          <a:p>
            <a:pPr marL="774827" lvl="3" indent="-342900">
              <a:spcBef>
                <a:spcPts val="1999"/>
              </a:spcBef>
              <a:buClr>
                <a:srgbClr val="333333"/>
              </a:buClr>
              <a:buSzPct val="80000"/>
              <a:buFont typeface="WingDings"/>
              <a:buChar char=""/>
              <a:tabLst>
                <a:tab pos="2144713" algn="l"/>
              </a:tabLst>
            </a:pPr>
            <a:r>
              <a:rPr lang="ar-AE" altLang="de-DE" sz="2400" dirty="0">
                <a:solidFill>
                  <a:srgbClr val="333333"/>
                </a:solidFill>
                <a:latin typeface="+mn-lt"/>
              </a:rPr>
              <a:t>اتخاذ قرار متسرع (</a:t>
            </a:r>
            <a:r>
              <a:rPr lang="ar-AE" altLang="de-DE" sz="2400" dirty="0">
                <a:solidFill>
                  <a:srgbClr val="004992"/>
                </a:solidFill>
                <a:latin typeface="+mn-lt"/>
              </a:rPr>
              <a:t>خطر: </a:t>
            </a:r>
            <a:r>
              <a:rPr lang="ar-AE" altLang="de-DE" sz="2400" dirty="0">
                <a:solidFill>
                  <a:srgbClr val="333333"/>
                </a:solidFill>
                <a:latin typeface="+mn-lt"/>
              </a:rPr>
              <a:t>قرار غلط و يير جيد)</a:t>
            </a:r>
            <a:r>
              <a:rPr lang="de-DE" altLang="de-DE" sz="2400" dirty="0">
                <a:solidFill>
                  <a:srgbClr val="333333"/>
                </a:solidFill>
                <a:latin typeface="+mn-lt"/>
              </a:rPr>
              <a:t>.</a:t>
            </a:r>
          </a:p>
          <a:p>
            <a:pPr marL="774827" lvl="3" indent="-342900">
              <a:spcBef>
                <a:spcPts val="1999"/>
              </a:spcBef>
              <a:buClr>
                <a:srgbClr val="333333"/>
              </a:buClr>
              <a:buSzPct val="80000"/>
              <a:buFont typeface="WingDings"/>
              <a:buChar char=""/>
              <a:tabLst>
                <a:tab pos="2144713" algn="l"/>
              </a:tabLst>
            </a:pPr>
            <a:r>
              <a:rPr lang="ar-AE" altLang="de-DE" sz="2400" dirty="0">
                <a:solidFill>
                  <a:srgbClr val="333333"/>
                </a:solidFill>
                <a:latin typeface="+mn-lt"/>
              </a:rPr>
              <a:t>وقرار متاخر بشكل مفرط (</a:t>
            </a:r>
            <a:r>
              <a:rPr lang="ar-AE" altLang="de-DE" sz="2400" dirty="0">
                <a:solidFill>
                  <a:srgbClr val="004992"/>
                </a:solidFill>
                <a:latin typeface="+mn-lt"/>
              </a:rPr>
              <a:t>سلبي: </a:t>
            </a:r>
            <a:r>
              <a:rPr lang="ar-AE" altLang="de-DE" sz="2400" dirty="0">
                <a:solidFill>
                  <a:srgbClr val="333333"/>
                </a:solidFill>
                <a:latin typeface="+mn-lt"/>
              </a:rPr>
              <a:t>يستغرق وقتا طويلا جدا).</a:t>
            </a:r>
            <a:endParaRPr lang="en-US" altLang="de-DE" sz="24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D6C2AF6E-E646-4900-B3BE-04B4AB6BD7DF}" type="slidenum">
              <a:rPr lang="en-US"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1927261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altLang="de-DE" sz="3600">
                <a:latin typeface="+mn-lt"/>
                <a:ea typeface="+mn-ea"/>
                <a:cs typeface="+mn-cs"/>
              </a:rPr>
              <a:t>الاستدلالات بدون دليل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2002286983"/>
              </p:ext>
            </p:extLst>
          </p:nvPr>
        </p:nvGraphicFramePr>
        <p:xfrm>
          <a:off x="408955" y="2033264"/>
          <a:ext cx="11376000" cy="4483291"/>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dirty="0">
                          <a:ln>
                            <a:noFill/>
                          </a:ln>
                          <a:solidFill>
                            <a:srgbClr val="333333"/>
                          </a:solidFill>
                          <a:effectLst/>
                          <a:latin typeface="+mn-lt"/>
                          <a:ea typeface="+mn-ea"/>
                          <a:cs typeface="+mn-cs"/>
                        </a:rPr>
                        <a:t>حدث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التفسير</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ما يبرره؟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الدخان يخرج من النافذة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dirty="0">
                          <a:ln>
                            <a:noFill/>
                          </a:ln>
                          <a:solidFill>
                            <a:srgbClr val="333333"/>
                          </a:solidFill>
                          <a:effectLst/>
                          <a:latin typeface="+mn-lt"/>
                          <a:ea typeface="+mn-ea"/>
                          <a:cs typeface="+mn-cs"/>
                        </a:rPr>
                        <a:t>النار؟</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004992"/>
                          </a:solidFill>
                          <a:effectLst/>
                          <a:latin typeface="+mn-lt"/>
                          <a:ea typeface="+mn-ea"/>
                          <a:cs typeface="+mn-cs"/>
                        </a:rPr>
                        <a:t>؟؟؟</a:t>
                      </a:r>
                      <a:r>
                        <a:rPr kumimoji="0" lang="ar-SA" sz="2400" b="1" i="0" u="none" strike="noStrike" cap="none" normalizeH="0" baseline="0" dirty="0">
                          <a:ln>
                            <a:noFill/>
                          </a:ln>
                          <a:solidFill>
                            <a:srgbClr val="333333"/>
                          </a:solidFill>
                          <a:effectLst/>
                          <a:latin typeface="+mn-lt"/>
                          <a:ea typeface="+mn-ea"/>
                          <a:cs typeface="+mn-cs"/>
                        </a:rPr>
                        <a:t>- مدا ستفعل؟</a:t>
                      </a:r>
                      <a:endParaRPr kumimoji="0" lang="de-DE" sz="2400" b="1"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الرجل يهذي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سكران؟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004992"/>
                          </a:solidFill>
                          <a:effectLst/>
                          <a:latin typeface="+mn-lt"/>
                          <a:ea typeface="+mn-ea"/>
                          <a:cs typeface="+mn-cs"/>
                        </a:rPr>
                        <a:t>؟؟؟</a:t>
                      </a:r>
                      <a:endParaRPr kumimoji="0" lang="de-DE" sz="24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a:t>
            </a:fld>
            <a:endParaRPr lang="de-DE" altLang="de-DE">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altLang="de-DE" sz="3600">
                <a:latin typeface="+mn-lt"/>
                <a:ea typeface="+mn-ea"/>
                <a:cs typeface="+mn-cs"/>
              </a:rPr>
              <a:t>الاستدلالات بدون دليل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3424566142"/>
              </p:ext>
            </p:extLst>
          </p:nvPr>
        </p:nvGraphicFramePr>
        <p:xfrm>
          <a:off x="408955" y="2033264"/>
          <a:ext cx="11376000" cy="4483291"/>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dirty="0">
                          <a:ln>
                            <a:noFill/>
                          </a:ln>
                          <a:solidFill>
                            <a:srgbClr val="000000"/>
                          </a:solidFill>
                          <a:effectLst/>
                          <a:latin typeface="+mn-lt"/>
                          <a:ea typeface="+mn-ea"/>
                          <a:cs typeface="+mn-cs"/>
                        </a:rPr>
                        <a:t>حدث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التفسير</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ما يبرره؟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الدخان يخرج من النافذة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النار؟</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333333"/>
                          </a:solidFill>
                          <a:effectLst/>
                          <a:latin typeface="+mn-lt"/>
                          <a:ea typeface="+mn-ea"/>
                          <a:cs typeface="+mn-cs"/>
                        </a:rPr>
                        <a:t>ربما -</a:t>
                      </a:r>
                      <a:r>
                        <a:rPr kumimoji="0" lang="en-US" sz="2400" b="1"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333333"/>
                          </a:solidFill>
                          <a:effectLst/>
                          <a:latin typeface="+mn-lt"/>
                          <a:ea typeface="+mn-ea"/>
                          <a:cs typeface="+mn-cs"/>
                        </a:rPr>
                        <a:t>كما يقول المتال</a:t>
                      </a:r>
                      <a:r>
                        <a:rPr kumimoji="0" lang="ar-SA" sz="2400" b="0" i="0" u="none" strike="noStrike" cap="none" normalizeH="0" baseline="0">
                          <a:ln>
                            <a:noFill/>
                          </a:ln>
                          <a:solidFill>
                            <a:srgbClr val="333333"/>
                          </a:solidFill>
                          <a:effectLst/>
                          <a:latin typeface="+mn-lt"/>
                          <a:ea typeface="+mn-ea"/>
                          <a:cs typeface="+mn-cs"/>
                        </a:rPr>
                        <a:t>: ” </a:t>
                      </a:r>
                      <a:r>
                        <a:rPr kumimoji="0" lang="ar-SA" sz="2400" b="0" i="0" u="none" strike="noStrike" cap="none" normalizeH="0" baseline="0" dirty="0">
                          <a:ln>
                            <a:noFill/>
                          </a:ln>
                          <a:solidFill>
                            <a:srgbClr val="333333"/>
                          </a:solidFill>
                          <a:effectLst/>
                          <a:latin typeface="+mn-lt"/>
                          <a:ea typeface="+mn-ea"/>
                          <a:cs typeface="+mn-cs"/>
                        </a:rPr>
                        <a:t>لا دخان من </a:t>
                      </a:r>
                      <a:r>
                        <a:rPr kumimoji="0" lang="ar-SA" sz="2400" b="0" i="0" u="none" strike="noStrike" cap="none" normalizeH="0" baseline="0">
                          <a:ln>
                            <a:noFill/>
                          </a:ln>
                          <a:solidFill>
                            <a:srgbClr val="333333"/>
                          </a:solidFill>
                          <a:effectLst/>
                          <a:latin typeface="+mn-lt"/>
                          <a:ea typeface="+mn-ea"/>
                          <a:cs typeface="+mn-cs"/>
                        </a:rPr>
                        <a:t>دون نار“! </a:t>
                      </a:r>
                      <a:r>
                        <a:rPr kumimoji="0" lang="ar-SA" sz="2400" b="0" i="0" u="none" strike="noStrike" cap="none" normalizeH="0" baseline="0" dirty="0">
                          <a:ln>
                            <a:noFill/>
                          </a:ln>
                          <a:solidFill>
                            <a:srgbClr val="333333"/>
                          </a:solidFill>
                          <a:effectLst/>
                          <a:latin typeface="+mn-lt"/>
                          <a:ea typeface="+mn-ea"/>
                          <a:cs typeface="+mn-cs"/>
                        </a:rPr>
                        <a:t>استدعاء رجال الاطفاء: الإهمال قد يكون أسوأ من انذار غالط.</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الرجل يهذي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سكران؟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004992"/>
                          </a:solidFill>
                          <a:effectLst/>
                          <a:latin typeface="+mn-lt"/>
                          <a:ea typeface="+mn-ea"/>
                          <a:cs typeface="+mn-cs"/>
                        </a:rPr>
                        <a:t>؟؟؟</a:t>
                      </a:r>
                      <a:endParaRPr kumimoji="0" lang="de-DE" sz="24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a:t>
            </a:fld>
            <a:endParaRPr lang="de-DE" altLang="de-DE">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altLang="de-DE" sz="3600">
                <a:latin typeface="+mn-lt"/>
                <a:ea typeface="+mn-ea"/>
                <a:cs typeface="+mn-cs"/>
              </a:rPr>
              <a:t>الاستدلالات بدون دليل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2924105084"/>
              </p:ext>
            </p:extLst>
          </p:nvPr>
        </p:nvGraphicFramePr>
        <p:xfrm>
          <a:off x="408955" y="2033264"/>
          <a:ext cx="11376000" cy="4483291"/>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dirty="0">
                          <a:ln>
                            <a:noFill/>
                          </a:ln>
                          <a:solidFill>
                            <a:srgbClr val="000000"/>
                          </a:solidFill>
                          <a:effectLst/>
                          <a:latin typeface="+mn-lt"/>
                          <a:ea typeface="+mn-ea"/>
                          <a:cs typeface="+mn-cs"/>
                        </a:rPr>
                        <a:t>حدث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التفسير</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ما يبرره؟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الدخان يخرج من النافذة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النار؟</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333333"/>
                          </a:solidFill>
                          <a:effectLst/>
                          <a:latin typeface="+mn-lt"/>
                          <a:ea typeface="+mn-ea"/>
                          <a:cs typeface="+mn-cs"/>
                        </a:rPr>
                        <a:t>ربما -</a:t>
                      </a:r>
                      <a:r>
                        <a:rPr kumimoji="0" lang="en-US" sz="2400" b="1"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333333"/>
                          </a:solidFill>
                          <a:effectLst/>
                          <a:latin typeface="+mn-lt"/>
                          <a:ea typeface="+mn-ea"/>
                          <a:cs typeface="+mn-cs"/>
                        </a:rPr>
                        <a:t>كما يقول المتال</a:t>
                      </a:r>
                      <a:r>
                        <a:rPr kumimoji="0" lang="ar-SA" sz="2400" b="0" i="0" u="none" strike="noStrike" cap="none" normalizeH="0" baseline="0">
                          <a:ln>
                            <a:noFill/>
                          </a:ln>
                          <a:solidFill>
                            <a:srgbClr val="333333"/>
                          </a:solidFill>
                          <a:effectLst/>
                          <a:latin typeface="+mn-lt"/>
                          <a:ea typeface="+mn-ea"/>
                          <a:cs typeface="+mn-cs"/>
                        </a:rPr>
                        <a:t>: ” </a:t>
                      </a:r>
                      <a:r>
                        <a:rPr kumimoji="0" lang="ar-SA" sz="2400" b="0" i="0" u="none" strike="noStrike" cap="none" normalizeH="0" baseline="0" dirty="0">
                          <a:ln>
                            <a:noFill/>
                          </a:ln>
                          <a:solidFill>
                            <a:srgbClr val="333333"/>
                          </a:solidFill>
                          <a:effectLst/>
                          <a:latin typeface="+mn-lt"/>
                          <a:ea typeface="+mn-ea"/>
                          <a:cs typeface="+mn-cs"/>
                        </a:rPr>
                        <a:t>لا دخان من </a:t>
                      </a:r>
                      <a:r>
                        <a:rPr kumimoji="0" lang="ar-SA" sz="2400" b="0" i="0" u="none" strike="noStrike" cap="none" normalizeH="0" baseline="0">
                          <a:ln>
                            <a:noFill/>
                          </a:ln>
                          <a:solidFill>
                            <a:srgbClr val="333333"/>
                          </a:solidFill>
                          <a:effectLst/>
                          <a:latin typeface="+mn-lt"/>
                          <a:ea typeface="+mn-ea"/>
                          <a:cs typeface="+mn-cs"/>
                        </a:rPr>
                        <a:t>دون نار“! </a:t>
                      </a:r>
                      <a:r>
                        <a:rPr kumimoji="0" lang="ar-SA" sz="2400" b="0" i="0" u="none" strike="noStrike" cap="none" normalizeH="0" baseline="0" dirty="0">
                          <a:ln>
                            <a:noFill/>
                          </a:ln>
                          <a:solidFill>
                            <a:srgbClr val="333333"/>
                          </a:solidFill>
                          <a:effectLst/>
                          <a:latin typeface="+mn-lt"/>
                          <a:ea typeface="+mn-ea"/>
                          <a:cs typeface="+mn-cs"/>
                        </a:rPr>
                        <a:t>استدعاء رجال الاطفاء: الإهمال قد يكون أسوأ من انذار غالط.</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الرجل يهذي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سكران؟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333333"/>
                          </a:solidFill>
                          <a:effectLst/>
                          <a:latin typeface="+mn-lt"/>
                          <a:ea typeface="+mn-ea"/>
                          <a:cs typeface="+mn-cs"/>
                        </a:rPr>
                        <a:t>ويمكن -</a:t>
                      </a:r>
                      <a:r>
                        <a:rPr kumimoji="0" lang="ar-SA" sz="2400" b="0" i="0" u="none" strike="noStrike" cap="none" normalizeH="0" baseline="0" dirty="0">
                          <a:ln>
                            <a:noFill/>
                          </a:ln>
                          <a:solidFill>
                            <a:srgbClr val="333333"/>
                          </a:solidFill>
                          <a:effectLst/>
                          <a:latin typeface="+mn-lt"/>
                          <a:ea typeface="+mn-ea"/>
                          <a:cs typeface="+mn-cs"/>
                        </a:rPr>
                        <a:t> ولكن هناك اعداد من التفسيرات الأخرى (مثل الخرف والجلطات الدماغية). </a:t>
                      </a:r>
                      <a:r>
                        <a:rPr kumimoji="0" lang="ar-SA" sz="2400" b="0" i="0" u="none" strike="noStrike" cap="none" normalizeH="0" baseline="0">
                          <a:ln>
                            <a:noFill/>
                          </a:ln>
                          <a:solidFill>
                            <a:srgbClr val="333333"/>
                          </a:solidFill>
                          <a:effectLst/>
                          <a:latin typeface="+mn-lt"/>
                          <a:ea typeface="+mn-ea"/>
                          <a:cs typeface="+mn-cs"/>
                        </a:rPr>
                        <a:t>إذا اهملنا التفسيرات </a:t>
                      </a:r>
                      <a:r>
                        <a:rPr kumimoji="0" lang="ar-SA" sz="2400" b="0" i="0" u="none" strike="noStrike" cap="none" normalizeH="0" baseline="0" dirty="0">
                          <a:ln>
                            <a:noFill/>
                          </a:ln>
                          <a:solidFill>
                            <a:srgbClr val="333333"/>
                          </a:solidFill>
                          <a:effectLst/>
                          <a:latin typeface="+mn-lt"/>
                          <a:ea typeface="+mn-ea"/>
                          <a:cs typeface="+mn-cs"/>
                        </a:rPr>
                        <a:t>الأخرى الممكنة، فهده ممكن اهانة لهدا الشخص (على سبيل المثال يظهر الاشمئزاز).</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a:t>
            </a:fld>
            <a:endParaRPr lang="de-DE" altLang="de-DE">
              <a:latin typeface="+mn-lt"/>
              <a:ea typeface="+mn-ea"/>
            </a:endParaRPr>
          </a:p>
        </p:txBody>
      </p:sp>
    </p:spTree>
    <p:extLst>
      <p:ext uri="{BB962C8B-B14F-4D97-AF65-F5344CB8AC3E}">
        <p14:creationId xmlns:p14="http://schemas.microsoft.com/office/powerpoint/2010/main" val="3797014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الاستنتاجات “في العمل”</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593257691"/>
              </p:ext>
            </p:extLst>
          </p:nvPr>
        </p:nvGraphicFramePr>
        <p:xfrm>
          <a:off x="408955" y="1824485"/>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مجال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متال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سياسة</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245" rtl="0" eaLnBrk="1" fontAlgn="auto" latinLnBrk="0" hangingPunct="1">
                        <a:lnSpc>
                          <a:spcPct val="100000"/>
                        </a:lnSpc>
                        <a:spcBef>
                          <a:spcPts val="0"/>
                        </a:spcBef>
                        <a:spcAft>
                          <a:spcPts val="0"/>
                        </a:spcAft>
                        <a:buClrTx/>
                        <a:buSzTx/>
                        <a:buFontTx/>
                        <a:buNone/>
                        <a:tabLst/>
                        <a:defRPr/>
                      </a:pPr>
                      <a:r>
                        <a:rPr lang="de-DE" sz="1800" b="0" i="0" u="none" strike="noStrike" kern="1200" dirty="0">
                          <a:solidFill>
                            <a:schemeClr val="dk1"/>
                          </a:solidFill>
                          <a:effectLst/>
                          <a:latin typeface="+mn-lt"/>
                          <a:ea typeface="+mn-ea"/>
                          <a:cs typeface="+mn-cs"/>
                        </a:rPr>
                        <a:t> </a:t>
                      </a:r>
                      <a:r>
                        <a:rPr kumimoji="0" lang="ar-SA" sz="1800" b="0" i="0" u="none" strike="noStrike" cap="none" normalizeH="0" baseline="0" dirty="0">
                          <a:ln>
                            <a:noFill/>
                          </a:ln>
                          <a:solidFill>
                            <a:srgbClr val="004992"/>
                          </a:solidFill>
                          <a:effectLst/>
                          <a:latin typeface="+mn-lt"/>
                          <a:ea typeface="+mn-ea"/>
                          <a:cs typeface="+mn-cs"/>
                        </a:rPr>
                        <a:t>؟؟؟</a:t>
                      </a:r>
                      <a:r>
                        <a:rPr lang="ar-AE" sz="1800" b="0" i="0" u="none" strike="noStrike" kern="1200" dirty="0">
                          <a:solidFill>
                            <a:schemeClr val="bg1"/>
                          </a:solidFill>
                          <a:effectLst/>
                          <a:latin typeface="+mn-lt"/>
                          <a:ea typeface="+mn-ea"/>
                          <a:cs typeface="+mn-cs"/>
                        </a:rPr>
                        <a:t>باً ما يسرعون الناس إلى الاستنتاجات عندما يسمعون عن جريمة في وسائل الإعلام. اعتماداً على موقفهم السياسي، يمكنهم بسرعة افتراض دوافع معينة للمهاجم/ للجاني.</a:t>
                      </a:r>
                      <a:endParaRPr lang="ar-AE" b="0" dirty="0">
                        <a:solidFill>
                          <a:schemeClr val="bg1"/>
                        </a:solidFill>
                        <a:effectLst/>
                      </a:endParaRPr>
                    </a:p>
                    <a:p>
                      <a:pPr algn="r" rtl="0"/>
                      <a:r>
                        <a:rPr lang="ar-AE" sz="1800" b="0" i="0" u="none" strike="noStrike" kern="1200" dirty="0">
                          <a:solidFill>
                            <a:schemeClr val="bg1"/>
                          </a:solidFill>
                          <a:effectLst/>
                          <a:latin typeface="+mn-lt"/>
                          <a:ea typeface="+mn-ea"/>
                          <a:cs typeface="+mn-cs"/>
                        </a:rPr>
                        <a:t>مثال: الجاني والضحية من أعراق أو ديانات مختلفة. يعتقد الكثير من الناس أن العنصرية أو التطرف هو الدافع الرئيسي وراء الجريمة.</a:t>
                      </a:r>
                      <a:endParaRPr lang="de-DE" sz="1800" b="0" i="0" u="none" strike="noStrike" kern="1200" dirty="0">
                        <a:solidFill>
                          <a:schemeClr val="bg1"/>
                        </a:solidFill>
                        <a:effectLst/>
                        <a:latin typeface="+mn-lt"/>
                        <a:ea typeface="+mn-ea"/>
                        <a:cs typeface="+mn-cs"/>
                      </a:endParaRPr>
                    </a:p>
                    <a:p>
                      <a:pPr algn="r" rtl="0"/>
                      <a:endParaRPr lang="ar-AE" b="0" dirty="0">
                        <a:solidFill>
                          <a:schemeClr val="bg1"/>
                        </a:solidFill>
                        <a:effectLst/>
                      </a:endParaRPr>
                    </a:p>
                    <a:p>
                      <a:pPr algn="r" rtl="0"/>
                      <a:r>
                        <a:rPr lang="ar-AE" sz="1800" b="0" i="0" u="none" strike="noStrike" kern="1200" dirty="0">
                          <a:solidFill>
                            <a:schemeClr val="bg1"/>
                          </a:solidFill>
                          <a:effectLst/>
                          <a:latin typeface="+mn-lt"/>
                          <a:ea typeface="+mn-ea"/>
                          <a:cs typeface="+mn-cs"/>
                        </a:rPr>
                        <a:t>في بعض الأحيان يمكن أن يكون ذلك صحيحاً. ومع ذلك، في النقاش العام، غالباً ما يتم وضع مثل هذه الافتراضات بسرعة كبيرة ونادراً ما يتم النظر في وجهات النظر البديلة</a:t>
                      </a:r>
                      <a:endParaRPr lang="ar-AE" b="0" dirty="0">
                        <a:solidFill>
                          <a:schemeClr val="bg1"/>
                        </a:solidFill>
                        <a:effectLst/>
                      </a:endParaRPr>
                    </a:p>
                    <a:p>
                      <a:endParaRPr lang="de-DE" sz="18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الطب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defRPr/>
                      </a:pPr>
                      <a:r>
                        <a:rPr kumimoji="0" lang="de-DE" sz="1800" b="0" i="0" u="none" strike="noStrike" cap="none" normalizeH="0" baseline="0" dirty="0">
                          <a:ln>
                            <a:noFill/>
                          </a:ln>
                          <a:solidFill>
                            <a:srgbClr val="004992"/>
                          </a:solidFill>
                          <a:effectLst/>
                          <a:latin typeface="+mn-lt"/>
                          <a:ea typeface="+mn-ea"/>
                          <a:cs typeface="+mn-cs"/>
                        </a:rPr>
                        <a:t>  </a:t>
                      </a:r>
                      <a:r>
                        <a:rPr kumimoji="0" lang="ar-SA" sz="1800" b="0" i="0" u="none" strike="noStrike" cap="none" normalizeH="0" baseline="0" dirty="0">
                          <a:ln>
                            <a:noFill/>
                          </a:ln>
                          <a:solidFill>
                            <a:srgbClr val="004992"/>
                          </a:solidFill>
                          <a:effectLst/>
                          <a:latin typeface="+mn-lt"/>
                          <a:ea typeface="+mn-ea"/>
                          <a:cs typeface="+mn-cs"/>
                        </a:rPr>
                        <a:t>؟؟؟</a:t>
                      </a:r>
                      <a:r>
                        <a:rPr kumimoji="0" lang="de-DE" sz="1800" b="0" i="0" u="none" strike="noStrike" cap="none" normalizeH="0" baseline="0" dirty="0">
                          <a:ln>
                            <a:noFill/>
                          </a:ln>
                          <a:solidFill>
                            <a:srgbClr val="004992"/>
                          </a:solidFill>
                          <a:effectLst/>
                          <a:latin typeface="+mn-lt"/>
                          <a:ea typeface="+mn-ea"/>
                          <a:cs typeface="+mn-cs"/>
                        </a:rPr>
                        <a:t> </a:t>
                      </a:r>
                      <a:r>
                        <a:rPr kumimoji="0" lang="ar-SA" sz="1800" b="0" i="0" u="none" strike="noStrike" cap="none" normalizeH="0" baseline="0" dirty="0">
                          <a:ln>
                            <a:noFill/>
                          </a:ln>
                          <a:solidFill>
                            <a:srgbClr val="E3EFF8"/>
                          </a:solidFill>
                          <a:effectLst/>
                          <a:latin typeface="+mn-lt"/>
                          <a:ea typeface="+mn-ea"/>
                          <a:cs typeface="+mn-cs"/>
                        </a:rPr>
                        <a:t>أعراض واحدة </a:t>
                      </a:r>
                      <a:r>
                        <a:rPr kumimoji="0" lang="en-US" sz="1800" b="0" i="0" u="none" strike="noStrike" cap="none" normalizeH="0" baseline="0" dirty="0">
                          <a:ln>
                            <a:noFill/>
                          </a:ln>
                          <a:solidFill>
                            <a:srgbClr val="E3EFF8"/>
                          </a:solidFill>
                          <a:effectLst/>
                          <a:latin typeface="Times New Roman"/>
                          <a:ea typeface="+mn-ea"/>
                          <a:cs typeface="Times New Roman" panose="02020603050405020304" pitchFamily="18" charset="0"/>
                          <a:sym typeface="Wingdings" panose="05000000000000000000" pitchFamily="2" charset="2"/>
                        </a:rPr>
                        <a:t>←</a:t>
                      </a:r>
                      <a:r>
                        <a:rPr kumimoji="0" lang="ar-SA" sz="1800" b="0" i="0" u="none" strike="noStrike" cap="none" normalizeH="0" baseline="0" dirty="0">
                          <a:ln>
                            <a:noFill/>
                          </a:ln>
                          <a:solidFill>
                            <a:srgbClr val="E3EFF8"/>
                          </a:solidFill>
                          <a:effectLst/>
                          <a:latin typeface="+mn-lt"/>
                          <a:ea typeface="+mn-ea"/>
                          <a:cs typeface="+mn-cs"/>
                        </a:rPr>
                        <a:t>التشخيص؟ </a:t>
                      </a:r>
                    </a:p>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ar-SA" sz="1800" b="0" i="0" u="none" strike="noStrike" cap="none" normalizeH="0" baseline="0" dirty="0">
                          <a:ln>
                            <a:noFill/>
                          </a:ln>
                          <a:solidFill>
                            <a:srgbClr val="E3EFF8"/>
                          </a:solidFill>
                          <a:effectLst/>
                          <a:latin typeface="+mn-lt"/>
                          <a:ea typeface="+mn-ea"/>
                          <a:cs typeface="+mn-cs"/>
                        </a:rPr>
                        <a:t>أحيانا نوبة الصرع واحدة تشخص كمرض الايبيلبسي ، (النوبات يمكن أن تحدث أيضا بعد انسحاب الكحول من الجسم اوارتفاع في درجة الحرارة).</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1800" b="0" i="0" u="none" strike="noStrike" cap="none" normalizeH="0" baseline="0" dirty="0">
                          <a:ln>
                            <a:noFill/>
                          </a:ln>
                          <a:solidFill>
                            <a:srgbClr val="E3EFF8"/>
                          </a:solidFill>
                          <a:effectLst/>
                          <a:latin typeface="+mn-lt"/>
                          <a:ea typeface="+mn-ea"/>
                          <a:cs typeface="+mn-cs"/>
                        </a:rPr>
                        <a:t>من ناحية أخرى ، يتم التغاضي عن بعض التشخيصات بسبب قيام الطباء بالتشخيصي السريع (مثل السرطان).</a:t>
                      </a:r>
                      <a:endParaRPr kumimoji="0" lang="de-DE" sz="1800" b="0" i="0" u="none" strike="noStrike" cap="none" normalizeH="0" baseline="0" dirty="0">
                        <a:ln>
                          <a:noFill/>
                        </a:ln>
                        <a:solidFill>
                          <a:srgbClr val="E3EFF8"/>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A2DA1930-C4D5-4A1F-9439-D00F97BFF2C7}" type="slidenum">
              <a:rPr lang="en-US" altLang="de-DE" smtClean="0">
                <a:latin typeface="+mn-lt"/>
                <a:ea typeface="+mn-ea"/>
              </a:rPr>
              <a:pPr/>
              <a:t>10</a:t>
            </a:fld>
            <a:endParaRPr lang="de-DE" altLang="de-DE">
              <a:latin typeface="+mn-lt"/>
              <a:ea typeface="+mn-ea"/>
            </a:endParaRPr>
          </a:p>
        </p:txBody>
      </p:sp>
    </p:spTree>
    <p:extLst>
      <p:ext uri="{BB962C8B-B14F-4D97-AF65-F5344CB8AC3E}">
        <p14:creationId xmlns:p14="http://schemas.microsoft.com/office/powerpoint/2010/main" val="393703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الاستنتاجات “في العمل”</a:t>
            </a:r>
            <a:endParaRPr lang="en-US" sz="3600">
              <a:latin typeface="+mn-lt"/>
              <a:ea typeface="+mn-ea"/>
              <a:cs typeface="+mn-cs"/>
            </a:endParaRPr>
          </a:p>
        </p:txBody>
      </p:sp>
      <p:graphicFrame>
        <p:nvGraphicFramePr>
          <p:cNvPr id="6" name="Group 111"/>
          <p:cNvGraphicFramePr>
            <a:graphicFrameLocks noGrp="1"/>
          </p:cNvGraphicFramePr>
          <p:nvPr/>
        </p:nvGraphicFramePr>
        <p:xfrm>
          <a:off x="408955" y="1824485"/>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مجال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متال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سياسة</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0"/>
                      <a:r>
                        <a:rPr lang="ar-AE" sz="1800" b="0" i="0" u="none" strike="noStrike" kern="1200" dirty="0">
                          <a:solidFill>
                            <a:schemeClr val="dk1"/>
                          </a:solidFill>
                          <a:effectLst/>
                          <a:latin typeface="+mn-lt"/>
                          <a:ea typeface="+mn-ea"/>
                          <a:cs typeface="+mn-cs"/>
                        </a:rPr>
                        <a:t>غالباً ما يسرعون الناس إلى الاستنتاجات عندما يسمعون عن جريمة في وسائل الإعلام. اعتماداً على موقفهم السياسي، يمكنهم بسرعة افتراض دوافع معينة للمهاجم/ للجاني.</a:t>
                      </a:r>
                      <a:endParaRPr lang="ar-AE" b="0" dirty="0">
                        <a:effectLst/>
                      </a:endParaRPr>
                    </a:p>
                    <a:p>
                      <a:pPr algn="r" rtl="0"/>
                      <a:r>
                        <a:rPr lang="ar-AE" sz="1800" b="0" i="0" u="none" strike="noStrike" kern="1200" dirty="0">
                          <a:solidFill>
                            <a:schemeClr val="dk1"/>
                          </a:solidFill>
                          <a:effectLst/>
                          <a:latin typeface="+mn-lt"/>
                          <a:ea typeface="+mn-ea"/>
                          <a:cs typeface="+mn-cs"/>
                        </a:rPr>
                        <a:t>مثال: الجاني والضحية من أعراق أو ديانات مختلفة. يعتقد الكثير من الناس أن العنصرية أو التطرف هو الدافع الرئيسي وراء الجريمة.</a:t>
                      </a:r>
                      <a:endParaRPr lang="de-DE" sz="1800" b="0" i="0" u="none" strike="noStrike" kern="1200" dirty="0">
                        <a:solidFill>
                          <a:schemeClr val="dk1"/>
                        </a:solidFill>
                        <a:effectLst/>
                        <a:latin typeface="+mn-lt"/>
                        <a:ea typeface="+mn-ea"/>
                        <a:cs typeface="+mn-cs"/>
                      </a:endParaRPr>
                    </a:p>
                    <a:p>
                      <a:pPr algn="r" rtl="0"/>
                      <a:endParaRPr lang="ar-AE" b="0" dirty="0">
                        <a:effectLst/>
                      </a:endParaRPr>
                    </a:p>
                    <a:p>
                      <a:pPr algn="r" rtl="0"/>
                      <a:r>
                        <a:rPr lang="ar-AE" sz="1800" b="0" i="0" u="none" strike="noStrike" kern="1200" dirty="0">
                          <a:solidFill>
                            <a:schemeClr val="dk1"/>
                          </a:solidFill>
                          <a:effectLst/>
                          <a:latin typeface="+mn-lt"/>
                          <a:ea typeface="+mn-ea"/>
                          <a:cs typeface="+mn-cs"/>
                        </a:rPr>
                        <a:t>في بعض الأحيان يمكن أن يكون ذلك صحيحاً. ومع ذلك، في النقاش العام، غالباً ما يتم وضع مثل هذه الافتراضات بسرعة كبيرة ونادراً ما يتم النظر في وجهات النظر البديلة</a:t>
                      </a:r>
                      <a:endParaRPr lang="ar-AE" b="0" dirty="0">
                        <a:effectLst/>
                      </a:endParaRPr>
                    </a:p>
                    <a:p>
                      <a:endParaRPr lang="de-DE" sz="18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الطب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defRPr/>
                      </a:pPr>
                      <a:r>
                        <a:rPr kumimoji="0" lang="de-DE" sz="1800" b="0" i="0" u="none" strike="noStrike" cap="none" normalizeH="0" baseline="0" dirty="0">
                          <a:ln>
                            <a:noFill/>
                          </a:ln>
                          <a:solidFill>
                            <a:srgbClr val="004992"/>
                          </a:solidFill>
                          <a:effectLst/>
                          <a:latin typeface="+mn-lt"/>
                          <a:ea typeface="+mn-ea"/>
                          <a:cs typeface="+mn-cs"/>
                        </a:rPr>
                        <a:t>  </a:t>
                      </a:r>
                      <a:r>
                        <a:rPr kumimoji="0" lang="ar-SA" sz="1800" b="0" i="0" u="none" strike="noStrike" cap="none" normalizeH="0" baseline="0" dirty="0">
                          <a:ln>
                            <a:noFill/>
                          </a:ln>
                          <a:solidFill>
                            <a:srgbClr val="004992"/>
                          </a:solidFill>
                          <a:effectLst/>
                          <a:latin typeface="+mn-lt"/>
                          <a:ea typeface="+mn-ea"/>
                          <a:cs typeface="+mn-cs"/>
                        </a:rPr>
                        <a:t>؟؟؟</a:t>
                      </a:r>
                      <a:r>
                        <a:rPr kumimoji="0" lang="de-DE" sz="1800" b="0" i="0" u="none" strike="noStrike" cap="none" normalizeH="0" baseline="0" dirty="0">
                          <a:ln>
                            <a:noFill/>
                          </a:ln>
                          <a:solidFill>
                            <a:srgbClr val="004992"/>
                          </a:solidFill>
                          <a:effectLst/>
                          <a:latin typeface="+mn-lt"/>
                          <a:ea typeface="+mn-ea"/>
                          <a:cs typeface="+mn-cs"/>
                        </a:rPr>
                        <a:t> </a:t>
                      </a:r>
                      <a:r>
                        <a:rPr kumimoji="0" lang="ar-SA" sz="1800" b="0" i="0" u="none" strike="noStrike" cap="none" normalizeH="0" baseline="0" dirty="0">
                          <a:ln>
                            <a:noFill/>
                          </a:ln>
                          <a:solidFill>
                            <a:srgbClr val="E3EFF8"/>
                          </a:solidFill>
                          <a:effectLst/>
                          <a:latin typeface="+mn-lt"/>
                          <a:ea typeface="+mn-ea"/>
                          <a:cs typeface="+mn-cs"/>
                        </a:rPr>
                        <a:t>أعراض واحدة </a:t>
                      </a:r>
                      <a:r>
                        <a:rPr kumimoji="0" lang="en-US" sz="1800" b="0" i="0" u="none" strike="noStrike" cap="none" normalizeH="0" baseline="0" dirty="0">
                          <a:ln>
                            <a:noFill/>
                          </a:ln>
                          <a:solidFill>
                            <a:srgbClr val="E3EFF8"/>
                          </a:solidFill>
                          <a:effectLst/>
                          <a:latin typeface="Times New Roman"/>
                          <a:ea typeface="+mn-ea"/>
                          <a:cs typeface="Times New Roman" panose="02020603050405020304" pitchFamily="18" charset="0"/>
                          <a:sym typeface="Wingdings" panose="05000000000000000000" pitchFamily="2" charset="2"/>
                        </a:rPr>
                        <a:t>←</a:t>
                      </a:r>
                      <a:r>
                        <a:rPr kumimoji="0" lang="ar-SA" sz="1800" b="0" i="0" u="none" strike="noStrike" cap="none" normalizeH="0" baseline="0" dirty="0">
                          <a:ln>
                            <a:noFill/>
                          </a:ln>
                          <a:solidFill>
                            <a:srgbClr val="E3EFF8"/>
                          </a:solidFill>
                          <a:effectLst/>
                          <a:latin typeface="+mn-lt"/>
                          <a:ea typeface="+mn-ea"/>
                          <a:cs typeface="+mn-cs"/>
                        </a:rPr>
                        <a:t>التشخيص؟ </a:t>
                      </a:r>
                    </a:p>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ar-SA" sz="1800" b="0" i="0" u="none" strike="noStrike" cap="none" normalizeH="0" baseline="0" dirty="0">
                          <a:ln>
                            <a:noFill/>
                          </a:ln>
                          <a:solidFill>
                            <a:srgbClr val="E3EFF8"/>
                          </a:solidFill>
                          <a:effectLst/>
                          <a:latin typeface="+mn-lt"/>
                          <a:ea typeface="+mn-ea"/>
                          <a:cs typeface="+mn-cs"/>
                        </a:rPr>
                        <a:t>أحيانا نوبة الصرع واحدة تشخص كمرض الايبيلبسي ، (النوبات يمكن أن تحدث أيضا بعد انسحاب الكحول من الجسم اوارتفاع في درجة الحرارة).</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1800" b="0" i="0" u="none" strike="noStrike" cap="none" normalizeH="0" baseline="0" dirty="0">
                          <a:ln>
                            <a:noFill/>
                          </a:ln>
                          <a:solidFill>
                            <a:srgbClr val="E3EFF8"/>
                          </a:solidFill>
                          <a:effectLst/>
                          <a:latin typeface="+mn-lt"/>
                          <a:ea typeface="+mn-ea"/>
                          <a:cs typeface="+mn-cs"/>
                        </a:rPr>
                        <a:t>من ناحية أخرى ، يتم التغاضي عن بعض التشخيصات بسبب قيام الطباء بالتشخيصي السريع (مثل السرطان).</a:t>
                      </a:r>
                      <a:endParaRPr kumimoji="0" lang="de-DE" sz="1800" b="0" i="0" u="none" strike="noStrike" cap="none" normalizeH="0" baseline="0" dirty="0">
                        <a:ln>
                          <a:noFill/>
                        </a:ln>
                        <a:solidFill>
                          <a:srgbClr val="E3EFF8"/>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A2DA1930-C4D5-4A1F-9439-D00F97BFF2C7}" type="slidenum">
              <a:rPr lang="en-US"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1800251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الاستنتاجات “في العمل”</a:t>
            </a:r>
            <a:endParaRPr lang="en-US" sz="3600">
              <a:latin typeface="+mn-lt"/>
              <a:ea typeface="+mn-ea"/>
              <a:cs typeface="+mn-cs"/>
            </a:endParaRPr>
          </a:p>
        </p:txBody>
      </p:sp>
      <p:graphicFrame>
        <p:nvGraphicFramePr>
          <p:cNvPr id="6" name="Group 111"/>
          <p:cNvGraphicFramePr>
            <a:graphicFrameLocks noGrp="1"/>
          </p:cNvGraphicFramePr>
          <p:nvPr/>
        </p:nvGraphicFramePr>
        <p:xfrm>
          <a:off x="408955" y="1824485"/>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مجال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متال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سياسة</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0"/>
                      <a:r>
                        <a:rPr lang="ar-AE" sz="1800" b="0" i="0" u="none" strike="noStrike" kern="1200" dirty="0">
                          <a:solidFill>
                            <a:schemeClr val="dk1"/>
                          </a:solidFill>
                          <a:effectLst/>
                          <a:latin typeface="+mn-lt"/>
                          <a:ea typeface="+mn-ea"/>
                          <a:cs typeface="+mn-cs"/>
                        </a:rPr>
                        <a:t>غالباً ما يسرعون الناس إلى الاستنتاجات عندما يسمعون عن جريمة في وسائل الإعلام. اعتماداً على موقفهم السياسي، يمكنهم بسرعة افتراض دوافع معينة للمهاجم/ للجاني.</a:t>
                      </a:r>
                      <a:endParaRPr lang="ar-AE" b="0" dirty="0">
                        <a:effectLst/>
                      </a:endParaRPr>
                    </a:p>
                    <a:p>
                      <a:pPr algn="r" rtl="0"/>
                      <a:r>
                        <a:rPr lang="ar-AE" sz="1800" b="0" i="0" u="none" strike="noStrike" kern="1200" dirty="0">
                          <a:solidFill>
                            <a:schemeClr val="dk1"/>
                          </a:solidFill>
                          <a:effectLst/>
                          <a:latin typeface="+mn-lt"/>
                          <a:ea typeface="+mn-ea"/>
                          <a:cs typeface="+mn-cs"/>
                        </a:rPr>
                        <a:t>مثال: الجاني والضحية من أعراق أو ديانات مختلفة. يعتقد الكثير من الناس أن العنصرية أو التطرف هو الدافع الرئيسي وراء الجريمة.</a:t>
                      </a:r>
                      <a:endParaRPr lang="de-DE" sz="1800" b="0" i="0" u="none" strike="noStrike" kern="1200" dirty="0">
                        <a:solidFill>
                          <a:schemeClr val="dk1"/>
                        </a:solidFill>
                        <a:effectLst/>
                        <a:latin typeface="+mn-lt"/>
                        <a:ea typeface="+mn-ea"/>
                        <a:cs typeface="+mn-cs"/>
                      </a:endParaRPr>
                    </a:p>
                    <a:p>
                      <a:pPr algn="r" rtl="0"/>
                      <a:endParaRPr lang="ar-AE" b="0" dirty="0">
                        <a:effectLst/>
                      </a:endParaRPr>
                    </a:p>
                    <a:p>
                      <a:pPr algn="r" rtl="0"/>
                      <a:r>
                        <a:rPr lang="ar-AE" sz="1800" b="0" i="0" u="none" strike="noStrike" kern="1200" dirty="0">
                          <a:solidFill>
                            <a:schemeClr val="dk1"/>
                          </a:solidFill>
                          <a:effectLst/>
                          <a:latin typeface="+mn-lt"/>
                          <a:ea typeface="+mn-ea"/>
                          <a:cs typeface="+mn-cs"/>
                        </a:rPr>
                        <a:t>في بعض الأحيان يمكن أن يكون ذلك صحيحاً. ومع ذلك، في النقاش العام، غالباً ما يتم وضع مثل هذه الافتراضات بسرعة كبيرة ونادراً ما يتم النظر في وجهات النظر البديلة</a:t>
                      </a:r>
                      <a:endParaRPr lang="ar-AE" b="0" dirty="0">
                        <a:effectLst/>
                      </a:endParaRPr>
                    </a:p>
                    <a:p>
                      <a:endParaRPr lang="de-DE" sz="18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الطب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1800" b="0" i="0" u="none" strike="noStrike" cap="none" normalizeH="0" baseline="0" dirty="0">
                          <a:ln>
                            <a:noFill/>
                          </a:ln>
                          <a:solidFill>
                            <a:srgbClr val="004992"/>
                          </a:solidFill>
                          <a:effectLst/>
                          <a:latin typeface="+mn-lt"/>
                          <a:ea typeface="+mn-ea"/>
                          <a:cs typeface="+mn-cs"/>
                        </a:rPr>
                        <a:t>أعراض واحدة </a:t>
                      </a:r>
                      <a:r>
                        <a:rPr kumimoji="0" lang="en-US" sz="1800" b="0" i="0" u="none" strike="noStrike" cap="none" normalizeH="0" baseline="0" dirty="0">
                          <a:ln>
                            <a:noFill/>
                          </a:ln>
                          <a:solidFill>
                            <a:srgbClr val="004992"/>
                          </a:solidFill>
                          <a:effectLst/>
                          <a:latin typeface="Times New Roman"/>
                          <a:ea typeface="+mn-ea"/>
                          <a:cs typeface="Times New Roman" panose="02020603050405020304" pitchFamily="18" charset="0"/>
                          <a:sym typeface="Wingdings" panose="05000000000000000000" pitchFamily="2" charset="2"/>
                        </a:rPr>
                        <a:t>←</a:t>
                      </a:r>
                      <a:r>
                        <a:rPr kumimoji="0" lang="ar-SA" sz="1800" b="0" i="0" u="none" strike="noStrike" cap="none" normalizeH="0" baseline="0" dirty="0">
                          <a:ln>
                            <a:noFill/>
                          </a:ln>
                          <a:solidFill>
                            <a:srgbClr val="004992"/>
                          </a:solidFill>
                          <a:effectLst/>
                          <a:latin typeface="+mn-lt"/>
                          <a:ea typeface="+mn-ea"/>
                          <a:cs typeface="+mn-cs"/>
                        </a:rPr>
                        <a:t>التشخيص؟ </a:t>
                      </a:r>
                    </a:p>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ar-SA" sz="1800" b="0" i="0" u="none" strike="noStrike" cap="none" normalizeH="0" baseline="0" dirty="0">
                          <a:ln>
                            <a:noFill/>
                          </a:ln>
                          <a:solidFill>
                            <a:srgbClr val="333333"/>
                          </a:solidFill>
                          <a:effectLst/>
                          <a:latin typeface="+mn-lt"/>
                          <a:ea typeface="+mn-ea"/>
                          <a:cs typeface="+mn-cs"/>
                        </a:rPr>
                        <a:t>أحيانا نوبة الصرع واحدة تشخص كمرض الايبيلبسي ، (النوبات يمكن أن تحدث أيضا بعد انسحاب الكحول من الجسم اوارتفاع في درجة الحرارة).</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1800" b="0" i="0" u="none" strike="noStrike" cap="none" normalizeH="0" baseline="0" dirty="0">
                          <a:ln>
                            <a:noFill/>
                          </a:ln>
                          <a:solidFill>
                            <a:srgbClr val="333333"/>
                          </a:solidFill>
                          <a:effectLst/>
                          <a:latin typeface="+mn-lt"/>
                          <a:ea typeface="+mn-ea"/>
                          <a:cs typeface="+mn-cs"/>
                        </a:rPr>
                        <a:t>من ناحية أخرى ، يتم التغاضي عن بعض التشخيصات بسبب قيام الطباء بالتشخيصي السريع (مثل السرطان).</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A2DA1930-C4D5-4A1F-9439-D00F97BFF2C7}" type="slidenum">
              <a:rPr lang="en-US" altLang="de-DE" smtClean="0">
                <a:latin typeface="+mn-lt"/>
                <a:ea typeface="+mn-ea"/>
              </a:rPr>
              <a:pPr/>
              <a:t>12</a:t>
            </a:fld>
            <a:endParaRPr lang="de-DE" altLang="de-DE">
              <a:latin typeface="+mn-lt"/>
              <a:ea typeface="+mn-ea"/>
            </a:endParaRPr>
          </a:p>
        </p:txBody>
      </p:sp>
    </p:spTree>
    <p:extLst>
      <p:ext uri="{BB962C8B-B14F-4D97-AF65-F5344CB8AC3E}">
        <p14:creationId xmlns:p14="http://schemas.microsoft.com/office/powerpoint/2010/main" val="3495899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الاستنتاجات “في العمل”</a:t>
            </a:r>
            <a:br>
              <a:rPr lang="ar-SA" sz="3600">
                <a:solidFill>
                  <a:srgbClr val="004992"/>
                </a:solidFill>
                <a:latin typeface="+mn-lt"/>
                <a:ea typeface="+mn-ea"/>
                <a:cs typeface="+mn-cs"/>
              </a:rPr>
            </a:br>
            <a:r>
              <a:rPr lang="ar-SA">
                <a:solidFill>
                  <a:srgbClr val="004992"/>
                </a:solidFill>
                <a:latin typeface="+mn-lt"/>
                <a:ea typeface="+mn-ea"/>
                <a:cs typeface="+mn-cs"/>
              </a:rPr>
              <a:t>- أساطير الحضرية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3941278342"/>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أساطير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-ضد</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”الإثبات“</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توفي بول مككارتني (البيتلز) في عام 1966 في حادث وحلت محله</a:t>
                      </a:r>
                    </a:p>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مزدوج منه.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مع:</a:t>
                      </a:r>
                      <a:r>
                        <a:rPr kumimoji="0" lang="en-US" sz="2000" b="1" i="0" u="none" strike="noStrike" cap="none" normalizeH="0" baseline="0" dirty="0">
                          <a:ln>
                            <a:noFill/>
                          </a:ln>
                          <a:solidFill>
                            <a:srgbClr val="333333"/>
                          </a:solidFill>
                          <a:effectLst/>
                          <a:latin typeface="+mn-lt"/>
                          <a:ea typeface="+mn-ea"/>
                          <a:cs typeface="+mn-cs"/>
                        </a:rPr>
                        <a:t> </a:t>
                      </a:r>
                      <a:r>
                        <a:rPr kumimoji="0" lang="ar-SA" sz="2000" b="0" i="0" u="none" strike="noStrike" cap="none" normalizeH="0" baseline="0" dirty="0">
                          <a:ln>
                            <a:noFill/>
                          </a:ln>
                          <a:solidFill>
                            <a:srgbClr val="004992"/>
                          </a:solidFill>
                          <a:effectLst/>
                          <a:latin typeface="+mn-lt"/>
                          <a:ea typeface="+mn-ea"/>
                          <a:cs typeface="+mn-cs"/>
                        </a:rPr>
                        <a:t>؟؟؟</a:t>
                      </a:r>
                      <a:r>
                        <a:rPr kumimoji="0" lang="ar-SA" sz="2000" b="0" i="0" u="none" strike="noStrike" cap="none" normalizeH="0" baseline="0" dirty="0">
                          <a:ln>
                            <a:noFill/>
                          </a:ln>
                          <a:solidFill>
                            <a:srgbClr val="FFFFFF"/>
                          </a:solidFill>
                          <a:effectLst/>
                          <a:latin typeface="+mn-lt"/>
                          <a:ea typeface="+mn-ea"/>
                          <a:cs typeface="+mn-cs"/>
                        </a:rPr>
                        <a:t> أكثر من 70 ادلة خفية، وبعض على ”دير غلاف الطريق“ (على اليمين)</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بول هو حافي القدمين ووجهه شاحب.</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بول هويسري، ولكن يحمل سيجارته بيده اليمنى!</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1" i="0" u="none" strike="noStrike" cap="none" normalizeH="0" baseline="0" dirty="0">
                          <a:ln>
                            <a:noFill/>
                          </a:ln>
                          <a:solidFill>
                            <a:srgbClr val="FFFFFF"/>
                          </a:solidFill>
                          <a:effectLst/>
                          <a:latin typeface="+mn-lt"/>
                          <a:ea typeface="+mn-ea"/>
                          <a:cs typeface="+mn-cs"/>
                        </a:rPr>
                        <a:t>رخصة لوحة </a:t>
                      </a:r>
                      <a:r>
                        <a:rPr kumimoji="0" lang="en-US" sz="2000" b="1" i="0" u="none" strike="noStrike" cap="none" normalizeH="0" baseline="0" dirty="0">
                          <a:ln>
                            <a:noFill/>
                          </a:ln>
                          <a:solidFill>
                            <a:srgbClr val="FFFFFF"/>
                          </a:solidFill>
                          <a:effectLst/>
                          <a:latin typeface="+mn-lt"/>
                          <a:ea typeface="+mn-ea"/>
                          <a:cs typeface="+mn-cs"/>
                        </a:rPr>
                        <a:t>LMW)</a:t>
                      </a:r>
                      <a:r>
                        <a:rPr kumimoji="0" lang="ar-SA" sz="2000" b="1" i="0" u="none" strike="noStrike" cap="none" normalizeH="0" baseline="0" dirty="0">
                          <a:ln>
                            <a:noFill/>
                          </a:ln>
                          <a:solidFill>
                            <a:srgbClr val="FFFFFF"/>
                          </a:solidFill>
                          <a:effectLst/>
                          <a:latin typeface="+mn-lt"/>
                          <a:ea typeface="+mn-ea"/>
                          <a:cs typeface="+mn-cs"/>
                        </a:rPr>
                        <a:t>انظر السهم):</a:t>
                      </a:r>
                      <a:r>
                        <a:rPr kumimoji="0" lang="ar-SA" sz="2000" b="0" i="0" u="none" strike="noStrike" cap="none" normalizeH="0" baseline="0" dirty="0">
                          <a:ln>
                            <a:noFill/>
                          </a:ln>
                          <a:solidFill>
                            <a:srgbClr val="004992"/>
                          </a:solidFill>
                          <a:effectLst/>
                          <a:latin typeface="+mn-lt"/>
                          <a:ea typeface="+mn-ea"/>
                          <a:cs typeface="+mn-cs"/>
                        </a:rPr>
                        <a:t> </a:t>
                      </a:r>
                      <a:r>
                        <a:rPr kumimoji="0" lang="ar-SA" sz="2000" b="0" i="0" u="none" strike="noStrike" cap="none" normalizeH="0" baseline="0" dirty="0">
                          <a:ln>
                            <a:noFill/>
                          </a:ln>
                          <a:solidFill>
                            <a:srgbClr val="FFFFFF"/>
                          </a:solidFill>
                          <a:effectLst/>
                          <a:latin typeface="+mn-lt"/>
                          <a:ea typeface="+mn-ea"/>
                          <a:cs typeface="+mn-cs"/>
                        </a:rPr>
                        <a:t>”ليندا مك كارتني تبكي.“</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أيضا، ويقال له ان للعبه لباس قد تغيرت منذ عام 1966.</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ضد:</a:t>
                      </a:r>
                      <a:r>
                        <a:rPr kumimoji="0" lang="ar-SA" sz="2000" b="0" i="0" u="none" strike="noStrike" cap="none" normalizeH="0" baseline="0" dirty="0">
                          <a:ln>
                            <a:noFill/>
                          </a:ln>
                          <a:solidFill>
                            <a:srgbClr val="004992"/>
                          </a:solidFill>
                          <a:effectLst/>
                          <a:latin typeface="+mn-lt"/>
                          <a:ea typeface="+mn-ea"/>
                          <a:cs typeface="+mn-cs"/>
                        </a:rPr>
                        <a:t>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نفس المظهر والصوت.</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يبدو أن ثمة أدلة جيدة، يمكن أن يعني أي شيء</a:t>
                      </a:r>
                      <a:r>
                        <a:rPr kumimoji="0" lang="en-US" sz="2000" b="0" i="0" u="none" strike="noStrike" cap="none" normalizeH="0" baseline="0" dirty="0">
                          <a:ln>
                            <a:noFill/>
                          </a:ln>
                          <a:solidFill>
                            <a:srgbClr val="FFFFFF"/>
                          </a:solidFill>
                          <a:effectLst/>
                          <a:latin typeface="+mn-lt"/>
                          <a:ea typeface="+mn-ea"/>
                          <a:cs typeface="+mn-cs"/>
                        </a:rPr>
                        <a:t>LMW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1" i="0" u="none" strike="noStrike" cap="none" normalizeH="0" baseline="0" dirty="0">
                          <a:ln>
                            <a:noFill/>
                          </a:ln>
                          <a:solidFill>
                            <a:srgbClr val="FFFFFF"/>
                          </a:solidFill>
                          <a:effectLst/>
                          <a:latin typeface="+mn-lt"/>
                          <a:ea typeface="+mn-ea"/>
                          <a:cs typeface="+mn-cs"/>
                        </a:rPr>
                        <a:t>ظهرت أسطورة في 1969:</a:t>
                      </a:r>
                      <a:r>
                        <a:rPr kumimoji="0" lang="ar-SA" sz="2000" b="0" i="0" u="none" strike="noStrike" cap="none" normalizeH="0" baseline="0" dirty="0">
                          <a:ln>
                            <a:noFill/>
                          </a:ln>
                          <a:solidFill>
                            <a:srgbClr val="FFFFFF"/>
                          </a:solidFill>
                          <a:effectLst/>
                          <a:latin typeface="+mn-lt"/>
                          <a:ea typeface="+mn-ea"/>
                          <a:cs typeface="+mn-cs"/>
                        </a:rPr>
                        <a:t> من خدعة صحيفة موجهة بشكل جيد.</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الاستنتاجات “في العمل”</a:t>
            </a:r>
            <a:br>
              <a:rPr lang="ar-SA" sz="3600">
                <a:solidFill>
                  <a:srgbClr val="004992"/>
                </a:solidFill>
                <a:latin typeface="+mn-lt"/>
                <a:ea typeface="+mn-ea"/>
                <a:cs typeface="+mn-cs"/>
              </a:rPr>
            </a:br>
            <a:r>
              <a:rPr lang="ar-SA">
                <a:solidFill>
                  <a:srgbClr val="004992"/>
                </a:solidFill>
                <a:latin typeface="+mn-lt"/>
                <a:ea typeface="+mn-ea"/>
                <a:cs typeface="+mn-cs"/>
              </a:rPr>
              <a:t>- أساطير الحضرية -</a:t>
            </a:r>
            <a:endParaRPr lang="en-US">
              <a:solidFill>
                <a:srgbClr val="004992"/>
              </a:solidFill>
              <a:latin typeface="+mn-lt"/>
              <a:ea typeface="+mn-ea"/>
              <a:cs typeface="+mn-cs"/>
            </a:endParaRPr>
          </a:p>
        </p:txBody>
      </p:sp>
      <p:graphicFrame>
        <p:nvGraphicFramePr>
          <p:cNvPr id="11" name="Group 21"/>
          <p:cNvGraphicFramePr>
            <a:graphicFrameLocks noGrp="1"/>
          </p:cNvGraphicFramePr>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أساطير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-ضد</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”الإثبات“</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توفي بول مككارتني (البيتلز) في عام 1966 في حادث وحلت محله</a:t>
                      </a:r>
                    </a:p>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مزدوج منه.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مع: </a:t>
                      </a:r>
                      <a:r>
                        <a:rPr kumimoji="0" lang="ar-SA" sz="2000" b="0" i="0" u="none" strike="noStrike" cap="none" normalizeH="0" baseline="0" dirty="0">
                          <a:ln>
                            <a:noFill/>
                          </a:ln>
                          <a:solidFill>
                            <a:srgbClr val="333333"/>
                          </a:solidFill>
                          <a:effectLst/>
                          <a:latin typeface="+mn-lt"/>
                          <a:ea typeface="+mn-ea"/>
                          <a:cs typeface="+mn-cs"/>
                        </a:rPr>
                        <a:t>أكثر من 70 ادلة خفية، وبعض على ”دير غلاف الطريق“ (على اليمين):</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بول هو حافي القدمين ووجهه شاحب.</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بول هويسري، ولكن يحمل سيجارته بيده اليمنى!</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رخصة لوحة </a:t>
                      </a:r>
                      <a:r>
                        <a:rPr kumimoji="0" lang="en-US" sz="2000" b="0" i="0" u="none" strike="noStrike" cap="none" normalizeH="0" baseline="0" dirty="0">
                          <a:ln>
                            <a:noFill/>
                          </a:ln>
                          <a:solidFill>
                            <a:srgbClr val="333333"/>
                          </a:solidFill>
                          <a:effectLst/>
                          <a:latin typeface="+mn-lt"/>
                          <a:ea typeface="+mn-ea"/>
                          <a:cs typeface="+mn-cs"/>
                        </a:rPr>
                        <a:t>LMW)</a:t>
                      </a:r>
                      <a:r>
                        <a:rPr kumimoji="0" lang="ar-SA" sz="2000" b="0" i="0" u="none" strike="noStrike" cap="none" normalizeH="0" baseline="0" dirty="0">
                          <a:ln>
                            <a:noFill/>
                          </a:ln>
                          <a:solidFill>
                            <a:srgbClr val="333333"/>
                          </a:solidFill>
                          <a:effectLst/>
                          <a:latin typeface="+mn-lt"/>
                          <a:ea typeface="+mn-ea"/>
                          <a:cs typeface="+mn-cs"/>
                        </a:rPr>
                        <a:t>انظر السهم): ”ليندا مك كارتني تبكي.“</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أيضا، ويقال له ان للعبه لباس قد تغيرت منذ عام 1966.</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ضد:</a:t>
                      </a:r>
                      <a:r>
                        <a:rPr kumimoji="0" lang="ar-SA" sz="2000" b="0" i="0" u="none" strike="noStrike" cap="none" normalizeH="0" baseline="0" dirty="0">
                          <a:ln>
                            <a:noFill/>
                          </a:ln>
                          <a:solidFill>
                            <a:srgbClr val="004992"/>
                          </a:solidFill>
                          <a:effectLst/>
                          <a:latin typeface="+mn-lt"/>
                          <a:ea typeface="+mn-ea"/>
                          <a:cs typeface="+mn-cs"/>
                        </a:rPr>
                        <a:t>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نفس المظهر والصوت.</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يبدو أن ثمة أدلة جيدة، يمكن أن يعني أي شيء</a:t>
                      </a:r>
                      <a:r>
                        <a:rPr kumimoji="0" lang="en-US" sz="2000" b="0" i="0" u="none" strike="noStrike" cap="none" normalizeH="0" baseline="0" dirty="0">
                          <a:ln>
                            <a:noFill/>
                          </a:ln>
                          <a:solidFill>
                            <a:srgbClr val="FFFFFF"/>
                          </a:solidFill>
                          <a:effectLst/>
                          <a:latin typeface="+mn-lt"/>
                          <a:ea typeface="+mn-ea"/>
                          <a:cs typeface="+mn-cs"/>
                        </a:rPr>
                        <a:t>LMW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1" i="0" u="none" strike="noStrike" cap="none" normalizeH="0" baseline="0" dirty="0">
                          <a:ln>
                            <a:noFill/>
                          </a:ln>
                          <a:solidFill>
                            <a:srgbClr val="FFFFFF"/>
                          </a:solidFill>
                          <a:effectLst/>
                          <a:latin typeface="+mn-lt"/>
                          <a:ea typeface="+mn-ea"/>
                          <a:cs typeface="+mn-cs"/>
                        </a:rPr>
                        <a:t>ظهرت أسطورة في 1969:</a:t>
                      </a:r>
                      <a:r>
                        <a:rPr kumimoji="0" lang="ar-SA" sz="2000" b="0" i="0" u="none" strike="noStrike" cap="none" normalizeH="0" baseline="0" dirty="0">
                          <a:ln>
                            <a:noFill/>
                          </a:ln>
                          <a:solidFill>
                            <a:srgbClr val="FFFFFF"/>
                          </a:solidFill>
                          <a:effectLst/>
                          <a:latin typeface="+mn-lt"/>
                          <a:ea typeface="+mn-ea"/>
                          <a:cs typeface="+mn-cs"/>
                        </a:rPr>
                        <a:t> من خدعة صحيفة موجهة بشكل جيد.</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14</a:t>
            </a:fld>
            <a:endParaRPr lang="de-DE" altLang="de-DE">
              <a:latin typeface="+mn-lt"/>
              <a:ea typeface="+mn-ea"/>
            </a:endParaRPr>
          </a:p>
        </p:txBody>
      </p:sp>
    </p:spTree>
    <p:extLst>
      <p:ext uri="{BB962C8B-B14F-4D97-AF65-F5344CB8AC3E}">
        <p14:creationId xmlns:p14="http://schemas.microsoft.com/office/powerpoint/2010/main" val="346116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الاستنتاجات “في العمل”</a:t>
            </a:r>
            <a:br>
              <a:rPr lang="ar-SA" sz="3600" dirty="0">
                <a:solidFill>
                  <a:srgbClr val="004992"/>
                </a:solidFill>
                <a:latin typeface="+mn-lt"/>
                <a:ea typeface="+mn-ea"/>
                <a:cs typeface="+mn-cs"/>
              </a:rPr>
            </a:br>
            <a:r>
              <a:rPr lang="ar-SA" dirty="0">
                <a:solidFill>
                  <a:srgbClr val="004992"/>
                </a:solidFill>
                <a:latin typeface="+mn-lt"/>
                <a:ea typeface="+mn-ea"/>
                <a:cs typeface="+mn-cs"/>
              </a:rPr>
              <a:t>- أساطير الحضرية -</a:t>
            </a:r>
            <a:endParaRPr lang="en-US"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4164749596"/>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أساطير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-ضد</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”الإثبات“</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توفي بول مككارتني (البيتلز) في عام 1966 في حادث وحلت محله</a:t>
                      </a:r>
                    </a:p>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مزدوج منه.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مع: </a:t>
                      </a:r>
                      <a:r>
                        <a:rPr kumimoji="0" lang="ar-SA" sz="2000" b="0" i="0" u="none" strike="noStrike" cap="none" normalizeH="0" baseline="0" dirty="0">
                          <a:ln>
                            <a:noFill/>
                          </a:ln>
                          <a:solidFill>
                            <a:srgbClr val="333333"/>
                          </a:solidFill>
                          <a:effectLst/>
                          <a:latin typeface="+mn-lt"/>
                          <a:ea typeface="+mn-ea"/>
                          <a:cs typeface="+mn-cs"/>
                        </a:rPr>
                        <a:t>أكثر من 70 ادلة خفية، وبعض على ”دير غلاف الطريق“ (على اليمين):</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بول هو حافي القدمين ووجهه شاحب.</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بول هويسري، ولكن يحمل سيجارته بيده اليمنى!</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رخصة لوحة </a:t>
                      </a:r>
                      <a:r>
                        <a:rPr kumimoji="0" lang="en-US" sz="2000" b="0" i="0" u="none" strike="noStrike" cap="none" normalizeH="0" baseline="0" dirty="0">
                          <a:ln>
                            <a:noFill/>
                          </a:ln>
                          <a:solidFill>
                            <a:srgbClr val="333333"/>
                          </a:solidFill>
                          <a:effectLst/>
                          <a:latin typeface="+mn-lt"/>
                          <a:ea typeface="+mn-ea"/>
                          <a:cs typeface="+mn-cs"/>
                        </a:rPr>
                        <a:t>LMW)</a:t>
                      </a:r>
                      <a:r>
                        <a:rPr kumimoji="0" lang="ar-SA" sz="2000" b="0" i="0" u="none" strike="noStrike" cap="none" normalizeH="0" baseline="0" dirty="0">
                          <a:ln>
                            <a:noFill/>
                          </a:ln>
                          <a:solidFill>
                            <a:srgbClr val="333333"/>
                          </a:solidFill>
                          <a:effectLst/>
                          <a:latin typeface="+mn-lt"/>
                          <a:ea typeface="+mn-ea"/>
                          <a:cs typeface="+mn-cs"/>
                        </a:rPr>
                        <a:t>انظر السهم): ”ليندا مك كارتني تبكي.“</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أيضا، ويقال له ان للعبه لباس قد تغيرت منذ عام 1966.</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ضد:</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نفس المظهر والصوت.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يبدو أن ثمة أدلة جيدة، يمكن أن يعني أي شيء</a:t>
                      </a:r>
                      <a:r>
                        <a:rPr kumimoji="0" lang="en-US" sz="2000" b="0" i="0" u="none" strike="noStrike" cap="none" normalizeH="0" baseline="0" dirty="0">
                          <a:ln>
                            <a:noFill/>
                          </a:ln>
                          <a:solidFill>
                            <a:srgbClr val="333333"/>
                          </a:solidFill>
                          <a:effectLst/>
                          <a:latin typeface="+mn-lt"/>
                          <a:ea typeface="+mn-ea"/>
                          <a:cs typeface="+mn-cs"/>
                        </a:rPr>
                        <a:t>LMW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ظهرت أسطورة في 1969: من خدعة صحيفة موجهة بشكل جيد.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15</a:t>
            </a:fld>
            <a:endParaRPr lang="de-DE" altLang="de-DE">
              <a:latin typeface="+mn-lt"/>
              <a:ea typeface="+mn-ea"/>
            </a:endParaRPr>
          </a:p>
        </p:txBody>
      </p:sp>
    </p:spTree>
    <p:extLst>
      <p:ext uri="{BB962C8B-B14F-4D97-AF65-F5344CB8AC3E}">
        <p14:creationId xmlns:p14="http://schemas.microsoft.com/office/powerpoint/2010/main" val="2342479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ar-SA" sz="3600">
                <a:latin typeface="+mn-lt"/>
                <a:ea typeface="+mn-ea"/>
                <a:cs typeface="+mn-cs"/>
              </a:rPr>
              <a:t>الاستنتاجات “في العمل” </a:t>
            </a:r>
            <a:br>
              <a:rPr lang="ar-SA" sz="3600" dirty="0">
                <a:latin typeface="+mn-lt"/>
                <a:ea typeface="+mn-ea"/>
                <a:cs typeface="+mn-cs"/>
              </a:rPr>
            </a:br>
            <a:r>
              <a:rPr lang="ar-SA" sz="3600" dirty="0">
                <a:latin typeface="+mn-lt"/>
                <a:ea typeface="+mn-ea"/>
                <a:cs typeface="+mn-cs"/>
              </a:rPr>
              <a:t> - أساطير الحضرية -</a:t>
            </a:r>
            <a:br>
              <a:rPr lang="ar-SA" sz="3600" dirty="0">
                <a:latin typeface="+mn-lt"/>
                <a:ea typeface="+mn-ea"/>
                <a:cs typeface="+mn-cs"/>
              </a:rPr>
            </a:br>
            <a:endParaRPr lang="en-US" sz="3600" dirty="0">
              <a:latin typeface="+mn-lt"/>
              <a:ea typeface="+mn-ea"/>
              <a:cs typeface="+mn-cs"/>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0852"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82621"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82621"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ar-SA" altLang="de-DE" sz="4000">
                <a:solidFill>
                  <a:srgbClr val="FF0000"/>
                </a:solidFill>
                <a:latin typeface="+mn-lt"/>
                <a:ea typeface="+mn-ea"/>
              </a:rPr>
              <a:t>لا!</a:t>
            </a:r>
            <a:endParaRPr lang="de-DE" altLang="de-DE" sz="4000" dirty="0">
              <a:latin typeface="+mn-lt"/>
              <a:ea typeface="+mn-ea"/>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fontAlgn="base" hangingPunct="1">
              <a:spcBef>
                <a:spcPct val="0"/>
              </a:spcBef>
              <a:spcAft>
                <a:spcPct val="0"/>
              </a:spcAft>
              <a:buClrTx/>
              <a:buFontTx/>
              <a:buNone/>
            </a:pPr>
            <a:r>
              <a:rPr lang="ar-SA" altLang="de-DE" sz="2400" dirty="0">
                <a:solidFill>
                  <a:srgbClr val="333333"/>
                </a:solidFill>
                <a:latin typeface="+mn-lt"/>
                <a:ea typeface="+mn-ea"/>
              </a:rPr>
              <a:t>هل تم تعويض بول مكارتني عن طريق شخص مزدوج؟</a:t>
            </a:r>
            <a:endParaRPr lang="de-DE" altLang="de-DE" sz="2400" dirty="0">
              <a:solidFill>
                <a:srgbClr val="333333"/>
              </a:solidFill>
              <a:latin typeface="+mn-lt"/>
              <a:ea typeface="+mn-ea"/>
            </a:endParaRPr>
          </a:p>
        </p:txBody>
      </p:sp>
      <p:sp>
        <p:nvSpPr>
          <p:cNvPr id="19" name="Caption_18"/>
          <p:cNvSpPr txBox="1">
            <a:spLocks noChangeArrowheads="1"/>
          </p:cNvSpPr>
          <p:nvPr/>
        </p:nvSpPr>
        <p:spPr bwMode="auto">
          <a:xfrm>
            <a:off x="719853" y="2865593"/>
            <a:ext cx="6529863"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ar-SA" altLang="de-DE" sz="2400" dirty="0">
                <a:solidFill>
                  <a:srgbClr val="333333"/>
                </a:solidFill>
                <a:latin typeface="+mn-lt"/>
                <a:ea typeface="+mn-ea"/>
              </a:rPr>
              <a:t>كجواب لروح الدعابة و للشائعات المتعلقة بمكارتني: اخرج مكارتني ألبوم منفرد </a:t>
            </a:r>
            <a:r>
              <a:rPr lang="ar-SA" altLang="de-DE" sz="2400">
                <a:solidFill>
                  <a:srgbClr val="333333"/>
                </a:solidFill>
                <a:latin typeface="+mn-lt"/>
                <a:ea typeface="+mn-ea"/>
              </a:rPr>
              <a:t>بعنوان “بول </a:t>
            </a:r>
            <a:r>
              <a:rPr lang="ar-SA" altLang="de-DE" sz="2400" dirty="0">
                <a:solidFill>
                  <a:srgbClr val="333333"/>
                </a:solidFill>
                <a:latin typeface="+mn-lt"/>
                <a:ea typeface="+mn-ea"/>
              </a:rPr>
              <a:t>هو </a:t>
            </a:r>
            <a:r>
              <a:rPr lang="ar-SA" altLang="de-DE" sz="2400">
                <a:solidFill>
                  <a:srgbClr val="333333"/>
                </a:solidFill>
                <a:latin typeface="+mn-lt"/>
                <a:ea typeface="+mn-ea"/>
              </a:rPr>
              <a:t>يعيش.” </a:t>
            </a:r>
            <a:r>
              <a:rPr lang="ar-SA" altLang="de-DE" sz="2400" dirty="0">
                <a:solidFill>
                  <a:srgbClr val="333333"/>
                </a:solidFill>
                <a:latin typeface="+mn-lt"/>
                <a:ea typeface="+mn-ea"/>
              </a:rPr>
              <a:t>علما أن غطاء الألبوم يشبه الصورة من قبل.</a:t>
            </a:r>
            <a:endParaRPr lang="de-DE" altLang="de-DE" sz="24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16</a:t>
            </a:fld>
            <a:endParaRPr lang="de-DE" altLang="de-DE">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تنتشؤ هذه الأساطيرالغير حقيقية وغيرها من الاساطير؟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ar-AE" altLang="de-DE" sz="2400">
                <a:solidFill>
                  <a:srgbClr val="004992"/>
                </a:solidFill>
              </a:rPr>
              <a:t>؟؟؟</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تنتشؤ هذه الأساطيرالغير حقيقية وغيرها من الاساطير؟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ar-AE" altLang="de-DE" sz="2400">
                <a:solidFill>
                  <a:srgbClr val="333333"/>
                </a:solidFill>
              </a:rPr>
              <a:t>فإنها غالبا ما تكون أكثر إثارة من قصص واقع!</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لأنها تستند إلى البيانات التي يصعب التحقق منها أو إثباتها (على سبيل المثال ان اسلوب للعب الباس من بول مكارتني قد تغير).</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القصة تخفي تفسيرات بديلة (على سبيل المثال أن </a:t>
            </a:r>
            <a:r>
              <a:rPr lang="de-DE" altLang="de-DE" sz="2400" dirty="0">
                <a:solidFill>
                  <a:srgbClr val="333333"/>
                </a:solidFill>
              </a:rPr>
              <a:t>LMW </a:t>
            </a:r>
            <a:r>
              <a:rPr lang="ar-AE" altLang="de-DE" sz="2400" dirty="0">
                <a:solidFill>
                  <a:srgbClr val="333333"/>
                </a:solidFill>
              </a:rPr>
              <a:t>لها معاني كتيرة). وتستند في بعض الأحيان على حقائق خارجة عن المعنى ا لحقيقي. أهمية هذه التفاصيل مبالغ فيها إلى حد كبير أيضا (مكارتني هو حقا يسري، ومع ذلك ، لا يستبعد امكانية عقد سيجارة في يده اليمنى، على سبيل المثال لأن المصور طلب منه دالك).</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تنتشؤ هذه الأساطيرالغير حقيقية وغيرها من الاساطير؟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ar-AE" altLang="de-DE" sz="2400">
                <a:solidFill>
                  <a:srgbClr val="333333"/>
                </a:solidFill>
              </a:rPr>
              <a:t>هناك أمثلة عديدة في التاريخ حيث تم إلقاء اللوم على الأقليات من الناس اومنبوذين لوقوع أحداث كارثية التى لم يمكن ممكن السيطرة عليها. </a:t>
            </a:r>
            <a:r>
              <a:rPr lang="ar-AE" altLang="de-DE" sz="2400" dirty="0">
                <a:solidFill>
                  <a:srgbClr val="333333"/>
                </a:solidFill>
              </a:rPr>
              <a:t>على سبيل المثال ، في العصور الوسطى كانت غالبا ما يلقى اللوم على السحارين أو اليهود.</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هذه التفسيرات البسيطة خفضت التوتر والخوف ووهم الناس واعطتهم لاحساس بالسيطرة على الموقف.</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لماذا نفعل ذلك؟</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a:solidFill>
                  <a:srgbClr val="333333"/>
                </a:solidFill>
              </a:rPr>
              <a:t>تظهر الدراسات أن الكثير من الناس مع مد الذهان البشيسوج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a:t>
            </a:r>
            <a:r>
              <a:rPr lang="ar-AE" altLang="de-DE" sz="2400" dirty="0">
                <a:solidFill>
                  <a:srgbClr val="004992"/>
                </a:solidFill>
              </a:rPr>
              <a:t>يتخدون قرارات على أساس معلومات قليلة</a:t>
            </a:r>
            <a:r>
              <a:rPr lang="ar-AE" altLang="de-DE" sz="2400" dirty="0">
                <a:solidFill>
                  <a:srgbClr val="333333"/>
                </a:solidFill>
              </a:rPr>
              <a:t>. هذه الطريقة من عملية صنع القرارات تؤدي بسهولة إلى أخطاء.</a:t>
            </a:r>
          </a:p>
          <a:p>
            <a:pPr defTabSz="914400" fontAlgn="base">
              <a:buClr>
                <a:srgbClr val="000000"/>
              </a:buClr>
              <a:buSzPct val="80000"/>
            </a:pP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لماذا نفعل ذلك؟</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a:solidFill>
                  <a:srgbClr val="333333"/>
                </a:solidFill>
              </a:rPr>
              <a:t>تظهر الدراسات أن الكثير من الناس مع مد الذهان البشيسوج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a:t>
            </a:r>
            <a:r>
              <a:rPr lang="ar-AE" altLang="de-DE" sz="2400" dirty="0">
                <a:solidFill>
                  <a:srgbClr val="004992"/>
                </a:solidFill>
              </a:rPr>
              <a:t>يتخدون قرارات على أساس معلومات قليلة</a:t>
            </a:r>
            <a:r>
              <a:rPr lang="ar-AE" altLang="de-DE" sz="2400" dirty="0">
                <a:solidFill>
                  <a:srgbClr val="333333"/>
                </a:solidFill>
              </a:rPr>
              <a:t>. هذه الطريقة من عملية صنع القرارات تؤدي بسهولة إلى أخطاء.</a:t>
            </a:r>
          </a:p>
          <a:p>
            <a:pPr marL="342900" lvl="0" indent="-342900" defTabSz="914400" fontAlgn="base">
              <a:buClr>
                <a:srgbClr val="000000"/>
              </a:buClr>
              <a:buSzPct val="80000"/>
              <a:buFont typeface="WingDings"/>
              <a:buChar char=""/>
            </a:pPr>
            <a:r>
              <a:rPr lang="ar-AE" altLang="de-DE" sz="2400" dirty="0">
                <a:solidFill>
                  <a:srgbClr val="333333"/>
                </a:solidFill>
              </a:rPr>
              <a:t>لذلك ، فإنه من الأفضل استخدام أسلوب صنع القرار التي تأخذ في </a:t>
            </a:r>
            <a:r>
              <a:rPr lang="ar-AE" altLang="de-DE" sz="2400" dirty="0">
                <a:solidFill>
                  <a:srgbClr val="004992"/>
                </a:solidFill>
              </a:rPr>
              <a:t>الاعتبار جميع المعلومات الممكنة.</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1463028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4"/>
          <p:cNvSpPr>
            <a:spLocks noChangeArrowheads="1"/>
          </p:cNvSpPr>
          <p:nvPr/>
        </p:nvSpPr>
        <p:spPr bwMode="auto">
          <a:xfrm>
            <a:off x="408955" y="6150988"/>
            <a:ext cx="11376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o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9pPr>
          </a:lstStyle>
          <a:p>
            <a:pPr algn="ctr" eaLnBrk="1" hangingPunct="1">
              <a:buClr>
                <a:schemeClr val="tx1"/>
              </a:buClr>
              <a:defRPr/>
            </a:pPr>
            <a:r>
              <a:rPr lang="ar-SA" altLang="de-DE" b="0" dirty="0">
                <a:solidFill>
                  <a:srgbClr val="004992"/>
                </a:solidFill>
                <a:latin typeface="+mn-lt"/>
                <a:ea typeface="+mn-ea"/>
              </a:rPr>
              <a:t>؟</a:t>
            </a:r>
            <a:r>
              <a:rPr lang="de-DE" altLang="de-DE" b="0" dirty="0">
                <a:solidFill>
                  <a:srgbClr val="004992"/>
                </a:solidFill>
                <a:latin typeface="+mn-lt"/>
                <a:ea typeface="+mn-ea"/>
              </a:rPr>
              <a:t> </a:t>
            </a:r>
            <a:r>
              <a:rPr lang="ar-SA" altLang="de-DE" b="0" dirty="0">
                <a:solidFill>
                  <a:srgbClr val="004992"/>
                </a:solidFill>
                <a:latin typeface="+mn-lt"/>
                <a:ea typeface="+mn-ea"/>
              </a:rPr>
              <a:t>هل</a:t>
            </a:r>
            <a:r>
              <a:rPr lang="en-GB" altLang="de-DE" b="0" dirty="0">
                <a:solidFill>
                  <a:srgbClr val="004992"/>
                </a:solidFill>
                <a:latin typeface="+mn-lt"/>
                <a:ea typeface="+mn-ea"/>
              </a:rPr>
              <a:t> </a:t>
            </a:r>
            <a:r>
              <a:rPr lang="ar-SA" altLang="de-DE" b="0" dirty="0">
                <a:solidFill>
                  <a:srgbClr val="004992"/>
                </a:solidFill>
                <a:latin typeface="+mn-lt"/>
                <a:ea typeface="+mn-ea"/>
              </a:rPr>
              <a:t>يمكن</a:t>
            </a:r>
            <a:r>
              <a:rPr lang="en-GB" altLang="de-DE" b="0" dirty="0">
                <a:solidFill>
                  <a:srgbClr val="004992"/>
                </a:solidFill>
                <a:latin typeface="+mn-lt"/>
                <a:ea typeface="+mn-ea"/>
              </a:rPr>
              <a:t> </a:t>
            </a:r>
            <a:r>
              <a:rPr lang="ar-SA" altLang="de-DE" b="0" dirty="0">
                <a:solidFill>
                  <a:srgbClr val="004992"/>
                </a:solidFill>
                <a:latin typeface="+mn-lt"/>
                <a:ea typeface="+mn-ea"/>
              </a:rPr>
              <a:t>لأي</a:t>
            </a:r>
            <a:r>
              <a:rPr lang="en-GB" altLang="de-DE" b="0" dirty="0">
                <a:solidFill>
                  <a:srgbClr val="004992"/>
                </a:solidFill>
                <a:latin typeface="+mn-lt"/>
                <a:ea typeface="+mn-ea"/>
              </a:rPr>
              <a:t> </a:t>
            </a:r>
            <a:r>
              <a:rPr lang="ar-SA" altLang="de-DE" b="0" dirty="0">
                <a:solidFill>
                  <a:srgbClr val="004992"/>
                </a:solidFill>
                <a:latin typeface="+mn-lt"/>
                <a:ea typeface="+mn-ea"/>
              </a:rPr>
              <a:t>شخص</a:t>
            </a:r>
            <a:r>
              <a:rPr lang="en-GB" altLang="de-DE" b="0" dirty="0">
                <a:solidFill>
                  <a:srgbClr val="004992"/>
                </a:solidFill>
                <a:latin typeface="+mn-lt"/>
                <a:ea typeface="+mn-ea"/>
              </a:rPr>
              <a:t> </a:t>
            </a:r>
            <a:r>
              <a:rPr lang="ar-SA" altLang="de-DE" b="0" dirty="0">
                <a:solidFill>
                  <a:srgbClr val="004992"/>
                </a:solidFill>
                <a:latin typeface="+mn-lt"/>
                <a:ea typeface="+mn-ea"/>
              </a:rPr>
              <a:t>المساهمة</a:t>
            </a:r>
            <a:r>
              <a:rPr lang="en-GB" altLang="de-DE" b="0" dirty="0">
                <a:solidFill>
                  <a:srgbClr val="004992"/>
                </a:solidFill>
                <a:latin typeface="+mn-lt"/>
                <a:ea typeface="+mn-ea"/>
              </a:rPr>
              <a:t> </a:t>
            </a:r>
            <a:r>
              <a:rPr lang="ar-SA" altLang="de-DE" b="0" dirty="0">
                <a:solidFill>
                  <a:srgbClr val="004992"/>
                </a:solidFill>
                <a:latin typeface="+mn-lt"/>
                <a:ea typeface="+mn-ea"/>
              </a:rPr>
              <a:t>في</a:t>
            </a:r>
            <a:r>
              <a:rPr lang="en-GB" altLang="de-DE" b="0" dirty="0">
                <a:solidFill>
                  <a:srgbClr val="004992"/>
                </a:solidFill>
                <a:latin typeface="+mn-lt"/>
                <a:ea typeface="+mn-ea"/>
              </a:rPr>
              <a:t> </a:t>
            </a:r>
            <a:r>
              <a:rPr lang="ar-SA" altLang="de-DE" b="0" dirty="0">
                <a:solidFill>
                  <a:srgbClr val="004992"/>
                </a:solidFill>
                <a:latin typeface="+mn-lt"/>
                <a:ea typeface="+mn-ea"/>
              </a:rPr>
              <a:t>تجربة</a:t>
            </a:r>
            <a:r>
              <a:rPr lang="en-GB" altLang="de-DE" b="0" dirty="0">
                <a:solidFill>
                  <a:srgbClr val="004992"/>
                </a:solidFill>
                <a:latin typeface="+mn-lt"/>
                <a:ea typeface="+mn-ea"/>
              </a:rPr>
              <a:t> </a:t>
            </a:r>
            <a:r>
              <a:rPr lang="ar-SA" altLang="de-DE" b="0" dirty="0">
                <a:solidFill>
                  <a:srgbClr val="004992"/>
                </a:solidFill>
                <a:latin typeface="+mn-lt"/>
                <a:ea typeface="+mn-ea"/>
              </a:rPr>
              <a:t>شخصية</a:t>
            </a:r>
            <a:r>
              <a:rPr lang="en-GB" altLang="de-DE" b="0" dirty="0">
                <a:solidFill>
                  <a:srgbClr val="004992"/>
                </a:solidFill>
                <a:latin typeface="+mn-lt"/>
                <a:ea typeface="+mn-ea"/>
              </a:rPr>
              <a:t> </a:t>
            </a:r>
            <a:r>
              <a:rPr lang="ar-SA" altLang="de-DE" b="0" dirty="0">
                <a:solidFill>
                  <a:srgbClr val="004992"/>
                </a:solidFill>
                <a:latin typeface="+mn-lt"/>
                <a:ea typeface="+mn-ea"/>
              </a:rPr>
              <a:t>قصيرة</a:t>
            </a:r>
            <a:endParaRPr lang="en-GB" altLang="de-DE" b="0" dirty="0">
              <a:solidFill>
                <a:srgbClr val="004992"/>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يؤدي الاستنتاج السريع خلال البسيشوج الى تفسيرات خاطئة- أمثلة</a:t>
            </a:r>
            <a:endParaRPr lang="en-US" sz="3600">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772049164"/>
              </p:ext>
            </p:extLst>
          </p:nvPr>
        </p:nvGraphicFramePr>
        <p:xfrm>
          <a:off x="408954" y="2295017"/>
          <a:ext cx="11376000" cy="3657258"/>
        </p:xfrm>
        <a:graphic>
          <a:graphicData uri="http://schemas.openxmlformats.org/drawingml/2006/table">
            <a:tbl>
              <a:tblPr rtl="1"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dirty="0">
                          <a:ln>
                            <a:noFill/>
                          </a:ln>
                          <a:solidFill>
                            <a:srgbClr val="000000"/>
                          </a:solidFill>
                          <a:effectLst/>
                          <a:latin typeface="+mn-lt"/>
                          <a:ea typeface="+mn-ea"/>
                          <a:cs typeface="+mn-cs"/>
                        </a:rPr>
                        <a:t>الحادت</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التفسير خلال البسيشوج</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 تفسيرات اخرى</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تسمع ضجيج طقطقة على خط الهاتف.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وكالة المخابرات المركزية تنتصت عليك.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تلف الأسلاك؛ الأصوات عادية في المكالمة البعيدة؛ الخط الهاتفي ليس جيد خلال الاتصال.</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يلعب الراديو الؤغنية ”السامة“ التي كتبها بريتني سبيرز.</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دليل سري لهجوم قادم بالكيميائية السامة.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محطة إذاعية متخصصة في موسيقى البوب.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الغبار الأبيض على طاولة المطبخ، لم يكن هناك من قبل.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قد بذلت محاولة لتسميمك مع الجمرة الخبيثة، وزرع المخدرات في بيتك لكي تقبض الشرطة عليك.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a:ln>
                            <a:noFill/>
                          </a:ln>
                          <a:solidFill>
                            <a:srgbClr val="333333"/>
                          </a:solidFill>
                          <a:effectLst/>
                          <a:latin typeface="+mn-lt"/>
                          <a:ea typeface="+mn-ea"/>
                          <a:cs typeface="+mn-cs"/>
                        </a:rPr>
                        <a:t>شخص ما فقط صنع الخبز، ولا أحد نفض الغبار لفترة من الوقت.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A2DA1930-C4D5-4A1F-9439-D00F97BFF2C7}" type="slidenum">
              <a:rPr lang="en-US" altLang="de-DE" smtClean="0">
                <a:latin typeface="+mn-lt"/>
                <a:ea typeface="+mn-ea"/>
              </a: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6699"/>
              </a:buClr>
            </a:pPr>
            <a:r>
              <a:rPr lang="ar-AE" altLang="de-DE" sz="2400" dirty="0">
                <a:solidFill>
                  <a:srgbClr val="333333"/>
                </a:solidFill>
              </a:rPr>
              <a:t>في ما يلي سوف ترى سلسلة من الصور. ويبدأ مع واحد فقط من التفصيل في الصورة. ثم يتم إضافة تفاصيل أخرى. استمر هذا الوضع حتى يتم كشف الصورة كاملة.</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مهمتك هي لتحديد الكائن.</a:t>
            </a:r>
            <a:endParaRPr lang="de-DE" altLang="de-DE" sz="2400" dirty="0">
              <a:solidFill>
                <a:srgbClr val="333333"/>
              </a:solidFill>
            </a:endParaRPr>
          </a:p>
          <a:p>
            <a:pPr defTabSz="914400" fontAlgn="base">
              <a:buClr>
                <a:srgbClr val="333333"/>
              </a:buClr>
              <a:buSzPct val="80000"/>
            </a:pP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6699"/>
              </a:buClr>
            </a:pPr>
            <a:r>
              <a:rPr lang="ar-AE" altLang="de-DE" sz="2400" dirty="0">
                <a:solidFill>
                  <a:srgbClr val="333333"/>
                </a:solidFill>
              </a:rPr>
              <a:t>في ما يلي سوف ترى سلسلة من الصور. ويبدأ مع واحد فقط من التفصيل في الصورة. ثم يتم إضافة تفاصيل أخرى. استمر هذا الوضع حتى يتم كشف الصورة كاملة.</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مهمتك هي لتحديد الكائن.</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مع محاولةتجنب التسرع و خد كذلك فترة طويلة لصنع القرار.</a:t>
            </a:r>
            <a:endParaRPr lang="de-DE" altLang="de-DE" sz="2400" dirty="0">
              <a:solidFill>
                <a:srgbClr val="333333"/>
              </a:solidFill>
            </a:endParaRPr>
          </a:p>
          <a:p>
            <a:pPr defTabSz="914400" fontAlgn="base">
              <a:buClr>
                <a:srgbClr val="333333"/>
              </a:buClr>
              <a:buSzPct val="80000"/>
            </a:pP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1995933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6699"/>
              </a:buClr>
            </a:pPr>
            <a:r>
              <a:rPr lang="ar-AE" altLang="de-DE" sz="2400" dirty="0">
                <a:solidFill>
                  <a:srgbClr val="333333"/>
                </a:solidFill>
              </a:rPr>
              <a:t>في ما يلي سوف ترى سلسلة من الصور. ويبدأ مع واحد فقط من التفصيل في الصورة. ثم يتم إضافة تفاصيل أخرى. استمر هذا الوضع حتى يتم كشف الصورة كاملة.</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مهمتك هي لتحديد الكائن.</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مع محاولةتجنب التسرع و خد كذلك فترة طويلة لصنع القرار.</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ناقش الدليل.</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4263702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صورة 1</a:t>
            </a:r>
            <a:endParaRPr lang="en-US" sz="3600" dirty="0">
              <a:latin typeface="+mn-lt"/>
              <a:ea typeface="+mn-ea"/>
              <a:cs typeface="+mn-cs"/>
            </a:endParaRPr>
          </a:p>
        </p:txBody>
      </p:sp>
      <p:sp>
        <p:nvSpPr>
          <p:cNvPr id="5" name="Content Placeholder 4"/>
          <p:cNvSpPr>
            <a:spLocks noGrp="1"/>
          </p:cNvSpPr>
          <p:nvPr>
            <p:ph idx="1"/>
          </p:nvPr>
        </p:nvSpPr>
        <p:spPr/>
        <p:txBody>
          <a:bodyPr/>
          <a:lstStyle/>
          <a:p>
            <a:r>
              <a:rPr lang="ar-SA" sz="2400" dirty="0">
                <a:solidFill>
                  <a:srgbClr val="333333"/>
                </a:solidFill>
              </a:rPr>
              <a:t>هناك عدة تفسيرات ممكنة.</a:t>
            </a:r>
            <a:br>
              <a:rPr lang="ar-SA" sz="2400" dirty="0">
                <a:solidFill>
                  <a:srgbClr val="333333"/>
                </a:solidFill>
              </a:rPr>
            </a:br>
            <a:r>
              <a:rPr lang="ar-SA" sz="2400" dirty="0">
                <a:solidFill>
                  <a:srgbClr val="333333"/>
                </a:solidFill>
              </a:rPr>
              <a:t>يرجى مناقشة هده مع مجموعة من الاخرون كيف تجد كل خيار و هل تشعر بالثقة الكافية لاتخاذ قرار.</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dirty="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pic>
        <p:nvPicPr>
          <p:cNvPr id="14"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22"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11" name="Footer Placeholder 10"/>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2" name="Slide Number Placeholder 11"/>
          <p:cNvSpPr>
            <a:spLocks noGrp="1"/>
          </p:cNvSpPr>
          <p:nvPr>
            <p:ph type="sldNum" sz="quarter" idx="12"/>
          </p:nvPr>
        </p:nvSpPr>
        <p:spPr/>
        <p:txBody>
          <a:bodyPr/>
          <a:lstStyle/>
          <a:p>
            <a:fld id="{A2DA1930-C4D5-4A1F-9439-D00F97BFF2C7}" type="slidenum">
              <a:rPr lang="en-US" altLang="de-DE" smtClean="0">
                <a:latin typeface="+mn-lt"/>
                <a:ea typeface="+mn-ea"/>
              </a: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a:solidFill>
                <a:srgbClr val="004992"/>
              </a:solidFill>
              <a:latin typeface="+mn-lt"/>
              <a:ea typeface="+mn-ea"/>
              <a:cs typeface="+mn-cs"/>
            </a:endParaRPr>
          </a:p>
        </p:txBody>
      </p:sp>
      <p:pic>
        <p:nvPicPr>
          <p:cNvPr id="12"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6"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28</a:t>
            </a:fld>
            <a:endParaRPr lang="de-DE" altLang="de-DE">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5"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29</a:t>
            </a:fld>
            <a:endParaRPr lang="de-DE" altLang="de-DE">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30</a:t>
            </a:fld>
            <a:endParaRPr lang="de-DE" altLang="de-DE">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31</a:t>
            </a:fld>
            <a:endParaRPr lang="de-DE" altLang="de-DE">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32</a:t>
            </a:fld>
            <a:endParaRPr lang="de-DE" altLang="de-DE">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5"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33</a:t>
            </a:fld>
            <a:endParaRPr lang="de-DE" altLang="de-DE">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34</a:t>
            </a:fld>
            <a:endParaRPr lang="de-DE" altLang="de-DE">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2</a:t>
            </a:r>
            <a:endParaRPr lang="en-US" sz="3600" dirty="0">
              <a:latin typeface="+mn-lt"/>
              <a:ea typeface="+mn-ea"/>
              <a:cs typeface="+mn-cs"/>
            </a:endParaRPr>
          </a:p>
        </p:txBody>
      </p:sp>
      <p:sp>
        <p:nvSpPr>
          <p:cNvPr id="5" name="Content Placeholder 4"/>
          <p:cNvSpPr>
            <a:spLocks noGrp="1"/>
          </p:cNvSpPr>
          <p:nvPr>
            <p:ph idx="1"/>
          </p:nvPr>
        </p:nvSpPr>
        <p:spPr/>
        <p:txBody>
          <a:bodyPr/>
          <a:lstStyle/>
          <a:p>
            <a:r>
              <a:rPr lang="ar-SA" sz="2400" dirty="0"/>
              <a:t>هنا ، لم يتم تقديم الاجوبة الممكنة.</a:t>
            </a:r>
            <a:br>
              <a:rPr lang="ar-SA" sz="2400" dirty="0"/>
            </a:br>
            <a:r>
              <a:rPr lang="ar-SA" sz="2400" dirty="0"/>
              <a:t>عليك أن تأتي بأفكار الخاصة حول الصورة. لا تتردد في تقديم بدائل عديدة. </a:t>
            </a:r>
            <a:br>
              <a:rPr lang="ar-SA" sz="2400" dirty="0"/>
            </a:br>
            <a:r>
              <a:rPr lang="ar-SA" sz="2400" dirty="0"/>
              <a:t>يرجى مناقشة التقييم مع المجموعة.</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nhaltsplatzhalter 3">
            <a:extLst>
              <a:ext uri="{FF2B5EF4-FFF2-40B4-BE49-F238E27FC236}">
                <a16:creationId xmlns:a16="http://schemas.microsoft.com/office/drawing/2014/main" id="{B72E4522-2642-448D-AD37-59E5B105F2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36</a:t>
            </a:fld>
            <a:endParaRPr lang="de-DE" altLang="de-DE">
              <a:latin typeface="+mn-lt"/>
              <a:ea typeface="+mn-ea"/>
            </a:endParaRPr>
          </a:p>
        </p:txBody>
      </p:sp>
    </p:spTree>
    <p:extLst>
      <p:ext uri="{BB962C8B-B14F-4D97-AF65-F5344CB8AC3E}">
        <p14:creationId xmlns:p14="http://schemas.microsoft.com/office/powerpoint/2010/main" val="2805895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3">
            <a:extLst>
              <a:ext uri="{FF2B5EF4-FFF2-40B4-BE49-F238E27FC236}">
                <a16:creationId xmlns:a16="http://schemas.microsoft.com/office/drawing/2014/main" id="{2A82F938-663E-4190-87F8-6D0DE0BB75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37</a:t>
            </a:fld>
            <a:endParaRPr lang="de-DE" altLang="de-DE">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47391655-3102-4F36-9173-927A00E09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38</a:t>
            </a:fld>
            <a:endParaRPr lang="de-DE" altLang="de-DE">
              <a:latin typeface="+mn-lt"/>
              <a:ea typeface="+mn-ea"/>
            </a:endParaRPr>
          </a:p>
        </p:txBody>
      </p:sp>
    </p:spTree>
    <p:extLst>
      <p:ext uri="{BB962C8B-B14F-4D97-AF65-F5344CB8AC3E}">
        <p14:creationId xmlns:p14="http://schemas.microsoft.com/office/powerpoint/2010/main" val="18370920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593C35BD-B34B-4E88-8CB1-510093F158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39</a:t>
            </a:fld>
            <a:endParaRPr lang="de-DE" altLang="de-DE">
              <a:latin typeface="+mn-lt"/>
              <a:ea typeface="+mn-ea"/>
            </a:endParaRPr>
          </a:p>
        </p:txBody>
      </p:sp>
    </p:spTree>
    <p:extLst>
      <p:ext uri="{BB962C8B-B14F-4D97-AF65-F5344CB8AC3E}">
        <p14:creationId xmlns:p14="http://schemas.microsoft.com/office/powerpoint/2010/main" val="1028275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EA3CEFF6-ACFD-462A-8AD9-1E1BDC3881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40</a:t>
            </a:fld>
            <a:endParaRPr lang="de-DE" altLang="de-DE">
              <a:latin typeface="+mn-lt"/>
              <a:ea typeface="+mn-ea"/>
            </a:endParaRPr>
          </a:p>
        </p:txBody>
      </p:sp>
    </p:spTree>
    <p:extLst>
      <p:ext uri="{BB962C8B-B14F-4D97-AF65-F5344CB8AC3E}">
        <p14:creationId xmlns:p14="http://schemas.microsoft.com/office/powerpoint/2010/main" val="2685765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2E439EC0-7EA1-4D5E-9DAB-5E40C280F9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41</a:t>
            </a:fld>
            <a:endParaRPr lang="de-DE" altLang="de-DE">
              <a:latin typeface="+mn-lt"/>
              <a:ea typeface="+mn-ea"/>
            </a:endParaRPr>
          </a:p>
        </p:txBody>
      </p:sp>
    </p:spTree>
    <p:extLst>
      <p:ext uri="{BB962C8B-B14F-4D97-AF65-F5344CB8AC3E}">
        <p14:creationId xmlns:p14="http://schemas.microsoft.com/office/powerpoint/2010/main" val="903966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1007A6C5-164E-4322-A9E8-AA4C56B8E1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42</a:t>
            </a:fld>
            <a:endParaRPr lang="de-DE" altLang="de-DE">
              <a:latin typeface="+mn-lt"/>
              <a:ea typeface="+mn-ea"/>
            </a:endParaRPr>
          </a:p>
        </p:txBody>
      </p:sp>
    </p:spTree>
    <p:extLst>
      <p:ext uri="{BB962C8B-B14F-4D97-AF65-F5344CB8AC3E}">
        <p14:creationId xmlns:p14="http://schemas.microsoft.com/office/powerpoint/2010/main" val="9774155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9C638E3C-6870-4D95-9671-4660313638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43</a:t>
            </a:fld>
            <a:endParaRPr lang="de-DE" altLang="de-DE">
              <a:latin typeface="+mn-lt"/>
              <a:ea typeface="+mn-ea"/>
            </a:endParaRPr>
          </a:p>
        </p:txBody>
      </p:sp>
    </p:spTree>
    <p:extLst>
      <p:ext uri="{BB962C8B-B14F-4D97-AF65-F5344CB8AC3E}">
        <p14:creationId xmlns:p14="http://schemas.microsoft.com/office/powerpoint/2010/main" val="14203578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3</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1000" b="0" i="0" u="none" strike="noStrike" kern="1200" cap="none" spc="0" normalizeH="0" baseline="0" noProof="0" dirty="0">
                <a:ln>
                  <a:noFill/>
                </a:ln>
                <a:solidFill>
                  <a:srgbClr val="333333"/>
                </a:solidFill>
                <a:effectLst/>
                <a:uLnTx/>
                <a:uFillTx/>
                <a:latin typeface="Calibri Light"/>
                <a:ea typeface="+mn-ea"/>
                <a:cs typeface="Calibri Light"/>
              </a:rPr>
              <a:t>التدريب رقم 2 – تخرج من المستشفى بدون أي تحسن</a:t>
            </a:r>
            <a:endParaRPr kumimoji="0" lang="de-DE" sz="1000" b="0" i="0" u="none" strike="noStrike" kern="1200" cap="none" spc="0" normalizeH="0" baseline="0" noProof="0" dirty="0">
              <a:ln>
                <a:noFill/>
              </a:ln>
              <a:solidFill>
                <a:srgbClr val="333333"/>
              </a:solidFill>
              <a:effectLst/>
              <a:uLnTx/>
              <a:uFillTx/>
              <a:latin typeface="Calibri Light"/>
              <a:ea typeface="+mn-ea"/>
              <a:cs typeface="Calibri Light"/>
            </a:endParaRPr>
          </a:p>
        </p:txBody>
      </p:sp>
      <p:sp>
        <p:nvSpPr>
          <p:cNvPr id="8" name="Slide Number Placeholder 7"/>
          <p:cNvSpPr>
            <a:spLocks noGrp="1"/>
          </p:cNvSpPr>
          <p:nvPr>
            <p:ph type="sldNum" sz="quarter" idx="12"/>
          </p:nvPr>
        </p:nvSpPr>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A2DA1930-C4D5-4A1F-9439-D00F97BFF2C7}" type="slidenum">
              <a:rPr kumimoji="0" lang="en-US" altLang="de-DE" sz="1000" b="0" i="0" u="none" strike="noStrike" kern="1200" cap="none" spc="0" normalizeH="0" baseline="0" noProof="0" smtClean="0">
                <a:ln>
                  <a:noFill/>
                </a:ln>
                <a:solidFill>
                  <a:srgbClr val="333333"/>
                </a:solidFill>
                <a:effectLst/>
                <a:uLnTx/>
                <a:uFillTx/>
                <a:latin typeface="Calibri Light"/>
                <a:ea typeface="+mn-ea"/>
                <a:cs typeface="Calibri Light"/>
              </a:rPr>
              <a:pPr marL="0" marR="0" lvl="0" indent="0" algn="r" defTabSz="914400" rtl="1" eaLnBrk="1" fontAlgn="base" latinLnBrk="0" hangingPunct="1">
                <a:lnSpc>
                  <a:spcPct val="100000"/>
                </a:lnSpc>
                <a:spcBef>
                  <a:spcPct val="0"/>
                </a:spcBef>
                <a:spcAft>
                  <a:spcPct val="0"/>
                </a:spcAft>
                <a:buClrTx/>
                <a:buSzTx/>
                <a:buFontTx/>
                <a:buNone/>
                <a:tabLst/>
                <a:defRPr/>
              </a:pPr>
              <a:t>44</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Calibri Light"/>
            </a:endParaRPr>
          </a:p>
        </p:txBody>
      </p:sp>
    </p:spTree>
    <p:extLst>
      <p:ext uri="{BB962C8B-B14F-4D97-AF65-F5344CB8AC3E}">
        <p14:creationId xmlns:p14="http://schemas.microsoft.com/office/powerpoint/2010/main" val="9086943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pic>
        <p:nvPicPr>
          <p:cNvPr id="12"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45</a:t>
            </a:fld>
            <a:endParaRPr lang="de-DE" altLang="de-DE">
              <a:latin typeface="+mn-lt"/>
              <a:ea typeface="+mn-ea"/>
            </a:endParaRPr>
          </a:p>
        </p:txBody>
      </p:sp>
    </p:spTree>
    <p:extLst>
      <p:ext uri="{BB962C8B-B14F-4D97-AF65-F5344CB8AC3E}">
        <p14:creationId xmlns:p14="http://schemas.microsoft.com/office/powerpoint/2010/main" val="31557818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46</a:t>
            </a:fld>
            <a:endParaRPr lang="de-DE" altLang="de-DE">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47</a:t>
            </a:fld>
            <a:endParaRPr lang="de-DE" altLang="de-DE">
              <a:latin typeface="+mn-lt"/>
              <a:ea typeface="+mn-ea"/>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48</a:t>
            </a:fld>
            <a:endParaRPr lang="de-DE" altLang="de-DE">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49</a:t>
            </a:fld>
            <a:endParaRPr lang="de-DE" altLang="de-DE">
              <a:latin typeface="+mn-lt"/>
              <a:ea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50</a:t>
            </a:fld>
            <a:endParaRPr lang="de-DE" altLang="de-DE">
              <a:latin typeface="+mn-lt"/>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51</a:t>
            </a:fld>
            <a:endParaRPr lang="de-DE" altLang="de-DE">
              <a:latin typeface="+mn-lt"/>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a:t>
            </a:r>
            <a:r>
              <a:rPr lang="de-DE" sz="3600" dirty="0">
                <a:latin typeface="+mn-lt"/>
                <a:ea typeface="+mn-ea"/>
                <a:cs typeface="+mn-cs"/>
              </a:rPr>
              <a:t>4 </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53</a:t>
            </a:fld>
            <a:endParaRPr lang="de-DE" altLang="de-DE">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0" name="Picture 9"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54</a:t>
            </a:fld>
            <a:endParaRPr lang="de-DE" altLang="de-DE">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55</a:t>
            </a:fld>
            <a:endParaRPr lang="de-DE" altLang="de-DE">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0"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56</a:t>
            </a:fld>
            <a:endParaRPr lang="de-DE" altLang="de-DE">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0"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57</a:t>
            </a:fld>
            <a:endParaRPr lang="de-DE" altLang="de-DE">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58</a:t>
            </a:fld>
            <a:endParaRPr lang="de-DE" altLang="de-DE">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59</a:t>
            </a:fld>
            <a:endParaRPr lang="de-DE" altLang="de-DE">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60</a:t>
            </a:fld>
            <a:endParaRPr lang="de-DE" altLang="de-DE">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61</a:t>
            </a:fld>
            <a:endParaRPr lang="de-DE" altLang="de-DE">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de-DE" sz="3600" dirty="0">
                <a:latin typeface="+mn-lt"/>
                <a:ea typeface="+mn-ea"/>
                <a:cs typeface="+mn-cs"/>
              </a:rPr>
              <a:t>5</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62</a:t>
            </a:fld>
            <a:endParaRPr lang="de-DE" altLang="de-DE">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0"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63</a:t>
            </a:fld>
            <a:endParaRPr lang="de-DE" altLang="de-DE">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64</a:t>
            </a:fld>
            <a:endParaRPr lang="de-DE" altLang="de-DE">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65</a:t>
            </a:fld>
            <a:endParaRPr lang="de-DE" altLang="de-DE">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66</a:t>
            </a:fld>
            <a:endParaRPr lang="de-DE" altLang="de-DE">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67</a:t>
            </a:fld>
            <a:endParaRPr lang="de-DE" altLang="de-DE">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68</a:t>
            </a:fld>
            <a:endParaRPr lang="de-DE" altLang="de-DE">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69</a:t>
            </a:fld>
            <a:endParaRPr lang="de-DE" altLang="de-DE">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4"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70</a:t>
            </a:fld>
            <a:endParaRPr lang="de-DE" altLang="de-DE">
              <a:latin typeface="+mn-lt"/>
              <a:ea typeface="+mn-ea"/>
            </a:endParaRPr>
          </a:p>
        </p:txBody>
      </p:sp>
    </p:spTree>
    <p:extLst>
      <p:ext uri="{BB962C8B-B14F-4D97-AF65-F5344CB8AC3E}">
        <p14:creationId xmlns:p14="http://schemas.microsoft.com/office/powerpoint/2010/main" val="478767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pPr algn="r"/>
            <a:r>
              <a:rPr lang="ar-SA" altLang="ko-KR" sz="3600" spc="-5" dirty="0">
                <a:latin typeface="+mn-lt"/>
                <a:ea typeface="+mn-ea"/>
                <a:cs typeface="+mn-cs"/>
              </a:rPr>
              <a:t>اختياري: فيديو كليب</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algn="r" defTabSz="914400" eaLnBrk="0" fontAlgn="base" hangingPunct="0">
              <a:spcAft>
                <a:spcPct val="0"/>
              </a:spcAft>
            </a:pPr>
            <a:r>
              <a:rPr lang="ar-SA" altLang="ko-KR" sz="2400" dirty="0">
                <a:solidFill>
                  <a:srgbClr val="004992"/>
                </a:solidFill>
              </a:rPr>
              <a:t>اختياري: عروض الفيديو كليب الدي يعالج موضوع اليوم في موقع على شبكة الإنترنت في العنوان</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algn="r" defTabSz="914400" eaLnBrk="0" fontAlgn="base" hangingPunct="0">
              <a:spcAft>
                <a:spcPct val="0"/>
              </a:spcAft>
            </a:pPr>
            <a:r>
              <a:rPr lang="ar-SA" altLang="ko-KR" sz="2400" dirty="0">
                <a:solidFill>
                  <a:srgbClr val="333333"/>
                </a:solidFill>
              </a:rPr>
              <a:t>بعد الفيديو، تناقش كيف هو ذات الصلة لموضوع اليوم</a:t>
            </a:r>
            <a:endParaRPr lang="de-DE" sz="2400" dirty="0">
              <a:solidFill>
                <a:srgbClr val="333333"/>
              </a:solidFill>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ar-SA" altLang="ko-KR" sz="1800" i="1" spc="-5" dirty="0">
                <a:solidFill>
                  <a:srgbClr val="333333"/>
                </a:solidFill>
                <a:latin typeface="+mn-lt"/>
                <a:ea typeface="+mn-ea"/>
              </a:rPr>
              <a:t>للمدربين</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algn="r" defTabSz="914400" rtl="1" eaLnBrk="0" fontAlgn="base" hangingPunct="0">
              <a:spcBef>
                <a:spcPts val="800"/>
              </a:spcBef>
              <a:spcAft>
                <a:spcPct val="0"/>
              </a:spcAft>
            </a:pPr>
            <a:r>
              <a:rPr lang="ar-SA" altLang="ko-KR" sz="1800" dirty="0">
                <a:solidFill>
                  <a:srgbClr val="333333"/>
                </a:solidFill>
                <a:latin typeface="+mn-lt"/>
                <a:ea typeface="+mn-ea"/>
              </a:rPr>
              <a:t>للمدربين: بعض لقطات الفيلم تحتوي على اللغة التي قد لا تكون مناسبة لجميع الجماهير من مختلف الثقافات. الرجاء بعناية الفيديو و الشاشة قبل أن تظهره</a:t>
            </a:r>
            <a:endParaRPr lang="de-DE" sz="1800" dirty="0">
              <a:solidFill>
                <a:srgbClr val="333333"/>
              </a:solidFill>
              <a:latin typeface="+mn-lt"/>
              <a:ea typeface="+mn-ea"/>
            </a:endParaRPr>
          </a:p>
        </p:txBody>
      </p:sp>
      <p:grpSp>
        <p:nvGrpSpPr>
          <p:cNvPr id="3" name="Group 2"/>
          <p:cNvGrpSpPr/>
          <p:nvPr/>
        </p:nvGrpSpPr>
        <p:grpSpPr>
          <a:xfrm>
            <a:off x="481720"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6" name="Slide Number Placeholder 5"/>
          <p:cNvSpPr>
            <a:spLocks noGrp="1"/>
          </p:cNvSpPr>
          <p:nvPr>
            <p:ph type="sldNum" sz="quarter" idx="12"/>
          </p:nvPr>
        </p:nvSpPr>
        <p:spPr/>
        <p:txBody>
          <a:bodyPr/>
          <a:lstStyle/>
          <a:p>
            <a:fld id="{D6C2AF6E-E646-4900-B3BE-04B4AB6BD7DF}" type="slidenum">
              <a:rPr lang="en-US" altLang="de-DE" smtClean="0">
                <a:latin typeface="+mn-lt"/>
                <a:ea typeface="+mn-ea"/>
              </a:rPr>
              <a:pPr/>
              <a:t>71</a:t>
            </a:fld>
            <a:endParaRPr lang="de-DE" altLang="de-DE">
              <a:latin typeface="+mn-lt"/>
              <a:ea typeface="+mn-ea"/>
            </a:endParaRPr>
          </a:p>
        </p:txBody>
      </p:sp>
    </p:spTree>
    <p:extLst>
      <p:ext uri="{BB962C8B-B14F-4D97-AF65-F5344CB8AC3E}">
        <p14:creationId xmlns:p14="http://schemas.microsoft.com/office/powerpoint/2010/main" val="28820978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de-DE" sz="3600" dirty="0">
                <a:latin typeface="+mn-lt"/>
                <a:ea typeface="+mn-ea"/>
                <a:cs typeface="+mn-cs"/>
              </a:rPr>
              <a:t>6</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72</a:t>
            </a:fld>
            <a:endParaRPr lang="de-DE" altLang="de-DE">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3" name="Picture 1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73</a:t>
            </a:fld>
            <a:endParaRPr lang="de-DE" altLang="de-DE">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3" name="Picture 1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74</a:t>
            </a:fld>
            <a:endParaRPr lang="de-DE" altLang="de-DE">
              <a:latin typeface="+mn-lt"/>
              <a:ea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1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75</a:t>
            </a:fld>
            <a:endParaRPr lang="de-DE" altLang="de-DE">
              <a:latin typeface="+mn-lt"/>
              <a:ea typeface="+mn-e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1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76</a:t>
            </a:fld>
            <a:endParaRPr lang="de-DE" altLang="de-DE">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1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77</a:t>
            </a:fld>
            <a:endParaRPr lang="de-DE" altLang="de-DE">
              <a:latin typeface="+mn-lt"/>
              <a:ea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1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78</a:t>
            </a:fld>
            <a:endParaRPr lang="de-DE" altLang="de-DE">
              <a:latin typeface="+mn-lt"/>
              <a:ea typeface="+mn-e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1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79</a:t>
            </a:fld>
            <a:endParaRPr lang="de-DE" altLang="de-DE">
              <a:latin typeface="+mn-lt"/>
              <a:ea typeface="+mn-ea"/>
            </a:endParaRPr>
          </a:p>
        </p:txBody>
      </p:sp>
    </p:spTree>
    <p:extLst>
      <p:ext uri="{BB962C8B-B14F-4D97-AF65-F5344CB8AC3E}">
        <p14:creationId xmlns:p14="http://schemas.microsoft.com/office/powerpoint/2010/main" val="190422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de-DE" sz="3600" dirty="0">
                <a:latin typeface="+mn-lt"/>
                <a:ea typeface="+mn-ea"/>
                <a:cs typeface="+mn-cs"/>
              </a:rPr>
              <a:t>7</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81</a:t>
            </a:fld>
            <a:endParaRPr lang="de-DE" altLang="de-DE">
              <a:latin typeface="+mn-lt"/>
              <a:ea typeface="+mn-ea"/>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82</a:t>
            </a:fld>
            <a:endParaRPr lang="de-DE" altLang="de-DE">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83</a:t>
            </a:fld>
            <a:endParaRPr lang="de-DE" altLang="de-DE">
              <a:latin typeface="+mn-lt"/>
              <a:ea typeface="+mn-ea"/>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84</a:t>
            </a:fld>
            <a:endParaRPr lang="de-DE" altLang="de-DE">
              <a:latin typeface="+mn-lt"/>
              <a:ea typeface="+mn-ea"/>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85</a:t>
            </a:fld>
            <a:endParaRPr lang="de-DE" altLang="de-DE">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86</a:t>
            </a:fld>
            <a:endParaRPr lang="de-DE" altLang="de-DE">
              <a:latin typeface="+mn-lt"/>
              <a:ea typeface="+mn-e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87</a:t>
            </a:fld>
            <a:endParaRPr lang="de-DE" altLang="de-DE">
              <a:latin typeface="+mn-lt"/>
              <a:ea typeface="+mn-e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88</a:t>
            </a:fld>
            <a:endParaRPr lang="de-DE" altLang="de-DE">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de-DE" sz="3600" dirty="0">
                <a:latin typeface="+mn-lt"/>
                <a:ea typeface="+mn-ea"/>
                <a:cs typeface="+mn-cs"/>
              </a:rPr>
              <a:t>8</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89</a:t>
            </a:fld>
            <a:endParaRPr lang="de-DE" altLang="de-DE">
              <a:latin typeface="+mn-lt"/>
              <a:ea typeface="+mn-ea"/>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3"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90</a:t>
            </a:fld>
            <a:endParaRPr lang="de-DE" altLang="de-DE">
              <a:latin typeface="+mn-lt"/>
              <a:ea typeface="+mn-ea"/>
            </a:endParaRPr>
          </a:p>
        </p:txBody>
      </p:sp>
      <p:sp>
        <p:nvSpPr>
          <p:cNvPr id="3" name="Textfeld 2">
            <a:extLst>
              <a:ext uri="{FF2B5EF4-FFF2-40B4-BE49-F238E27FC236}">
                <a16:creationId xmlns:a16="http://schemas.microsoft.com/office/drawing/2014/main" id="{2DAD5447-9249-4EEA-A798-050DC2360CB7}"/>
              </a:ext>
            </a:extLst>
          </p:cNvPr>
          <p:cNvSpPr txBox="1"/>
          <p:nvPr/>
        </p:nvSpPr>
        <p:spPr bwMode="gray">
          <a:xfrm>
            <a:off x="4756935" y="2013735"/>
            <a:ext cx="308225" cy="38014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3"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91</a:t>
            </a:fld>
            <a:endParaRPr lang="de-DE" altLang="de-DE">
              <a:latin typeface="+mn-lt"/>
              <a:ea typeface="+mn-ea"/>
            </a:endParaRPr>
          </a:p>
        </p:txBody>
      </p:sp>
      <p:sp>
        <p:nvSpPr>
          <p:cNvPr id="9" name="Textfeld 8">
            <a:extLst>
              <a:ext uri="{FF2B5EF4-FFF2-40B4-BE49-F238E27FC236}">
                <a16:creationId xmlns:a16="http://schemas.microsoft.com/office/drawing/2014/main" id="{2B4C4916-D157-40C9-A06A-DFD8755C364A}"/>
              </a:ext>
            </a:extLst>
          </p:cNvPr>
          <p:cNvSpPr txBox="1"/>
          <p:nvPr/>
        </p:nvSpPr>
        <p:spPr bwMode="gray">
          <a:xfrm>
            <a:off x="4756935" y="2013735"/>
            <a:ext cx="308225" cy="38014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3"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92</a:t>
            </a:fld>
            <a:endParaRPr lang="de-DE" altLang="de-DE">
              <a:latin typeface="+mn-lt"/>
              <a:ea typeface="+mn-ea"/>
            </a:endParaRPr>
          </a:p>
        </p:txBody>
      </p:sp>
      <p:sp>
        <p:nvSpPr>
          <p:cNvPr id="9" name="Textfeld 8">
            <a:extLst>
              <a:ext uri="{FF2B5EF4-FFF2-40B4-BE49-F238E27FC236}">
                <a16:creationId xmlns:a16="http://schemas.microsoft.com/office/drawing/2014/main" id="{08170565-4213-464F-947A-110296517D32}"/>
              </a:ext>
            </a:extLst>
          </p:cNvPr>
          <p:cNvSpPr txBox="1"/>
          <p:nvPr/>
        </p:nvSpPr>
        <p:spPr bwMode="gray">
          <a:xfrm>
            <a:off x="4756935" y="2013735"/>
            <a:ext cx="308225" cy="38014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3"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93</a:t>
            </a:fld>
            <a:endParaRPr lang="de-DE" altLang="de-DE">
              <a:latin typeface="+mn-lt"/>
              <a:ea typeface="+mn-ea"/>
            </a:endParaRPr>
          </a:p>
        </p:txBody>
      </p:sp>
      <p:sp>
        <p:nvSpPr>
          <p:cNvPr id="9" name="Textfeld 8">
            <a:extLst>
              <a:ext uri="{FF2B5EF4-FFF2-40B4-BE49-F238E27FC236}">
                <a16:creationId xmlns:a16="http://schemas.microsoft.com/office/drawing/2014/main" id="{46B6CDA2-C5FB-4739-AE7D-27753C67A53D}"/>
              </a:ext>
            </a:extLst>
          </p:cNvPr>
          <p:cNvSpPr txBox="1"/>
          <p:nvPr/>
        </p:nvSpPr>
        <p:spPr bwMode="gray">
          <a:xfrm>
            <a:off x="4756935" y="2013735"/>
            <a:ext cx="308225" cy="38014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3"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94</a:t>
            </a:fld>
            <a:endParaRPr lang="de-DE" altLang="de-DE">
              <a:latin typeface="+mn-lt"/>
              <a:ea typeface="+mn-ea"/>
            </a:endParaRPr>
          </a:p>
        </p:txBody>
      </p:sp>
      <p:sp>
        <p:nvSpPr>
          <p:cNvPr id="9" name="Textfeld 8">
            <a:extLst>
              <a:ext uri="{FF2B5EF4-FFF2-40B4-BE49-F238E27FC236}">
                <a16:creationId xmlns:a16="http://schemas.microsoft.com/office/drawing/2014/main" id="{D89D3DE9-EB25-4EBD-8404-3B64D071C5CB}"/>
              </a:ext>
            </a:extLst>
          </p:cNvPr>
          <p:cNvSpPr txBox="1"/>
          <p:nvPr/>
        </p:nvSpPr>
        <p:spPr bwMode="gray">
          <a:xfrm>
            <a:off x="4756935" y="2013735"/>
            <a:ext cx="308225" cy="38014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3"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95</a:t>
            </a:fld>
            <a:endParaRPr lang="de-DE" altLang="de-DE">
              <a:latin typeface="+mn-lt"/>
              <a:ea typeface="+mn-ea"/>
            </a:endParaRPr>
          </a:p>
        </p:txBody>
      </p:sp>
      <p:sp>
        <p:nvSpPr>
          <p:cNvPr id="9" name="Textfeld 8">
            <a:extLst>
              <a:ext uri="{FF2B5EF4-FFF2-40B4-BE49-F238E27FC236}">
                <a16:creationId xmlns:a16="http://schemas.microsoft.com/office/drawing/2014/main" id="{463D6DA0-DFC0-484D-9344-7D615E53CE5B}"/>
              </a:ext>
            </a:extLst>
          </p:cNvPr>
          <p:cNvSpPr txBox="1"/>
          <p:nvPr/>
        </p:nvSpPr>
        <p:spPr bwMode="gray">
          <a:xfrm>
            <a:off x="4756935" y="2013735"/>
            <a:ext cx="308225" cy="38014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3"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96</a:t>
            </a:fld>
            <a:endParaRPr lang="de-DE" altLang="de-DE">
              <a:latin typeface="+mn-lt"/>
              <a:ea typeface="+mn-ea"/>
            </a:endParaRPr>
          </a:p>
        </p:txBody>
      </p:sp>
      <p:sp>
        <p:nvSpPr>
          <p:cNvPr id="9" name="Textfeld 8">
            <a:extLst>
              <a:ext uri="{FF2B5EF4-FFF2-40B4-BE49-F238E27FC236}">
                <a16:creationId xmlns:a16="http://schemas.microsoft.com/office/drawing/2014/main" id="{870CE166-37DF-4DFE-8948-811C5B55E833}"/>
              </a:ext>
            </a:extLst>
          </p:cNvPr>
          <p:cNvSpPr txBox="1"/>
          <p:nvPr/>
        </p:nvSpPr>
        <p:spPr bwMode="gray">
          <a:xfrm>
            <a:off x="4756935" y="2013735"/>
            <a:ext cx="308225" cy="38014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3"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97</a:t>
            </a:fld>
            <a:endParaRPr lang="de-DE" altLang="de-DE">
              <a:latin typeface="+mn-lt"/>
              <a:ea typeface="+mn-ea"/>
            </a:endParaRPr>
          </a:p>
        </p:txBody>
      </p:sp>
      <p:sp>
        <p:nvSpPr>
          <p:cNvPr id="9" name="Textfeld 8">
            <a:extLst>
              <a:ext uri="{FF2B5EF4-FFF2-40B4-BE49-F238E27FC236}">
                <a16:creationId xmlns:a16="http://schemas.microsoft.com/office/drawing/2014/main" id="{FD5DFE4C-7BEA-4FD6-92B2-EA20030D0FD6}"/>
              </a:ext>
            </a:extLst>
          </p:cNvPr>
          <p:cNvSpPr txBox="1"/>
          <p:nvPr/>
        </p:nvSpPr>
        <p:spPr bwMode="gray">
          <a:xfrm>
            <a:off x="4756935" y="2013735"/>
            <a:ext cx="308225" cy="38014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de-DE" sz="3600" dirty="0">
                <a:latin typeface="+mn-lt"/>
                <a:ea typeface="+mn-ea"/>
                <a:cs typeface="+mn-cs"/>
              </a:rPr>
              <a:t>9</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98</a:t>
            </a:fld>
            <a:endParaRPr lang="de-DE" altLang="de-DE">
              <a:latin typeface="+mn-lt"/>
              <a:ea typeface="+mn-ea"/>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99</a:t>
            </a:fld>
            <a:endParaRPr lang="de-DE" altLang="de-DE">
              <a:latin typeface="+mn-lt"/>
              <a:ea typeface="+mn-ea"/>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100</a:t>
            </a:fld>
            <a:endParaRPr lang="de-DE" altLang="de-DE">
              <a:latin typeface="+mn-lt"/>
              <a:ea typeface="+mn-ea"/>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101</a:t>
            </a:fld>
            <a:endParaRPr lang="de-DE" altLang="de-DE">
              <a:latin typeface="+mn-lt"/>
              <a:ea typeface="+mn-ea"/>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102</a:t>
            </a:fld>
            <a:endParaRPr lang="de-DE" altLang="de-DE">
              <a:latin typeface="+mn-lt"/>
              <a:ea typeface="+mn-ea"/>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103</a:t>
            </a:fld>
            <a:endParaRPr lang="de-DE" altLang="de-DE">
              <a:latin typeface="+mn-lt"/>
              <a:ea typeface="+mn-ea"/>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104</a:t>
            </a:fld>
            <a:endParaRPr lang="de-DE" altLang="de-DE">
              <a:latin typeface="+mn-lt"/>
              <a:ea typeface="+mn-e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105</a:t>
            </a:fld>
            <a:endParaRPr lang="de-DE" altLang="de-DE">
              <a:latin typeface="+mn-lt"/>
              <a:ea typeface="+mn-ea"/>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2"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106</a:t>
            </a:fld>
            <a:endParaRPr lang="de-DE" altLang="de-DE">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de-DE" sz="3600" dirty="0">
                <a:latin typeface="+mn-lt"/>
                <a:ea typeface="+mn-ea"/>
                <a:cs typeface="+mn-cs"/>
              </a:rPr>
              <a:t>10</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107</a:t>
            </a:fld>
            <a:endParaRPr lang="de-DE" altLang="de-DE">
              <a:latin typeface="+mn-lt"/>
              <a:ea typeface="+mn-e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108</a:t>
            </a:fld>
            <a:endParaRPr lang="de-DE" altLang="de-DE">
              <a:latin typeface="+mn-lt"/>
              <a:ea typeface="+mn-ea"/>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109</a:t>
            </a:fld>
            <a:endParaRPr lang="de-DE" altLang="de-DE">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110</a:t>
            </a:fld>
            <a:endParaRPr lang="de-DE" altLang="de-DE">
              <a:latin typeface="+mn-lt"/>
              <a:ea typeface="+mn-e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111</a:t>
            </a:fld>
            <a:endParaRPr lang="de-DE" altLang="de-DE">
              <a:latin typeface="+mn-lt"/>
              <a:ea typeface="+mn-e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112</a:t>
            </a:fld>
            <a:endParaRPr lang="de-DE" altLang="de-DE">
              <a:latin typeface="+mn-lt"/>
              <a:ea typeface="+mn-ea"/>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114</a:t>
            </a:fld>
            <a:endParaRPr lang="de-DE" altLang="de-DE">
              <a:latin typeface="+mn-lt"/>
              <a:ea typeface="+mn-ea"/>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pic>
        <p:nvPicPr>
          <p:cNvPr id="15"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115</a:t>
            </a:fld>
            <a:endParaRPr lang="de-DE" altLang="de-DE">
              <a:latin typeface="+mn-lt"/>
              <a:ea typeface="+mn-e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 2</a:t>
            </a:r>
            <a:endParaRPr lang="en-US" sz="360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116</a:t>
            </a:fld>
            <a:endParaRPr lang="de-DE" altLang="de-DE">
              <a:latin typeface="+mn-lt"/>
              <a:ea typeface="+mn-ea"/>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ترى؟</a:t>
            </a:r>
            <a:endParaRPr lang="en-US" sz="3600">
              <a:latin typeface="+mn-lt"/>
              <a:ea typeface="+mn-ea"/>
              <a:cs typeface="+mn-cs"/>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A2DA1930-C4D5-4A1F-9439-D00F97BFF2C7}" type="slidenum">
              <a:rPr lang="en-US" altLang="de-DE" smtClean="0">
                <a:latin typeface="+mn-lt"/>
                <a:ea typeface="+mn-ea"/>
              </a:rPr>
              <a:pPr/>
              <a:t>117</a:t>
            </a:fld>
            <a:endParaRPr lang="de-DE" altLang="de-DE">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ترى؟</a:t>
            </a:r>
            <a:endParaRPr lang="en-US" sz="3600">
              <a:latin typeface="+mn-lt"/>
              <a:ea typeface="+mn-ea"/>
              <a:cs typeface="+mn-cs"/>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زوجين كبيرون ، أو القدح...؟</a:t>
            </a:r>
            <a:endParaRPr lang="en-US" sz="2400" dirty="0">
              <a:solidFill>
                <a:srgbClr val="333333"/>
              </a:solidFill>
              <a:latin typeface="+mn-lt"/>
              <a:ea typeface="+mn-ea"/>
            </a:endParaRPr>
          </a:p>
        </p:txBody>
      </p:sp>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118</a:t>
            </a:fld>
            <a:endParaRPr lang="de-DE" altLang="de-DE">
              <a:latin typeface="+mn-lt"/>
              <a:ea typeface="+mn-ea"/>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ترى؟</a:t>
            </a:r>
            <a:endParaRPr lang="en-US" sz="3600">
              <a:latin typeface="+mn-lt"/>
              <a:ea typeface="+mn-ea"/>
              <a:cs typeface="+mn-cs"/>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A2DA1930-C4D5-4A1F-9439-D00F97BFF2C7}" type="slidenum">
              <a:rPr lang="en-US" altLang="de-DE" smtClean="0">
                <a:latin typeface="+mn-lt"/>
                <a:ea typeface="+mn-ea"/>
              </a:rPr>
              <a:pPr/>
              <a:t>119</a:t>
            </a:fld>
            <a:endParaRPr lang="de-DE" altLang="de-DE">
              <a:latin typeface="+mn-lt"/>
              <a:ea typeface="+mn-ea"/>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ترى؟</a:t>
            </a:r>
            <a:endParaRPr lang="en-US" sz="3600">
              <a:latin typeface="+mn-lt"/>
              <a:ea typeface="+mn-ea"/>
              <a:cs typeface="+mn-cs"/>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8"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9"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120</a:t>
            </a:fld>
            <a:endParaRPr lang="de-DE" altLang="de-DE">
              <a:latin typeface="+mn-lt"/>
              <a:ea typeface="+mn-ea"/>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ar-AE" altLang="de-DE" sz="2400" dirty="0">
                <a:solidFill>
                  <a:srgbClr val="333333"/>
                </a:solidFill>
              </a:rPr>
              <a:t>قرارات متسرعة لاتؤدي دائما إلى أخطاء ولكن غالبا ما توضح نصف القصة فقط!</a:t>
            </a:r>
          </a:p>
          <a:p>
            <a:pPr defTabSz="914377"/>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121</a:t>
            </a:fld>
            <a:endParaRPr lang="de-DE" altLang="de-DE">
              <a:latin typeface="+mn-lt"/>
              <a:ea typeface="+mn-ea"/>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ar-AE" altLang="de-DE" sz="2400" dirty="0">
                <a:solidFill>
                  <a:srgbClr val="333333"/>
                </a:solidFill>
              </a:rPr>
              <a:t>قرارات متسرعة لاتؤدي دائما إلى أخطاء ولكن غالبا ما توضح نصف القصة فقط!</a:t>
            </a:r>
          </a:p>
          <a:p>
            <a:pPr lvl="0" defTabSz="914377"/>
            <a:r>
              <a:rPr lang="ar-SA" sz="2400" dirty="0">
                <a:solidFill>
                  <a:srgbClr val="004992"/>
                </a:solidFill>
              </a:rPr>
              <a:t>حاول ان تكشف كل التفاصيل في الصور التالية!</a:t>
            </a:r>
            <a:endParaRPr lang="en-US" sz="2400" dirty="0"/>
          </a:p>
        </p:txBody>
      </p:sp>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3" name="Slide Number Placeholder 2"/>
          <p:cNvSpPr>
            <a:spLocks noGrp="1"/>
          </p:cNvSpPr>
          <p:nvPr>
            <p:ph type="sldNum" sz="quarter" idx="12"/>
          </p:nvPr>
        </p:nvSpPr>
        <p:spPr/>
        <p:txBody>
          <a:bodyPr/>
          <a:lstStyle/>
          <a:p>
            <a:fld id="{D6C2AF6E-E646-4900-B3BE-04B4AB6BD7DF}" type="slidenum">
              <a:rPr lang="en-US" altLang="de-DE" smtClean="0">
                <a:latin typeface="+mn-lt"/>
                <a:ea typeface="+mn-ea"/>
              </a:rPr>
              <a:pPr/>
              <a:t>122</a:t>
            </a:fld>
            <a:endParaRPr lang="de-DE" altLang="de-DE">
              <a:latin typeface="+mn-lt"/>
              <a:ea typeface="+mn-ea"/>
            </a:endParaRPr>
          </a:p>
        </p:txBody>
      </p:sp>
    </p:spTree>
    <p:extLst>
      <p:ext uri="{BB962C8B-B14F-4D97-AF65-F5344CB8AC3E}">
        <p14:creationId xmlns:p14="http://schemas.microsoft.com/office/powerpoint/2010/main" val="19607790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9C610FBB-EE0E-4D56-A0D1-DECF5433B198}" type="slidenum">
              <a:rPr lang="en-US" altLang="de-DE" smtClean="0">
                <a:latin typeface="+mn-lt"/>
                <a:ea typeface="+mn-ea"/>
              </a:rPr>
              <a:pPr/>
              <a:t>123</a:t>
            </a:fld>
            <a:endParaRPr lang="de-DE" altLang="de-DE">
              <a:latin typeface="+mn-lt"/>
              <a:ea typeface="+mn-ea"/>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dirty="0">
                <a:solidFill>
                  <a:srgbClr val="333333"/>
                </a:solidFill>
                <a:latin typeface="+mn-lt"/>
                <a:ea typeface="+mn-ea"/>
              </a:rPr>
              <a:t>امرأة عجوز، امرأة شابة ورجل لديه الشارب؟</a:t>
            </a:r>
            <a:endParaRPr lang="en-US" sz="2400" dirty="0">
              <a:solidFill>
                <a:srgbClr val="333333"/>
              </a:solidFill>
              <a:latin typeface="+mn-lt"/>
              <a:ea typeface="+mn-ea"/>
            </a:endParaRPr>
          </a:p>
        </p:txBody>
      </p:sp>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9C610FBB-EE0E-4D56-A0D1-DECF5433B198}" type="slidenum">
              <a:rPr lang="en-US" altLang="de-DE" smtClean="0">
                <a:latin typeface="+mn-lt"/>
                <a:ea typeface="+mn-ea"/>
              </a:rPr>
              <a:pPr/>
              <a:t>124</a:t>
            </a:fld>
            <a:endParaRPr lang="de-DE" altLang="de-DE">
              <a:latin typeface="+mn-lt"/>
              <a:ea typeface="+mn-e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9C610FBB-EE0E-4D56-A0D1-DECF5433B198}" type="slidenum">
              <a:rPr lang="en-US" altLang="de-DE" smtClean="0">
                <a:latin typeface="+mn-lt"/>
                <a:ea typeface="+mn-ea"/>
              </a:rPr>
              <a:pPr/>
              <a:t>125</a:t>
            </a:fld>
            <a:endParaRPr lang="de-DE" altLang="de-DE">
              <a:latin typeface="+mn-lt"/>
              <a:ea typeface="+mn-ea"/>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عجوز أو متسابق؟</a:t>
            </a:r>
            <a:endParaRPr lang="en-US" sz="2400" dirty="0">
              <a:solidFill>
                <a:srgbClr val="333333"/>
              </a:solidFill>
              <a:latin typeface="+mn-lt"/>
              <a:ea typeface="+mn-ea"/>
            </a:endParaRPr>
          </a:p>
        </p:txBody>
      </p:sp>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9C610FBB-EE0E-4D56-A0D1-DECF5433B198}" type="slidenum">
              <a:rPr lang="en-US" altLang="de-DE" smtClean="0">
                <a:latin typeface="+mn-lt"/>
                <a:ea typeface="+mn-ea"/>
              </a:rPr>
              <a:pPr/>
              <a:t>126</a:t>
            </a:fld>
            <a:endParaRPr lang="de-DE" altLang="de-DE">
              <a:latin typeface="+mn-lt"/>
              <a:ea typeface="+mn-ea"/>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9C610FBB-EE0E-4D56-A0D1-DECF5433B198}" type="slidenum">
              <a:rPr lang="en-US" altLang="de-DE" smtClean="0">
                <a:latin typeface="+mn-lt"/>
                <a:ea typeface="+mn-ea"/>
              </a:rPr>
              <a:pPr/>
              <a:t>127</a:t>
            </a:fld>
            <a:endParaRPr lang="de-DE" altLang="de-DE">
              <a:latin typeface="+mn-lt"/>
              <a:ea typeface="+mn-ea"/>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بطة أو أرنب؟</a:t>
            </a:r>
            <a:endParaRPr lang="en-US" sz="2400" dirty="0">
              <a:solidFill>
                <a:srgbClr val="333333"/>
              </a:solidFill>
              <a:latin typeface="+mn-lt"/>
              <a:ea typeface="+mn-ea"/>
            </a:endParaRPr>
          </a:p>
        </p:txBody>
      </p:sp>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9C610FBB-EE0E-4D56-A0D1-DECF5433B198}" type="slidenum">
              <a:rPr lang="en-US" altLang="de-DE" smtClean="0">
                <a:latin typeface="+mn-lt"/>
                <a:ea typeface="+mn-ea"/>
              </a:rPr>
              <a:pPr/>
              <a:t>128</a:t>
            </a:fld>
            <a:endParaRPr lang="de-DE" altLang="de-DE">
              <a:latin typeface="+mn-lt"/>
              <a:ea typeface="+mn-ea"/>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9C610FBB-EE0E-4D56-A0D1-DECF5433B198}" type="slidenum">
              <a:rPr lang="en-US" altLang="de-DE" smtClean="0">
                <a:latin typeface="+mn-lt"/>
                <a:ea typeface="+mn-ea"/>
              </a:rPr>
              <a:pPr/>
              <a:t>129</a:t>
            </a:fld>
            <a:endParaRPr lang="de-DE" altLang="de-DE">
              <a:latin typeface="+mn-lt"/>
              <a:ea typeface="+mn-ea"/>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ماذا ترى اذا كنت حولت الصورة رأسا على عقب؟</a:t>
            </a:r>
            <a:endParaRPr lang="en-US" sz="2400" dirty="0">
              <a:solidFill>
                <a:srgbClr val="333333"/>
              </a:solidFill>
              <a:latin typeface="+mn-lt"/>
              <a:ea typeface="+mn-ea"/>
            </a:endParaRPr>
          </a:p>
        </p:txBody>
      </p:sp>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9C610FBB-EE0E-4D56-A0D1-DECF5433B198}" type="slidenum">
              <a:rPr lang="en-US" altLang="de-DE" smtClean="0">
                <a:latin typeface="+mn-lt"/>
                <a:ea typeface="+mn-ea"/>
              </a:rPr>
              <a:pPr/>
              <a:t>130</a:t>
            </a:fld>
            <a:endParaRPr lang="de-DE" altLang="de-DE">
              <a:latin typeface="+mn-lt"/>
              <a:ea typeface="+mn-ea"/>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حصان أو متسابق؟</a:t>
            </a:r>
            <a:endParaRPr lang="en-US" sz="2400" dirty="0">
              <a:solidFill>
                <a:srgbClr val="333333"/>
              </a:solidFill>
              <a:latin typeface="+mn-lt"/>
              <a:ea typeface="+mn-ea"/>
            </a:endParaRPr>
          </a:p>
        </p:txBody>
      </p:sp>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9C610FBB-EE0E-4D56-A0D1-DECF5433B198}" type="slidenum">
              <a:rPr lang="en-US" altLang="de-DE" smtClean="0">
                <a:latin typeface="+mn-lt"/>
                <a:ea typeface="+mn-ea"/>
              </a:rPr>
              <a:pPr/>
              <a:t>131</a:t>
            </a:fld>
            <a:endParaRPr lang="de-DE" altLang="de-DE">
              <a:latin typeface="+mn-lt"/>
              <a:ea typeface="+mn-ea"/>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9C610FBB-EE0E-4D56-A0D1-DECF5433B198}" type="slidenum">
              <a:rPr lang="en-US" altLang="de-DE" smtClean="0">
                <a:latin typeface="+mn-lt"/>
                <a:ea typeface="+mn-ea"/>
              </a:rPr>
              <a:pPr/>
              <a:t>132</a:t>
            </a:fld>
            <a:endParaRPr lang="de-DE" altLang="de-DE">
              <a:latin typeface="+mn-lt"/>
              <a:ea typeface="+mn-ea"/>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جمجمة أو مخبزة؟</a:t>
            </a:r>
            <a:endParaRPr lang="en-US" sz="2400" dirty="0">
              <a:solidFill>
                <a:srgbClr val="333333"/>
              </a:solidFill>
              <a:latin typeface="+mn-lt"/>
              <a:ea typeface="+mn-ea"/>
            </a:endParaRPr>
          </a:p>
        </p:txBody>
      </p:sp>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9C610FBB-EE0E-4D56-A0D1-DECF5433B198}" type="slidenum">
              <a:rPr lang="en-US" altLang="de-DE" smtClean="0">
                <a:latin typeface="+mn-lt"/>
                <a:ea typeface="+mn-ea"/>
              </a:rPr>
              <a:pPr/>
              <a:t>133</a:t>
            </a:fld>
            <a:endParaRPr lang="de-DE" altLang="de-DE">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ماذا ترى؟</a:t>
            </a:r>
            <a:endParaRPr lang="en-US" sz="3600">
              <a:latin typeface="+mn-lt"/>
              <a:ea typeface="+mn-ea"/>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134</a:t>
            </a:fld>
            <a:endParaRPr lang="de-DE" altLang="de-DE">
              <a:latin typeface="+mn-lt"/>
              <a:ea typeface="+mn-ea"/>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حاول ان تكتشف كل التفاصيل!</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A2DA1930-C4D5-4A1F-9439-D00F97BFF2C7}" type="slidenum">
              <a:rPr lang="en-US" altLang="de-DE" smtClean="0">
                <a:latin typeface="+mn-lt"/>
                <a:ea typeface="+mn-ea"/>
              </a:rPr>
              <a:pPr/>
              <a:t>135</a:t>
            </a:fld>
            <a:endParaRPr lang="de-DE" altLang="de-DE">
              <a:latin typeface="+mn-lt"/>
              <a:ea typeface="+mn-ea"/>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9"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20"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21"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6" name="Footer Placeholder 5"/>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7" name="Slide Number Placeholder 6"/>
          <p:cNvSpPr>
            <a:spLocks noGrp="1"/>
          </p:cNvSpPr>
          <p:nvPr>
            <p:ph type="sldNum" sz="quarter" idx="12"/>
          </p:nvPr>
        </p:nvSpPr>
        <p:spPr/>
        <p:txBody>
          <a:bodyPr/>
          <a:lstStyle/>
          <a:p>
            <a:fld id="{9C610FBB-EE0E-4D56-A0D1-DECF5433B198}" type="slidenum">
              <a:rPr lang="en-US" altLang="de-DE" smtClean="0">
                <a:latin typeface="+mn-lt"/>
                <a:ea typeface="+mn-ea"/>
              </a:rPr>
              <a:pPr/>
              <a:t>136</a:t>
            </a:fld>
            <a:endParaRPr lang="de-DE" altLang="de-DE">
              <a:latin typeface="+mn-lt"/>
              <a:ea typeface="+mn-ea"/>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sz="3600">
                <a:solidFill>
                  <a:srgbClr val="004992"/>
                </a:solidFill>
                <a:latin typeface="+mn-lt"/>
                <a:ea typeface="+mn-ea"/>
                <a:cs typeface="+mn-cs"/>
              </a:rPr>
              <a:t>نقل التدريب في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4992"/>
              </a:buClr>
            </a:pPr>
            <a:r>
              <a:rPr lang="ar-SA" sz="2400" b="1" dirty="0">
                <a:solidFill>
                  <a:srgbClr val="333333"/>
                </a:solidFill>
              </a:rPr>
              <a:t>الأهداف التعليمية:</a:t>
            </a:r>
          </a:p>
          <a:p>
            <a:pPr marL="342900" lvl="0" indent="-342900" defTabSz="914400" fontAlgn="base">
              <a:buClr>
                <a:srgbClr val="333333"/>
              </a:buClr>
              <a:buSzPct val="80000"/>
              <a:buFont typeface="WingDings"/>
              <a:buChar char=""/>
              <a:defRPr/>
            </a:pPr>
            <a:r>
              <a:rPr lang="ar-AE" sz="2000" dirty="0">
                <a:solidFill>
                  <a:srgbClr val="333333"/>
                </a:solidFill>
              </a:rPr>
              <a:t>الشرح الماضي يثبت أن قرارات سريعة يمكن أن تؤدي إلى أخطاء وغالبا تضهر </a:t>
            </a:r>
            <a:r>
              <a:rPr lang="ar-AE" sz="2000">
                <a:solidFill>
                  <a:srgbClr val="333333"/>
                </a:solidFill>
              </a:rPr>
              <a:t>فقط “نصف الحقيقة”.</a:t>
            </a:r>
            <a:endParaRPr lang="de-DE" sz="2000" dirty="0">
              <a:solidFill>
                <a:srgbClr val="333333"/>
              </a:solidFill>
            </a:endParaRPr>
          </a:p>
          <a:p>
            <a:pPr defTabSz="914400" fontAlgn="base">
              <a:buClr>
                <a:srgbClr val="333333"/>
              </a:buClr>
              <a:buSzPct val="80000"/>
              <a:defRPr/>
            </a:pPr>
            <a:endParaRPr lang="en-US" sz="2000" dirty="0"/>
          </a:p>
        </p:txBody>
      </p:sp>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D6C2AF6E-E646-4900-B3BE-04B4AB6BD7DF}" type="slidenum">
              <a:rPr lang="en-US" altLang="de-DE" smtClean="0">
                <a:latin typeface="+mn-lt"/>
                <a:ea typeface="+mn-ea"/>
              </a:rPr>
              <a:pPr/>
              <a:t>137</a:t>
            </a:fld>
            <a:endParaRPr lang="de-DE" altLang="de-DE">
              <a:latin typeface="+mn-lt"/>
              <a:ea typeface="+mn-ea"/>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sz="3600">
                <a:solidFill>
                  <a:srgbClr val="004992"/>
                </a:solidFill>
                <a:latin typeface="+mn-lt"/>
                <a:ea typeface="+mn-ea"/>
                <a:cs typeface="+mn-cs"/>
              </a:rPr>
              <a:t>نقل التدريب في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4992"/>
              </a:buClr>
            </a:pPr>
            <a:r>
              <a:rPr lang="ar-SA" sz="2400" b="1" dirty="0">
                <a:solidFill>
                  <a:srgbClr val="333333"/>
                </a:solidFill>
              </a:rPr>
              <a:t>الأهداف التعليمية:</a:t>
            </a:r>
          </a:p>
          <a:p>
            <a:pPr marL="342900" lvl="0" indent="-342900" defTabSz="914400" fontAlgn="base">
              <a:buClr>
                <a:srgbClr val="333333"/>
              </a:buClr>
              <a:buSzPct val="80000"/>
              <a:buFont typeface="WingDings"/>
              <a:buChar char=""/>
              <a:defRPr/>
            </a:pPr>
            <a:r>
              <a:rPr lang="ar-AE" sz="2000" dirty="0">
                <a:solidFill>
                  <a:srgbClr val="333333"/>
                </a:solidFill>
              </a:rPr>
              <a:t>الشرح الماضي يثبت أن قرارات سريعة يمكن أن تؤدي إلى أخطاء وغالبا تضهر </a:t>
            </a:r>
            <a:r>
              <a:rPr lang="ar-AE" sz="2000">
                <a:solidFill>
                  <a:srgbClr val="333333"/>
                </a:solidFill>
              </a:rPr>
              <a:t>فقط “نصف الحقيقة”.</a:t>
            </a:r>
            <a:endParaRPr lang="de-DE" sz="2000" dirty="0">
              <a:solidFill>
                <a:srgbClr val="333333"/>
              </a:solidFill>
            </a:endParaRPr>
          </a:p>
          <a:p>
            <a:pPr marL="342900" lvl="0" indent="-342900" defTabSz="914400" fontAlgn="base">
              <a:buClr>
                <a:srgbClr val="000000"/>
              </a:buClr>
              <a:buSzPct val="80000"/>
              <a:buFont typeface="WingDings"/>
              <a:buChar char=""/>
              <a:defRPr/>
            </a:pPr>
            <a:r>
              <a:rPr lang="ar-AE" sz="2000" dirty="0">
                <a:solidFill>
                  <a:srgbClr val="004992"/>
                </a:solidFill>
              </a:rPr>
              <a:t>لذلك يجب انتاخد أكبر قدر من المعلومات </a:t>
            </a:r>
            <a:r>
              <a:rPr lang="ar-AE" sz="2000" dirty="0">
                <a:solidFill>
                  <a:srgbClr val="333333"/>
                </a:solidFill>
              </a:rPr>
              <a:t>وتبادل وجهات النظر ممكن مع الآخرين، وخاصة إذاكانت القرارات حاسمة أو تكون لها آثار كبيرة (على سبيل المثال الشعور بأن جارك هو يطاردك</a:t>
            </a:r>
            <a:r>
              <a:rPr lang="de-DE" sz="2000" dirty="0">
                <a:solidFill>
                  <a:srgbClr val="333333"/>
                </a:solidFill>
              </a:rPr>
              <a:t>- </a:t>
            </a:r>
            <a:r>
              <a:rPr lang="ar-AE" sz="2000" dirty="0">
                <a:solidFill>
                  <a:srgbClr val="333333"/>
                </a:solidFill>
              </a:rPr>
              <a:t>يفترض ان لا تهاجم الأعداء الغلط!).</a:t>
            </a:r>
            <a:endParaRPr lang="de-DE" sz="2000" dirty="0">
              <a:solidFill>
                <a:srgbClr val="333333"/>
              </a:solidFill>
            </a:endParaRPr>
          </a:p>
          <a:p>
            <a:pPr defTabSz="914400" fontAlgn="base">
              <a:buClr>
                <a:srgbClr val="333333"/>
              </a:buClr>
              <a:buSzPct val="80000"/>
              <a:defRPr/>
            </a:pPr>
            <a:endParaRPr lang="en-US" sz="2000" dirty="0"/>
          </a:p>
        </p:txBody>
      </p:sp>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3" name="Slide Number Placeholder 2"/>
          <p:cNvSpPr>
            <a:spLocks noGrp="1"/>
          </p:cNvSpPr>
          <p:nvPr>
            <p:ph type="sldNum" sz="quarter" idx="12"/>
          </p:nvPr>
        </p:nvSpPr>
        <p:spPr/>
        <p:txBody>
          <a:bodyPr/>
          <a:lstStyle/>
          <a:p>
            <a:fld id="{D6C2AF6E-E646-4900-B3BE-04B4AB6BD7DF}" type="slidenum">
              <a:rPr lang="en-US" altLang="de-DE" smtClean="0">
                <a:latin typeface="+mn-lt"/>
                <a:ea typeface="+mn-ea"/>
              </a:rPr>
              <a:pPr/>
              <a:t>138</a:t>
            </a:fld>
            <a:endParaRPr lang="de-DE" altLang="de-DE">
              <a:latin typeface="+mn-lt"/>
              <a:ea typeface="+mn-ea"/>
            </a:endParaRPr>
          </a:p>
        </p:txBody>
      </p:sp>
    </p:spTree>
    <p:extLst>
      <p:ext uri="{BB962C8B-B14F-4D97-AF65-F5344CB8AC3E}">
        <p14:creationId xmlns:p14="http://schemas.microsoft.com/office/powerpoint/2010/main" val="155932261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sz="3600">
                <a:solidFill>
                  <a:srgbClr val="004992"/>
                </a:solidFill>
                <a:latin typeface="+mn-lt"/>
                <a:ea typeface="+mn-ea"/>
                <a:cs typeface="+mn-cs"/>
              </a:rPr>
              <a:t>نقل التدريب في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4992"/>
              </a:buClr>
            </a:pPr>
            <a:r>
              <a:rPr lang="ar-SA" sz="2400" b="1" dirty="0">
                <a:solidFill>
                  <a:srgbClr val="333333"/>
                </a:solidFill>
              </a:rPr>
              <a:t>الأهداف التعليمية:</a:t>
            </a:r>
          </a:p>
          <a:p>
            <a:pPr marL="342900" lvl="0" indent="-342900" defTabSz="914400" fontAlgn="base">
              <a:buClr>
                <a:srgbClr val="333333"/>
              </a:buClr>
              <a:buSzPct val="80000"/>
              <a:buFont typeface="WingDings"/>
              <a:buChar char=""/>
              <a:defRPr/>
            </a:pPr>
            <a:r>
              <a:rPr lang="ar-AE" sz="2000" dirty="0">
                <a:solidFill>
                  <a:srgbClr val="333333"/>
                </a:solidFill>
              </a:rPr>
              <a:t>الشرح الماضي يثبت أن قرارات سريعة يمكن أن تؤدي إلى أخطاء وغالبا تضهر </a:t>
            </a:r>
            <a:r>
              <a:rPr lang="ar-AE" sz="2000">
                <a:solidFill>
                  <a:srgbClr val="333333"/>
                </a:solidFill>
              </a:rPr>
              <a:t>فقط “نصف الحقيقة”.</a:t>
            </a:r>
            <a:endParaRPr lang="de-DE" sz="2000" dirty="0">
              <a:solidFill>
                <a:srgbClr val="333333"/>
              </a:solidFill>
            </a:endParaRPr>
          </a:p>
          <a:p>
            <a:pPr marL="342900" lvl="0" indent="-342900" defTabSz="914400" fontAlgn="base">
              <a:buClr>
                <a:srgbClr val="000000"/>
              </a:buClr>
              <a:buSzPct val="80000"/>
              <a:buFont typeface="WingDings"/>
              <a:buChar char=""/>
              <a:defRPr/>
            </a:pPr>
            <a:r>
              <a:rPr lang="ar-AE" sz="2000" dirty="0">
                <a:solidFill>
                  <a:srgbClr val="004992"/>
                </a:solidFill>
              </a:rPr>
              <a:t>لذلك يجب انتاخد أكبر قدر من المعلومات </a:t>
            </a:r>
            <a:r>
              <a:rPr lang="ar-AE" sz="2000" dirty="0">
                <a:solidFill>
                  <a:srgbClr val="333333"/>
                </a:solidFill>
              </a:rPr>
              <a:t>وتبادل وجهات النظر ممكن مع الآخرين، وخاصة إذاكانت القرارات حاسمة أو تكون لها آثار كبيرة (على سبيل المثال الشعور بأن جارك هو يطاردك</a:t>
            </a:r>
            <a:r>
              <a:rPr lang="de-DE" sz="2000" dirty="0">
                <a:solidFill>
                  <a:srgbClr val="333333"/>
                </a:solidFill>
              </a:rPr>
              <a:t>- </a:t>
            </a:r>
            <a:r>
              <a:rPr lang="ar-AE" sz="2000" dirty="0">
                <a:solidFill>
                  <a:srgbClr val="333333"/>
                </a:solidFill>
              </a:rPr>
              <a:t>يفترض ان لا تهاجم الأعداء الغلط!).</a:t>
            </a:r>
            <a:endParaRPr lang="de-DE" sz="2000" dirty="0">
              <a:solidFill>
                <a:srgbClr val="333333"/>
              </a:solidFill>
            </a:endParaRPr>
          </a:p>
          <a:p>
            <a:pPr marL="342900" lvl="0" indent="-342900" defTabSz="914400" fontAlgn="base">
              <a:buClr>
                <a:srgbClr val="333333"/>
              </a:buClr>
              <a:buSzPct val="80000"/>
              <a:buFont typeface="WingDings"/>
              <a:buChar char=""/>
              <a:defRPr/>
            </a:pPr>
            <a:r>
              <a:rPr lang="ar-AE" sz="2000" dirty="0">
                <a:solidFill>
                  <a:srgbClr val="333333"/>
                </a:solidFill>
              </a:rPr>
              <a:t>الأحداث ذات أهمية ثانوية، يجب ان تقرر بسرعة (على سبيل المثال اختيار العلامة التجارية أو اللبن الفرز من الكعكة).</a:t>
            </a:r>
            <a:endParaRPr lang="de-DE" sz="2000" dirty="0">
              <a:solidFill>
                <a:srgbClr val="333333"/>
              </a:solidFill>
            </a:endParaRPr>
          </a:p>
          <a:p>
            <a:pPr defTabSz="914400" fontAlgn="base">
              <a:buClr>
                <a:srgbClr val="333333"/>
              </a:buClr>
              <a:buSzPct val="80000"/>
              <a:defRPr/>
            </a:pPr>
            <a:endParaRPr lang="en-US" sz="2000" dirty="0"/>
          </a:p>
        </p:txBody>
      </p:sp>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3" name="Slide Number Placeholder 2"/>
          <p:cNvSpPr>
            <a:spLocks noGrp="1"/>
          </p:cNvSpPr>
          <p:nvPr>
            <p:ph type="sldNum" sz="quarter" idx="12"/>
          </p:nvPr>
        </p:nvSpPr>
        <p:spPr/>
        <p:txBody>
          <a:bodyPr/>
          <a:lstStyle/>
          <a:p>
            <a:fld id="{D6C2AF6E-E646-4900-B3BE-04B4AB6BD7DF}" type="slidenum">
              <a:rPr lang="en-US" altLang="de-DE" smtClean="0">
                <a:latin typeface="+mn-lt"/>
                <a:ea typeface="+mn-ea"/>
              </a:rPr>
              <a:pPr/>
              <a:t>139</a:t>
            </a:fld>
            <a:endParaRPr lang="de-DE" altLang="de-DE">
              <a:latin typeface="+mn-lt"/>
              <a:ea typeface="+mn-ea"/>
            </a:endParaRPr>
          </a:p>
        </p:txBody>
      </p:sp>
    </p:spTree>
    <p:extLst>
      <p:ext uri="{BB962C8B-B14F-4D97-AF65-F5344CB8AC3E}">
        <p14:creationId xmlns:p14="http://schemas.microsoft.com/office/powerpoint/2010/main" val="103338268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sz="3600">
                <a:solidFill>
                  <a:srgbClr val="004992"/>
                </a:solidFill>
                <a:latin typeface="+mn-lt"/>
                <a:ea typeface="+mn-ea"/>
                <a:cs typeface="+mn-cs"/>
              </a:rPr>
              <a:t>نقل التدريب في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4992"/>
              </a:buClr>
            </a:pPr>
            <a:r>
              <a:rPr lang="ar-SA" sz="2400" b="1" dirty="0">
                <a:solidFill>
                  <a:srgbClr val="333333"/>
                </a:solidFill>
              </a:rPr>
              <a:t>الأهداف التعليمية:</a:t>
            </a:r>
          </a:p>
          <a:p>
            <a:pPr marL="342900" lvl="0" indent="-342900" defTabSz="914400" fontAlgn="base">
              <a:buClr>
                <a:srgbClr val="333333"/>
              </a:buClr>
              <a:buSzPct val="80000"/>
              <a:buFont typeface="WingDings"/>
              <a:buChar char=""/>
              <a:defRPr/>
            </a:pPr>
            <a:r>
              <a:rPr lang="ar-AE" sz="2000" dirty="0">
                <a:solidFill>
                  <a:srgbClr val="333333"/>
                </a:solidFill>
              </a:rPr>
              <a:t>الشرح الماضي يثبت أن قرارات سريعة يمكن أن تؤدي إلى أخطاء وغالبا تضهر فقط “نصف الحقيقة”.</a:t>
            </a:r>
            <a:endParaRPr lang="de-DE" sz="2000" dirty="0">
              <a:solidFill>
                <a:srgbClr val="333333"/>
              </a:solidFill>
            </a:endParaRPr>
          </a:p>
          <a:p>
            <a:pPr marL="342900" lvl="0" indent="-342900" defTabSz="914400" fontAlgn="base">
              <a:buClr>
                <a:srgbClr val="000000"/>
              </a:buClr>
              <a:buSzPct val="80000"/>
              <a:buFont typeface="WingDings"/>
              <a:buChar char=""/>
              <a:defRPr/>
            </a:pPr>
            <a:r>
              <a:rPr lang="ar-AE" sz="2000" dirty="0">
                <a:solidFill>
                  <a:srgbClr val="004992"/>
                </a:solidFill>
              </a:rPr>
              <a:t>لذلك يجب انتاخد أكبر قدر من المعلومات </a:t>
            </a:r>
            <a:r>
              <a:rPr lang="ar-AE" sz="2000" dirty="0">
                <a:solidFill>
                  <a:srgbClr val="333333"/>
                </a:solidFill>
              </a:rPr>
              <a:t>وتبادل وجهات النظر ممكن مع الآخرين، وخاصة إذاكانت القرارات حاسمة أو تكون لها آثار كبيرة (على سبيل المثال الشعور بأن جارك هو يطاردك</a:t>
            </a:r>
            <a:r>
              <a:rPr lang="de-DE" sz="2000" dirty="0">
                <a:solidFill>
                  <a:srgbClr val="333333"/>
                </a:solidFill>
              </a:rPr>
              <a:t>- </a:t>
            </a:r>
            <a:r>
              <a:rPr lang="ar-AE" sz="2000" dirty="0">
                <a:solidFill>
                  <a:srgbClr val="333333"/>
                </a:solidFill>
              </a:rPr>
              <a:t>يفترض ان لا تهاجم الأعداء الغلط!).</a:t>
            </a:r>
            <a:endParaRPr lang="de-DE" sz="2000" dirty="0">
              <a:solidFill>
                <a:srgbClr val="333333"/>
              </a:solidFill>
            </a:endParaRPr>
          </a:p>
          <a:p>
            <a:pPr marL="342900" lvl="0" indent="-342900" defTabSz="914400" fontAlgn="base">
              <a:buClr>
                <a:srgbClr val="333333"/>
              </a:buClr>
              <a:buSzPct val="80000"/>
              <a:buFont typeface="WingDings"/>
              <a:buChar char=""/>
              <a:defRPr/>
            </a:pPr>
            <a:r>
              <a:rPr lang="ar-AE" sz="2000" dirty="0">
                <a:solidFill>
                  <a:srgbClr val="333333"/>
                </a:solidFill>
              </a:rPr>
              <a:t>الأحداث ذات أهمية ثانوية، يجب ان تقرر بسرعة (على سبيل المثال اختيار العلامة التجارية أو اللبن الفرز من الكعكة).</a:t>
            </a:r>
            <a:endParaRPr lang="de-DE" sz="2000" dirty="0">
              <a:solidFill>
                <a:srgbClr val="333333"/>
              </a:solidFill>
            </a:endParaRPr>
          </a:p>
          <a:p>
            <a:pPr marL="342900" lvl="0" indent="-342900" defTabSz="914400" fontAlgn="base">
              <a:buClr>
                <a:srgbClr val="333333"/>
              </a:buClr>
              <a:buSzPct val="80000"/>
              <a:buFont typeface="WingDings"/>
              <a:buChar char=""/>
              <a:defRPr/>
            </a:pPr>
            <a:r>
              <a:rPr lang="ar-AE" sz="2000" dirty="0">
                <a:solidFill>
                  <a:srgbClr val="333333"/>
                </a:solidFill>
              </a:rPr>
              <a:t>البشر يخطئون</a:t>
            </a:r>
            <a:r>
              <a:rPr lang="de-DE" sz="2000" dirty="0">
                <a:solidFill>
                  <a:srgbClr val="333333"/>
                </a:solidFill>
              </a:rPr>
              <a:t> - </a:t>
            </a:r>
            <a:r>
              <a:rPr lang="ar-AE" sz="2000" dirty="0">
                <a:solidFill>
                  <a:srgbClr val="333333"/>
                </a:solidFill>
              </a:rPr>
              <a:t>يجب أن تكون مستعدة لاحتمال ان كنت مخطئا.</a:t>
            </a:r>
            <a:endParaRPr lang="de-DE" sz="2000" dirty="0">
              <a:solidFill>
                <a:srgbClr val="333333"/>
              </a:solidFill>
            </a:endParaRPr>
          </a:p>
          <a:p>
            <a:pPr defTabSz="914400" fontAlgn="base">
              <a:buClr>
                <a:srgbClr val="333333"/>
              </a:buClr>
              <a:buSzPct val="80000"/>
              <a:defRPr/>
            </a:pPr>
            <a:endParaRPr lang="en-US" sz="2000" dirty="0"/>
          </a:p>
        </p:txBody>
      </p:sp>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3" name="Slide Number Placeholder 2"/>
          <p:cNvSpPr>
            <a:spLocks noGrp="1"/>
          </p:cNvSpPr>
          <p:nvPr>
            <p:ph type="sldNum" sz="quarter" idx="12"/>
          </p:nvPr>
        </p:nvSpPr>
        <p:spPr/>
        <p:txBody>
          <a:bodyPr/>
          <a:lstStyle/>
          <a:p>
            <a:fld id="{D6C2AF6E-E646-4900-B3BE-04B4AB6BD7DF}" type="slidenum">
              <a:rPr lang="en-US" altLang="de-DE" smtClean="0">
                <a:latin typeface="+mn-lt"/>
                <a:ea typeface="+mn-ea"/>
              </a:rPr>
              <a:pPr/>
              <a:t>140</a:t>
            </a:fld>
            <a:endParaRPr lang="de-DE" altLang="de-DE">
              <a:latin typeface="+mn-lt"/>
              <a:ea typeface="+mn-ea"/>
            </a:endParaRPr>
          </a:p>
        </p:txBody>
      </p:sp>
    </p:spTree>
    <p:extLst>
      <p:ext uri="{BB962C8B-B14F-4D97-AF65-F5344CB8AC3E}">
        <p14:creationId xmlns:p14="http://schemas.microsoft.com/office/powerpoint/2010/main" val="427166541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sz="3600">
                <a:solidFill>
                  <a:srgbClr val="004992"/>
                </a:solidFill>
                <a:latin typeface="+mn-lt"/>
                <a:ea typeface="+mn-ea"/>
                <a:cs typeface="+mn-cs"/>
              </a:rPr>
              <a:t>نقل التدريب في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4992"/>
              </a:buClr>
            </a:pPr>
            <a:r>
              <a:rPr lang="ar-SA" sz="2400" b="1" dirty="0">
                <a:solidFill>
                  <a:srgbClr val="333333"/>
                </a:solidFill>
              </a:rPr>
              <a:t>الأهداف التعليمية:</a:t>
            </a:r>
          </a:p>
          <a:p>
            <a:pPr marL="342900" lvl="0" indent="-342900" defTabSz="914400" fontAlgn="base">
              <a:buClr>
                <a:srgbClr val="333333"/>
              </a:buClr>
              <a:buSzPct val="80000"/>
              <a:buFont typeface="WingDings"/>
              <a:buChar char=""/>
              <a:defRPr/>
            </a:pPr>
            <a:r>
              <a:rPr lang="ar-AE" sz="2000" dirty="0">
                <a:solidFill>
                  <a:srgbClr val="333333"/>
                </a:solidFill>
              </a:rPr>
              <a:t>الشرح الماضي يثبت أن قرارات سريعة يمكن أن تؤدي إلى أخطاء وغالبا تضهر فقط “نصف الحقيقة”.</a:t>
            </a:r>
            <a:endParaRPr lang="de-DE" sz="2000" dirty="0">
              <a:solidFill>
                <a:srgbClr val="333333"/>
              </a:solidFill>
            </a:endParaRPr>
          </a:p>
          <a:p>
            <a:pPr marL="342900" lvl="0" indent="-342900" defTabSz="914400" fontAlgn="base">
              <a:buClr>
                <a:srgbClr val="000000"/>
              </a:buClr>
              <a:buSzPct val="80000"/>
              <a:buFont typeface="WingDings"/>
              <a:buChar char=""/>
              <a:defRPr/>
            </a:pPr>
            <a:r>
              <a:rPr lang="ar-AE" sz="2000" dirty="0">
                <a:solidFill>
                  <a:srgbClr val="004992"/>
                </a:solidFill>
              </a:rPr>
              <a:t>لذلك يجب انتاخد أكبر قدر من المعلومات </a:t>
            </a:r>
            <a:r>
              <a:rPr lang="ar-AE" sz="2000" dirty="0">
                <a:solidFill>
                  <a:srgbClr val="333333"/>
                </a:solidFill>
              </a:rPr>
              <a:t>وتبادل وجهات النظر ممكن مع الآخرين، وخاصة إذاكانت القرارات حاسمة أو تكون لها آثار كبيرة (على سبيل المثال الشعور بأن جارك هو يطاردك</a:t>
            </a:r>
            <a:r>
              <a:rPr lang="de-DE" sz="2000" dirty="0">
                <a:solidFill>
                  <a:srgbClr val="333333"/>
                </a:solidFill>
              </a:rPr>
              <a:t>- </a:t>
            </a:r>
            <a:r>
              <a:rPr lang="ar-AE" sz="2000" dirty="0">
                <a:solidFill>
                  <a:srgbClr val="333333"/>
                </a:solidFill>
              </a:rPr>
              <a:t>يفترض ان لا تهاجم الأعداء الغلط!).</a:t>
            </a:r>
            <a:endParaRPr lang="de-DE" sz="2000" dirty="0">
              <a:solidFill>
                <a:srgbClr val="333333"/>
              </a:solidFill>
            </a:endParaRPr>
          </a:p>
          <a:p>
            <a:pPr marL="342900" lvl="0" indent="-342900" defTabSz="914400" fontAlgn="base">
              <a:buClr>
                <a:srgbClr val="333333"/>
              </a:buClr>
              <a:buSzPct val="80000"/>
              <a:buFont typeface="WingDings"/>
              <a:buChar char=""/>
              <a:defRPr/>
            </a:pPr>
            <a:r>
              <a:rPr lang="ar-AE" sz="2000" dirty="0">
                <a:solidFill>
                  <a:srgbClr val="333333"/>
                </a:solidFill>
              </a:rPr>
              <a:t>الأحداث ذات أهمية ثانوية، يجب ان تقرر بسرعة (على سبيل المثال اختيار العلامة التجارية أو اللبن الفرز من الكعكة).</a:t>
            </a:r>
            <a:endParaRPr lang="de-DE" sz="2000" dirty="0">
              <a:solidFill>
                <a:srgbClr val="333333"/>
              </a:solidFill>
            </a:endParaRPr>
          </a:p>
          <a:p>
            <a:pPr marL="342900" lvl="0" indent="-342900" defTabSz="914400" fontAlgn="base">
              <a:buClr>
                <a:srgbClr val="333333"/>
              </a:buClr>
              <a:buSzPct val="80000"/>
              <a:buFont typeface="WingDings"/>
              <a:buChar char=""/>
              <a:defRPr/>
            </a:pPr>
            <a:r>
              <a:rPr lang="ar-AE" sz="2000" dirty="0">
                <a:solidFill>
                  <a:srgbClr val="333333"/>
                </a:solidFill>
              </a:rPr>
              <a:t>البشر يخطئون -</a:t>
            </a:r>
            <a:r>
              <a:rPr lang="de-DE" sz="2000" dirty="0">
                <a:solidFill>
                  <a:srgbClr val="333333"/>
                </a:solidFill>
              </a:rPr>
              <a:t> </a:t>
            </a:r>
            <a:r>
              <a:rPr lang="ar-AE" sz="2000" dirty="0">
                <a:solidFill>
                  <a:srgbClr val="333333"/>
                </a:solidFill>
              </a:rPr>
              <a:t>يجب أن تكون مستعدة لاحتمال ان كنت مخطئا.</a:t>
            </a:r>
            <a:endParaRPr lang="de-DE" sz="2000" dirty="0">
              <a:solidFill>
                <a:srgbClr val="333333"/>
              </a:solidFill>
            </a:endParaRPr>
          </a:p>
          <a:p>
            <a:pPr marL="342900" lvl="0" indent="-342900" defTabSz="914400" fontAlgn="base">
              <a:buClr>
                <a:srgbClr val="333333"/>
              </a:buClr>
              <a:buSzPct val="80000"/>
              <a:buFont typeface="WingDings"/>
              <a:buChar char=""/>
              <a:defRPr/>
            </a:pPr>
            <a:r>
              <a:rPr lang="en-GB" altLang="de-DE" sz="2000" dirty="0" err="1">
                <a:solidFill>
                  <a:srgbClr val="333333"/>
                </a:solidFill>
              </a:rPr>
              <a:t>قاعدة</a:t>
            </a:r>
            <a:r>
              <a:rPr lang="en-GB" altLang="de-DE" sz="2000" dirty="0">
                <a:solidFill>
                  <a:srgbClr val="333333"/>
                </a:solidFill>
              </a:rPr>
              <a:t> </a:t>
            </a:r>
            <a:r>
              <a:rPr lang="en-GB" altLang="de-DE" sz="2000" dirty="0" err="1">
                <a:solidFill>
                  <a:srgbClr val="333333"/>
                </a:solidFill>
              </a:rPr>
              <a:t>قرارات</a:t>
            </a:r>
            <a:r>
              <a:rPr lang="en-GB" altLang="de-DE" sz="2000" dirty="0">
                <a:solidFill>
                  <a:srgbClr val="333333"/>
                </a:solidFill>
              </a:rPr>
              <a:t> </a:t>
            </a:r>
            <a:r>
              <a:rPr lang="en-GB" altLang="de-DE" sz="2000" dirty="0" err="1">
                <a:solidFill>
                  <a:srgbClr val="333333"/>
                </a:solidFill>
              </a:rPr>
              <a:t>هامة</a:t>
            </a:r>
            <a:r>
              <a:rPr lang="en-GB" altLang="de-DE" sz="2000" dirty="0">
                <a:solidFill>
                  <a:srgbClr val="333333"/>
                </a:solidFill>
              </a:rPr>
              <a:t> </a:t>
            </a:r>
            <a:r>
              <a:rPr lang="en-GB" altLang="de-DE" sz="2000" dirty="0" err="1">
                <a:solidFill>
                  <a:srgbClr val="333333"/>
                </a:solidFill>
              </a:rPr>
              <a:t>هي</a:t>
            </a:r>
            <a:r>
              <a:rPr lang="en-GB" altLang="de-DE" sz="2000" dirty="0">
                <a:solidFill>
                  <a:srgbClr val="333333"/>
                </a:solidFill>
              </a:rPr>
              <a:t> </a:t>
            </a:r>
            <a:r>
              <a:rPr lang="en-GB" altLang="de-DE" sz="2000" dirty="0" err="1">
                <a:solidFill>
                  <a:srgbClr val="333333"/>
                </a:solidFill>
              </a:rPr>
              <a:t>الحقائق</a:t>
            </a:r>
            <a:r>
              <a:rPr lang="en-GB" altLang="de-DE" sz="2000" dirty="0">
                <a:solidFill>
                  <a:srgbClr val="333333"/>
                </a:solidFill>
              </a:rPr>
              <a:t> </a:t>
            </a:r>
            <a:r>
              <a:rPr lang="en-GB" altLang="de-DE" sz="2000" dirty="0" err="1">
                <a:solidFill>
                  <a:srgbClr val="333333"/>
                </a:solidFill>
              </a:rPr>
              <a:t>الصلبة</a:t>
            </a:r>
            <a:r>
              <a:rPr lang="en-GB" altLang="de-DE" sz="2000" dirty="0">
                <a:solidFill>
                  <a:srgbClr val="333333"/>
                </a:solidFill>
              </a:rPr>
              <a:t>. </a:t>
            </a:r>
            <a:r>
              <a:rPr lang="en-GB" altLang="de-DE" sz="2000" dirty="0" err="1">
                <a:solidFill>
                  <a:srgbClr val="333333"/>
                </a:solidFill>
              </a:rPr>
              <a:t>مجرد</a:t>
            </a:r>
            <a:r>
              <a:rPr lang="en-GB" altLang="de-DE" sz="2000" dirty="0">
                <a:solidFill>
                  <a:srgbClr val="333333"/>
                </a:solidFill>
              </a:rPr>
              <a:t> </a:t>
            </a:r>
            <a:r>
              <a:rPr lang="en-GB" altLang="de-DE" sz="2000" dirty="0" err="1">
                <a:solidFill>
                  <a:srgbClr val="333333"/>
                </a:solidFill>
              </a:rPr>
              <a:t>تخمينات</a:t>
            </a:r>
            <a:r>
              <a:rPr lang="en-GB" altLang="de-DE" sz="2000" dirty="0">
                <a:solidFill>
                  <a:srgbClr val="333333"/>
                </a:solidFill>
              </a:rPr>
              <a:t> </a:t>
            </a:r>
            <a:r>
              <a:rPr lang="en-GB" altLang="de-DE" sz="2000" dirty="0" err="1">
                <a:solidFill>
                  <a:srgbClr val="333333"/>
                </a:solidFill>
              </a:rPr>
              <a:t>هي</a:t>
            </a:r>
            <a:r>
              <a:rPr lang="en-GB" altLang="de-DE" sz="2000" dirty="0">
                <a:solidFill>
                  <a:srgbClr val="333333"/>
                </a:solidFill>
              </a:rPr>
              <a:t> “</a:t>
            </a:r>
            <a:r>
              <a:rPr lang="en-GB" altLang="de-DE" sz="2000" dirty="0" err="1">
                <a:solidFill>
                  <a:srgbClr val="333333"/>
                </a:solidFill>
              </a:rPr>
              <a:t>المستشارات</a:t>
            </a:r>
            <a:r>
              <a:rPr lang="en-GB" altLang="de-DE" sz="2000" dirty="0">
                <a:solidFill>
                  <a:srgbClr val="333333"/>
                </a:solidFill>
              </a:rPr>
              <a:t> </a:t>
            </a:r>
            <a:r>
              <a:rPr lang="en-GB" altLang="de-DE" sz="2000" dirty="0" err="1">
                <a:solidFill>
                  <a:srgbClr val="333333"/>
                </a:solidFill>
              </a:rPr>
              <a:t>سيئة</a:t>
            </a:r>
            <a:r>
              <a:rPr lang="en-GB" altLang="de-DE" sz="2000" dirty="0">
                <a:solidFill>
                  <a:srgbClr val="333333"/>
                </a:solidFill>
              </a:rPr>
              <a:t>.” </a:t>
            </a:r>
            <a:r>
              <a:rPr lang="en-GB" altLang="de-DE" sz="2000" dirty="0" err="1">
                <a:solidFill>
                  <a:srgbClr val="333333"/>
                </a:solidFill>
              </a:rPr>
              <a:t>دائما</a:t>
            </a:r>
            <a:r>
              <a:rPr lang="en-GB" altLang="de-DE" sz="2000" dirty="0">
                <a:solidFill>
                  <a:srgbClr val="333333"/>
                </a:solidFill>
              </a:rPr>
              <a:t> </a:t>
            </a:r>
            <a:r>
              <a:rPr lang="en-GB" altLang="de-DE" sz="2000" dirty="0" err="1">
                <a:solidFill>
                  <a:srgbClr val="333333"/>
                </a:solidFill>
              </a:rPr>
              <a:t>النظر</a:t>
            </a:r>
            <a:r>
              <a:rPr lang="en-GB" altLang="de-DE" sz="2000" dirty="0">
                <a:solidFill>
                  <a:srgbClr val="333333"/>
                </a:solidFill>
              </a:rPr>
              <a:t> </a:t>
            </a:r>
            <a:r>
              <a:rPr lang="en-GB" altLang="de-DE" sz="2000" dirty="0" err="1">
                <a:solidFill>
                  <a:srgbClr val="333333"/>
                </a:solidFill>
              </a:rPr>
              <a:t>في</a:t>
            </a:r>
            <a:r>
              <a:rPr lang="en-GB" altLang="de-DE" sz="2000" dirty="0">
                <a:solidFill>
                  <a:srgbClr val="333333"/>
                </a:solidFill>
              </a:rPr>
              <a:t> </a:t>
            </a:r>
            <a:r>
              <a:rPr lang="en-GB" altLang="de-DE" sz="2000" dirty="0" err="1">
                <a:solidFill>
                  <a:srgbClr val="333333"/>
                </a:solidFill>
              </a:rPr>
              <a:t>الآثار</a:t>
            </a:r>
            <a:r>
              <a:rPr lang="en-GB" altLang="de-DE" sz="2000" dirty="0">
                <a:solidFill>
                  <a:srgbClr val="333333"/>
                </a:solidFill>
              </a:rPr>
              <a:t> </a:t>
            </a:r>
            <a:r>
              <a:rPr lang="en-GB" altLang="de-DE" sz="2000" dirty="0" err="1">
                <a:solidFill>
                  <a:srgbClr val="333333"/>
                </a:solidFill>
              </a:rPr>
              <a:t>المترتبة</a:t>
            </a:r>
            <a:r>
              <a:rPr lang="en-GB" altLang="de-DE" sz="2000" dirty="0">
                <a:solidFill>
                  <a:srgbClr val="333333"/>
                </a:solidFill>
              </a:rPr>
              <a:t> </a:t>
            </a:r>
            <a:r>
              <a:rPr lang="en-GB" altLang="de-DE" sz="2000" dirty="0" err="1">
                <a:solidFill>
                  <a:srgbClr val="333333"/>
                </a:solidFill>
              </a:rPr>
              <a:t>على</a:t>
            </a:r>
            <a:r>
              <a:rPr lang="en-GB" altLang="de-DE" sz="2000" dirty="0">
                <a:solidFill>
                  <a:srgbClr val="333333"/>
                </a:solidFill>
              </a:rPr>
              <a:t> </a:t>
            </a:r>
            <a:r>
              <a:rPr lang="en-GB" altLang="de-DE" sz="2000" dirty="0" err="1">
                <a:solidFill>
                  <a:srgbClr val="333333"/>
                </a:solidFill>
              </a:rPr>
              <a:t>حكم</a:t>
            </a:r>
            <a:r>
              <a:rPr lang="en-GB" altLang="de-DE" sz="2000" dirty="0">
                <a:solidFill>
                  <a:srgbClr val="333333"/>
                </a:solidFill>
              </a:rPr>
              <a:t> </a:t>
            </a:r>
            <a:r>
              <a:rPr lang="en-GB" altLang="de-DE" sz="2000" dirty="0" err="1">
                <a:solidFill>
                  <a:srgbClr val="333333"/>
                </a:solidFill>
              </a:rPr>
              <a:t>خاطئ</a:t>
            </a:r>
            <a:endParaRPr lang="en-US" sz="2000" dirty="0"/>
          </a:p>
        </p:txBody>
      </p:sp>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3" name="Slide Number Placeholder 2"/>
          <p:cNvSpPr>
            <a:spLocks noGrp="1"/>
          </p:cNvSpPr>
          <p:nvPr>
            <p:ph type="sldNum" sz="quarter" idx="12"/>
          </p:nvPr>
        </p:nvSpPr>
        <p:spPr/>
        <p:txBody>
          <a:bodyPr/>
          <a:lstStyle/>
          <a:p>
            <a:fld id="{D6C2AF6E-E646-4900-B3BE-04B4AB6BD7DF}" type="slidenum">
              <a:rPr lang="en-US" altLang="de-DE" smtClean="0">
                <a:latin typeface="+mn-lt"/>
                <a:ea typeface="+mn-ea"/>
              </a:rPr>
              <a:pPr/>
              <a:t>141</a:t>
            </a:fld>
            <a:endParaRPr lang="de-DE" altLang="de-DE">
              <a:latin typeface="+mn-lt"/>
              <a:ea typeface="+mn-ea"/>
            </a:endParaRPr>
          </a:p>
        </p:txBody>
      </p:sp>
    </p:spTree>
    <p:extLst>
      <p:ext uri="{BB962C8B-B14F-4D97-AF65-F5344CB8AC3E}">
        <p14:creationId xmlns:p14="http://schemas.microsoft.com/office/powerpoint/2010/main" val="144747204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علاقة هدا بمرض البسيشوج؟</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كثير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الناس بمرض ذهان البسيشوج تميل الى فعل استنتاجات وتكوين الآراء المتتفرطة.</a:t>
            </a:r>
            <a:endParaRPr lang="de-DE" alt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142</a:t>
            </a:fld>
            <a:endParaRPr lang="de-DE" altLang="de-DE">
              <a:latin typeface="+mn-lt"/>
              <a:ea typeface="+mn-ea"/>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علاقة هدا بمرض البسيشوج؟</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كثير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الناس بمرض ذهان البسيشوج تميل الى فعل استنتاجات وتكوين الآراء المتتفرطة.</a:t>
            </a:r>
            <a:endParaRPr lang="de-DE" altLang="de-DE" sz="2400" dirty="0">
              <a:solidFill>
                <a:srgbClr val="333333"/>
              </a:solidFill>
            </a:endParaRPr>
          </a:p>
          <a:p>
            <a:pPr lvl="0" defTabSz="914400" fontAlgn="base"/>
            <a:r>
              <a:rPr lang="ar-AE" altLang="de-DE" sz="2400" dirty="0">
                <a:solidFill>
                  <a:srgbClr val="004992"/>
                </a:solidFill>
              </a:rPr>
              <a:t>على سبيل المثال: </a:t>
            </a:r>
            <a:r>
              <a:rPr lang="ar-AE" altLang="de-DE" sz="2400" dirty="0">
                <a:solidFill>
                  <a:srgbClr val="333333"/>
                </a:solidFill>
              </a:rPr>
              <a:t>بينما انتفي مناسبة عامة اجتماعية، هيثم يدعي أنه ملك ألمانيا سوف يحضر.</a:t>
            </a:r>
          </a:p>
          <a:p>
            <a:pPr lvl="0" defTabSz="914400" fontAlgn="base"/>
            <a:r>
              <a:rPr lang="ar-AE" altLang="de-DE" sz="2400" dirty="0">
                <a:solidFill>
                  <a:srgbClr val="004992"/>
                </a:solidFill>
              </a:rPr>
              <a:t>معومات خلفية: </a:t>
            </a:r>
            <a:r>
              <a:rPr lang="ar-AE" altLang="de-DE" sz="2400" dirty="0">
                <a:solidFill>
                  <a:srgbClr val="333333"/>
                </a:solidFill>
              </a:rPr>
              <a:t>كارل وجد شخصية من الملك مع تاج في لعبة.</a:t>
            </a:r>
          </a:p>
          <a:p>
            <a:pPr lvl="0" defTabSz="914400" fontAlgn="base"/>
            <a:r>
              <a:rPr lang="ar-AE" altLang="de-DE" sz="2400" dirty="0">
                <a:solidFill>
                  <a:srgbClr val="004992"/>
                </a:solidFill>
              </a:rPr>
              <a:t>ولكن: </a:t>
            </a:r>
            <a:r>
              <a:rPr lang="ar-AE" altLang="de-DE" sz="2400" dirty="0">
                <a:solidFill>
                  <a:srgbClr val="333333"/>
                </a:solidFill>
              </a:rPr>
              <a:t>لا يوجدفي المانيا ملك، ألغى الملكية في ألمانيا منذ فترة طويلة، ولكن قبل كل شيء لا يمكن أن يعتبر محتوى العبة دليلا قاطعا!</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4" name="Slide Number Placeholder 3"/>
          <p:cNvSpPr>
            <a:spLocks noGrp="1"/>
          </p:cNvSpPr>
          <p:nvPr>
            <p:ph type="sldNum" sz="quarter" idx="12"/>
          </p:nvPr>
        </p:nvSpPr>
        <p:spPr/>
        <p:txBody>
          <a:bodyPr/>
          <a:lstStyle/>
          <a:p>
            <a:fld id="{D6C2AF6E-E646-4900-B3BE-04B4AB6BD7DF}" type="slidenum">
              <a:rPr lang="en-US" altLang="de-DE" smtClean="0">
                <a:latin typeface="+mn-lt"/>
                <a:ea typeface="+mn-ea"/>
              </a:rPr>
              <a:pPr/>
              <a:t>143</a:t>
            </a:fld>
            <a:endParaRPr lang="de-DE" altLang="de-DE">
              <a:latin typeface="+mn-lt"/>
              <a:ea typeface="+mn-ea"/>
            </a:endParaRPr>
          </a:p>
        </p:txBody>
      </p:sp>
    </p:spTree>
    <p:extLst>
      <p:ext uri="{BB962C8B-B14F-4D97-AF65-F5344CB8AC3E}">
        <p14:creationId xmlns:p14="http://schemas.microsoft.com/office/powerpoint/2010/main" val="6649518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علاقة هدا بمرض البسيشوج؟</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كثير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الناس بمرض ذهان البسيشوج تميل الى فعل استنتاجات وتكوين الآراء المتتفرطة.</a:t>
            </a:r>
            <a:endParaRPr lang="de-DE" altLang="de-DE" sz="2400" dirty="0">
              <a:solidFill>
                <a:srgbClr val="333333"/>
              </a:solidFill>
            </a:endParaRPr>
          </a:p>
          <a:p>
            <a:pPr lvl="0" defTabSz="914400" fontAlgn="base"/>
            <a:r>
              <a:rPr lang="ar-AE" altLang="de-DE" sz="2400" dirty="0">
                <a:solidFill>
                  <a:srgbClr val="004992"/>
                </a:solidFill>
              </a:rPr>
              <a:t>على سبيل المثال: </a:t>
            </a:r>
            <a:r>
              <a:rPr lang="ar-AE" altLang="de-DE" sz="2400" dirty="0">
                <a:solidFill>
                  <a:srgbClr val="333333"/>
                </a:solidFill>
              </a:rPr>
              <a:t>بينما انتفي مناسبة عامة اجتماعية، هيثم يدعي أنه ملك ألمانيا سوف يحضر.</a:t>
            </a:r>
          </a:p>
          <a:p>
            <a:pPr lvl="0" defTabSz="914400" fontAlgn="base"/>
            <a:r>
              <a:rPr lang="ar-AE" altLang="de-DE" sz="2400" dirty="0">
                <a:solidFill>
                  <a:srgbClr val="004992"/>
                </a:solidFill>
              </a:rPr>
              <a:t>معومات خلفية: </a:t>
            </a:r>
            <a:r>
              <a:rPr lang="ar-AE" altLang="de-DE" sz="2400" dirty="0">
                <a:solidFill>
                  <a:srgbClr val="333333"/>
                </a:solidFill>
              </a:rPr>
              <a:t>كارل وجد شخصية من الملك مع تاج في لعبة.</a:t>
            </a:r>
          </a:p>
          <a:p>
            <a:pPr lvl="0" defTabSz="914400" fontAlgn="base"/>
            <a:r>
              <a:rPr lang="ar-AE" altLang="de-DE" sz="2400" dirty="0">
                <a:solidFill>
                  <a:srgbClr val="004992"/>
                </a:solidFill>
              </a:rPr>
              <a:t>ولكن: </a:t>
            </a:r>
            <a:r>
              <a:rPr lang="ar-AE" altLang="de-DE" sz="2400" dirty="0">
                <a:solidFill>
                  <a:srgbClr val="333333"/>
                </a:solidFill>
              </a:rPr>
              <a:t>لا يوجدفي المانيا ملك، ألغى الملكية في ألمانيا منذ فترة طويلة، ولكن قبل كل شيء لا يمكن أن يعتبر محتوى العبة دليلا قاطعا!</a:t>
            </a:r>
            <a:endParaRPr lang="de-DE" altLang="de-DE" sz="2400" dirty="0">
              <a:solidFill>
                <a:srgbClr val="333333"/>
              </a:solidFill>
            </a:endParaRPr>
          </a:p>
          <a:p>
            <a:pPr lvl="0" defTabSz="914400" fontAlgn="base"/>
            <a:r>
              <a:rPr lang="ar-AE" altLang="de-DE" sz="2400" dirty="0">
                <a:solidFill>
                  <a:srgbClr val="333333"/>
                </a:solidFill>
              </a:rPr>
              <a:t>وينبغي النظر في العديد من القطع من المعلومات. مناقشة مجموعة متنوعة من التفسيرات والآراء مع أناس تثق بهم.</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4" name="Slide Number Placeholder 3"/>
          <p:cNvSpPr>
            <a:spLocks noGrp="1"/>
          </p:cNvSpPr>
          <p:nvPr>
            <p:ph type="sldNum" sz="quarter" idx="12"/>
          </p:nvPr>
        </p:nvSpPr>
        <p:spPr/>
        <p:txBody>
          <a:bodyPr/>
          <a:lstStyle/>
          <a:p>
            <a:fld id="{D6C2AF6E-E646-4900-B3BE-04B4AB6BD7DF}" type="slidenum">
              <a:rPr lang="en-US" altLang="de-DE" smtClean="0">
                <a:latin typeface="+mn-lt"/>
                <a:ea typeface="+mn-ea"/>
              </a:rPr>
              <a:pPr/>
              <a:t>144</a:t>
            </a:fld>
            <a:endParaRPr lang="de-DE" altLang="de-DE">
              <a:latin typeface="+mn-lt"/>
              <a:ea typeface="+mn-ea"/>
            </a:endParaRPr>
          </a:p>
        </p:txBody>
      </p:sp>
    </p:spTree>
    <p:extLst>
      <p:ext uri="{BB962C8B-B14F-4D97-AF65-F5344CB8AC3E}">
        <p14:creationId xmlns:p14="http://schemas.microsoft.com/office/powerpoint/2010/main" val="17844963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4" name="Slide Number Placeholder 3"/>
          <p:cNvSpPr>
            <a:spLocks noGrp="1"/>
          </p:cNvSpPr>
          <p:nvPr>
            <p:ph type="sldNum" sz="quarter" idx="12"/>
          </p:nvPr>
        </p:nvSpPr>
        <p:spPr/>
        <p:txBody>
          <a:bodyPr/>
          <a:lstStyle/>
          <a:p>
            <a:fld id="{D6C2AF6E-E646-4900-B3BE-04B4AB6BD7DF}" type="slidenum">
              <a:rPr lang="en-US" altLang="de-DE" smtClean="0">
                <a:latin typeface="+mn-lt"/>
                <a:ea typeface="+mn-ea"/>
              </a:rPr>
              <a:pPr/>
              <a:t>145</a:t>
            </a:fld>
            <a:endParaRPr lang="de-DE" altLang="de-DE">
              <a:latin typeface="+mn-lt"/>
              <a:ea typeface="+mn-ea"/>
            </a:endParaRPr>
          </a:p>
        </p:txBody>
      </p:sp>
    </p:spTree>
    <p:extLst>
      <p:ext uri="{BB962C8B-B14F-4D97-AF65-F5344CB8AC3E}">
        <p14:creationId xmlns:p14="http://schemas.microsoft.com/office/powerpoint/2010/main" val="58555631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9C610FBB-EE0E-4D56-A0D1-DECF5433B198}" type="slidenum">
              <a:rPr lang="en-US" altLang="de-DE" smtClean="0">
                <a:latin typeface="+mn-lt"/>
                <a:ea typeface="+mn-ea"/>
              </a:rPr>
              <a:pPr/>
              <a:t>146</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581927131"/>
              </p:ext>
            </p:extLst>
          </p:nvPr>
        </p:nvGraphicFramePr>
        <p:xfrm>
          <a:off x="408954" y="2011680"/>
          <a:ext cx="11375999" cy="47242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Name Fotograf/Künstler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Source/</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Quelle</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Name des Bildes</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 = genutzt unter </a:t>
                      </a:r>
                      <a:r>
                        <a:rPr kumimoji="0" lang="ar-EG" altLang="de-DE" sz="1000" b="0" i="0" u="none" strike="noStrike" cap="none" normalizeH="0" baseline="0">
                          <a:ln>
                            <a:noFill/>
                          </a:ln>
                          <a:solidFill>
                            <a:srgbClr val="333333"/>
                          </a:solidFill>
                          <a:effectLst/>
                          <a:latin typeface="+mn-lt"/>
                          <a:ea typeface="+mn-ea"/>
                          <a:cs typeface="+mn-cs"/>
                        </a:rPr>
                        <a:t>creative</a:t>
                      </a:r>
                      <a:r>
                        <a:rPr kumimoji="0" lang="de-DE" altLang="de-DE" sz="1000" b="0" i="0" u="none" strike="noStrike" cap="none" normalizeH="0" baseline="0">
                          <a:ln>
                            <a:noFill/>
                          </a:ln>
                          <a:solidFill>
                            <a:srgbClr val="333333"/>
                          </a:solidFill>
                          <a:effectLst/>
                          <a:latin typeface="+mn-lt"/>
                          <a:ea typeface="+mn-ea"/>
                          <a:cs typeface="+mn-cs"/>
                        </a:rPr>
                        <a:t> commons Lizenz, PP = verwendet mit persönlicher Zustimmung des Künstlers</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Description/Kurzbeschreibung</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sprinsy</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cover.beatles</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Abbey road</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mharrsch</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Beatle Paul McCartney 2</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/Paul McCartney als junger Mann</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Alan Light</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Paul McCartney</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Älterer Paul McCartney</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Arbeitsgruppe Neuropsychologie</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/Schwarz-weiß Zeichnungen fragmentierter Bilder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Schaukelstuhl, Elefant etc.</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 - -</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American Journal of Psychology</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Mother, father, and daughter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Old woman, young woman, man with mustache/</a:t>
                      </a:r>
                      <a:r>
                        <a:rPr kumimoji="0" lang="de-DE" altLang="de-DE" sz="1000" b="0" i="0" u="none" strike="noStrike" cap="none" normalizeH="0" baseline="0">
                          <a:ln>
                            <a:noFill/>
                          </a:ln>
                          <a:solidFill>
                            <a:srgbClr val="333333"/>
                          </a:solidFill>
                          <a:effectLst/>
                          <a:latin typeface="+mn-lt"/>
                          <a:ea typeface="+mn-ea"/>
                          <a:cs typeface="+mn-cs"/>
                        </a:rPr>
                        <a:t>Alte Frau, junge Frau, Mann mit Schnurrbart</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Jastrow, J.</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altLang="de-DE" sz="1000" b="0" i="0" u="none" strike="noStrike" cap="none" normalizeH="0" baseline="0">
                          <a:ln>
                            <a:noFill/>
                          </a:ln>
                          <a:solidFill>
                            <a:srgbClr val="333333"/>
                          </a:solidFill>
                          <a:effectLst/>
                          <a:latin typeface="+mn-lt"/>
                          <a:ea typeface="+mn-ea"/>
                          <a:cs typeface="+mn-cs"/>
                        </a:rPr>
                        <a:t>Popular Science Monthly, 54, 299-312</a:t>
                      </a:r>
                      <a:r>
                        <a:rPr kumimoji="0" lang="de-DE" altLang="de-DE" sz="1000" b="0" i="0" u="none" strike="noStrike" cap="none" normalizeH="0" baseline="0">
                          <a:ln>
                            <a:noFill/>
                          </a:ln>
                          <a:solidFill>
                            <a:srgbClr val="333333"/>
                          </a:solidFill>
                          <a:effectLst/>
                          <a:latin typeface="+mn-lt"/>
                          <a:ea typeface="+mn-ea"/>
                          <a:cs typeface="+mn-cs"/>
                        </a:rPr>
                        <a:t> </a:t>
                      </a:r>
                      <a:endParaRPr kumimoji="0" lang="en-US" altLang="de-DE" sz="1000" b="0" i="0" u="none" strike="noStrike" cap="none" normalizeH="0" baseline="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The mind's eye</a:t>
                      </a:r>
                      <a:r>
                        <a:rPr kumimoji="0" lang="de-DE" altLang="de-DE" sz="1000" b="0" i="0" u="none" strike="noStrike" cap="none" normalizeH="0" baseline="0">
                          <a:ln>
                            <a:noFill/>
                          </a:ln>
                          <a:solidFill>
                            <a:srgbClr val="333333"/>
                          </a:solidFill>
                          <a:effectLst/>
                          <a:latin typeface="+mn-lt"/>
                          <a:ea typeface="+mn-ea"/>
                          <a:cs typeface="+mn-cs"/>
                        </a:rPr>
                        <a:t> </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altLang="de-DE" sz="1000" b="0" i="0" u="none" strike="noStrike" cap="none" normalizeH="0" baseline="0">
                          <a:ln>
                            <a:noFill/>
                          </a:ln>
                          <a:solidFill>
                            <a:srgbClr val="333333"/>
                          </a:solidFill>
                          <a:effectLst/>
                          <a:latin typeface="+mn-lt"/>
                          <a:ea typeface="+mn-ea"/>
                          <a:cs typeface="+mn-cs"/>
                        </a:rPr>
                        <a:t>public domain</a:t>
                      </a:r>
                      <a:r>
                        <a:rPr kumimoji="0" lang="de-DE" altLang="de-DE" sz="1000" b="0" i="0" u="none" strike="noStrike" cap="none" normalizeH="0" baseline="0">
                          <a:ln>
                            <a:noFill/>
                          </a:ln>
                          <a:solidFill>
                            <a:srgbClr val="333333"/>
                          </a:solidFill>
                          <a:effectLst/>
                          <a:latin typeface="+mn-lt"/>
                          <a:ea typeface="+mn-ea"/>
                          <a:cs typeface="+mn-cs"/>
                        </a:rPr>
                        <a:t> </a:t>
                      </a:r>
                      <a:endParaRPr kumimoji="0" lang="en-US" altLang="de-DE" sz="1000" b="0" i="0" u="none" strike="noStrike" cap="none" normalizeH="0" baseline="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rabbit-duck/Hase-Ente</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Octavio Ocampo - Vexierbilder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rockypointcollectibles</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Different</a:t>
                      </a:r>
                      <a:r>
                        <a:rPr kumimoji="0" lang="de-DE" altLang="de-DE" sz="1000" b="0" i="0" u="none" strike="noStrike" cap="none" normalizeH="0" baseline="0">
                          <a:ln>
                            <a:noFill/>
                          </a:ln>
                          <a:solidFill>
                            <a:srgbClr val="333333"/>
                          </a:solidFill>
                          <a:effectLst/>
                          <a:latin typeface="+mn-lt"/>
                          <a:ea typeface="+mn-ea"/>
                          <a:cs typeface="+mn-cs"/>
                        </a:rPr>
                        <a:t> pictures</a:t>
                      </a:r>
                      <a:endParaRPr kumimoji="0" lang="en-US"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/Verschiedene Bilder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PP by </a:t>
                      </a:r>
                      <a:r>
                        <a:rPr kumimoji="0" lang="de-DE" altLang="de-DE" sz="1000" b="0" i="0" u="none" strike="noStrike" cap="none" normalizeH="0" baseline="0">
                          <a:ln>
                            <a:noFill/>
                          </a:ln>
                          <a:solidFill>
                            <a:srgbClr val="333333"/>
                          </a:solidFill>
                          <a:effectLst/>
                          <a:latin typeface="+mn-lt"/>
                          <a:ea typeface="+mn-ea"/>
                          <a:cs typeface="+mn-cs"/>
                        </a:rPr>
                        <a:t>rockypointcollectibles</a:t>
                      </a:r>
                      <a:endParaRPr kumimoji="0" lang="en-US" altLang="de-DE" sz="1000" b="0" i="0" u="none" strike="noStrike" cap="none" normalizeH="0" baseline="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dirty="0">
                          <a:ln>
                            <a:noFill/>
                          </a:ln>
                          <a:solidFill>
                            <a:srgbClr val="333333"/>
                          </a:solidFill>
                          <a:effectLst/>
                          <a:latin typeface="+mn-lt"/>
                          <a:ea typeface="+mn-ea"/>
                          <a:cs typeface="+mn-cs"/>
                        </a:rPr>
                        <a:t>---</a:t>
                      </a:r>
                      <a:endParaRPr kumimoji="0" lang="en-US" altLang="de-DE" sz="1000" b="0" i="0" u="none" strike="noStrike" cap="none" normalizeH="0" baseline="0" dirty="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926795474"/>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نظريات المؤامرة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dirty="0">
                          <a:solidFill>
                            <a:srgbClr val="333333"/>
                          </a:solidFill>
                          <a:latin typeface="+mn-lt"/>
                          <a:ea typeface="+mn-ea"/>
                          <a:cs typeface="+mn-cs"/>
                        </a:rPr>
                        <a:t>الدوافع المزعومة من الولايات المتحدة الأمريكية:</a:t>
                      </a:r>
                    </a:p>
                    <a:p>
                      <a:pPr marL="457200" indent="-457200" algn="r" rtl="1">
                        <a:lnSpc>
                          <a:spcPct val="105000"/>
                        </a:lnSpc>
                        <a:spcBef>
                          <a:spcPts val="1999"/>
                        </a:spcBef>
                        <a:buFont typeface="+mj-lt"/>
                        <a:buAutoNum type="arabicPeriod"/>
                      </a:pPr>
                      <a:r>
                        <a:rPr lang="ar-SA" sz="2000">
                          <a:solidFill>
                            <a:srgbClr val="333333"/>
                          </a:solidFill>
                          <a:latin typeface="+mn-lt"/>
                          <a:ea typeface="+mn-ea"/>
                          <a:cs typeface="+mn-cs"/>
                        </a:rPr>
                        <a:t>”النصر التكنولوجية“ </a:t>
                      </a:r>
                      <a:r>
                        <a:rPr lang="ar-SA" sz="2000" dirty="0">
                          <a:solidFill>
                            <a:srgbClr val="333333"/>
                          </a:solidFill>
                          <a:latin typeface="+mn-lt"/>
                          <a:ea typeface="+mn-ea"/>
                          <a:cs typeface="+mn-cs"/>
                        </a:rPr>
                        <a:t>في السفر إلى الفضاء لمنافسة مع الاتحاد السوفياتي، الذي كان قد أطلق بنجاح قمرا صناعيا الى الفضاء في وقت سابق.</a:t>
                      </a:r>
                    </a:p>
                    <a:p>
                      <a:pPr marL="457200" indent="-457200" algn="r" rtl="1">
                        <a:lnSpc>
                          <a:spcPct val="105000"/>
                        </a:lnSpc>
                        <a:spcBef>
                          <a:spcPts val="1999"/>
                        </a:spcBef>
                        <a:buFont typeface="+mj-lt"/>
                        <a:buAutoNum type="arabicPeriod"/>
                      </a:pPr>
                      <a:r>
                        <a:rPr lang="ar-SA" sz="2000" dirty="0">
                          <a:solidFill>
                            <a:srgbClr val="333333"/>
                          </a:solidFill>
                          <a:latin typeface="+mn-lt"/>
                          <a:ea typeface="+mn-ea"/>
                          <a:cs typeface="+mn-cs"/>
                        </a:rPr>
                        <a:t>الهاء </a:t>
                      </a:r>
                      <a:r>
                        <a:rPr lang="ar-SA" sz="2000">
                          <a:solidFill>
                            <a:srgbClr val="333333"/>
                          </a:solidFill>
                          <a:latin typeface="+mn-lt"/>
                          <a:ea typeface="+mn-ea"/>
                          <a:cs typeface="+mn-cs"/>
                        </a:rPr>
                        <a:t>من الحرب الفيتنام</a:t>
                      </a:r>
                      <a:r>
                        <a:rPr lang="ar-SA" sz="2000" dirty="0">
                          <a:solidFill>
                            <a:srgbClr val="333333"/>
                          </a:solidFill>
                          <a:latin typeface="+mn-lt"/>
                          <a:ea typeface="+mn-ea"/>
                          <a:cs typeface="+mn-cs"/>
                        </a:rPr>
                        <a:t>.</a:t>
                      </a:r>
                    </a:p>
                    <a:p>
                      <a:pPr marL="457200" indent="-457200" algn="r" rtl="1">
                        <a:lnSpc>
                          <a:spcPct val="105000"/>
                        </a:lnSpc>
                        <a:spcBef>
                          <a:spcPts val="1999"/>
                        </a:spcBef>
                        <a:buFont typeface="+mj-lt"/>
                        <a:buAutoNum type="arabicPeriod"/>
                      </a:pPr>
                      <a:r>
                        <a:rPr lang="ar-SA" sz="2000" dirty="0">
                          <a:solidFill>
                            <a:srgbClr val="333333"/>
                          </a:solidFill>
                          <a:latin typeface="+mn-lt"/>
                          <a:ea typeface="+mn-ea"/>
                          <a:cs typeface="+mn-cs"/>
                        </a:rPr>
                        <a:t>الناسا نفسها زورت الهبوط على سطح القمر خوفا من التقشف في الميزانية الحكومية.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147</a:t>
            </a:fld>
            <a:endParaRPr lang="de-DE" altLang="de-DE">
              <a:latin typeface="+mn-lt"/>
              <a:ea typeface="+mn-ea"/>
            </a:endParaRPr>
          </a:p>
        </p:txBody>
      </p:sp>
    </p:spTree>
    <p:extLst>
      <p:ext uri="{BB962C8B-B14F-4D97-AF65-F5344CB8AC3E}">
        <p14:creationId xmlns:p14="http://schemas.microsoft.com/office/powerpoint/2010/main" val="248694248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917909275"/>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r" defTabSz="914400" rtl="1" eaLnBrk="1" fontAlgn="base" latinLnBrk="0" hangingPunct="1">
                        <a:lnSpc>
                          <a:spcPct val="105000"/>
                        </a:lnSpc>
                        <a:spcBef>
                          <a:spcPts val="1999"/>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مع الرأي: </a:t>
                      </a:r>
                      <a:r>
                        <a:rPr kumimoji="0" lang="ar-SA" sz="2000" b="1"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148</a:t>
            </a:fld>
            <a:endParaRPr lang="de-DE" altLang="de-DE">
              <a:latin typeface="+mn-lt"/>
              <a:ea typeface="+mn-ea"/>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204809526"/>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333333"/>
                        </a:buClr>
                        <a:buSzTx/>
                        <a:buFont typeface="+mj-lt"/>
                        <a:buNone/>
                        <a:tabLst/>
                      </a:pPr>
                      <a:r>
                        <a:rPr kumimoji="0" lang="ar-SA" sz="2000" b="1" i="0" u="none" strike="noStrike" cap="none" normalizeH="0" baseline="0" dirty="0">
                          <a:ln>
                            <a:noFill/>
                          </a:ln>
                          <a:solidFill>
                            <a:srgbClr val="333333"/>
                          </a:solidFill>
                          <a:effectLst/>
                          <a:latin typeface="+mn-lt"/>
                          <a:ea typeface="+mn-ea"/>
                          <a:cs typeface="+mn-cs"/>
                        </a:rPr>
                        <a:t>مع الرأي: </a:t>
                      </a:r>
                    </a:p>
                    <a:p>
                      <a:pPr marL="342900" marR="0" lvl="0" indent="-342900" algn="r" defTabSz="914400" rtl="1" eaLnBrk="1" fontAlgn="base" latinLnBrk="0" hangingPunct="1">
                        <a:lnSpc>
                          <a:spcPct val="105000"/>
                        </a:lnSpc>
                        <a:spcBef>
                          <a:spcPts val="1999"/>
                        </a:spcBef>
                        <a:spcAft>
                          <a:spcPct val="0"/>
                        </a:spcAft>
                        <a:buClr>
                          <a:srgbClr val="333333"/>
                        </a:buClr>
                        <a:buSzTx/>
                        <a:buFont typeface="+mj-lt"/>
                        <a:buAutoNum type="arabicPeriod"/>
                        <a:tabLst/>
                      </a:pPr>
                      <a:r>
                        <a:rPr kumimoji="0" lang="ar-SA" sz="2000" b="0" i="0" u="none" strike="noStrike" cap="none" normalizeH="0" baseline="0">
                          <a:ln>
                            <a:noFill/>
                          </a:ln>
                          <a:solidFill>
                            <a:srgbClr val="333333"/>
                          </a:solidFill>
                          <a:effectLst/>
                          <a:latin typeface="+mn-lt"/>
                          <a:ea typeface="+mn-ea"/>
                          <a:cs typeface="+mn-cs"/>
                        </a:rPr>
                        <a:t>”التلويح بالعلم“: </a:t>
                      </a:r>
                      <a:r>
                        <a:rPr kumimoji="0" lang="ar-SA" sz="2000" b="0" i="0" u="none" strike="noStrike" cap="none" normalizeH="0" baseline="0" dirty="0">
                          <a:ln>
                            <a:noFill/>
                          </a:ln>
                          <a:solidFill>
                            <a:srgbClr val="333333"/>
                          </a:solidFill>
                          <a:effectLst/>
                          <a:latin typeface="+mn-lt"/>
                          <a:ea typeface="+mn-ea"/>
                          <a:cs typeface="+mn-cs"/>
                        </a:rPr>
                        <a:t>مستحيل لأنه لا </a:t>
                      </a:r>
                      <a:r>
                        <a:rPr kumimoji="0" lang="ar-SA" sz="2000" b="0" i="0" u="none" strike="noStrike" cap="none" normalizeH="0" baseline="0">
                          <a:ln>
                            <a:noFill/>
                          </a:ln>
                          <a:solidFill>
                            <a:srgbClr val="333333"/>
                          </a:solidFill>
                          <a:effectLst/>
                          <a:latin typeface="+mn-lt"/>
                          <a:ea typeface="+mn-ea"/>
                          <a:cs typeface="+mn-cs"/>
                        </a:rPr>
                        <a:t>يوجد جو/الطقس على </a:t>
                      </a:r>
                      <a:r>
                        <a:rPr kumimoji="0" lang="ar-SA" sz="2000" b="0" i="0" u="none" strike="noStrike" cap="none" normalizeH="0" baseline="0" dirty="0">
                          <a:ln>
                            <a:noFill/>
                          </a:ln>
                          <a:solidFill>
                            <a:srgbClr val="333333"/>
                          </a:solidFill>
                          <a:effectLst/>
                          <a:latin typeface="+mn-lt"/>
                          <a:ea typeface="+mn-ea"/>
                          <a:cs typeface="+mn-cs"/>
                        </a:rPr>
                        <a:t>سطح القمر.</a:t>
                      </a:r>
                    </a:p>
                    <a:p>
                      <a:pPr marL="342900" marR="0" lvl="0" indent="-342900" algn="r" defTabSz="914400" rtl="1" eaLnBrk="1" fontAlgn="base" latinLnBrk="0" hangingPunct="1">
                        <a:lnSpc>
                          <a:spcPct val="105000"/>
                        </a:lnSpc>
                        <a:spcBef>
                          <a:spcPts val="1999"/>
                        </a:spcBef>
                        <a:spcAft>
                          <a:spcPct val="0"/>
                        </a:spcAft>
                        <a:buClr>
                          <a:srgbClr val="333333"/>
                        </a:buClr>
                        <a:buSzTx/>
                        <a:buFont typeface="+mj-lt"/>
                        <a:buAutoNum type="arabicPeriod"/>
                        <a:tabLst/>
                      </a:pPr>
                      <a:r>
                        <a:rPr kumimoji="0" lang="ar-SA" sz="2000" b="0" i="0" u="none" strike="noStrike" cap="none" normalizeH="0" baseline="0" dirty="0">
                          <a:ln>
                            <a:noFill/>
                          </a:ln>
                          <a:solidFill>
                            <a:srgbClr val="333333"/>
                          </a:solidFill>
                          <a:effectLst/>
                          <a:latin typeface="+mn-lt"/>
                          <a:ea typeface="+mn-ea"/>
                          <a:cs typeface="+mn-cs"/>
                        </a:rPr>
                        <a:t>صور من السماء والظلال المختلفة تشير إلى وجود إنتاج استوديو سينمائي.</a:t>
                      </a:r>
                    </a:p>
                    <a:p>
                      <a:pPr marL="342900" marR="0" lvl="0" indent="-342900" algn="r" defTabSz="914400" rtl="1" eaLnBrk="1" fontAlgn="base" latinLnBrk="0" hangingPunct="1">
                        <a:lnSpc>
                          <a:spcPct val="105000"/>
                        </a:lnSpc>
                        <a:spcBef>
                          <a:spcPts val="1999"/>
                        </a:spcBef>
                        <a:spcAft>
                          <a:spcPct val="0"/>
                        </a:spcAft>
                        <a:buClr>
                          <a:srgbClr val="333333"/>
                        </a:buClr>
                        <a:buSzTx/>
                        <a:buFont typeface="+mj-lt"/>
                        <a:buAutoNum type="arabicPeriod"/>
                        <a:tabLst/>
                      </a:pPr>
                      <a:r>
                        <a:rPr kumimoji="0" lang="ar-SA" sz="2000" b="0" i="0" u="none" strike="noStrike" cap="none" normalizeH="0" baseline="0" dirty="0">
                          <a:ln>
                            <a:noFill/>
                          </a:ln>
                          <a:solidFill>
                            <a:srgbClr val="333333"/>
                          </a:solidFill>
                          <a:effectLst/>
                          <a:latin typeface="+mn-lt"/>
                          <a:ea typeface="+mn-ea"/>
                          <a:cs typeface="+mn-cs"/>
                        </a:rPr>
                        <a:t>رسالة لاسلكية لرائد الفضاء أرمسترونغ: أنه إستجاب بسرعة كبيرة جدا إلى الجملة الأخيرة للرئيس نيكسون. إشارات الراديو بحاجة الى المزيد من الوقت لكي تنتقل إلى الأرض ليس كما استغرق رد ارمسترونغ.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149</a:t>
            </a:fld>
            <a:endParaRPr lang="de-DE" altLang="de-DE">
              <a:latin typeface="+mn-lt"/>
              <a:ea typeface="+mn-ea"/>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4163265666"/>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r" defTabSz="914400" rtl="1" eaLnBrk="1" fontAlgn="base" latinLnBrk="0" hangingPunct="1">
                        <a:lnSpc>
                          <a:spcPct val="105000"/>
                        </a:lnSpc>
                        <a:spcBef>
                          <a:spcPts val="1999"/>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ضد الرأي: </a:t>
                      </a:r>
                      <a:r>
                        <a:rPr kumimoji="0" lang="ar-SA" sz="2000" b="1"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150</a:t>
            </a:fld>
            <a:endParaRPr lang="de-DE" altLang="de-DE">
              <a:latin typeface="+mn-lt"/>
              <a:ea typeface="+mn-ea"/>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7475" name="Gerade Verbindung mit Pfeil 8"/>
          <p:cNvCxnSpPr>
            <a:cxnSpLocks noChangeShapeType="1"/>
          </p:cNvCxnSpPr>
          <p:nvPr/>
        </p:nvCxnSpPr>
        <p:spPr bwMode="auto">
          <a:xfrm flipH="1">
            <a:off x="6770863" y="4005263"/>
            <a:ext cx="190550" cy="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9" name="Group 27"/>
          <p:cNvGraphicFramePr>
            <a:graphicFrameLocks noGrp="1"/>
          </p:cNvGraphicFramePr>
          <p:nvPr>
            <p:extLst>
              <p:ext uri="{D42A27DB-BD31-4B8C-83A1-F6EECF244321}">
                <p14:modId xmlns:p14="http://schemas.microsoft.com/office/powerpoint/2010/main" val="3709653100"/>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b="1" dirty="0">
                          <a:latin typeface="+mn-lt"/>
                          <a:ea typeface="+mn-ea"/>
                          <a:cs typeface="+mn-cs"/>
                        </a:rPr>
                        <a:t>ضد الرأي: </a:t>
                      </a:r>
                    </a:p>
                    <a:p>
                      <a:pPr marL="457200" indent="-457200" algn="r" rtl="1">
                        <a:lnSpc>
                          <a:spcPct val="105000"/>
                        </a:lnSpc>
                        <a:spcBef>
                          <a:spcPts val="1999"/>
                        </a:spcBef>
                        <a:buFont typeface="+mj-lt"/>
                        <a:buAutoNum type="arabicPeriod"/>
                      </a:pPr>
                      <a:r>
                        <a:rPr lang="ar-SA" sz="2000" b="0" dirty="0">
                          <a:latin typeface="+mn-lt"/>
                          <a:ea typeface="+mn-ea"/>
                          <a:cs typeface="+mn-cs"/>
                        </a:rPr>
                        <a:t>سبب التلويح العلم كان من قبل صدمت القطب إلى سطح القمر ودعم العارضة المحمولة.</a:t>
                      </a:r>
                    </a:p>
                    <a:p>
                      <a:pPr marL="457200" indent="-457200" algn="r" rtl="1">
                        <a:lnSpc>
                          <a:spcPct val="105000"/>
                        </a:lnSpc>
                        <a:spcBef>
                          <a:spcPts val="1999"/>
                        </a:spcBef>
                        <a:buFont typeface="+mj-lt"/>
                        <a:buAutoNum type="arabicPeriod"/>
                      </a:pPr>
                      <a:r>
                        <a:rPr lang="ar-SA" sz="2000" b="0" dirty="0">
                          <a:latin typeface="+mn-lt"/>
                          <a:ea typeface="+mn-ea"/>
                          <a:cs typeface="+mn-cs"/>
                        </a:rPr>
                        <a:t>لصورة الفوتوغرافية في الليل لا يمكن التقاط ضعف مصادر الضوء بسبب لانجوم.</a:t>
                      </a:r>
                    </a:p>
                    <a:p>
                      <a:pPr marL="457200" indent="-457200" algn="r" rtl="1">
                        <a:lnSpc>
                          <a:spcPct val="105000"/>
                        </a:lnSpc>
                        <a:spcBef>
                          <a:spcPts val="1999"/>
                        </a:spcBef>
                        <a:buFont typeface="+mj-lt"/>
                        <a:buAutoNum type="arabicPeriod"/>
                      </a:pPr>
                      <a:r>
                        <a:rPr lang="ar-SA" sz="2000" b="0" dirty="0">
                          <a:latin typeface="+mn-lt"/>
                          <a:ea typeface="+mn-ea"/>
                          <a:cs typeface="+mn-cs"/>
                        </a:rPr>
                        <a:t>السبب في الظلال متفاوتة كان من سطح القمر المتفاوت.</a:t>
                      </a:r>
                    </a:p>
                    <a:p>
                      <a:pPr marL="457200" indent="-457200" algn="r" rtl="1">
                        <a:lnSpc>
                          <a:spcPct val="105000"/>
                        </a:lnSpc>
                        <a:spcBef>
                          <a:spcPts val="1999"/>
                        </a:spcBef>
                        <a:buFont typeface="+mj-lt"/>
                        <a:buAutoNum type="arabicPeriod"/>
                      </a:pPr>
                      <a:r>
                        <a:rPr lang="ar-SA" sz="2000" b="0" dirty="0">
                          <a:latin typeface="+mn-lt"/>
                          <a:ea typeface="+mn-ea"/>
                          <a:cs typeface="+mn-cs"/>
                        </a:rPr>
                        <a:t>الحوار بين نيكسون و آرمسترونغ لم يكن في الوقت الأصليالدي تكلما فيه.</a:t>
                      </a:r>
                      <a:endParaRPr lang="en-US" sz="20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151</a:t>
            </a:fld>
            <a:endParaRPr lang="de-DE" altLang="de-DE">
              <a:latin typeface="+mn-lt"/>
              <a:ea typeface="+mn-ea"/>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rtl="1">
              <a:spcBef>
                <a:spcPts val="0"/>
              </a:spcBef>
            </a:pPr>
            <a:r>
              <a:rPr lang="ar-SA" altLang="de-DE" sz="4000">
                <a:solidFill>
                  <a:srgbClr val="FF0000"/>
                </a:solidFill>
                <a:latin typeface="+mn-lt"/>
                <a:ea typeface="+mn-ea"/>
              </a:rPr>
              <a:t>لا!</a:t>
            </a:r>
            <a:endParaRPr lang="de-DE" altLang="de-DE" sz="4000" dirty="0">
              <a:latin typeface="+mn-lt"/>
              <a:ea typeface="+mn-ea"/>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ar-SA" sz="2200">
                <a:solidFill>
                  <a:srgbClr val="000000"/>
                </a:solidFill>
                <a:latin typeface="+mn-lt"/>
                <a:ea typeface="+mn-ea"/>
              </a:rPr>
              <a:t>هل كان الهبوط على سطح القمر مزورة من قبل حكومة الولايات المتحدة؟</a:t>
            </a:r>
            <a:endParaRPr lang="de-DE" sz="2200" dirty="0">
              <a:solidFill>
                <a:srgbClr val="000000"/>
              </a:solidFill>
              <a:latin typeface="+mn-lt"/>
              <a:ea typeface="+mn-ea"/>
            </a:endParaRPr>
          </a:p>
        </p:txBody>
      </p:sp>
      <p:sp>
        <p:nvSpPr>
          <p:cNvPr id="14" name="Caption_12"/>
          <p:cNvSpPr txBox="1">
            <a:spLocks noChangeArrowheads="1"/>
          </p:cNvSpPr>
          <p:nvPr/>
        </p:nvSpPr>
        <p:spPr bwMode="auto">
          <a:xfrm>
            <a:off x="446220"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ar-SA" altLang="de-DE" sz="1200">
                <a:latin typeface="+mn-lt"/>
                <a:ea typeface="+mn-ea"/>
              </a:rPr>
              <a:t>مصدر: التلفزيون الألماني محطة صدف: “حذار مؤامرة” )حذار مؤامرة(.</a:t>
            </a:r>
            <a:endParaRPr lang="de-DE" altLang="de-DE" sz="1200" dirty="0">
              <a:latin typeface="+mn-lt"/>
              <a:ea typeface="+mn-ea"/>
            </a:endParaRPr>
          </a:p>
        </p:txBody>
      </p:sp>
      <p:sp>
        <p:nvSpPr>
          <p:cNvPr id="15" name="Caption_15"/>
          <p:cNvSpPr txBox="1">
            <a:spLocks noChangeArrowheads="1"/>
          </p:cNvSpPr>
          <p:nvPr/>
        </p:nvSpPr>
        <p:spPr bwMode="auto">
          <a:xfrm>
            <a:off x="446220" y="3496940"/>
            <a:ext cx="7609984" cy="151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ar-SA" altLang="de-DE" sz="2400" dirty="0">
                <a:latin typeface="+mn-lt"/>
                <a:ea typeface="+mn-ea"/>
              </a:rPr>
              <a:t>المخرج رولاند إمريش (يوم الاستقلال):</a:t>
            </a:r>
          </a:p>
          <a:p>
            <a:pPr algn="r" rtl="1" eaLnBrk="1" hangingPunct="1">
              <a:lnSpc>
                <a:spcPct val="105000"/>
              </a:lnSpc>
              <a:spcBef>
                <a:spcPts val="1999"/>
              </a:spcBef>
              <a:buClrTx/>
              <a:buFontTx/>
              <a:buNone/>
            </a:pPr>
            <a:r>
              <a:rPr lang="ar-SA" altLang="de-DE" sz="2400" dirty="0">
                <a:latin typeface="+mn-lt"/>
                <a:ea typeface="+mn-ea"/>
              </a:rPr>
              <a:t>“الهبوط على سطح القمر )...( كان أكتر من جيد جدا. وكان مثل هذا الشيء مستحيل في 1960. حتى مع المعدات اليومية هذا شيء صعب”.</a:t>
            </a:r>
            <a:endParaRPr lang="de-DE" altLang="de-DE" sz="2400" i="1" dirty="0">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152</a:t>
            </a:fld>
            <a:endParaRPr lang="de-DE" altLang="de-DE">
              <a:latin typeface="+mn-lt"/>
              <a:ea typeface="+mn-ea"/>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تنشأ هذه الأسطورة الحضرية ونظريات المؤامرة أخرى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de-DE" altLang="de-DE" sz="2400" dirty="0">
                <a:solidFill>
                  <a:srgbClr val="333333"/>
                </a:solidFill>
              </a:rPr>
              <a:t>؟؟؟</a:t>
            </a: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153</a:t>
            </a:fld>
            <a:endParaRPr lang="de-DE" altLang="de-DE">
              <a:latin typeface="+mn-lt"/>
              <a:ea typeface="+mn-ea"/>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تنشأ هذه الأسطورة الحضرية ونظريات المؤامرة أخرى ؟</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EG" altLang="de-DE" sz="2400" dirty="0">
                <a:solidFill>
                  <a:srgbClr val="333333"/>
                </a:solidFill>
              </a:rPr>
              <a:t>فإنها غالبا ما تكون أكثر إقناعا من الواقع.</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EG" altLang="de-DE" sz="2400" dirty="0">
                <a:solidFill>
                  <a:srgbClr val="333333"/>
                </a:solidFill>
              </a:rPr>
              <a:t>لأنها تستند إلى الحقائق التي يصعب التحقق منها ويعتقد الناس عليها بسهولة (على سبيل المثال، يشير لوحالعلم أن الصور أخذت على الأرض).</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EG" altLang="de-DE" sz="2400" dirty="0">
                <a:solidFill>
                  <a:srgbClr val="333333"/>
                </a:solidFill>
              </a:rPr>
              <a:t>يقومون باخفاء تفسيرات بديلة (على سبيل المثال، التصوير ليلا السماء في يمكن تفسيره من خلال القيود التقنية من التصوير ليلا).</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EG" altLang="de-DE" sz="2400" dirty="0">
                <a:solidFill>
                  <a:srgbClr val="333333"/>
                </a:solidFill>
              </a:rPr>
              <a:t>الأساطير الحضرية تأخذ الحقائق بدون سياقها وتدفعهم إلى أقصى حد.</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154</a:t>
            </a:fld>
            <a:endParaRPr lang="de-DE" altLang="de-DE">
              <a:latin typeface="+mn-lt"/>
              <a:ea typeface="+mn-ea"/>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7428</Words>
  <Application>Microsoft Office PowerPoint</Application>
  <PresentationFormat>Benutzerdefiniert</PresentationFormat>
  <Paragraphs>1309</Paragraphs>
  <Slides>154</Slides>
  <Notes>154</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154</vt:i4>
      </vt:variant>
    </vt:vector>
  </HeadingPairs>
  <TitlesOfParts>
    <vt:vector size="161" baseType="lpstr">
      <vt:lpstr>Arial</vt:lpstr>
      <vt:lpstr>Calibri Light</vt:lpstr>
      <vt:lpstr>Symbol</vt:lpstr>
      <vt:lpstr>Times New Roman</vt:lpstr>
      <vt:lpstr>WingDings</vt:lpstr>
      <vt:lpstr>UKE_PPT-Vorlage_16zu9</vt:lpstr>
      <vt:lpstr>1_UKE_PPT-Vorlage_16zu9</vt:lpstr>
      <vt:lpstr>التدريب راقم:MCT 2 A   تخرج من المستشفى بدون أي تحسن </vt:lpstr>
      <vt:lpstr>وضع الأستنتاجات السريعة</vt:lpstr>
      <vt:lpstr>وضع الأستنتاجات السريعة</vt:lpstr>
      <vt:lpstr>وضع الأستنتاجات السريعة</vt:lpstr>
      <vt:lpstr>وضع الأستنتاجات السريعة</vt:lpstr>
      <vt:lpstr>وضع الأستنتاجات السريعة</vt:lpstr>
      <vt:lpstr>الاستدلالات بدون دليل 100٪</vt:lpstr>
      <vt:lpstr>الاستدلالات بدون دليل 100٪</vt:lpstr>
      <vt:lpstr>الاستدلالات بدون دليل 100٪</vt:lpstr>
      <vt:lpstr>الاستنتاجات “في العمل”</vt:lpstr>
      <vt:lpstr>الاستنتاجات “في العمل”</vt:lpstr>
      <vt:lpstr>الاستنتاجات “في العمل”</vt:lpstr>
      <vt:lpstr>الاستنتاجات “في العمل” - أساطير الحضرية -</vt:lpstr>
      <vt:lpstr>الاستنتاجات “في العمل” - أساطير الحضرية -</vt:lpstr>
      <vt:lpstr>الاستنتاجات “في العمل” - أساطير الحضرية -</vt:lpstr>
      <vt:lpstr>الاستنتاجات “في العمل”   - أساطير الحضرية - </vt:lpstr>
      <vt:lpstr>كيف تنتشؤ هذه الأساطيرالغير حقيقية وغيرها من الاساطير؟</vt:lpstr>
      <vt:lpstr>كيف تنتشؤ هذه الأساطيرالغير حقيقية وغيرها من الاساطير؟</vt:lpstr>
      <vt:lpstr>كيف تنتشؤ هذه الأساطيرالغير حقيقية وغيرها من الاساطير؟</vt:lpstr>
      <vt:lpstr>لماذا نفعل ذلك؟</vt:lpstr>
      <vt:lpstr>لماذا نفعل ذلك؟</vt:lpstr>
      <vt:lpstr>كيف يؤدي الاستنتاج السريع خلال البسيشوج الى تفسيرات خاطئة- أمثلة</vt:lpstr>
      <vt:lpstr>تمرين (1)</vt:lpstr>
      <vt:lpstr>تمرين (1)</vt:lpstr>
      <vt:lpstr>تمرين (1)</vt:lpstr>
      <vt:lpstr>صورة 1</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2</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3</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الصورة4 </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5</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اختياري: فيديو كليب</vt:lpstr>
      <vt:lpstr>الصورة 6</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7</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8</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9</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10</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تمرين 2</vt:lpstr>
      <vt:lpstr>مدا ترى؟</vt:lpstr>
      <vt:lpstr>مدا ترى؟</vt:lpstr>
      <vt:lpstr>مدا ترى؟</vt:lpstr>
      <vt:lpstr>مدا ترى؟</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ماذا ترى؟</vt:lpstr>
      <vt:lpstr>حاول ان تكتشف كل التفاصيل!</vt:lpstr>
      <vt:lpstr>PowerPoint-Präsentation</vt:lpstr>
      <vt:lpstr>نقل التدريب في الحياة اليومية</vt:lpstr>
      <vt:lpstr>نقل التدريب في الحياة اليومية</vt:lpstr>
      <vt:lpstr>نقل التدريب في الحياة اليومية</vt:lpstr>
      <vt:lpstr>نقل التدريب في الحياة اليومية</vt:lpstr>
      <vt:lpstr>نقل التدريب في الحياة اليومية</vt:lpstr>
      <vt:lpstr>ما علاقة هدا بمرض البسيشوج؟</vt:lpstr>
      <vt:lpstr>ما علاقة هدا بمرض البسيشوج؟</vt:lpstr>
      <vt:lpstr>ما علاقة هدا بمرض البسيشوج؟</vt:lpstr>
      <vt:lpstr>شكرا لنتباهكم!</vt:lpstr>
      <vt:lpstr>PowerPoint-Präsentation</vt:lpstr>
      <vt:lpstr>الأستنتاجات السريعة “في العمل” - قصص جديدة -</vt:lpstr>
      <vt:lpstr>الأستنتاجات السريعة “في العمل” - قصص جديدة -</vt:lpstr>
      <vt:lpstr>الأستنتاجات السريعة “في العمل” - قصص جديدة -</vt:lpstr>
      <vt:lpstr>الأستنتاجات السريعة “في العمل” - قصص جديدة -</vt:lpstr>
      <vt:lpstr>الأستنتاجات السريعة “في العمل” - قصص جديدة -</vt:lpstr>
      <vt:lpstr>الأستنتاجات السريعة “في العمل” - قصص جديدة -</vt:lpstr>
      <vt:lpstr>كيف تنشأ هذه الأسطورة الحضرية ونظريات المؤامرة أخرى ؟</vt:lpstr>
      <vt:lpstr>كيف تنشأ هذه الأسطورة الحضرية ونظريات المؤامرة أخرى ؟</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441</cp:revision>
  <dcterms:created xsi:type="dcterms:W3CDTF">2002-10-15T10:55:06Z</dcterms:created>
  <dcterms:modified xsi:type="dcterms:W3CDTF">2022-08-10T09:29:54Z</dcterms:modified>
</cp:coreProperties>
</file>