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85" r:id="rId1"/>
  </p:sldMasterIdLst>
  <p:notesMasterIdLst>
    <p:notesMasterId r:id="rId155"/>
  </p:notesMasterIdLst>
  <p:handoutMasterIdLst>
    <p:handoutMasterId r:id="rId156"/>
  </p:handoutMasterIdLst>
  <p:sldIdLst>
    <p:sldId id="885" r:id="rId2"/>
    <p:sldId id="818" r:id="rId3"/>
    <p:sldId id="866" r:id="rId4"/>
    <p:sldId id="865" r:id="rId5"/>
    <p:sldId id="864" r:id="rId6"/>
    <p:sldId id="863" r:id="rId7"/>
    <p:sldId id="867" r:id="rId8"/>
    <p:sldId id="869" r:id="rId9"/>
    <p:sldId id="868" r:id="rId10"/>
    <p:sldId id="889" r:id="rId11"/>
    <p:sldId id="890" r:id="rId12"/>
    <p:sldId id="887" r:id="rId13"/>
    <p:sldId id="808" r:id="rId14"/>
    <p:sldId id="875" r:id="rId15"/>
    <p:sldId id="874" r:id="rId16"/>
    <p:sldId id="699" r:id="rId17"/>
    <p:sldId id="723" r:id="rId18"/>
    <p:sldId id="794" r:id="rId19"/>
    <p:sldId id="780" r:id="rId20"/>
    <p:sldId id="809" r:id="rId21"/>
    <p:sldId id="886" r:id="rId22"/>
    <p:sldId id="769" r:id="rId23"/>
    <p:sldId id="591" r:id="rId24"/>
    <p:sldId id="876" r:id="rId25"/>
    <p:sldId id="594" r:id="rId26"/>
    <p:sldId id="425" r:id="rId27"/>
    <p:sldId id="426" r:id="rId28"/>
    <p:sldId id="427" r:id="rId29"/>
    <p:sldId id="428" r:id="rId30"/>
    <p:sldId id="429" r:id="rId31"/>
    <p:sldId id="430" r:id="rId32"/>
    <p:sldId id="431" r:id="rId33"/>
    <p:sldId id="432" r:id="rId34"/>
    <p:sldId id="593" r:id="rId35"/>
    <p:sldId id="595" r:id="rId36"/>
    <p:sldId id="596" r:id="rId37"/>
    <p:sldId id="597" r:id="rId38"/>
    <p:sldId id="598" r:id="rId39"/>
    <p:sldId id="599" r:id="rId40"/>
    <p:sldId id="600" r:id="rId41"/>
    <p:sldId id="601" r:id="rId42"/>
    <p:sldId id="602" r:id="rId43"/>
    <p:sldId id="776" r:id="rId44"/>
    <p:sldId id="854" r:id="rId45"/>
    <p:sldId id="855" r:id="rId46"/>
    <p:sldId id="856" r:id="rId47"/>
    <p:sldId id="857" r:id="rId48"/>
    <p:sldId id="858" r:id="rId49"/>
    <p:sldId id="859" r:id="rId50"/>
    <p:sldId id="860" r:id="rId51"/>
    <p:sldId id="861" r:id="rId52"/>
    <p:sldId id="862" r:id="rId53"/>
    <p:sldId id="441" r:id="rId54"/>
    <p:sldId id="700" r:id="rId55"/>
    <p:sldId id="701" r:id="rId56"/>
    <p:sldId id="702" r:id="rId57"/>
    <p:sldId id="703" r:id="rId58"/>
    <p:sldId id="704" r:id="rId59"/>
    <p:sldId id="705" r:id="rId60"/>
    <p:sldId id="706" r:id="rId61"/>
    <p:sldId id="450" r:id="rId62"/>
    <p:sldId id="754" r:id="rId63"/>
    <p:sldId id="755" r:id="rId64"/>
    <p:sldId id="756" r:id="rId65"/>
    <p:sldId id="757" r:id="rId66"/>
    <p:sldId id="758" r:id="rId67"/>
    <p:sldId id="759" r:id="rId68"/>
    <p:sldId id="760" r:id="rId69"/>
    <p:sldId id="761" r:id="rId70"/>
    <p:sldId id="877" r:id="rId71"/>
    <p:sldId id="708" r:id="rId72"/>
    <p:sldId id="709" r:id="rId73"/>
    <p:sldId id="711" r:id="rId74"/>
    <p:sldId id="712" r:id="rId75"/>
    <p:sldId id="713" r:id="rId76"/>
    <p:sldId id="714" r:id="rId77"/>
    <p:sldId id="715" r:id="rId78"/>
    <p:sldId id="710" r:id="rId79"/>
    <p:sldId id="716" r:id="rId80"/>
    <p:sldId id="651" r:id="rId81"/>
    <p:sldId id="652" r:id="rId82"/>
    <p:sldId id="653" r:id="rId83"/>
    <p:sldId id="654" r:id="rId84"/>
    <p:sldId id="655" r:id="rId85"/>
    <p:sldId id="656" r:id="rId86"/>
    <p:sldId id="657" r:id="rId87"/>
    <p:sldId id="658" r:id="rId88"/>
    <p:sldId id="667" r:id="rId89"/>
    <p:sldId id="618" r:id="rId90"/>
    <p:sldId id="619" r:id="rId91"/>
    <p:sldId id="620" r:id="rId92"/>
    <p:sldId id="621" r:id="rId93"/>
    <p:sldId id="622" r:id="rId94"/>
    <p:sldId id="623" r:id="rId95"/>
    <p:sldId id="624" r:id="rId96"/>
    <p:sldId id="625" r:id="rId97"/>
    <p:sldId id="468" r:id="rId98"/>
    <p:sldId id="626" r:id="rId99"/>
    <p:sldId id="627" r:id="rId100"/>
    <p:sldId id="628" r:id="rId101"/>
    <p:sldId id="629" r:id="rId102"/>
    <p:sldId id="630" r:id="rId103"/>
    <p:sldId id="631" r:id="rId104"/>
    <p:sldId id="632" r:id="rId105"/>
    <p:sldId id="633" r:id="rId106"/>
    <p:sldId id="742" r:id="rId107"/>
    <p:sldId id="734" r:id="rId108"/>
    <p:sldId id="735" r:id="rId109"/>
    <p:sldId id="736" r:id="rId110"/>
    <p:sldId id="737" r:id="rId111"/>
    <p:sldId id="738" r:id="rId112"/>
    <p:sldId id="739" r:id="rId113"/>
    <p:sldId id="740" r:id="rId114"/>
    <p:sldId id="741" r:id="rId115"/>
    <p:sldId id="556" r:id="rId116"/>
    <p:sldId id="557" r:id="rId117"/>
    <p:sldId id="558" r:id="rId118"/>
    <p:sldId id="669" r:id="rId119"/>
    <p:sldId id="668" r:id="rId120"/>
    <p:sldId id="798" r:id="rId121"/>
    <p:sldId id="878" r:id="rId122"/>
    <p:sldId id="670" r:id="rId123"/>
    <p:sldId id="671" r:id="rId124"/>
    <p:sldId id="763" r:id="rId125"/>
    <p:sldId id="764" r:id="rId126"/>
    <p:sldId id="677" r:id="rId127"/>
    <p:sldId id="678" r:id="rId128"/>
    <p:sldId id="679" r:id="rId129"/>
    <p:sldId id="680" r:id="rId130"/>
    <p:sldId id="681" r:id="rId131"/>
    <p:sldId id="765" r:id="rId132"/>
    <p:sldId id="766" r:id="rId133"/>
    <p:sldId id="767" r:id="rId134"/>
    <p:sldId id="721" r:id="rId135"/>
    <p:sldId id="768" r:id="rId136"/>
    <p:sldId id="847" r:id="rId137"/>
    <p:sldId id="882" r:id="rId138"/>
    <p:sldId id="881" r:id="rId139"/>
    <p:sldId id="880" r:id="rId140"/>
    <p:sldId id="879" r:id="rId141"/>
    <p:sldId id="575" r:id="rId142"/>
    <p:sldId id="884" r:id="rId143"/>
    <p:sldId id="883" r:id="rId144"/>
    <p:sldId id="853" r:id="rId145"/>
    <p:sldId id="816" r:id="rId146"/>
    <p:sldId id="824" r:id="rId147"/>
    <p:sldId id="825" r:id="rId148"/>
    <p:sldId id="826" r:id="rId149"/>
    <p:sldId id="827" r:id="rId150"/>
    <p:sldId id="828" r:id="rId151"/>
    <p:sldId id="829" r:id="rId152"/>
    <p:sldId id="830" r:id="rId153"/>
    <p:sldId id="831" r:id="rId154"/>
  </p:sldIdLst>
  <p:sldSz cx="12195175" cy="6858000"/>
  <p:notesSz cx="6781800" cy="9926638"/>
  <p:embeddedFontLst>
    <p:embeddedFont>
      <p:font typeface="Arial Black" panose="020B0A04020102020204" pitchFamily="34" charset="0"/>
      <p:bold r:id="rId157"/>
    </p:embeddedFont>
    <p:embeddedFont>
      <p:font typeface="Calibri Light" panose="020F0302020204030204" pitchFamily="34" charset="0"/>
      <p:regular r:id="rId158"/>
      <p:italic r:id="rId159"/>
    </p:embeddedFont>
  </p:embeddedFontLst>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Arial Black" panose="020B0A04020102020204" pitchFamily="34" charset="0"/>
        <a:ea typeface="+mn-ea"/>
        <a:cs typeface="+mn-cs"/>
      </a:defRPr>
    </a:lvl6pPr>
    <a:lvl7pPr marL="2743200" algn="l" defTabSz="914400" rtl="0" eaLnBrk="1" latinLnBrk="0" hangingPunct="1">
      <a:defRPr sz="4000" kern="1200">
        <a:solidFill>
          <a:schemeClr val="tx1"/>
        </a:solidFill>
        <a:latin typeface="Arial Black" panose="020B0A04020102020204" pitchFamily="34" charset="0"/>
        <a:ea typeface="+mn-ea"/>
        <a:cs typeface="+mn-cs"/>
      </a:defRPr>
    </a:lvl7pPr>
    <a:lvl8pPr marL="3200400" algn="l" defTabSz="914400" rtl="0" eaLnBrk="1" latinLnBrk="0" hangingPunct="1">
      <a:defRPr sz="4000" kern="1200">
        <a:solidFill>
          <a:schemeClr val="tx1"/>
        </a:solidFill>
        <a:latin typeface="Arial Black" panose="020B0A04020102020204" pitchFamily="34" charset="0"/>
        <a:ea typeface="+mn-ea"/>
        <a:cs typeface="+mn-cs"/>
      </a:defRPr>
    </a:lvl8pPr>
    <a:lvl9pPr marL="3657600" algn="l" defTabSz="914400" rtl="0" eaLnBrk="1" latinLnBrk="0" hangingPunct="1">
      <a:defRPr sz="4000" kern="1200">
        <a:solidFill>
          <a:schemeClr val="tx1"/>
        </a:solidFill>
        <a:latin typeface="Arial Black" panose="020B0A04020102020204" pitchFamily="34"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CCECFF"/>
    <a:srgbClr val="8DC6FF"/>
    <a:srgbClr val="3399FF"/>
    <a:srgbClr val="66CCFF"/>
    <a:srgbClr val="00FF0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32" autoAdjust="0"/>
    <p:restoredTop sz="94677" autoAdjust="0"/>
  </p:normalViewPr>
  <p:slideViewPr>
    <p:cSldViewPr>
      <p:cViewPr varScale="1">
        <p:scale>
          <a:sx n="67" d="100"/>
          <a:sy n="67" d="100"/>
        </p:scale>
        <p:origin x="700" y="104"/>
      </p:cViewPr>
      <p:guideLst>
        <p:guide orient="horz" pos="333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font" Target="fonts/font3.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font" Target="fonts/font1.fntdata"/><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atin typeface="Times New Roman" panose="02020603050405020304" pitchFamily="18" charset="0"/>
              </a:defRPr>
            </a:lvl1pPr>
          </a:lstStyle>
          <a:p>
            <a:fld id="{96FF22C0-A024-428B-A6D8-A9CBEF3B20CE}" type="slidenum">
              <a:rPr lang="en-GB" altLang="de-DE"/>
              <a:pPr/>
              <a:t>‹Nr.›</a:t>
            </a:fld>
            <a:endParaRPr lang="en-GB" altLang="de-DE"/>
          </a:p>
        </p:txBody>
      </p:sp>
    </p:spTree>
    <p:extLst>
      <p:ext uri="{BB962C8B-B14F-4D97-AF65-F5344CB8AC3E}">
        <p14:creationId xmlns:p14="http://schemas.microsoft.com/office/powerpoint/2010/main" val="14770723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de-DE"/>
          </a:p>
        </p:txBody>
      </p:sp>
      <p:sp>
        <p:nvSpPr>
          <p:cNvPr id="163844"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atin typeface="Times New Roman" panose="02020603050405020304" pitchFamily="18" charset="0"/>
              </a:defRPr>
            </a:lvl1pPr>
          </a:lstStyle>
          <a:p>
            <a:fld id="{6F813951-A515-47F6-98D2-4ABE80396E48}" type="slidenum">
              <a:rPr lang="de-DE" altLang="de-DE"/>
              <a:pPr/>
              <a:t>‹Nr.›</a:t>
            </a:fld>
            <a:endParaRPr lang="de-DE" altLang="de-DE"/>
          </a:p>
        </p:txBody>
      </p:sp>
    </p:spTree>
    <p:extLst>
      <p:ext uri="{BB962C8B-B14F-4D97-AF65-F5344CB8AC3E}">
        <p14:creationId xmlns:p14="http://schemas.microsoft.com/office/powerpoint/2010/main" val="99334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13D8AEC-59D1-4935-B644-6235CE850E57}" type="slidenum">
              <a:rPr lang="de-DE" altLang="de-DE" sz="1300"/>
              <a:pPr algn="r" eaLnBrk="1" hangingPunct="1">
                <a:spcBef>
                  <a:spcPct val="0"/>
                </a:spcBef>
              </a:pPr>
              <a:t>2</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745112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13D8AEC-59D1-4935-B644-6235CE850E57}" type="slidenum">
              <a:rPr lang="de-DE" altLang="de-DE" sz="1300"/>
              <a:pPr algn="r" eaLnBrk="1" hangingPunct="1">
                <a:spcBef>
                  <a:spcPct val="0"/>
                </a:spcBef>
              </a:pPr>
              <a:t>3</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745112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13D8AEC-59D1-4935-B644-6235CE850E57}" type="slidenum">
              <a:rPr lang="de-DE" altLang="de-DE" sz="1300"/>
              <a:pPr algn="r" eaLnBrk="1" hangingPunct="1">
                <a:spcBef>
                  <a:spcPct val="0"/>
                </a:spcBef>
              </a:pPr>
              <a:t>4</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745112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13D8AEC-59D1-4935-B644-6235CE850E57}" type="slidenum">
              <a:rPr lang="de-DE" altLang="de-DE" sz="1300"/>
              <a:pPr algn="r" eaLnBrk="1" hangingPunct="1">
                <a:spcBef>
                  <a:spcPct val="0"/>
                </a:spcBef>
              </a:pPr>
              <a:t>5</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745112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13D8AEC-59D1-4935-B644-6235CE850E57}" type="slidenum">
              <a:rPr lang="de-DE" altLang="de-DE" sz="1300"/>
              <a:pPr algn="r" eaLnBrk="1" hangingPunct="1">
                <a:spcBef>
                  <a:spcPct val="0"/>
                </a:spcBef>
              </a:pPr>
              <a:t>6</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745112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C57E8A-A629-4894-BD93-18DD7A3627BC}" type="slidenum">
              <a:rPr lang="de-DE" altLang="de-DE" sz="1300"/>
              <a:pPr eaLnBrk="1" hangingPunct="1">
                <a:spcBef>
                  <a:spcPct val="0"/>
                </a:spcBef>
              </a:pPr>
              <a:t>7</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52474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C57E8A-A629-4894-BD93-18DD7A3627BC}" type="slidenum">
              <a:rPr lang="de-DE" altLang="de-DE" sz="1300"/>
              <a:pPr eaLnBrk="1" hangingPunct="1">
                <a:spcBef>
                  <a:spcPct val="0"/>
                </a:spcBef>
              </a:pPr>
              <a:t>8</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52474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C57E8A-A629-4894-BD93-18DD7A3627BC}" type="slidenum">
              <a:rPr lang="de-DE" altLang="de-DE" sz="1300"/>
              <a:pPr eaLnBrk="1" hangingPunct="1">
                <a:spcBef>
                  <a:spcPct val="0"/>
                </a:spcBef>
              </a:pPr>
              <a:t>9</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52474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664800-A8FC-4DFD-94B5-4386594E653A}" type="slidenum">
              <a:rPr lang="de-DE" altLang="de-DE" sz="1300"/>
              <a:pPr eaLnBrk="1" hangingPunct="1">
                <a:spcBef>
                  <a:spcPct val="0"/>
                </a:spcBef>
              </a:pPr>
              <a:t>10</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31336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664800-A8FC-4DFD-94B5-4386594E653A}" type="slidenum">
              <a:rPr lang="de-DE" altLang="de-DE" sz="1300"/>
              <a:pPr eaLnBrk="1" hangingPunct="1">
                <a:spcBef>
                  <a:spcPct val="0"/>
                </a:spcBef>
              </a:pPr>
              <a:t>11</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96411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664800-A8FC-4DFD-94B5-4386594E653A}" type="slidenum">
              <a:rPr lang="de-DE" altLang="de-DE" sz="1300"/>
              <a:pPr eaLnBrk="1" hangingPunct="1">
                <a:spcBef>
                  <a:spcPct val="0"/>
                </a:spcBef>
              </a:pPr>
              <a:t>12</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396949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1AFD61E-69FE-49FD-B724-8C1AD5A8AE07}" type="slidenum">
              <a:rPr lang="de-DE" altLang="de-DE" sz="1300"/>
              <a:pPr algn="r" eaLnBrk="1" hangingPunct="1">
                <a:spcBef>
                  <a:spcPct val="0"/>
                </a:spcBef>
              </a:pPr>
              <a:t>13</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4954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1AFD61E-69FE-49FD-B724-8C1AD5A8AE07}" type="slidenum">
              <a:rPr lang="de-DE" altLang="de-DE" sz="1300"/>
              <a:pPr algn="r" eaLnBrk="1" hangingPunct="1">
                <a:spcBef>
                  <a:spcPct val="0"/>
                </a:spcBef>
              </a:pPr>
              <a:t>14</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4954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1AFD61E-69FE-49FD-B724-8C1AD5A8AE07}" type="slidenum">
              <a:rPr lang="de-DE" altLang="de-DE" sz="1300"/>
              <a:pPr algn="r" eaLnBrk="1" hangingPunct="1">
                <a:spcBef>
                  <a:spcPct val="0"/>
                </a:spcBef>
              </a:pPr>
              <a:t>15</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4954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C0B22B5-E27A-4118-A60A-211DC6EFA58D}" type="slidenum">
              <a:rPr lang="de-DE" altLang="de-DE" sz="1300"/>
              <a:pPr eaLnBrk="1" hangingPunct="1">
                <a:spcBef>
                  <a:spcPct val="0"/>
                </a:spcBef>
              </a:pPr>
              <a:t>16</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9051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9AEFE4F-1E8E-407C-8F94-AB1AF9EABDEA}" type="slidenum">
              <a:rPr lang="de-DE" altLang="de-DE" sz="1300"/>
              <a:pPr eaLnBrk="1" hangingPunct="1">
                <a:spcBef>
                  <a:spcPct val="0"/>
                </a:spcBef>
              </a:pPr>
              <a:t>17</a:t>
            </a:fld>
            <a:endParaRPr lang="de-DE" altLang="de-DE" sz="1300"/>
          </a:p>
        </p:txBody>
      </p:sp>
      <p:sp>
        <p:nvSpPr>
          <p:cNvPr id="181251" name="Rectangle 2"/>
          <p:cNvSpPr>
            <a:spLocks noGrp="1" noRot="1" noChangeAspect="1" noChangeArrowheads="1" noTextEdit="1"/>
          </p:cNvSpPr>
          <p:nvPr>
            <p:ph type="sldImg"/>
          </p:nvPr>
        </p:nvSpPr>
        <p:spPr>
          <a:xfrm>
            <a:off x="84138" y="744538"/>
            <a:ext cx="6618287"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36630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F0BB02-5543-4331-8B1D-03CF1D5D51CD}" type="slidenum">
              <a:rPr lang="de-DE" altLang="de-DE" sz="1300"/>
              <a:pPr eaLnBrk="1" hangingPunct="1">
                <a:spcBef>
                  <a:spcPct val="0"/>
                </a:spcBef>
              </a:pPr>
              <a:t>18</a:t>
            </a:fld>
            <a:endParaRPr lang="de-DE" altLang="de-DE" sz="1300"/>
          </a:p>
        </p:txBody>
      </p:sp>
      <p:sp>
        <p:nvSpPr>
          <p:cNvPr id="182275" name="Rectangle 2"/>
          <p:cNvSpPr>
            <a:spLocks noGrp="1" noRot="1" noChangeAspect="1" noChangeArrowheads="1" noTextEdit="1"/>
          </p:cNvSpPr>
          <p:nvPr>
            <p:ph type="sldImg"/>
          </p:nvPr>
        </p:nvSpPr>
        <p:spPr>
          <a:xfrm>
            <a:off x="84138" y="744538"/>
            <a:ext cx="6618287"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3780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138B09-37DE-4B84-9F4A-B6ACA1ABEBCD}" type="slidenum">
              <a:rPr lang="de-DE" altLang="de-DE" sz="1300"/>
              <a:pPr eaLnBrk="1" hangingPunct="1">
                <a:spcBef>
                  <a:spcPct val="0"/>
                </a:spcBef>
              </a:pPr>
              <a:t>19</a:t>
            </a:fld>
            <a:endParaRPr lang="de-DE" altLang="de-DE" sz="1300"/>
          </a:p>
        </p:txBody>
      </p:sp>
      <p:sp>
        <p:nvSpPr>
          <p:cNvPr id="183299" name="Rectangle 2"/>
          <p:cNvSpPr>
            <a:spLocks noGrp="1" noRot="1" noChangeAspect="1" noChangeArrowheads="1" noTextEdit="1"/>
          </p:cNvSpPr>
          <p:nvPr>
            <p:ph type="sldImg"/>
          </p:nvPr>
        </p:nvSpPr>
        <p:spPr>
          <a:xfrm>
            <a:off x="84138" y="744538"/>
            <a:ext cx="6618287"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01194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B43C49B-8636-4A68-953F-33C4B77A706A}" type="slidenum">
              <a:rPr lang="de-DE" altLang="de-DE" sz="1300"/>
              <a:pPr algn="r" eaLnBrk="1" hangingPunct="1">
                <a:spcBef>
                  <a:spcPct val="0"/>
                </a:spcBef>
              </a:pPr>
              <a:t>20</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2883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B43C49B-8636-4A68-953F-33C4B77A706A}" type="slidenum">
              <a:rPr lang="de-DE" altLang="de-DE" sz="1300"/>
              <a:pPr algn="r" eaLnBrk="1" hangingPunct="1">
                <a:spcBef>
                  <a:spcPct val="0"/>
                </a:spcBef>
              </a:pPr>
              <a:t>21</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2883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E084F0-573A-4F75-89CE-B5628BECC8E1}" type="slidenum">
              <a:rPr lang="de-DE" altLang="de-DE" sz="1300"/>
              <a:pPr eaLnBrk="1" hangingPunct="1">
                <a:spcBef>
                  <a:spcPct val="0"/>
                </a:spcBef>
              </a:pPr>
              <a:t>22</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07619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F4A853-B4FB-492D-9A68-F2A407012D16}" type="slidenum">
              <a:rPr lang="de-DE" altLang="de-DE" sz="1300"/>
              <a:pPr eaLnBrk="1" hangingPunct="1">
                <a:spcBef>
                  <a:spcPct val="0"/>
                </a:spcBef>
              </a:pPr>
              <a:t>23</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80765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F4A853-B4FB-492D-9A68-F2A407012D16}" type="slidenum">
              <a:rPr lang="de-DE" altLang="de-DE" sz="1300"/>
              <a:pPr eaLnBrk="1" hangingPunct="1">
                <a:spcBef>
                  <a:spcPct val="0"/>
                </a:spcBef>
              </a:pPr>
              <a:t>24</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80765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BC251EA-C89C-4D18-9340-2D0E890569E6}" type="slidenum">
              <a:rPr lang="de-DE" altLang="de-DE" sz="1300"/>
              <a:pPr eaLnBrk="1" hangingPunct="1">
                <a:spcBef>
                  <a:spcPct val="0"/>
                </a:spcBef>
              </a:pPr>
              <a:t>25</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2582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E978CF-5637-4E53-AE9A-7EC19DE6C474}" type="slidenum">
              <a:rPr lang="de-DE" altLang="de-DE" sz="1300"/>
              <a:pPr eaLnBrk="1" hangingPunct="1">
                <a:spcBef>
                  <a:spcPct val="0"/>
                </a:spcBef>
              </a:pPr>
              <a:t>26</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31996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E1C3AC-F820-4234-BA5F-691D5E78473D}" type="slidenum">
              <a:rPr lang="de-DE" altLang="de-DE" sz="1300"/>
              <a:pPr eaLnBrk="1" hangingPunct="1">
                <a:spcBef>
                  <a:spcPct val="0"/>
                </a:spcBef>
              </a:pPr>
              <a:t>27</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08346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24AA5E9-6969-4327-AEC4-ACA48253EEAE}" type="slidenum">
              <a:rPr lang="de-DE" altLang="de-DE" sz="1300"/>
              <a:pPr eaLnBrk="1" hangingPunct="1">
                <a:spcBef>
                  <a:spcPct val="0"/>
                </a:spcBef>
              </a:pPr>
              <a:t>28</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91886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DD8294-2B02-40B0-B7E9-7D705FF5A4A5}" type="slidenum">
              <a:rPr lang="de-DE" altLang="de-DE" sz="1300"/>
              <a:pPr eaLnBrk="1" hangingPunct="1">
                <a:spcBef>
                  <a:spcPct val="0"/>
                </a:spcBef>
              </a:pPr>
              <a:t>29</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49397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FE0AAA-8271-485B-9C33-34046585F2D2}" type="slidenum">
              <a:rPr lang="de-DE" altLang="de-DE" sz="1300"/>
              <a:pPr eaLnBrk="1" hangingPunct="1">
                <a:spcBef>
                  <a:spcPct val="0"/>
                </a:spcBef>
              </a:pPr>
              <a:t>30</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49596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A487FC-57D4-4078-9919-77AA1A18CC7C}" type="slidenum">
              <a:rPr lang="de-DE" altLang="de-DE" sz="1300"/>
              <a:pPr eaLnBrk="1" hangingPunct="1">
                <a:spcBef>
                  <a:spcPct val="0"/>
                </a:spcBef>
              </a:pPr>
              <a:t>31</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81815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55F1D7-8A7A-4326-9937-386F46390AEA}" type="slidenum">
              <a:rPr lang="de-DE" altLang="de-DE" sz="1300"/>
              <a:pPr eaLnBrk="1" hangingPunct="1">
                <a:spcBef>
                  <a:spcPct val="0"/>
                </a:spcBef>
              </a:pPr>
              <a:t>32</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70651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4A5F04-4B75-4D59-92C3-96CE02CDFFDE}" type="slidenum">
              <a:rPr lang="de-DE" altLang="de-DE" sz="1300"/>
              <a:pPr eaLnBrk="1" hangingPunct="1">
                <a:spcBef>
                  <a:spcPct val="0"/>
                </a:spcBef>
              </a:pPr>
              <a:t>33</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73459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D148B1-21F1-43B6-8413-BE2182068F98}" type="slidenum">
              <a:rPr lang="de-DE" altLang="de-DE" sz="1300"/>
              <a:pPr eaLnBrk="1" hangingPunct="1">
                <a:spcBef>
                  <a:spcPct val="0"/>
                </a:spcBef>
              </a:pPr>
              <a:t>34</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01084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8DA4EE-1EB2-4C11-AAC0-4B55C041C60C}" type="slidenum">
              <a:rPr lang="de-DE" altLang="de-DE" sz="1300"/>
              <a:pPr eaLnBrk="1" hangingPunct="1">
                <a:spcBef>
                  <a:spcPct val="0"/>
                </a:spcBef>
              </a:pPr>
              <a:t>35</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06511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29C8D8-8E8D-49C8-A5D2-80AB4CAAAD88}" type="slidenum">
              <a:rPr lang="de-DE" altLang="de-DE" sz="1300"/>
              <a:pPr eaLnBrk="1" hangingPunct="1">
                <a:spcBef>
                  <a:spcPct val="0"/>
                </a:spcBef>
              </a:pPr>
              <a:t>36</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59318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8569AD-5823-4D5E-97CE-90753884278F}" type="slidenum">
              <a:rPr lang="de-DE" altLang="de-DE" sz="1300"/>
              <a:pPr eaLnBrk="1" hangingPunct="1">
                <a:spcBef>
                  <a:spcPct val="0"/>
                </a:spcBef>
              </a:pPr>
              <a:t>37</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94957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5803FB-1B46-42F3-8C07-84C051294164}" type="slidenum">
              <a:rPr lang="de-DE" altLang="de-DE" sz="1300"/>
              <a:pPr eaLnBrk="1" hangingPunct="1">
                <a:spcBef>
                  <a:spcPct val="0"/>
                </a:spcBef>
              </a:pPr>
              <a:t>38</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23235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950961-B14E-4341-BB30-D069C97F3F75}" type="slidenum">
              <a:rPr lang="de-DE" altLang="de-DE" sz="1300"/>
              <a:pPr eaLnBrk="1" hangingPunct="1">
                <a:spcBef>
                  <a:spcPct val="0"/>
                </a:spcBef>
              </a:pPr>
              <a:t>39</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72493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FE221C-995A-47B6-B77C-6860483CA469}" type="slidenum">
              <a:rPr lang="de-DE" altLang="de-DE" sz="1300"/>
              <a:pPr eaLnBrk="1" hangingPunct="1">
                <a:spcBef>
                  <a:spcPct val="0"/>
                </a:spcBef>
              </a:pPr>
              <a:t>40</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3335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CA4E12-E23A-472A-9877-5A8E113BA1DC}" type="slidenum">
              <a:rPr lang="de-DE" altLang="de-DE" sz="1300"/>
              <a:pPr eaLnBrk="1" hangingPunct="1">
                <a:spcBef>
                  <a:spcPct val="0"/>
                </a:spcBef>
              </a:pPr>
              <a:t>41</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665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FB4E77-E049-488E-8D18-C6A1CBF58E75}" type="slidenum">
              <a:rPr lang="de-DE" altLang="de-DE" sz="1300"/>
              <a:pPr eaLnBrk="1" hangingPunct="1">
                <a:spcBef>
                  <a:spcPct val="0"/>
                </a:spcBef>
              </a:pPr>
              <a:t>42</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642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42C641-69FA-4B0E-A50D-3517401E80B6}" type="slidenum">
              <a:rPr lang="de-DE" altLang="de-DE" sz="1300"/>
              <a:pPr eaLnBrk="1" hangingPunct="1">
                <a:spcBef>
                  <a:spcPct val="0"/>
                </a:spcBef>
              </a:pPr>
              <a:t>43</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20277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8DA4EE-1EB2-4C11-AAC0-4B55C041C60C}" type="slidenum">
              <a:rPr lang="de-DE" altLang="de-DE" sz="1300"/>
              <a:pPr eaLnBrk="1" hangingPunct="1">
                <a:spcBef>
                  <a:spcPct val="0"/>
                </a:spcBef>
              </a:pPr>
              <a:t>44</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06511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29C8D8-8E8D-49C8-A5D2-80AB4CAAAD88}" type="slidenum">
              <a:rPr lang="de-DE" altLang="de-DE" sz="1300"/>
              <a:pPr eaLnBrk="1" hangingPunct="1">
                <a:spcBef>
                  <a:spcPct val="0"/>
                </a:spcBef>
              </a:pPr>
              <a:t>45</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59318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8569AD-5823-4D5E-97CE-90753884278F}" type="slidenum">
              <a:rPr lang="de-DE" altLang="de-DE" sz="1300"/>
              <a:pPr eaLnBrk="1" hangingPunct="1">
                <a:spcBef>
                  <a:spcPct val="0"/>
                </a:spcBef>
              </a:pPr>
              <a:t>46</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94957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5803FB-1B46-42F3-8C07-84C051294164}" type="slidenum">
              <a:rPr lang="de-DE" altLang="de-DE" sz="1300"/>
              <a:pPr eaLnBrk="1" hangingPunct="1">
                <a:spcBef>
                  <a:spcPct val="0"/>
                </a:spcBef>
              </a:pPr>
              <a:t>47</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23235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950961-B14E-4341-BB30-D069C97F3F75}" type="slidenum">
              <a:rPr lang="de-DE" altLang="de-DE" sz="1300"/>
              <a:pPr eaLnBrk="1" hangingPunct="1">
                <a:spcBef>
                  <a:spcPct val="0"/>
                </a:spcBef>
              </a:pPr>
              <a:t>48</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72493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FE221C-995A-47B6-B77C-6860483CA469}" type="slidenum">
              <a:rPr lang="de-DE" altLang="de-DE" sz="1300"/>
              <a:pPr eaLnBrk="1" hangingPunct="1">
                <a:spcBef>
                  <a:spcPct val="0"/>
                </a:spcBef>
              </a:pPr>
              <a:t>49</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3335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CA4E12-E23A-472A-9877-5A8E113BA1DC}" type="slidenum">
              <a:rPr lang="de-DE" altLang="de-DE" sz="1300"/>
              <a:pPr eaLnBrk="1" hangingPunct="1">
                <a:spcBef>
                  <a:spcPct val="0"/>
                </a:spcBef>
              </a:pPr>
              <a:t>50</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665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FB4E77-E049-488E-8D18-C6A1CBF58E75}" type="slidenum">
              <a:rPr lang="de-DE" altLang="de-DE" sz="1300"/>
              <a:pPr eaLnBrk="1" hangingPunct="1">
                <a:spcBef>
                  <a:spcPct val="0"/>
                </a:spcBef>
              </a:pPr>
              <a:t>51</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642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42C641-69FA-4B0E-A50D-3517401E80B6}" type="slidenum">
              <a:rPr lang="de-DE" altLang="de-DE" sz="1300"/>
              <a:pPr eaLnBrk="1" hangingPunct="1">
                <a:spcBef>
                  <a:spcPct val="0"/>
                </a:spcBef>
              </a:pPr>
              <a:t>52</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20277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AC3121-7FA6-49A7-A009-74AF0C529315}" type="slidenum">
              <a:rPr lang="de-DE" altLang="de-DE" sz="1300"/>
              <a:pPr eaLnBrk="1" hangingPunct="1">
                <a:spcBef>
                  <a:spcPct val="0"/>
                </a:spcBef>
              </a:pPr>
              <a:t>53</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27873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6C0843-03DC-45F5-AA93-A549D3D3867F}" type="slidenum">
              <a:rPr lang="de-DE" altLang="de-DE" sz="1300"/>
              <a:pPr eaLnBrk="1" hangingPunct="1">
                <a:spcBef>
                  <a:spcPct val="0"/>
                </a:spcBef>
              </a:pPr>
              <a:t>54</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97245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C6489B-1BC7-4E8A-B657-FA740A9941E9}" type="slidenum">
              <a:rPr lang="de-DE" altLang="de-DE" sz="1300"/>
              <a:pPr eaLnBrk="1" hangingPunct="1">
                <a:spcBef>
                  <a:spcPct val="0"/>
                </a:spcBef>
              </a:pPr>
              <a:t>55</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01692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FA84D8-D1C9-46BB-A0A1-729944EF4AA7}" type="slidenum">
              <a:rPr lang="de-DE" altLang="de-DE" sz="1300"/>
              <a:pPr eaLnBrk="1" hangingPunct="1">
                <a:spcBef>
                  <a:spcPct val="0"/>
                </a:spcBef>
              </a:pPr>
              <a:t>56</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43016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E1FA2D-D37E-49EE-973B-BAB1910FA44E}" type="slidenum">
              <a:rPr lang="de-DE" altLang="de-DE" sz="1300"/>
              <a:pPr eaLnBrk="1" hangingPunct="1">
                <a:spcBef>
                  <a:spcPct val="0"/>
                </a:spcBef>
              </a:pPr>
              <a:t>57</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1092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24E89B-42EA-46D5-A849-E63731E23280}" type="slidenum">
              <a:rPr lang="de-DE" altLang="de-DE" sz="1300"/>
              <a:pPr eaLnBrk="1" hangingPunct="1">
                <a:spcBef>
                  <a:spcPct val="0"/>
                </a:spcBef>
              </a:pPr>
              <a:t>58</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49847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C09634-F258-48E3-BB8A-3436A0061B05}" type="slidenum">
              <a:rPr lang="de-DE" altLang="de-DE" sz="1300"/>
              <a:pPr eaLnBrk="1" hangingPunct="1">
                <a:spcBef>
                  <a:spcPct val="0"/>
                </a:spcBef>
              </a:pPr>
              <a:t>59</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12890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2EB29BD-CDF2-4621-BE33-2F64F1B818EF}" type="slidenum">
              <a:rPr lang="de-DE" altLang="de-DE" sz="1300"/>
              <a:pPr eaLnBrk="1" hangingPunct="1">
                <a:spcBef>
                  <a:spcPct val="0"/>
                </a:spcBef>
              </a:pPr>
              <a:t>60</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837498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3B8A51-4DF6-494F-AEC4-9FCFACA3FE89}" type="slidenum">
              <a:rPr lang="de-DE" altLang="de-DE" sz="1300"/>
              <a:pPr eaLnBrk="1" hangingPunct="1">
                <a:spcBef>
                  <a:spcPct val="0"/>
                </a:spcBef>
              </a:pPr>
              <a:t>61</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46841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BDE0B5-3A66-475D-8F2E-26F1200020D8}" type="slidenum">
              <a:rPr lang="de-DE" altLang="de-DE" sz="1300"/>
              <a:pPr eaLnBrk="1" hangingPunct="1">
                <a:spcBef>
                  <a:spcPct val="0"/>
                </a:spcBef>
              </a:pPr>
              <a:t>62</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753458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CB9D2F-6FCC-4F9B-8843-BE151FE6E93E}" type="slidenum">
              <a:rPr lang="de-DE" altLang="de-DE" sz="1300"/>
              <a:pPr eaLnBrk="1" hangingPunct="1">
                <a:spcBef>
                  <a:spcPct val="0"/>
                </a:spcBef>
              </a:pPr>
              <a:t>63</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88509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412186-54F9-43A7-99B5-4D5840512EAF}" type="slidenum">
              <a:rPr lang="de-DE" altLang="de-DE" sz="1300"/>
              <a:pPr eaLnBrk="1" hangingPunct="1">
                <a:spcBef>
                  <a:spcPct val="0"/>
                </a:spcBef>
              </a:pPr>
              <a:t>64</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696332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9BD8B2-64AC-45AA-A428-623E83325447}" type="slidenum">
              <a:rPr lang="de-DE" altLang="de-DE" sz="1300"/>
              <a:pPr eaLnBrk="1" hangingPunct="1">
                <a:spcBef>
                  <a:spcPct val="0"/>
                </a:spcBef>
              </a:pPr>
              <a:t>65</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90608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78BE8B-C46E-49B4-BCF7-ECF494C1511E}" type="slidenum">
              <a:rPr lang="de-DE" altLang="de-DE" sz="1300"/>
              <a:pPr eaLnBrk="1" hangingPunct="1">
                <a:spcBef>
                  <a:spcPct val="0"/>
                </a:spcBef>
              </a:pPr>
              <a:t>66</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820381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4A266E-9C13-4F38-92EB-6ED3C2E83064}" type="slidenum">
              <a:rPr lang="de-DE" altLang="de-DE" sz="1300"/>
              <a:pPr eaLnBrk="1" hangingPunct="1">
                <a:spcBef>
                  <a:spcPct val="0"/>
                </a:spcBef>
              </a:pPr>
              <a:t>67</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525243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0743FE-9413-4C59-901C-C66473127B0D}" type="slidenum">
              <a:rPr lang="de-DE" altLang="de-DE" sz="1300"/>
              <a:pPr eaLnBrk="1" hangingPunct="1">
                <a:spcBef>
                  <a:spcPct val="0"/>
                </a:spcBef>
              </a:pPr>
              <a:t>68</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570095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CDB8C5-B230-408C-82CC-967E48429667}" type="slidenum">
              <a:rPr lang="de-DE" altLang="de-DE" sz="1300"/>
              <a:pPr eaLnBrk="1" hangingPunct="1">
                <a:spcBef>
                  <a:spcPct val="0"/>
                </a:spcBef>
              </a:pPr>
              <a:t>69</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595776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70</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67865F-2D08-4150-ABF9-D1DDFA2D1C0D}" type="slidenum">
              <a:rPr lang="de-DE" altLang="de-DE" sz="1300"/>
              <a:pPr eaLnBrk="1" hangingPunct="1">
                <a:spcBef>
                  <a:spcPct val="0"/>
                </a:spcBef>
              </a:pPr>
              <a:t>71</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220504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8CD9C1-C616-4DAC-9035-B3DE2D358151}" type="slidenum">
              <a:rPr lang="de-DE" altLang="de-DE" sz="1300"/>
              <a:pPr eaLnBrk="1" hangingPunct="1">
                <a:spcBef>
                  <a:spcPct val="0"/>
                </a:spcBef>
              </a:pPr>
              <a:t>72</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347773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1722171-1D00-4502-ACDC-9D0E3F11C070}" type="slidenum">
              <a:rPr lang="de-DE" altLang="de-DE" sz="1300"/>
              <a:pPr eaLnBrk="1" hangingPunct="1">
                <a:spcBef>
                  <a:spcPct val="0"/>
                </a:spcBef>
              </a:pPr>
              <a:t>73</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678138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8A4202-B855-4E83-91C2-F9CDB38EE8ED}" type="slidenum">
              <a:rPr lang="de-DE" altLang="de-DE" sz="1300"/>
              <a:pPr eaLnBrk="1" hangingPunct="1">
                <a:spcBef>
                  <a:spcPct val="0"/>
                </a:spcBef>
              </a:pPr>
              <a:t>74</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22633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231330-203C-4047-8B34-23042F30A38A}" type="slidenum">
              <a:rPr lang="de-DE" altLang="de-DE" sz="1300"/>
              <a:pPr eaLnBrk="1" hangingPunct="1">
                <a:spcBef>
                  <a:spcPct val="0"/>
                </a:spcBef>
              </a:pPr>
              <a:t>75</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056172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7D60FF-0588-4509-AFF4-7AADC62DA260}" type="slidenum">
              <a:rPr lang="de-DE" altLang="de-DE" sz="1300"/>
              <a:pPr eaLnBrk="1" hangingPunct="1">
                <a:spcBef>
                  <a:spcPct val="0"/>
                </a:spcBef>
              </a:pPr>
              <a:t>76</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029182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333BB3-5CEE-4D53-AF4E-5CCF7B58F8A7}" type="slidenum">
              <a:rPr lang="de-DE" altLang="de-DE" sz="1300"/>
              <a:pPr eaLnBrk="1" hangingPunct="1">
                <a:spcBef>
                  <a:spcPct val="0"/>
                </a:spcBef>
              </a:pPr>
              <a:t>77</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463151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885B658-5211-4793-A2A3-D8BEABB0D19C}" type="slidenum">
              <a:rPr lang="de-DE" altLang="de-DE" sz="1300"/>
              <a:pPr eaLnBrk="1" hangingPunct="1">
                <a:spcBef>
                  <a:spcPct val="0"/>
                </a:spcBef>
              </a:pPr>
              <a:t>78</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60212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0F5C7E-50D0-4262-BBE5-76FB03F8973A}" type="slidenum">
              <a:rPr lang="de-DE" altLang="de-DE" sz="1300"/>
              <a:pPr eaLnBrk="1" hangingPunct="1">
                <a:spcBef>
                  <a:spcPct val="0"/>
                </a:spcBef>
              </a:pPr>
              <a:t>79</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236991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D87B3C-B99F-43F6-820F-7D0C3116845D}" type="slidenum">
              <a:rPr lang="de-DE" altLang="de-DE" sz="1300"/>
              <a:pPr eaLnBrk="1" hangingPunct="1">
                <a:spcBef>
                  <a:spcPct val="0"/>
                </a:spcBef>
              </a:pPr>
              <a:t>80</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776525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76755B-485F-4B11-98A8-595A02750486}" type="slidenum">
              <a:rPr lang="de-DE" altLang="de-DE" sz="1300"/>
              <a:pPr eaLnBrk="1" hangingPunct="1">
                <a:spcBef>
                  <a:spcPct val="0"/>
                </a:spcBef>
              </a:pPr>
              <a:t>81</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859326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B7ECEA-4D68-47E3-A1FA-76BE9A05AACE}" type="slidenum">
              <a:rPr lang="de-DE" altLang="de-DE" sz="1300"/>
              <a:pPr eaLnBrk="1" hangingPunct="1">
                <a:spcBef>
                  <a:spcPct val="0"/>
                </a:spcBef>
              </a:pPr>
              <a:t>82</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654195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B7F496-75B8-421F-8374-19091EB00AAA}" type="slidenum">
              <a:rPr lang="de-DE" altLang="de-DE" sz="1300"/>
              <a:pPr eaLnBrk="1" hangingPunct="1">
                <a:spcBef>
                  <a:spcPct val="0"/>
                </a:spcBef>
              </a:pPr>
              <a:t>83</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927313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6DB962-FCBD-40AE-ABD5-77480FA33A1D}" type="slidenum">
              <a:rPr lang="de-DE" altLang="de-DE" sz="1300"/>
              <a:pPr eaLnBrk="1" hangingPunct="1">
                <a:spcBef>
                  <a:spcPct val="0"/>
                </a:spcBef>
              </a:pPr>
              <a:t>84</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452560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C747B9-71A9-40B4-A103-E6649CBE367A}" type="slidenum">
              <a:rPr lang="de-DE" altLang="de-DE" sz="1300"/>
              <a:pPr eaLnBrk="1" hangingPunct="1">
                <a:spcBef>
                  <a:spcPct val="0"/>
                </a:spcBef>
              </a:pPr>
              <a:t>85</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350689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49B5D1-0230-4C13-BD11-54DCA90ECAC2}" type="slidenum">
              <a:rPr lang="de-DE" altLang="de-DE" sz="1300"/>
              <a:pPr eaLnBrk="1" hangingPunct="1">
                <a:spcBef>
                  <a:spcPct val="0"/>
                </a:spcBef>
              </a:pPr>
              <a:t>86</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130317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D2B55A-9D1F-4DCF-902C-7E15CEEC72F1}" type="slidenum">
              <a:rPr lang="de-DE" altLang="de-DE" sz="1300"/>
              <a:pPr eaLnBrk="1" hangingPunct="1">
                <a:spcBef>
                  <a:spcPct val="0"/>
                </a:spcBef>
              </a:pPr>
              <a:t>87</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4269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22796664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130980-6C2B-403B-B74B-CC0A70D2B0F2}" type="slidenum">
              <a:rPr lang="de-DE" altLang="de-DE" sz="1300"/>
              <a:pPr eaLnBrk="1" hangingPunct="1">
                <a:spcBef>
                  <a:spcPct val="0"/>
                </a:spcBef>
              </a:pPr>
              <a:t>88</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459651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C14428-3054-4762-8782-DE29618EE648}" type="slidenum">
              <a:rPr lang="de-DE" altLang="de-DE" sz="1300"/>
              <a:pPr eaLnBrk="1" hangingPunct="1">
                <a:spcBef>
                  <a:spcPct val="0"/>
                </a:spcBef>
              </a:pPr>
              <a:t>89</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089672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2221FE-8B50-4608-A881-BD37CCD89A6B}" type="slidenum">
              <a:rPr lang="de-DE" altLang="de-DE" sz="1300"/>
              <a:pPr eaLnBrk="1" hangingPunct="1">
                <a:spcBef>
                  <a:spcPct val="0"/>
                </a:spcBef>
              </a:pPr>
              <a:t>90</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12481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157670-5291-4DA0-9868-F579B4092089}" type="slidenum">
              <a:rPr lang="de-DE" altLang="de-DE" sz="1300"/>
              <a:pPr eaLnBrk="1" hangingPunct="1">
                <a:spcBef>
                  <a:spcPct val="0"/>
                </a:spcBef>
              </a:pPr>
              <a:t>91</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588309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4E4A81E-34B2-454E-9742-031DEA022884}" type="slidenum">
              <a:rPr lang="de-DE" altLang="de-DE" sz="1300"/>
              <a:pPr eaLnBrk="1" hangingPunct="1">
                <a:spcBef>
                  <a:spcPct val="0"/>
                </a:spcBef>
              </a:pPr>
              <a:t>92</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65501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D81430-98A5-41B1-A959-519607EB4D17}" type="slidenum">
              <a:rPr lang="de-DE" altLang="de-DE" sz="1300"/>
              <a:pPr eaLnBrk="1" hangingPunct="1">
                <a:spcBef>
                  <a:spcPct val="0"/>
                </a:spcBef>
              </a:pPr>
              <a:t>93</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068295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63D3DA-B7A2-441C-A80B-1740F284ED71}" type="slidenum">
              <a:rPr lang="de-DE" altLang="de-DE" sz="1300"/>
              <a:pPr eaLnBrk="1" hangingPunct="1">
                <a:spcBef>
                  <a:spcPct val="0"/>
                </a:spcBef>
              </a:pPr>
              <a:t>94</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893850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1B6FFC-0248-4FD0-8F53-384B88FCA951}" type="slidenum">
              <a:rPr lang="de-DE" altLang="de-DE" sz="1300"/>
              <a:pPr eaLnBrk="1" hangingPunct="1">
                <a:spcBef>
                  <a:spcPct val="0"/>
                </a:spcBef>
              </a:pPr>
              <a:t>95</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096360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FBEBE2-E024-4835-9D1C-031EF2F1E78D}" type="slidenum">
              <a:rPr lang="de-DE" altLang="de-DE" sz="1300"/>
              <a:pPr eaLnBrk="1" hangingPunct="1">
                <a:spcBef>
                  <a:spcPct val="0"/>
                </a:spcBef>
              </a:pPr>
              <a:t>96</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64143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D9F243-2515-49B7-A132-FFD94FAFB644}" type="slidenum">
              <a:rPr lang="de-DE" altLang="de-DE" sz="1300"/>
              <a:pPr eaLnBrk="1" hangingPunct="1">
                <a:spcBef>
                  <a:spcPct val="0"/>
                </a:spcBef>
              </a:pPr>
              <a:t>97</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0263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F58C92-C66F-45E8-867D-764B0576AB70}" type="slidenum">
              <a:rPr lang="de-DE" altLang="de-DE" sz="1300"/>
              <a:pPr eaLnBrk="1" hangingPunct="1">
                <a:spcBef>
                  <a:spcPct val="0"/>
                </a:spcBef>
              </a:pPr>
              <a:t>98</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717508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C62ACF-D221-4042-91EA-016DD5346D57}" type="slidenum">
              <a:rPr lang="de-DE" altLang="de-DE" sz="1300"/>
              <a:pPr eaLnBrk="1" hangingPunct="1">
                <a:spcBef>
                  <a:spcPct val="0"/>
                </a:spcBef>
              </a:pPr>
              <a:t>99</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94327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3A755E-8C99-4D13-99B0-9B8CB7A7D2EB}" type="slidenum">
              <a:rPr lang="de-DE" altLang="de-DE" sz="1300"/>
              <a:pPr eaLnBrk="1" hangingPunct="1">
                <a:spcBef>
                  <a:spcPct val="0"/>
                </a:spcBef>
              </a:pPr>
              <a:t>100</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387369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0351DE-F4DF-479A-8263-C16EFC6DBCAE}" type="slidenum">
              <a:rPr lang="de-DE" altLang="de-DE" sz="1300"/>
              <a:pPr eaLnBrk="1" hangingPunct="1">
                <a:spcBef>
                  <a:spcPct val="0"/>
                </a:spcBef>
              </a:pPr>
              <a:t>101</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177837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29C600-7D61-44FF-A17C-01FDDCBAD2D6}" type="slidenum">
              <a:rPr lang="de-DE" altLang="de-DE" sz="1300"/>
              <a:pPr eaLnBrk="1" hangingPunct="1">
                <a:spcBef>
                  <a:spcPct val="0"/>
                </a:spcBef>
              </a:pPr>
              <a:t>102</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194871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17E98E-B9F9-4CE2-B2C2-87DEB74BF42E}" type="slidenum">
              <a:rPr lang="de-DE" altLang="de-DE" sz="1300"/>
              <a:pPr eaLnBrk="1" hangingPunct="1">
                <a:spcBef>
                  <a:spcPct val="0"/>
                </a:spcBef>
              </a:pPr>
              <a:t>103</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755266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0A688E-69F4-4654-8332-227C46715F17}" type="slidenum">
              <a:rPr lang="de-DE" altLang="de-DE" sz="1300"/>
              <a:pPr eaLnBrk="1" hangingPunct="1">
                <a:spcBef>
                  <a:spcPct val="0"/>
                </a:spcBef>
              </a:pPr>
              <a:t>104</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95084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4B6CD5-084B-472E-9C2F-91F2BCDAF421}" type="slidenum">
              <a:rPr lang="de-DE" altLang="de-DE" sz="1300"/>
              <a:pPr eaLnBrk="1" hangingPunct="1">
                <a:spcBef>
                  <a:spcPct val="0"/>
                </a:spcBef>
              </a:pPr>
              <a:t>105</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34549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BAEC85B-DD46-4288-9999-A65F72201FB8}" type="slidenum">
              <a:rPr lang="de-DE" altLang="de-DE" sz="1300"/>
              <a:pPr eaLnBrk="1" hangingPunct="1">
                <a:spcBef>
                  <a:spcPct val="0"/>
                </a:spcBef>
              </a:pPr>
              <a:t>106</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477877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42F333-6AEC-4B80-918F-462BB436A0BF}" type="slidenum">
              <a:rPr lang="de-DE" altLang="de-DE" sz="1300"/>
              <a:pPr eaLnBrk="1" hangingPunct="1">
                <a:spcBef>
                  <a:spcPct val="0"/>
                </a:spcBef>
              </a:pPr>
              <a:t>107</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123945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C0D4D8-DFAC-4D93-9D1E-FDC216D5F431}" type="slidenum">
              <a:rPr lang="de-DE" altLang="de-DE" sz="1300"/>
              <a:pPr eaLnBrk="1" hangingPunct="1">
                <a:spcBef>
                  <a:spcPct val="0"/>
                </a:spcBef>
              </a:pPr>
              <a:t>108</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434630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541A91-884A-472E-B2A0-447BA094BCF8}" type="slidenum">
              <a:rPr lang="de-DE" altLang="de-DE" sz="1300"/>
              <a:pPr eaLnBrk="1" hangingPunct="1">
                <a:spcBef>
                  <a:spcPct val="0"/>
                </a:spcBef>
              </a:pPr>
              <a:t>109</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484680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49A2EE-0251-432B-B5E4-FBA63880AC03}" type="slidenum">
              <a:rPr lang="de-DE" altLang="de-DE" sz="1300"/>
              <a:pPr eaLnBrk="1" hangingPunct="1">
                <a:spcBef>
                  <a:spcPct val="0"/>
                </a:spcBef>
              </a:pPr>
              <a:t>110</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438778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953F09-58D0-4810-9E37-38F6DDC300F6}" type="slidenum">
              <a:rPr lang="de-DE" altLang="de-DE" sz="1300"/>
              <a:pPr eaLnBrk="1" hangingPunct="1">
                <a:spcBef>
                  <a:spcPct val="0"/>
                </a:spcBef>
              </a:pPr>
              <a:t>111</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944680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C527C2-FBE7-4112-BB41-AE6D81C5C760}" type="slidenum">
              <a:rPr lang="de-DE" altLang="de-DE" sz="1300"/>
              <a:pPr eaLnBrk="1" hangingPunct="1">
                <a:spcBef>
                  <a:spcPct val="0"/>
                </a:spcBef>
              </a:pPr>
              <a:t>112</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300125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A3304E-843D-4146-90DC-ED4B43DB8A9E}" type="slidenum">
              <a:rPr lang="de-DE" altLang="de-DE" sz="1300"/>
              <a:pPr eaLnBrk="1" hangingPunct="1">
                <a:spcBef>
                  <a:spcPct val="0"/>
                </a:spcBef>
              </a:pPr>
              <a:t>113</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550537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477EDD-B99C-45B7-B08B-0B1F56016DBA}" type="slidenum">
              <a:rPr lang="de-DE" altLang="de-DE" sz="1300"/>
              <a:pPr eaLnBrk="1" hangingPunct="1">
                <a:spcBef>
                  <a:spcPct val="0"/>
                </a:spcBef>
              </a:pPr>
              <a:t>114</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708736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9ED240-FA82-4B4D-A58C-5309F5271712}" type="slidenum">
              <a:rPr lang="de-DE" altLang="de-DE" sz="1300"/>
              <a:pPr eaLnBrk="1" hangingPunct="1">
                <a:spcBef>
                  <a:spcPct val="0"/>
                </a:spcBef>
              </a:pPr>
              <a:t>115</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727882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1E5C304-7193-4B4B-8803-8860C5FA18DD}" type="slidenum">
              <a:rPr lang="de-DE" altLang="de-DE" sz="1300"/>
              <a:pPr eaLnBrk="1" hangingPunct="1">
                <a:spcBef>
                  <a:spcPct val="0"/>
                </a:spcBef>
              </a:pPr>
              <a:t>116</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540409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D2672E-B985-4AA2-98B6-94296F9785AC}" type="slidenum">
              <a:rPr lang="de-DE" altLang="de-DE" sz="1300"/>
              <a:pPr eaLnBrk="1" hangingPunct="1">
                <a:spcBef>
                  <a:spcPct val="0"/>
                </a:spcBef>
              </a:pPr>
              <a:t>117</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236871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35F500-5412-48E8-834F-BF8DE7FFEF3D}" type="slidenum">
              <a:rPr lang="de-DE" altLang="de-DE" sz="1300"/>
              <a:pPr eaLnBrk="1" hangingPunct="1">
                <a:spcBef>
                  <a:spcPct val="0"/>
                </a:spcBef>
              </a:pPr>
              <a:t>118</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346873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B8C05B-ABD7-4397-8758-B7B071200E54}" type="slidenum">
              <a:rPr lang="de-DE" altLang="de-DE" sz="1300"/>
              <a:pPr eaLnBrk="1" hangingPunct="1">
                <a:spcBef>
                  <a:spcPct val="0"/>
                </a:spcBef>
              </a:pPr>
              <a:t>119</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921829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BE9981-9411-488F-9E4D-2AB0813B5AD0}" type="slidenum">
              <a:rPr lang="de-DE" altLang="de-DE" sz="1300"/>
              <a:pPr eaLnBrk="1" hangingPunct="1">
                <a:spcBef>
                  <a:spcPct val="0"/>
                </a:spcBef>
              </a:pPr>
              <a:t>120</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05058133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BE9981-9411-488F-9E4D-2AB0813B5AD0}" type="slidenum">
              <a:rPr lang="de-DE" altLang="de-DE" sz="1300"/>
              <a:pPr eaLnBrk="1" hangingPunct="1">
                <a:spcBef>
                  <a:spcPct val="0"/>
                </a:spcBef>
              </a:pPr>
              <a:t>121</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05058133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C2809B-133D-40BF-A134-43145E581B9F}" type="slidenum">
              <a:rPr lang="de-DE" altLang="de-DE" sz="1300"/>
              <a:pPr eaLnBrk="1" hangingPunct="1">
                <a:spcBef>
                  <a:spcPct val="0"/>
                </a:spcBef>
              </a:pPr>
              <a:t>122</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656597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FE45A7-8614-4583-823A-C9410642B0F9}" type="slidenum">
              <a:rPr lang="de-DE" altLang="de-DE" sz="1300"/>
              <a:pPr eaLnBrk="1" hangingPunct="1">
                <a:spcBef>
                  <a:spcPct val="0"/>
                </a:spcBef>
              </a:pPr>
              <a:t>123</a:t>
            </a:fld>
            <a:endParaRPr lang="de-DE" altLang="de-DE"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145230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C75D22-8EF7-46FB-A312-1042D9B28C54}" type="slidenum">
              <a:rPr lang="de-DE" altLang="de-DE" sz="1300"/>
              <a:pPr eaLnBrk="1" hangingPunct="1">
                <a:spcBef>
                  <a:spcPct val="0"/>
                </a:spcBef>
              </a:pPr>
              <a:t>124</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42561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92C31E-3060-4760-9D9A-68AA295E8D33}" type="slidenum">
              <a:rPr lang="de-DE" altLang="de-DE" sz="1300"/>
              <a:pPr eaLnBrk="1" hangingPunct="1">
                <a:spcBef>
                  <a:spcPct val="0"/>
                </a:spcBef>
              </a:pPr>
              <a:t>125</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914670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B82926-7E0F-4AF4-90A3-0E6068A90D50}" type="slidenum">
              <a:rPr lang="de-DE" altLang="de-DE" sz="1300"/>
              <a:pPr eaLnBrk="1" hangingPunct="1">
                <a:spcBef>
                  <a:spcPct val="0"/>
                </a:spcBef>
              </a:pPr>
              <a:t>126</a:t>
            </a:fld>
            <a:endParaRPr lang="de-DE" altLang="de-DE" sz="1300"/>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350729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D3746F-51EC-4905-8BE4-EAFAD671DBD1}" type="slidenum">
              <a:rPr lang="de-DE" altLang="de-DE" sz="1300"/>
              <a:pPr eaLnBrk="1" hangingPunct="1">
                <a:spcBef>
                  <a:spcPct val="0"/>
                </a:spcBef>
              </a:pPr>
              <a:t>127</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070385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43DF56-F2E4-4C93-B7A3-EADA3AD1AC4B}" type="slidenum">
              <a:rPr lang="de-DE" altLang="de-DE" sz="1300"/>
              <a:pPr eaLnBrk="1" hangingPunct="1">
                <a:spcBef>
                  <a:spcPct val="0"/>
                </a:spcBef>
              </a:pPr>
              <a:t>128</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4012618"/>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095102-ED2A-43A3-A30D-ABE5FFC74F6B}" type="slidenum">
              <a:rPr lang="de-DE" altLang="de-DE" sz="1300"/>
              <a:pPr eaLnBrk="1" hangingPunct="1">
                <a:spcBef>
                  <a:spcPct val="0"/>
                </a:spcBef>
              </a:pPr>
              <a:t>129</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7112690"/>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1BA479-B88C-42D3-9FA9-41B14DE5BD96}" type="slidenum">
              <a:rPr lang="de-DE" altLang="de-DE" sz="1300"/>
              <a:pPr eaLnBrk="1" hangingPunct="1">
                <a:spcBef>
                  <a:spcPct val="0"/>
                </a:spcBef>
              </a:pPr>
              <a:t>130</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896660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E0DEE4C-9618-4822-8E2D-12210D615873}" type="slidenum">
              <a:rPr lang="de-DE" altLang="de-DE" sz="1300"/>
              <a:pPr eaLnBrk="1" hangingPunct="1">
                <a:spcBef>
                  <a:spcPct val="0"/>
                </a:spcBef>
              </a:pPr>
              <a:t>131</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053304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0AF58D-8842-4F4F-A9F6-E324B3F48E45}" type="slidenum">
              <a:rPr lang="de-DE" altLang="de-DE" sz="1300"/>
              <a:pPr eaLnBrk="1" hangingPunct="1">
                <a:spcBef>
                  <a:spcPct val="0"/>
                </a:spcBef>
              </a:pPr>
              <a:t>132</a:t>
            </a:fld>
            <a:endParaRPr lang="de-DE" altLang="de-DE" sz="1300"/>
          </a:p>
        </p:txBody>
      </p:sp>
      <p:sp>
        <p:nvSpPr>
          <p:cNvPr id="288771" name="Rectangle 2"/>
          <p:cNvSpPr>
            <a:spLocks noGrp="1" noRot="1" noChangeAspect="1" noChangeArrowheads="1" noTextEdit="1"/>
          </p:cNvSpPr>
          <p:nvPr>
            <p:ph type="sldImg"/>
          </p:nvPr>
        </p:nvSpPr>
        <p:spPr>
          <a:xfrm>
            <a:off x="82550" y="744538"/>
            <a:ext cx="6618288"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103317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B1C38F-ED07-41F4-AD35-1E46434AC37D}" type="slidenum">
              <a:rPr lang="de-DE" altLang="de-DE" sz="1300"/>
              <a:pPr eaLnBrk="1" hangingPunct="1">
                <a:spcBef>
                  <a:spcPct val="0"/>
                </a:spcBef>
              </a:pPr>
              <a:t>133</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423437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5FABA6-F372-4360-9238-119E0A835542}" type="slidenum">
              <a:rPr lang="de-DE" altLang="de-DE" sz="1300"/>
              <a:pPr eaLnBrk="1" hangingPunct="1">
                <a:spcBef>
                  <a:spcPct val="0"/>
                </a:spcBef>
              </a:pPr>
              <a:t>134</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53343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27FB8F-4E3D-4C1B-A1BF-CEFC7854D89A}" type="slidenum">
              <a:rPr lang="de-DE" altLang="de-DE" sz="1300"/>
              <a:pPr eaLnBrk="1" hangingPunct="1">
                <a:spcBef>
                  <a:spcPct val="0"/>
                </a:spcBef>
              </a:pPr>
              <a:t>135</a:t>
            </a:fld>
            <a:endParaRPr lang="de-DE" altLang="de-DE" sz="1300"/>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7768370"/>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7E35BD-8BB1-4888-AEB0-193D90CDE7D1}" type="slidenum">
              <a:rPr lang="de-DE" altLang="de-DE" sz="1300"/>
              <a:pPr eaLnBrk="1" hangingPunct="1">
                <a:spcBef>
                  <a:spcPct val="0"/>
                </a:spcBef>
              </a:pPr>
              <a:t>136</a:t>
            </a:fld>
            <a:endParaRPr lang="de-DE" altLang="de-DE" sz="1300"/>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2140149"/>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7E35BD-8BB1-4888-AEB0-193D90CDE7D1}" type="slidenum">
              <a:rPr lang="de-DE" altLang="de-DE" sz="1300"/>
              <a:pPr eaLnBrk="1" hangingPunct="1">
                <a:spcBef>
                  <a:spcPct val="0"/>
                </a:spcBef>
              </a:pPr>
              <a:t>137</a:t>
            </a:fld>
            <a:endParaRPr lang="de-DE" altLang="de-DE" sz="1300"/>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2140149"/>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7E35BD-8BB1-4888-AEB0-193D90CDE7D1}" type="slidenum">
              <a:rPr lang="de-DE" altLang="de-DE" sz="1300"/>
              <a:pPr eaLnBrk="1" hangingPunct="1">
                <a:spcBef>
                  <a:spcPct val="0"/>
                </a:spcBef>
              </a:pPr>
              <a:t>138</a:t>
            </a:fld>
            <a:endParaRPr lang="de-DE" altLang="de-DE" sz="1300"/>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2140149"/>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7E35BD-8BB1-4888-AEB0-193D90CDE7D1}" type="slidenum">
              <a:rPr lang="de-DE" altLang="de-DE" sz="1300"/>
              <a:pPr eaLnBrk="1" hangingPunct="1">
                <a:spcBef>
                  <a:spcPct val="0"/>
                </a:spcBef>
              </a:pPr>
              <a:t>139</a:t>
            </a:fld>
            <a:endParaRPr lang="de-DE" altLang="de-DE" sz="1300"/>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2140149"/>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7E35BD-8BB1-4888-AEB0-193D90CDE7D1}" type="slidenum">
              <a:rPr lang="de-DE" altLang="de-DE" sz="1300"/>
              <a:pPr eaLnBrk="1" hangingPunct="1">
                <a:spcBef>
                  <a:spcPct val="0"/>
                </a:spcBef>
              </a:pPr>
              <a:t>140</a:t>
            </a:fld>
            <a:endParaRPr lang="de-DE" altLang="de-DE" sz="1300"/>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214014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284409-F3FE-40CF-8D18-D667468EF998}" type="slidenum">
              <a:rPr lang="de-DE" altLang="de-DE" sz="1300"/>
              <a:pPr eaLnBrk="1" hangingPunct="1">
                <a:spcBef>
                  <a:spcPct val="0"/>
                </a:spcBef>
              </a:pPr>
              <a:t>141</a:t>
            </a:fld>
            <a:endParaRPr lang="de-DE" altLang="de-DE" sz="1300"/>
          </a:p>
        </p:txBody>
      </p:sp>
      <p:sp>
        <p:nvSpPr>
          <p:cNvPr id="300035" name="Rectangle 2"/>
          <p:cNvSpPr>
            <a:spLocks noGrp="1" noRot="1" noChangeAspect="1" noChangeArrowheads="1" noTextEdit="1"/>
          </p:cNvSpPr>
          <p:nvPr>
            <p:ph type="sldImg"/>
          </p:nvPr>
        </p:nvSpPr>
        <p:spPr>
          <a:xfrm>
            <a:off x="82550" y="744538"/>
            <a:ext cx="6618288" cy="3722687"/>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646029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284409-F3FE-40CF-8D18-D667468EF998}" type="slidenum">
              <a:rPr lang="de-DE" altLang="de-DE" sz="1300"/>
              <a:pPr eaLnBrk="1" hangingPunct="1">
                <a:spcBef>
                  <a:spcPct val="0"/>
                </a:spcBef>
              </a:pPr>
              <a:t>142</a:t>
            </a:fld>
            <a:endParaRPr lang="de-DE" altLang="de-DE" sz="1300"/>
          </a:p>
        </p:txBody>
      </p:sp>
      <p:sp>
        <p:nvSpPr>
          <p:cNvPr id="300035" name="Rectangle 2"/>
          <p:cNvSpPr>
            <a:spLocks noGrp="1" noRot="1" noChangeAspect="1" noChangeArrowheads="1" noTextEdit="1"/>
          </p:cNvSpPr>
          <p:nvPr>
            <p:ph type="sldImg"/>
          </p:nvPr>
        </p:nvSpPr>
        <p:spPr>
          <a:xfrm>
            <a:off x="82550" y="744538"/>
            <a:ext cx="6618288" cy="3722687"/>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6460296"/>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284409-F3FE-40CF-8D18-D667468EF998}" type="slidenum">
              <a:rPr lang="de-DE" altLang="de-DE" sz="1300"/>
              <a:pPr eaLnBrk="1" hangingPunct="1">
                <a:spcBef>
                  <a:spcPct val="0"/>
                </a:spcBef>
              </a:pPr>
              <a:t>143</a:t>
            </a:fld>
            <a:endParaRPr lang="de-DE" altLang="de-DE" sz="1300"/>
          </a:p>
        </p:txBody>
      </p:sp>
      <p:sp>
        <p:nvSpPr>
          <p:cNvPr id="300035" name="Rectangle 2"/>
          <p:cNvSpPr>
            <a:spLocks noGrp="1" noRot="1" noChangeAspect="1" noChangeArrowheads="1" noTextEdit="1"/>
          </p:cNvSpPr>
          <p:nvPr>
            <p:ph type="sldImg"/>
          </p:nvPr>
        </p:nvSpPr>
        <p:spPr>
          <a:xfrm>
            <a:off x="82550" y="744538"/>
            <a:ext cx="6618288" cy="3722687"/>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6460296"/>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991C74E-5876-4FB1-9ED1-895C1DD03E7D}" type="slidenum">
              <a:rPr lang="de-DE" altLang="de-DE" sz="1300"/>
              <a:pPr algn="r" eaLnBrk="1" hangingPunct="1">
                <a:spcBef>
                  <a:spcPct val="0"/>
                </a:spcBef>
              </a:pPr>
              <a:t>145</a:t>
            </a:fld>
            <a:endParaRPr lang="de-DE" altLang="de-DE" sz="1300"/>
          </a:p>
        </p:txBody>
      </p:sp>
      <p:sp>
        <p:nvSpPr>
          <p:cNvPr id="302083" name="Rectangle 2"/>
          <p:cNvSpPr>
            <a:spLocks noGrp="1" noRot="1" noChangeAspect="1" noChangeArrowheads="1" noTextEdit="1"/>
          </p:cNvSpPr>
          <p:nvPr>
            <p:ph type="sldImg"/>
          </p:nvPr>
        </p:nvSpPr>
        <p:spPr>
          <a:xfrm>
            <a:off x="82550" y="744538"/>
            <a:ext cx="6618288" cy="3722687"/>
          </a:xfrm>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3291918"/>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5DCFA2-E6B3-4DCA-B733-5B7EAAB5C462}" type="slidenum">
              <a:rPr lang="de-DE" altLang="de-DE" sz="1300">
                <a:solidFill>
                  <a:srgbClr val="000000"/>
                </a:solidFill>
              </a:rPr>
              <a:pPr eaLnBrk="1" hangingPunct="1">
                <a:spcBef>
                  <a:spcPct val="0"/>
                </a:spcBef>
              </a:pPr>
              <a:t>146</a:t>
            </a:fld>
            <a:endParaRPr lang="de-DE" altLang="de-DE" sz="1300">
              <a:solidFill>
                <a:srgbClr val="000000"/>
              </a:solidFill>
            </a:endParaRPr>
          </a:p>
        </p:txBody>
      </p:sp>
      <p:sp>
        <p:nvSpPr>
          <p:cNvPr id="303107" name="Rectangle 2"/>
          <p:cNvSpPr>
            <a:spLocks noGrp="1" noRot="1" noChangeAspect="1" noChangeArrowheads="1" noTextEdit="1"/>
          </p:cNvSpPr>
          <p:nvPr>
            <p:ph type="sldImg"/>
          </p:nvPr>
        </p:nvSpPr>
        <p:spPr>
          <a:xfrm>
            <a:off x="82550" y="744538"/>
            <a:ext cx="6618288" cy="3722687"/>
          </a:xfrm>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808870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F66731-D8C7-42CA-8759-07218D22742A}" type="slidenum">
              <a:rPr lang="de-DE" altLang="de-DE" sz="1300">
                <a:solidFill>
                  <a:srgbClr val="000000"/>
                </a:solidFill>
              </a:rPr>
              <a:pPr eaLnBrk="1" hangingPunct="1">
                <a:spcBef>
                  <a:spcPct val="0"/>
                </a:spcBef>
              </a:pPr>
              <a:t>147</a:t>
            </a:fld>
            <a:endParaRPr lang="de-DE" altLang="de-DE" sz="1300">
              <a:solidFill>
                <a:srgbClr val="000000"/>
              </a:solidFill>
            </a:endParaRPr>
          </a:p>
        </p:txBody>
      </p:sp>
      <p:sp>
        <p:nvSpPr>
          <p:cNvPr id="304131" name="Rectangle 2"/>
          <p:cNvSpPr>
            <a:spLocks noGrp="1" noRot="1" noChangeAspect="1" noChangeArrowheads="1" noTextEdit="1"/>
          </p:cNvSpPr>
          <p:nvPr>
            <p:ph type="sldImg"/>
          </p:nvPr>
        </p:nvSpPr>
        <p:spPr>
          <a:xfrm>
            <a:off x="82550" y="744538"/>
            <a:ext cx="6618288" cy="3722687"/>
          </a:xfrm>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8936550"/>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A4AE5D-16DF-4090-A37E-B5E51AB47F4B}" type="slidenum">
              <a:rPr lang="de-DE" altLang="de-DE" sz="1300">
                <a:solidFill>
                  <a:srgbClr val="000000"/>
                </a:solidFill>
              </a:rPr>
              <a:pPr eaLnBrk="1" hangingPunct="1">
                <a:spcBef>
                  <a:spcPct val="0"/>
                </a:spcBef>
              </a:pPr>
              <a:t>148</a:t>
            </a:fld>
            <a:endParaRPr lang="de-DE" altLang="de-DE" sz="1300">
              <a:solidFill>
                <a:srgbClr val="000000"/>
              </a:solidFill>
            </a:endParaRPr>
          </a:p>
        </p:txBody>
      </p:sp>
      <p:sp>
        <p:nvSpPr>
          <p:cNvPr id="305155" name="Rectangle 2"/>
          <p:cNvSpPr>
            <a:spLocks noGrp="1" noRot="1" noChangeAspect="1" noChangeArrowheads="1" noTextEdit="1"/>
          </p:cNvSpPr>
          <p:nvPr>
            <p:ph type="sldImg"/>
          </p:nvPr>
        </p:nvSpPr>
        <p:spPr>
          <a:xfrm>
            <a:off x="82550" y="744538"/>
            <a:ext cx="6618288" cy="3722687"/>
          </a:xfrm>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76216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CC1942-54B3-4E29-B896-DA0808BB43DD}" type="slidenum">
              <a:rPr lang="de-DE" altLang="de-DE" sz="1300">
                <a:solidFill>
                  <a:srgbClr val="000000"/>
                </a:solidFill>
              </a:rPr>
              <a:pPr eaLnBrk="1" hangingPunct="1">
                <a:spcBef>
                  <a:spcPct val="0"/>
                </a:spcBef>
              </a:pPr>
              <a:t>149</a:t>
            </a:fld>
            <a:endParaRPr lang="de-DE" altLang="de-DE" sz="1300">
              <a:solidFill>
                <a:srgbClr val="000000"/>
              </a:solidFill>
            </a:endParaRPr>
          </a:p>
        </p:txBody>
      </p:sp>
      <p:sp>
        <p:nvSpPr>
          <p:cNvPr id="306179" name="Rectangle 2"/>
          <p:cNvSpPr>
            <a:spLocks noGrp="1" noRot="1" noChangeAspect="1" noChangeArrowheads="1" noTextEdit="1"/>
          </p:cNvSpPr>
          <p:nvPr>
            <p:ph type="sldImg"/>
          </p:nvPr>
        </p:nvSpPr>
        <p:spPr>
          <a:xfrm>
            <a:off x="82550" y="744538"/>
            <a:ext cx="6618288" cy="3722687"/>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862312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B6F8E8-41D2-4610-94FE-2C3FD5503350}" type="slidenum">
              <a:rPr lang="de-DE" altLang="de-DE" sz="1300">
                <a:solidFill>
                  <a:srgbClr val="000000"/>
                </a:solidFill>
              </a:rPr>
              <a:pPr eaLnBrk="1" hangingPunct="1">
                <a:spcBef>
                  <a:spcPct val="0"/>
                </a:spcBef>
              </a:pPr>
              <a:t>150</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82550" y="744538"/>
            <a:ext cx="6618288" cy="3722687"/>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6958845"/>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81D40D-F6E3-44FB-8486-E416F724CF31}" type="slidenum">
              <a:rPr lang="de-DE" altLang="de-DE" sz="1300">
                <a:solidFill>
                  <a:srgbClr val="000000"/>
                </a:solidFill>
              </a:rPr>
              <a:pPr eaLnBrk="1" hangingPunct="1">
                <a:spcBef>
                  <a:spcPct val="0"/>
                </a:spcBef>
              </a:pPr>
              <a:t>151</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82550" y="744538"/>
            <a:ext cx="6618288" cy="3722687"/>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686512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813951-A515-47F6-98D2-4ABE80396E48}" type="slidenum">
              <a:rPr lang="de-DE" altLang="de-DE" smtClean="0"/>
              <a:pPr/>
              <a:t>152</a:t>
            </a:fld>
            <a:endParaRPr lang="de-DE" altLang="de-DE"/>
          </a:p>
        </p:txBody>
      </p:sp>
    </p:spTree>
    <p:extLst>
      <p:ext uri="{BB962C8B-B14F-4D97-AF65-F5344CB8AC3E}">
        <p14:creationId xmlns:p14="http://schemas.microsoft.com/office/powerpoint/2010/main" val="80167537"/>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813951-A515-47F6-98D2-4ABE80396E48}" type="slidenum">
              <a:rPr lang="de-DE" altLang="de-DE" smtClean="0"/>
              <a:pPr/>
              <a:t>153</a:t>
            </a:fld>
            <a:endParaRPr lang="de-DE" altLang="de-DE"/>
          </a:p>
        </p:txBody>
      </p:sp>
    </p:spTree>
    <p:extLst>
      <p:ext uri="{BB962C8B-B14F-4D97-AF65-F5344CB8AC3E}">
        <p14:creationId xmlns:p14="http://schemas.microsoft.com/office/powerpoint/2010/main" val="29357208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2 – Prebrzo zaključivanje I</a:t>
            </a:r>
          </a:p>
        </p:txBody>
      </p:sp>
      <p:sp>
        <p:nvSpPr>
          <p:cNvPr id="4" name="Slide Number Placeholder 3"/>
          <p:cNvSpPr>
            <a:spLocks noGrp="1"/>
          </p:cNvSpPr>
          <p:nvPr>
            <p:ph type="sldNum" sz="quarter" idx="12"/>
          </p:nvPr>
        </p:nvSpPr>
        <p:spPr bwMode="gray"/>
        <p:txBody>
          <a:bodyPr/>
          <a:lstStyle>
            <a:lvl1pPr>
              <a:defRPr b="0"/>
            </a:lvl1pPr>
          </a:lstStyle>
          <a:p>
            <a:fld id="{0C36DA6B-B9F4-4135-A436-169391028081}"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2 – Prebrzo zaključivanje I</a:t>
            </a:r>
          </a:p>
        </p:txBody>
      </p:sp>
      <p:sp>
        <p:nvSpPr>
          <p:cNvPr id="6" name="Slide Number Placeholder 5"/>
          <p:cNvSpPr>
            <a:spLocks noGrp="1"/>
          </p:cNvSpPr>
          <p:nvPr>
            <p:ph type="sldNum" sz="quarter" idx="12"/>
          </p:nvPr>
        </p:nvSpPr>
        <p:spPr bwMode="gray"/>
        <p:txBody>
          <a:bodyPr>
            <a:noAutofit/>
          </a:bodyPr>
          <a:lstStyle>
            <a:lvl1pPr>
              <a:defRPr b="0"/>
            </a:lvl1pPr>
          </a:lstStyle>
          <a:p>
            <a:fld id="{F98D28BD-C0C9-49DF-B2DB-C13C4A913AB0}"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Prebrzo zaključivanje I</a:t>
            </a:r>
          </a:p>
        </p:txBody>
      </p:sp>
      <p:sp>
        <p:nvSpPr>
          <p:cNvPr id="7" name="Slide Number Placeholder 6"/>
          <p:cNvSpPr>
            <a:spLocks noGrp="1"/>
          </p:cNvSpPr>
          <p:nvPr>
            <p:ph type="sldNum" sz="quarter" idx="12"/>
          </p:nvPr>
        </p:nvSpPr>
        <p:spPr bwMode="gray"/>
        <p:txBody>
          <a:bodyPr/>
          <a:lstStyle>
            <a:lvl1pPr>
              <a:defRPr b="0"/>
            </a:lvl1pPr>
          </a:lstStyle>
          <a:p>
            <a:fld id="{8135E138-C7CE-458E-BDEB-B6C9C81C0256}"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Prebrzo zaključivanje I</a:t>
            </a:r>
          </a:p>
        </p:txBody>
      </p:sp>
      <p:sp>
        <p:nvSpPr>
          <p:cNvPr id="7" name="Slide Number Placeholder 6"/>
          <p:cNvSpPr>
            <a:spLocks noGrp="1"/>
          </p:cNvSpPr>
          <p:nvPr>
            <p:ph type="sldNum" sz="quarter" idx="12"/>
          </p:nvPr>
        </p:nvSpPr>
        <p:spPr bwMode="gray"/>
        <p:txBody>
          <a:bodyPr/>
          <a:lstStyle>
            <a:lvl1pPr>
              <a:defRPr b="0"/>
            </a:lvl1pPr>
          </a:lstStyle>
          <a:p>
            <a:fld id="{0C36DA6B-B9F4-4135-A436-16939102808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Prebrzo zaključivanje I</a:t>
            </a:r>
          </a:p>
        </p:txBody>
      </p:sp>
      <p:sp>
        <p:nvSpPr>
          <p:cNvPr id="7" name="Slide Number Placeholder 6"/>
          <p:cNvSpPr>
            <a:spLocks noGrp="1"/>
          </p:cNvSpPr>
          <p:nvPr>
            <p:ph type="sldNum" sz="quarter" idx="12"/>
          </p:nvPr>
        </p:nvSpPr>
        <p:spPr bwMode="gray"/>
        <p:txBody>
          <a:bodyPr/>
          <a:lstStyle>
            <a:lvl1pPr>
              <a:defRPr b="0"/>
            </a:lvl1pPr>
          </a:lstStyle>
          <a:p>
            <a:fld id="{0C36DA6B-B9F4-4135-A436-16939102808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2 – Prebrzo zaključivanje I</a:t>
            </a:r>
          </a:p>
        </p:txBody>
      </p:sp>
      <p:sp>
        <p:nvSpPr>
          <p:cNvPr id="5" name="Slide Number Placeholder 4"/>
          <p:cNvSpPr>
            <a:spLocks noGrp="1"/>
          </p:cNvSpPr>
          <p:nvPr>
            <p:ph type="sldNum" sz="quarter" idx="12"/>
          </p:nvPr>
        </p:nvSpPr>
        <p:spPr bwMode="gray"/>
        <p:txBody>
          <a:bodyPr/>
          <a:lstStyle>
            <a:lvl1pPr>
              <a:defRPr b="0"/>
            </a:lvl1pPr>
          </a:lstStyle>
          <a:p>
            <a:fld id="{16F08E42-18FE-411A-A46A-BEDC8CE5F147}"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2 – Prebrzo zaključivanje I</a:t>
            </a:r>
          </a:p>
        </p:txBody>
      </p:sp>
      <p:sp>
        <p:nvSpPr>
          <p:cNvPr id="4" name="Slide Number Placeholder 3"/>
          <p:cNvSpPr>
            <a:spLocks noGrp="1"/>
          </p:cNvSpPr>
          <p:nvPr>
            <p:ph type="sldNum" sz="quarter" idx="12"/>
          </p:nvPr>
        </p:nvSpPr>
        <p:spPr bwMode="gray"/>
        <p:txBody>
          <a:bodyPr/>
          <a:lstStyle>
            <a:lvl1pPr>
              <a:defRPr b="0"/>
            </a:lvl1pPr>
          </a:lstStyle>
          <a:p>
            <a:fld id="{2D1DDC64-66CD-4AE3-BE53-53313256446E}"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2 – Prebrzo zaključivanje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0C36DA6B-B9F4-4135-A436-169391028081}"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86" r:id="rId1"/>
    <p:sldLayoutId id="2147483887" r:id="rId2"/>
    <p:sldLayoutId id="2147483888" r:id="rId3"/>
    <p:sldLayoutId id="2147483889" r:id="rId4"/>
    <p:sldLayoutId id="2147483890" r:id="rId5"/>
    <p:sldLayoutId id="2147483891" r:id="rId6"/>
    <p:sldLayoutId id="2147483892" r:id="rId7"/>
    <p:sldLayoutId id="2147483893" r:id="rId8"/>
    <p:sldLayoutId id="2147483894" r:id="rId9"/>
    <p:sldLayoutId id="2147483895" r:id="rId10"/>
    <p:sldLayoutId id="2147483896" r:id="rId11"/>
    <p:sldLayoutId id="214748389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_rels/slide12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5.xml"/><Relationship Id="rId1" Type="http://schemas.openxmlformats.org/officeDocument/2006/relationships/slideLayout" Target="../slideLayouts/slideLayout11.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44.xml"/><Relationship Id="rId1" Type="http://schemas.openxmlformats.org/officeDocument/2006/relationships/slideLayout" Target="../slideLayouts/slideLayout5.xml"/><Relationship Id="rId4" Type="http://schemas.openxmlformats.org/officeDocument/2006/relationships/image" Target="../media/image105.png"/></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11.xml"/></Relationships>
</file>

<file path=ppt/slides/_rels/slide14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5.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ltLang="ja-JP">
                <a:latin typeface="+mn-lt"/>
                <a:ea typeface="+mn-ea"/>
                <a:cs typeface="+mn-cs"/>
              </a:rPr>
              <a:t>MKT 2 A – Prebrzo zaključivanje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Čipčić-Schmidt &amp; Akrap </a:t>
            </a:r>
            <a:r>
              <a:rPr lang="nl-NL" sz="1600" dirty="0">
                <a:solidFill>
                  <a:srgbClr val="004992"/>
                </a:solidFill>
              </a:rPr>
              <a:t>(8|22)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163668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Prebrzo zaključivanje</a:t>
            </a:r>
          </a:p>
        </p:txBody>
      </p:sp>
      <p:sp>
        <p:nvSpPr>
          <p:cNvPr id="2150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r-HR" altLang="de-DE" sz="2400" dirty="0">
                <a:solidFill>
                  <a:srgbClr val="333333"/>
                </a:solidFill>
              </a:rPr>
              <a:t>Često moramo donositi prosudbe na osnovi mnoštva vrlo kompleksnih informacija iz naše okoline</a:t>
            </a:r>
            <a:endParaRPr lang="en-US"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F98D28BD-C0C9-49DF-B2DB-C13C4A913AB0}"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Prebrzo zaključivanje</a:t>
            </a:r>
          </a:p>
        </p:txBody>
      </p:sp>
      <p:sp>
        <p:nvSpPr>
          <p:cNvPr id="2150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r-HR" altLang="de-DE" sz="2400" dirty="0">
                <a:solidFill>
                  <a:srgbClr val="333333"/>
                </a:solidFill>
              </a:rPr>
              <a:t>Često moramo donositi prosudbe na osnovi mnoštva vrlo kompleksnih informacija iz naše okoline</a:t>
            </a:r>
            <a:endParaRPr lang="en-US" altLang="de-DE" sz="2400" dirty="0">
              <a:solidFill>
                <a:srgbClr val="333333"/>
              </a:solidFill>
            </a:endParaRPr>
          </a:p>
          <a:p>
            <a:pPr marL="342900" indent="-342900" eaLnBrk="1" hangingPunct="1">
              <a:buClr>
                <a:srgbClr val="333333"/>
              </a:buClr>
              <a:buFont typeface="WingDings"/>
              <a:buChar char=""/>
            </a:pPr>
            <a:r>
              <a:rPr lang="hr-HR" altLang="de-DE" sz="2400" dirty="0">
                <a:solidFill>
                  <a:srgbClr val="333333"/>
                </a:solidFill>
              </a:rPr>
              <a:t>Ponekad donosimo zaključke bez 100% </a:t>
            </a:r>
            <a:r>
              <a:rPr lang="hr-HR" altLang="de-DE" sz="2400">
                <a:solidFill>
                  <a:srgbClr val="333333"/>
                </a:solidFill>
              </a:rPr>
              <a:t>pouzdanih dokaza</a:t>
            </a:r>
            <a:endParaRPr lang="en-US"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F98D28BD-C0C9-49DF-B2DB-C13C4A913AB0}" type="slidenum">
              <a:rPr lang="de-DE" altLang="de-DE" smtClean="0"/>
              <a:pPr/>
              <a:t>3</a:t>
            </a:fld>
            <a:endParaRPr lang="de-DE" altLang="de-DE"/>
          </a:p>
        </p:txBody>
      </p:sp>
    </p:spTree>
    <p:extLst>
      <p:ext uri="{BB962C8B-B14F-4D97-AF65-F5344CB8AC3E}">
        <p14:creationId xmlns:p14="http://schemas.microsoft.com/office/powerpoint/2010/main" val="1050417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Prebrzo zaključivanje</a:t>
            </a:r>
          </a:p>
        </p:txBody>
      </p:sp>
      <p:sp>
        <p:nvSpPr>
          <p:cNvPr id="2150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r-HR" altLang="de-DE" sz="2400" dirty="0">
                <a:solidFill>
                  <a:srgbClr val="333333"/>
                </a:solidFill>
              </a:rPr>
              <a:t>Često moramo donositi prosudbe na osnovi mnoštva vrlo kompleksnih informacija iz naše okoline</a:t>
            </a:r>
            <a:endParaRPr lang="en-US" altLang="de-DE" sz="2400" dirty="0">
              <a:solidFill>
                <a:srgbClr val="333333"/>
              </a:solidFill>
            </a:endParaRPr>
          </a:p>
          <a:p>
            <a:pPr marL="342900" indent="-342900" eaLnBrk="1" hangingPunct="1">
              <a:buClr>
                <a:srgbClr val="333333"/>
              </a:buClr>
              <a:buFont typeface="WingDings"/>
              <a:buChar char=""/>
            </a:pPr>
            <a:r>
              <a:rPr lang="hr-HR" altLang="de-DE" sz="2400" dirty="0">
                <a:solidFill>
                  <a:srgbClr val="333333"/>
                </a:solidFill>
              </a:rPr>
              <a:t>Ponekad donosimo zaključke bez 100% pouzdanih dokaza</a:t>
            </a:r>
            <a:endParaRPr lang="en-US" altLang="de-DE" sz="2400" dirty="0">
              <a:solidFill>
                <a:srgbClr val="333333"/>
              </a:solidFill>
            </a:endParaRPr>
          </a:p>
          <a:p>
            <a:pPr marL="342900" indent="-342900" eaLnBrk="1" hangingPunct="1">
              <a:buClr>
                <a:srgbClr val="333333"/>
              </a:buClr>
              <a:buFont typeface="WingDings"/>
              <a:buChar char=""/>
            </a:pPr>
            <a:r>
              <a:rPr lang="de-DE" altLang="de-DE" sz="2400" dirty="0">
                <a:solidFill>
                  <a:srgbClr val="333333"/>
                </a:solidFill>
              </a:rPr>
              <a:t>Zlatna</a:t>
            </a:r>
            <a:r>
              <a:rPr lang="hr-HR" altLang="de-DE" sz="2400" dirty="0">
                <a:solidFill>
                  <a:srgbClr val="333333"/>
                </a:solidFill>
              </a:rPr>
              <a:t> sredina bi se trebala naći negdje </a:t>
            </a:r>
            <a:r>
              <a:rPr lang="hr-HR" altLang="de-DE" sz="2400">
                <a:solidFill>
                  <a:srgbClr val="333333"/>
                </a:solidFill>
              </a:rPr>
              <a:t>između</a:t>
            </a:r>
            <a:r>
              <a:rPr lang="de-DE" altLang="de-DE" sz="2400">
                <a:solidFill>
                  <a:srgbClr val="333333"/>
                </a:solidFill>
              </a:rPr>
              <a:t>:</a:t>
            </a:r>
            <a:endParaRPr lang="en-US"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F98D28BD-C0C9-49DF-B2DB-C13C4A913AB0}" type="slidenum">
              <a:rPr lang="de-DE" altLang="de-DE" smtClean="0"/>
              <a:pPr/>
              <a:t>4</a:t>
            </a:fld>
            <a:endParaRPr lang="de-DE" altLang="de-DE"/>
          </a:p>
        </p:txBody>
      </p:sp>
    </p:spTree>
    <p:extLst>
      <p:ext uri="{BB962C8B-B14F-4D97-AF65-F5344CB8AC3E}">
        <p14:creationId xmlns:p14="http://schemas.microsoft.com/office/powerpoint/2010/main" val="3307099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Prebrzo zaključivanje</a:t>
            </a:r>
          </a:p>
        </p:txBody>
      </p:sp>
      <p:sp>
        <p:nvSpPr>
          <p:cNvPr id="2150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r-HR" altLang="de-DE" sz="2400" dirty="0">
                <a:solidFill>
                  <a:srgbClr val="333333"/>
                </a:solidFill>
              </a:rPr>
              <a:t>Često moramo donositi prosudbe na osnovi mnoštva vrlo kompleksnih informacija iz naše okoline</a:t>
            </a:r>
            <a:endParaRPr lang="en-US" altLang="de-DE" sz="2400" dirty="0">
              <a:solidFill>
                <a:srgbClr val="333333"/>
              </a:solidFill>
            </a:endParaRPr>
          </a:p>
          <a:p>
            <a:pPr marL="342900" indent="-342900" eaLnBrk="1" hangingPunct="1">
              <a:buClr>
                <a:srgbClr val="333333"/>
              </a:buClr>
              <a:buFont typeface="WingDings"/>
              <a:buChar char=""/>
            </a:pPr>
            <a:r>
              <a:rPr lang="hr-HR" altLang="de-DE" sz="2400" dirty="0">
                <a:solidFill>
                  <a:srgbClr val="333333"/>
                </a:solidFill>
              </a:rPr>
              <a:t>Ponekad donosimo zaključke bez 100% pouzdanih dokaza</a:t>
            </a:r>
            <a:endParaRPr lang="en-US" altLang="de-DE" sz="2400" dirty="0">
              <a:solidFill>
                <a:srgbClr val="333333"/>
              </a:solidFill>
            </a:endParaRPr>
          </a:p>
          <a:p>
            <a:pPr marL="342900" indent="-342900" eaLnBrk="1" hangingPunct="1">
              <a:buClr>
                <a:srgbClr val="333333"/>
              </a:buClr>
              <a:buFont typeface="WingDings"/>
              <a:buChar char=""/>
            </a:pPr>
            <a:r>
              <a:rPr lang="de-DE" altLang="de-DE" sz="2400" dirty="0">
                <a:solidFill>
                  <a:srgbClr val="333333"/>
                </a:solidFill>
              </a:rPr>
              <a:t>Zlatna</a:t>
            </a:r>
            <a:r>
              <a:rPr lang="hr-HR" altLang="de-DE" sz="2400" dirty="0">
                <a:solidFill>
                  <a:srgbClr val="333333"/>
                </a:solidFill>
              </a:rPr>
              <a:t> sredina bi se trebala naći negdje između</a:t>
            </a:r>
            <a:r>
              <a:rPr lang="de-DE" altLang="de-DE" sz="2400" dirty="0">
                <a:solidFill>
                  <a:srgbClr val="333333"/>
                </a:solidFill>
              </a:rPr>
              <a:t>:</a:t>
            </a:r>
            <a:endParaRPr lang="en-US" altLang="de-DE" sz="2400" dirty="0">
              <a:solidFill>
                <a:srgbClr val="333333"/>
              </a:solidFill>
            </a:endParaRPr>
          </a:p>
          <a:p>
            <a:pPr marL="774827" lvl="3" indent="-342900">
              <a:spcBef>
                <a:spcPts val="1999"/>
              </a:spcBef>
              <a:buClr>
                <a:srgbClr val="000000"/>
              </a:buClr>
              <a:buFont typeface="WingDings"/>
              <a:buChar char=""/>
            </a:pPr>
            <a:r>
              <a:rPr lang="hr-HR" altLang="de-DE" sz="2400" dirty="0">
                <a:solidFill>
                  <a:srgbClr val="333333"/>
                </a:solidFill>
              </a:rPr>
              <a:t>donošenja brzopletih odluka </a:t>
            </a:r>
            <a:r>
              <a:rPr lang="en-US" altLang="de-DE" sz="2400" dirty="0">
                <a:solidFill>
                  <a:srgbClr val="333333"/>
                </a:solidFill>
              </a:rPr>
              <a:t>(</a:t>
            </a:r>
            <a:r>
              <a:rPr lang="en-US" altLang="de-DE" sz="2400" dirty="0">
                <a:solidFill>
                  <a:srgbClr val="004992"/>
                </a:solidFill>
              </a:rPr>
              <a:t>r</a:t>
            </a:r>
            <a:r>
              <a:rPr lang="hr-HR" altLang="de-DE" sz="2400" dirty="0">
                <a:solidFill>
                  <a:srgbClr val="004992"/>
                </a:solidFill>
              </a:rPr>
              <a:t>izik</a:t>
            </a:r>
            <a:r>
              <a:rPr lang="en-US" altLang="de-DE" sz="2400" dirty="0">
                <a:solidFill>
                  <a:srgbClr val="004992"/>
                </a:solidFill>
              </a:rPr>
              <a:t>: </a:t>
            </a:r>
            <a:r>
              <a:rPr lang="en-US" altLang="de-DE" sz="2400" dirty="0" err="1">
                <a:solidFill>
                  <a:srgbClr val="333333"/>
                </a:solidFill>
              </a:rPr>
              <a:t>pogre</a:t>
            </a:r>
            <a:r>
              <a:rPr lang="hr-HR" altLang="de-DE" sz="2400" dirty="0">
                <a:solidFill>
                  <a:srgbClr val="333333"/>
                </a:solidFill>
              </a:rPr>
              <a:t>šna ili loša </a:t>
            </a:r>
            <a:r>
              <a:rPr lang="hr-HR" altLang="de-DE" sz="2400">
                <a:solidFill>
                  <a:srgbClr val="333333"/>
                </a:solidFill>
              </a:rPr>
              <a:t>odluka</a:t>
            </a:r>
            <a:r>
              <a:rPr lang="en-US" altLang="de-DE" sz="2400">
                <a:solidFill>
                  <a:srgbClr val="333333"/>
                </a:solidFill>
              </a:rPr>
              <a:t>)</a:t>
            </a:r>
            <a:endParaRPr lang="en-US"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F98D28BD-C0C9-49DF-B2DB-C13C4A913AB0}" type="slidenum">
              <a:rPr lang="de-DE" altLang="de-DE" smtClean="0"/>
              <a:pPr/>
              <a:t>5</a:t>
            </a:fld>
            <a:endParaRPr lang="de-DE" altLang="de-DE"/>
          </a:p>
        </p:txBody>
      </p:sp>
    </p:spTree>
    <p:extLst>
      <p:ext uri="{BB962C8B-B14F-4D97-AF65-F5344CB8AC3E}">
        <p14:creationId xmlns:p14="http://schemas.microsoft.com/office/powerpoint/2010/main" val="3604554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Prebrzo zaključivanje</a:t>
            </a:r>
          </a:p>
        </p:txBody>
      </p:sp>
      <p:sp>
        <p:nvSpPr>
          <p:cNvPr id="2150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r-HR" altLang="de-DE" sz="2400" dirty="0">
                <a:solidFill>
                  <a:srgbClr val="333333"/>
                </a:solidFill>
              </a:rPr>
              <a:t>Često moramo donositi prosudbe na osnovi mnoštva vrlo kompleksnih informacija iz naše okoline</a:t>
            </a:r>
            <a:endParaRPr lang="en-US" altLang="de-DE" sz="2400" dirty="0">
              <a:solidFill>
                <a:srgbClr val="333333"/>
              </a:solidFill>
            </a:endParaRPr>
          </a:p>
          <a:p>
            <a:pPr marL="342900" indent="-342900" eaLnBrk="1" hangingPunct="1">
              <a:buClr>
                <a:srgbClr val="333333"/>
              </a:buClr>
              <a:buFont typeface="WingDings"/>
              <a:buChar char=""/>
            </a:pPr>
            <a:r>
              <a:rPr lang="hr-HR" altLang="de-DE" sz="2400" dirty="0">
                <a:solidFill>
                  <a:srgbClr val="333333"/>
                </a:solidFill>
              </a:rPr>
              <a:t>Ponekad donosimo zaključke bez 100% pouzdanih dokaza</a:t>
            </a:r>
            <a:endParaRPr lang="en-US" altLang="de-DE" sz="2400" dirty="0">
              <a:solidFill>
                <a:srgbClr val="333333"/>
              </a:solidFill>
            </a:endParaRPr>
          </a:p>
          <a:p>
            <a:pPr marL="342900" indent="-342900" eaLnBrk="1" hangingPunct="1">
              <a:buClr>
                <a:srgbClr val="333333"/>
              </a:buClr>
              <a:buFont typeface="WingDings"/>
              <a:buChar char=""/>
            </a:pPr>
            <a:r>
              <a:rPr lang="de-DE" altLang="de-DE" sz="2400" dirty="0">
                <a:solidFill>
                  <a:srgbClr val="333333"/>
                </a:solidFill>
              </a:rPr>
              <a:t>Zlatna</a:t>
            </a:r>
            <a:r>
              <a:rPr lang="hr-HR" altLang="de-DE" sz="2400" dirty="0">
                <a:solidFill>
                  <a:srgbClr val="333333"/>
                </a:solidFill>
              </a:rPr>
              <a:t> sredina bi se trebala naći negdje između</a:t>
            </a:r>
            <a:r>
              <a:rPr lang="de-DE" altLang="de-DE" sz="2400" dirty="0">
                <a:solidFill>
                  <a:srgbClr val="333333"/>
                </a:solidFill>
              </a:rPr>
              <a:t>:</a:t>
            </a:r>
            <a:endParaRPr lang="en-US" altLang="de-DE" sz="2400" dirty="0">
              <a:solidFill>
                <a:srgbClr val="333333"/>
              </a:solidFill>
            </a:endParaRPr>
          </a:p>
          <a:p>
            <a:pPr marL="774827" lvl="3" indent="-342900">
              <a:spcBef>
                <a:spcPts val="1999"/>
              </a:spcBef>
              <a:buClr>
                <a:srgbClr val="000000"/>
              </a:buClr>
              <a:buFont typeface="WingDings"/>
              <a:buChar char=""/>
            </a:pPr>
            <a:r>
              <a:rPr lang="hr-HR" altLang="de-DE" sz="2400" dirty="0">
                <a:solidFill>
                  <a:srgbClr val="333333"/>
                </a:solidFill>
              </a:rPr>
              <a:t>donošenja brzopletih odluka </a:t>
            </a:r>
            <a:r>
              <a:rPr lang="en-US" altLang="de-DE" sz="2400" dirty="0">
                <a:solidFill>
                  <a:srgbClr val="333333"/>
                </a:solidFill>
              </a:rPr>
              <a:t>(</a:t>
            </a:r>
            <a:r>
              <a:rPr lang="en-US" altLang="de-DE" sz="2400" dirty="0">
                <a:solidFill>
                  <a:srgbClr val="004992"/>
                </a:solidFill>
              </a:rPr>
              <a:t>r</a:t>
            </a:r>
            <a:r>
              <a:rPr lang="hr-HR" altLang="de-DE" sz="2400" dirty="0">
                <a:solidFill>
                  <a:srgbClr val="004992"/>
                </a:solidFill>
              </a:rPr>
              <a:t>izik</a:t>
            </a:r>
            <a:r>
              <a:rPr lang="en-US" altLang="de-DE" sz="2400" dirty="0">
                <a:solidFill>
                  <a:srgbClr val="004992"/>
                </a:solidFill>
              </a:rPr>
              <a:t>: </a:t>
            </a:r>
            <a:r>
              <a:rPr lang="en-US" altLang="de-DE" sz="2400" dirty="0" err="1">
                <a:solidFill>
                  <a:srgbClr val="333333"/>
                </a:solidFill>
              </a:rPr>
              <a:t>pogre</a:t>
            </a:r>
            <a:r>
              <a:rPr lang="hr-HR" altLang="de-DE" sz="2400" dirty="0">
                <a:solidFill>
                  <a:srgbClr val="333333"/>
                </a:solidFill>
              </a:rPr>
              <a:t>šna ili loša odluka</a:t>
            </a:r>
            <a:r>
              <a:rPr lang="en-US" altLang="de-DE" sz="2400" dirty="0">
                <a:solidFill>
                  <a:srgbClr val="333333"/>
                </a:solidFill>
              </a:rPr>
              <a:t>)</a:t>
            </a:r>
            <a:endParaRPr lang="hr-HR" altLang="de-DE" sz="2400" dirty="0">
              <a:solidFill>
                <a:srgbClr val="333333"/>
              </a:solidFill>
            </a:endParaRPr>
          </a:p>
          <a:p>
            <a:pPr marL="774827" lvl="3" indent="-342900">
              <a:spcBef>
                <a:spcPts val="1999"/>
              </a:spcBef>
              <a:buClr>
                <a:srgbClr val="000000"/>
              </a:buClr>
              <a:buFont typeface="WingDings"/>
              <a:buChar char=""/>
            </a:pPr>
            <a:r>
              <a:rPr lang="hr-HR" altLang="de-DE" sz="2400" dirty="0">
                <a:solidFill>
                  <a:srgbClr val="333333"/>
                </a:solidFill>
              </a:rPr>
              <a:t>pretjerane preciznosti i detaljiziranja (</a:t>
            </a:r>
            <a:r>
              <a:rPr lang="hr-HR" altLang="de-DE" sz="2400" dirty="0">
                <a:solidFill>
                  <a:srgbClr val="004992"/>
                </a:solidFill>
              </a:rPr>
              <a:t>nedostatak:</a:t>
            </a:r>
            <a:r>
              <a:rPr lang="hr-HR" altLang="de-DE" sz="2400" dirty="0">
                <a:solidFill>
                  <a:srgbClr val="333333"/>
                </a:solidFill>
              </a:rPr>
              <a:t> gubitak</a:t>
            </a:r>
            <a:r>
              <a:rPr lang="en-US" altLang="de-DE" sz="2400" dirty="0">
                <a:solidFill>
                  <a:srgbClr val="333333"/>
                </a:solidFill>
              </a:rPr>
              <a:t> </a:t>
            </a:r>
            <a:r>
              <a:rPr lang="hr-HR" altLang="de-DE" sz="2400" dirty="0">
                <a:solidFill>
                  <a:srgbClr val="333333"/>
                </a:solidFill>
              </a:rPr>
              <a:t>vremena)</a:t>
            </a:r>
            <a:endParaRPr lang="en-US"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F98D28BD-C0C9-49DF-B2DB-C13C4A913AB0}" type="slidenum">
              <a:rPr lang="de-DE" altLang="de-DE" smtClean="0"/>
              <a:pPr/>
              <a:t>6</a:t>
            </a:fld>
            <a:endParaRPr lang="de-DE" altLang="de-DE"/>
          </a:p>
        </p:txBody>
      </p:sp>
    </p:spTree>
    <p:extLst>
      <p:ext uri="{BB962C8B-B14F-4D97-AF65-F5344CB8AC3E}">
        <p14:creationId xmlns:p14="http://schemas.microsoft.com/office/powerpoint/2010/main" val="830251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Zaključivanje bez dovoljno dokaza</a:t>
            </a:r>
          </a:p>
        </p:txBody>
      </p:sp>
      <p:graphicFrame>
        <p:nvGraphicFramePr>
          <p:cNvPr id="6" name="Group 25"/>
          <p:cNvGraphicFramePr>
            <a:graphicFrameLocks noGrp="1"/>
          </p:cNvGraphicFramePr>
          <p:nvPr>
            <p:extLst>
              <p:ext uri="{D42A27DB-BD31-4B8C-83A1-F6EECF244321}">
                <p14:modId xmlns:p14="http://schemas.microsoft.com/office/powerpoint/2010/main" val="2873251189"/>
              </p:ext>
            </p:extLst>
          </p:nvPr>
        </p:nvGraphicFramePr>
        <p:xfrm>
          <a:off x="408955" y="2204864"/>
          <a:ext cx="11376000" cy="4251959"/>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63839">
                <a:tc>
                  <a:txBody>
                    <a:bodyPr/>
                    <a:lstStyle/>
                    <a:p>
                      <a:pPr marL="0" marR="0" lvl="0" indent="0" algn="l" defTabSz="914400" rtl="0" eaLnBrk="1" fontAlgn="base" latinLnBrk="0" hangingPunct="1">
                        <a:lnSpc>
                          <a:spcPct val="105000"/>
                        </a:lnSpc>
                        <a:spcBef>
                          <a:spcPts val="1999"/>
                        </a:spcBef>
                        <a:spcAft>
                          <a:spcPts val="0"/>
                        </a:spcAft>
                        <a:buClr>
                          <a:srgbClr val="006699"/>
                        </a:buClr>
                        <a:buSzTx/>
                        <a:buFontTx/>
                        <a:buNone/>
                        <a:tabLst/>
                      </a:pPr>
                      <a:r>
                        <a:rPr kumimoji="0" lang="vi-VN" sz="2400" b="0" i="0" u="none" strike="noStrike" cap="none" normalizeH="0" baseline="0" dirty="0">
                          <a:ln>
                            <a:noFill/>
                          </a:ln>
                          <a:solidFill>
                            <a:srgbClr val="333333"/>
                          </a:solidFill>
                          <a:effectLst/>
                          <a:latin typeface="Calibri Light"/>
                        </a:rPr>
                        <a:t>događaj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5000"/>
                        </a:lnSpc>
                        <a:spcBef>
                          <a:spcPts val="1999"/>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objašnjenje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5000"/>
                        </a:lnSpc>
                        <a:spcBef>
                          <a:spcPts val="1999"/>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opravdano?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940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iz prozora izbija dim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požar?</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rPr>
                        <a:t>???</a:t>
                      </a:r>
                      <a:r>
                        <a:rPr kumimoji="0" lang="en-US" sz="2400" b="1" i="0" u="none" strike="noStrike" cap="none" normalizeH="0" baseline="0" dirty="0">
                          <a:ln>
                            <a:noFill/>
                          </a:ln>
                          <a:solidFill>
                            <a:srgbClr val="333333"/>
                          </a:solidFill>
                          <a:effectLst/>
                          <a:latin typeface="Calibri Light"/>
                        </a:rPr>
                        <a:t> - </a:t>
                      </a:r>
                      <a:r>
                        <a:rPr kumimoji="0" lang="en-US" sz="2400" b="1" i="0" u="none" strike="noStrike" cap="none" normalizeH="0" baseline="0" dirty="0" err="1">
                          <a:ln>
                            <a:noFill/>
                          </a:ln>
                          <a:solidFill>
                            <a:srgbClr val="333333"/>
                          </a:solidFill>
                          <a:effectLst/>
                          <a:latin typeface="Calibri Light"/>
                        </a:rPr>
                        <a:t>što</a:t>
                      </a:r>
                      <a:r>
                        <a:rPr kumimoji="0" lang="en-US" sz="2400" b="1" i="0" u="none" strike="noStrike" cap="none" normalizeH="0" baseline="0" dirty="0">
                          <a:ln>
                            <a:noFill/>
                          </a:ln>
                          <a:solidFill>
                            <a:srgbClr val="333333"/>
                          </a:solidFill>
                          <a:effectLst/>
                          <a:latin typeface="Calibri Light"/>
                        </a:rPr>
                        <a:t> </a:t>
                      </a:r>
                      <a:r>
                        <a:rPr kumimoji="0" lang="en-US" sz="2400" b="1" i="0" u="none" strike="noStrike" cap="none" normalizeH="0" baseline="0" dirty="0" err="1">
                          <a:ln>
                            <a:noFill/>
                          </a:ln>
                          <a:solidFill>
                            <a:srgbClr val="333333"/>
                          </a:solidFill>
                          <a:effectLst/>
                          <a:latin typeface="Calibri Light"/>
                        </a:rPr>
                        <a:t>biste</a:t>
                      </a:r>
                      <a:r>
                        <a:rPr kumimoji="0" lang="en-US" sz="2400" b="1" i="0" u="none" strike="noStrike" cap="none" normalizeH="0" baseline="0" dirty="0">
                          <a:ln>
                            <a:noFill/>
                          </a:ln>
                          <a:solidFill>
                            <a:srgbClr val="333333"/>
                          </a:solidFill>
                          <a:effectLst/>
                          <a:latin typeface="Calibri Light"/>
                        </a:rPr>
                        <a:t> </a:t>
                      </a:r>
                      <a:r>
                        <a:rPr kumimoji="0" lang="en-US" sz="2400" b="1" i="0" u="none" strike="noStrike" cap="none" normalizeH="0" baseline="0" dirty="0" err="1">
                          <a:ln>
                            <a:noFill/>
                          </a:ln>
                          <a:solidFill>
                            <a:srgbClr val="333333"/>
                          </a:solidFill>
                          <a:effectLst/>
                          <a:latin typeface="Calibri Light"/>
                        </a:rPr>
                        <a:t>učinili</a:t>
                      </a:r>
                      <a:r>
                        <a:rPr kumimoji="0" lang="en-US" sz="2400" b="1" i="0" u="none" strike="noStrike" cap="none" normalizeH="0" baseline="0" dirty="0">
                          <a:ln>
                            <a:noFill/>
                          </a:ln>
                          <a:solidFill>
                            <a:srgbClr val="333333"/>
                          </a:solidFill>
                          <a:effectLst/>
                          <a:latin typeface="Calibri Light"/>
                        </a:rPr>
                        <a:t>?</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940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čovjek nerazumljivo govori</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rPr>
                        <a:t>???</a:t>
                      </a:r>
                      <a:endParaRPr kumimoji="0" lang="de-DE" sz="24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16F08E42-18FE-411A-A46A-BEDC8CE5F147}" type="slidenum">
              <a:rPr lang="de-DE" altLang="de-DE" smtClean="0"/>
              <a:pPr/>
              <a:t>7</a:t>
            </a:fld>
            <a:endParaRPr lang="de-DE" altLang="de-DE"/>
          </a:p>
        </p:txBody>
      </p:sp>
    </p:spTree>
    <p:extLst>
      <p:ext uri="{BB962C8B-B14F-4D97-AF65-F5344CB8AC3E}">
        <p14:creationId xmlns:p14="http://schemas.microsoft.com/office/powerpoint/2010/main" val="3573393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Zaključivanje bez dovoljno dokaza</a:t>
            </a:r>
          </a:p>
        </p:txBody>
      </p:sp>
      <p:graphicFrame>
        <p:nvGraphicFramePr>
          <p:cNvPr id="6" name="Group 25"/>
          <p:cNvGraphicFramePr>
            <a:graphicFrameLocks noGrp="1"/>
          </p:cNvGraphicFramePr>
          <p:nvPr>
            <p:extLst>
              <p:ext uri="{D42A27DB-BD31-4B8C-83A1-F6EECF244321}">
                <p14:modId xmlns:p14="http://schemas.microsoft.com/office/powerpoint/2010/main" val="2567685118"/>
              </p:ext>
            </p:extLst>
          </p:nvPr>
        </p:nvGraphicFramePr>
        <p:xfrm>
          <a:off x="408955" y="2204864"/>
          <a:ext cx="11376000" cy="4251959"/>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63839">
                <a:tc>
                  <a:txBody>
                    <a:bodyPr/>
                    <a:lstStyle/>
                    <a:p>
                      <a:pPr marL="0" marR="0" lvl="0" indent="0" algn="l" defTabSz="914400" rtl="0" eaLnBrk="1" fontAlgn="base" latinLnBrk="0" hangingPunct="1">
                        <a:lnSpc>
                          <a:spcPct val="105000"/>
                        </a:lnSpc>
                        <a:spcBef>
                          <a:spcPts val="1999"/>
                        </a:spcBef>
                        <a:spcAft>
                          <a:spcPts val="0"/>
                        </a:spcAft>
                        <a:buClr>
                          <a:srgbClr val="006699"/>
                        </a:buClr>
                        <a:buSzTx/>
                        <a:buFontTx/>
                        <a:buNone/>
                        <a:tabLst/>
                      </a:pPr>
                      <a:r>
                        <a:rPr kumimoji="0" lang="vi-VN" sz="2400" b="0" i="0" u="none" strike="noStrike" cap="none" normalizeH="0" baseline="0" dirty="0">
                          <a:ln>
                            <a:noFill/>
                          </a:ln>
                          <a:solidFill>
                            <a:srgbClr val="333333"/>
                          </a:solidFill>
                          <a:effectLst/>
                          <a:latin typeface="Calibri Light"/>
                        </a:rPr>
                        <a:t>događaj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5000"/>
                        </a:lnSpc>
                        <a:spcBef>
                          <a:spcPts val="1999"/>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objašnjenje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5000"/>
                        </a:lnSpc>
                        <a:spcBef>
                          <a:spcPts val="1999"/>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opravdano?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940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iz prozora izbija dim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požar?</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Vjerojatno</a:t>
                      </a:r>
                      <a:r>
                        <a:rPr kumimoji="0" lang="en-US" sz="2400" b="1"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Kažete</a:t>
                      </a:r>
                      <a:r>
                        <a:rPr kumimoji="0" lang="en-US" sz="2400" b="0" i="0" u="none" strike="noStrike" cap="none" normalizeH="0" baseline="0">
                          <a:ln>
                            <a:noFill/>
                          </a:ln>
                          <a:solidFill>
                            <a:srgbClr val="333333"/>
                          </a:solidFill>
                          <a:effectLst/>
                          <a:latin typeface="Calibri Light"/>
                        </a:rPr>
                        <a:t>: “Gdje </a:t>
                      </a:r>
                      <a:r>
                        <a:rPr kumimoji="0" lang="en-US" sz="2400" b="0" i="0" u="none" strike="noStrike" cap="none" normalizeH="0" baseline="0" dirty="0" err="1">
                          <a:ln>
                            <a:noFill/>
                          </a:ln>
                          <a:solidFill>
                            <a:srgbClr val="333333"/>
                          </a:solidFill>
                          <a:effectLst/>
                          <a:latin typeface="Calibri Light"/>
                        </a:rPr>
                        <a:t>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err="1">
                          <a:ln>
                            <a:noFill/>
                          </a:ln>
                          <a:solidFill>
                            <a:srgbClr val="333333"/>
                          </a:solidFill>
                          <a:effectLst/>
                          <a:latin typeface="Calibri Light"/>
                        </a:rPr>
                        <a:t>vatre</a:t>
                      </a:r>
                      <a:r>
                        <a:rPr kumimoji="0" lang="en-US" sz="2400" b="0" i="0" u="none" strike="noStrike" cap="none" normalizeH="0" baseline="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Pozivate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vatrogasce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ignoriranje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može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biti</a:t>
                      </a:r>
                      <a:r>
                        <a:rPr kumimoji="0" lang="en-US" sz="2400" b="0" i="0" u="none" strike="noStrike" cap="none" normalizeH="0" baseline="0" dirty="0">
                          <a:ln>
                            <a:noFill/>
                          </a:ln>
                          <a:solidFill>
                            <a:srgbClr val="333333"/>
                          </a:solidFill>
                          <a:effectLst/>
                          <a:latin typeface="Calibri Light"/>
                        </a:rPr>
                        <a:t> gore od </a:t>
                      </a:r>
                      <a:r>
                        <a:rPr kumimoji="0" lang="en-US" sz="2400" b="0" i="0" u="none" strike="noStrike" cap="none" normalizeH="0" baseline="0" dirty="0" err="1">
                          <a:ln>
                            <a:noFill/>
                          </a:ln>
                          <a:solidFill>
                            <a:srgbClr val="333333"/>
                          </a:solidFill>
                          <a:effectLst/>
                          <a:latin typeface="Calibri Light"/>
                        </a:rPr>
                        <a:t>lažne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uzbune</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940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čovjek nerazumljivo govori</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16F08E42-18FE-411A-A46A-BEDC8CE5F147}" type="slidenum">
              <a:rPr lang="de-DE" altLang="de-DE" smtClean="0"/>
              <a:pPr/>
              <a:t>8</a:t>
            </a:fld>
            <a:endParaRPr lang="de-DE" altLang="de-DE"/>
          </a:p>
        </p:txBody>
      </p:sp>
    </p:spTree>
    <p:extLst>
      <p:ext uri="{BB962C8B-B14F-4D97-AF65-F5344CB8AC3E}">
        <p14:creationId xmlns:p14="http://schemas.microsoft.com/office/powerpoint/2010/main" val="2912865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Zaključivanje bez dovoljno dokaza</a:t>
            </a:r>
          </a:p>
        </p:txBody>
      </p:sp>
      <p:graphicFrame>
        <p:nvGraphicFramePr>
          <p:cNvPr id="6" name="Group 25"/>
          <p:cNvGraphicFramePr>
            <a:graphicFrameLocks noGrp="1"/>
          </p:cNvGraphicFramePr>
          <p:nvPr>
            <p:extLst>
              <p:ext uri="{D42A27DB-BD31-4B8C-83A1-F6EECF244321}">
                <p14:modId xmlns:p14="http://schemas.microsoft.com/office/powerpoint/2010/main" val="2237287325"/>
              </p:ext>
            </p:extLst>
          </p:nvPr>
        </p:nvGraphicFramePr>
        <p:xfrm>
          <a:off x="408955" y="2204864"/>
          <a:ext cx="11376000" cy="4251959"/>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63839">
                <a:tc>
                  <a:txBody>
                    <a:bodyPr/>
                    <a:lstStyle/>
                    <a:p>
                      <a:pPr marL="0" marR="0" lvl="0" indent="0" algn="l" defTabSz="914400" rtl="0" eaLnBrk="1" fontAlgn="base" latinLnBrk="0" hangingPunct="1">
                        <a:lnSpc>
                          <a:spcPct val="105000"/>
                        </a:lnSpc>
                        <a:spcBef>
                          <a:spcPts val="1999"/>
                        </a:spcBef>
                        <a:spcAft>
                          <a:spcPts val="0"/>
                        </a:spcAft>
                        <a:buClr>
                          <a:srgbClr val="006699"/>
                        </a:buClr>
                        <a:buSzTx/>
                        <a:buFontTx/>
                        <a:buNone/>
                        <a:tabLst/>
                      </a:pPr>
                      <a:r>
                        <a:rPr kumimoji="0" lang="vi-VN" sz="2400" b="0" i="0" u="none" strike="noStrike" cap="none" normalizeH="0" baseline="0" dirty="0">
                          <a:ln>
                            <a:noFill/>
                          </a:ln>
                          <a:solidFill>
                            <a:srgbClr val="333333"/>
                          </a:solidFill>
                          <a:effectLst/>
                          <a:latin typeface="Calibri Light"/>
                        </a:rPr>
                        <a:t>događaj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5000"/>
                        </a:lnSpc>
                        <a:spcBef>
                          <a:spcPts val="1999"/>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objašnjenje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5000"/>
                        </a:lnSpc>
                        <a:spcBef>
                          <a:spcPts val="1999"/>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opravdano?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940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iz prozora izbija dim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požar?</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Vjerojatno</a:t>
                      </a:r>
                      <a:r>
                        <a:rPr kumimoji="0" lang="en-US" sz="2400" b="1"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Kažete</a:t>
                      </a:r>
                      <a:r>
                        <a:rPr kumimoji="0" lang="en-US" sz="2400" b="0" i="0" u="none" strike="noStrike" cap="none" normalizeH="0" baseline="0">
                          <a:ln>
                            <a:noFill/>
                          </a:ln>
                          <a:solidFill>
                            <a:srgbClr val="333333"/>
                          </a:solidFill>
                          <a:effectLst/>
                          <a:latin typeface="Calibri Light"/>
                        </a:rPr>
                        <a:t>: “Gdje </a:t>
                      </a:r>
                      <a:r>
                        <a:rPr kumimoji="0" lang="en-US" sz="2400" b="0" i="0" u="none" strike="noStrike" cap="none" normalizeH="0" baseline="0" dirty="0" err="1">
                          <a:ln>
                            <a:noFill/>
                          </a:ln>
                          <a:solidFill>
                            <a:srgbClr val="333333"/>
                          </a:solidFill>
                          <a:effectLst/>
                          <a:latin typeface="Calibri Light"/>
                        </a:rPr>
                        <a:t>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err="1">
                          <a:ln>
                            <a:noFill/>
                          </a:ln>
                          <a:solidFill>
                            <a:srgbClr val="333333"/>
                          </a:solidFill>
                          <a:effectLst/>
                          <a:latin typeface="Calibri Light"/>
                        </a:rPr>
                        <a:t>vatre</a:t>
                      </a:r>
                      <a:r>
                        <a:rPr kumimoji="0" lang="en-US" sz="2400" b="0" i="0" u="none" strike="noStrike" cap="none" normalizeH="0" baseline="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Pozivate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vatrogasce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ignoriranje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može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biti</a:t>
                      </a:r>
                      <a:r>
                        <a:rPr kumimoji="0" lang="en-US" sz="2400" b="0" i="0" u="none" strike="noStrike" cap="none" normalizeH="0" baseline="0" dirty="0">
                          <a:ln>
                            <a:noFill/>
                          </a:ln>
                          <a:solidFill>
                            <a:srgbClr val="333333"/>
                          </a:solidFill>
                          <a:effectLst/>
                          <a:latin typeface="Calibri Light"/>
                        </a:rPr>
                        <a:t> gore od </a:t>
                      </a:r>
                      <a:r>
                        <a:rPr kumimoji="0" lang="en-US" sz="2400" b="0" i="0" u="none" strike="noStrike" cap="none" normalizeH="0" baseline="0" dirty="0" err="1">
                          <a:ln>
                            <a:noFill/>
                          </a:ln>
                          <a:solidFill>
                            <a:srgbClr val="333333"/>
                          </a:solidFill>
                          <a:effectLst/>
                          <a:latin typeface="Calibri Light"/>
                        </a:rPr>
                        <a:t>lažne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uzbune</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940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čovjek nerazumljivo govori</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Moguće</a:t>
                      </a:r>
                      <a:r>
                        <a:rPr kumimoji="0" lang="en-US" sz="2400" b="1"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Postoje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brojna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druga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objašnjenja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npr</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senilnost</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moždani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udar</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Ako</a:t>
                      </a:r>
                      <a:r>
                        <a:rPr kumimoji="0" lang="en-US" sz="2400" b="0" i="0" u="none" strike="noStrike" cap="none" normalizeH="0" baseline="0" dirty="0">
                          <a:ln>
                            <a:noFill/>
                          </a:ln>
                          <a:solidFill>
                            <a:srgbClr val="333333"/>
                          </a:solidFill>
                          <a:effectLst/>
                          <a:latin typeface="Calibri Light"/>
                        </a:rPr>
                        <a:t> ne </a:t>
                      </a:r>
                      <a:r>
                        <a:rPr kumimoji="0" lang="en-US" sz="2400" b="0" i="0" u="none" strike="noStrike" cap="none" normalizeH="0" baseline="0" dirty="0" err="1">
                          <a:ln>
                            <a:noFill/>
                          </a:ln>
                          <a:solidFill>
                            <a:srgbClr val="333333"/>
                          </a:solidFill>
                          <a:effectLst/>
                          <a:latin typeface="Calibri Light"/>
                        </a:rPr>
                        <a:t>uzmete</a:t>
                      </a:r>
                      <a:r>
                        <a:rPr kumimoji="0" lang="en-US" sz="2400" b="0" i="0" u="none" strike="noStrike" cap="none" normalizeH="0" baseline="0" dirty="0">
                          <a:ln>
                            <a:noFill/>
                          </a:ln>
                          <a:solidFill>
                            <a:srgbClr val="333333"/>
                          </a:solidFill>
                          <a:effectLst/>
                          <a:latin typeface="Calibri Light"/>
                        </a:rPr>
                        <a:t> u </a:t>
                      </a:r>
                      <a:r>
                        <a:rPr kumimoji="0" lang="en-US" sz="2400" b="0" i="0" u="none" strike="noStrike" cap="none" normalizeH="0" baseline="0" dirty="0" err="1">
                          <a:ln>
                            <a:noFill/>
                          </a:ln>
                          <a:solidFill>
                            <a:srgbClr val="333333"/>
                          </a:solidFill>
                          <a:effectLst/>
                          <a:latin typeface="Calibri Light"/>
                        </a:rPr>
                        <a:t>obzir</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druge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mogućnosti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možete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povrijediti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tu</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osobu</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16F08E42-18FE-411A-A46A-BEDC8CE5F147}" type="slidenum">
              <a:rPr lang="de-DE" altLang="de-DE" smtClean="0"/>
              <a:pPr/>
              <a:t>9</a:t>
            </a:fld>
            <a:endParaRPr lang="de-DE" altLang="de-DE"/>
          </a:p>
        </p:txBody>
      </p:sp>
    </p:spTree>
    <p:extLst>
      <p:ext uri="{BB962C8B-B14F-4D97-AF65-F5344CB8AC3E}">
        <p14:creationId xmlns:p14="http://schemas.microsoft.com/office/powerpoint/2010/main" val="578847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Prebrzo zaključivanje “na djelu”</a:t>
            </a:r>
          </a:p>
        </p:txBody>
      </p:sp>
      <p:graphicFrame>
        <p:nvGraphicFramePr>
          <p:cNvPr id="6" name="Group 111"/>
          <p:cNvGraphicFramePr>
            <a:graphicFrameLocks noGrp="1"/>
          </p:cNvGraphicFramePr>
          <p:nvPr>
            <p:extLst>
              <p:ext uri="{D42A27DB-BD31-4B8C-83A1-F6EECF244321}">
                <p14:modId xmlns:p14="http://schemas.microsoft.com/office/powerpoint/2010/main" val="3387021890"/>
              </p:ext>
            </p:extLst>
          </p:nvPr>
        </p:nvGraphicFramePr>
        <p:xfrm>
          <a:off x="408955" y="1772815"/>
          <a:ext cx="11376000" cy="4753650"/>
        </p:xfrm>
        <a:graphic>
          <a:graphicData uri="http://schemas.openxmlformats.org/drawingml/2006/table">
            <a:tbl>
              <a:tblPr>
                <a:tableStyleId>{21E4AEA4-8DFA-4A89-87EB-49C32662AFE0}</a:tableStyleId>
              </a:tblPr>
              <a:tblGrid>
                <a:gridCol w="2448272">
                  <a:extLst>
                    <a:ext uri="{9D8B030D-6E8A-4147-A177-3AD203B41FA5}">
                      <a16:colId xmlns:a16="http://schemas.microsoft.com/office/drawing/2014/main" val="20000"/>
                    </a:ext>
                  </a:extLst>
                </a:gridCol>
                <a:gridCol w="8927728">
                  <a:extLst>
                    <a:ext uri="{9D8B030D-6E8A-4147-A177-3AD203B41FA5}">
                      <a16:colId xmlns:a16="http://schemas.microsoft.com/office/drawing/2014/main" val="20001"/>
                    </a:ext>
                  </a:extLst>
                </a:gridCol>
              </a:tblGrid>
              <a:tr h="44761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domena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primjer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53481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rPr>
                        <a:t>politika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a:ln>
                            <a:noFill/>
                          </a:ln>
                          <a:solidFill>
                            <a:srgbClr val="004992"/>
                          </a:solidFill>
                          <a:effectLst/>
                          <a:latin typeface="Calibri Light"/>
                          <a:ea typeface="+mn-ea"/>
                          <a:cs typeface="+mn-cs"/>
                        </a:rPr>
                        <a:t>???</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prebrzo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donosimo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zaključke</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kada</a:t>
                      </a:r>
                      <a:r>
                        <a:rPr kumimoji="0" lang="de-DE" sz="1800" b="0" i="0" u="none" strike="noStrike" kern="1200" cap="none" normalizeH="0" baseline="0" dirty="0">
                          <a:ln>
                            <a:noFill/>
                          </a:ln>
                          <a:solidFill>
                            <a:schemeClr val="bg1"/>
                          </a:solidFill>
                          <a:effectLst/>
                          <a:latin typeface="Calibri Light"/>
                          <a:ea typeface="+mn-ea"/>
                          <a:cs typeface="+mn-cs"/>
                        </a:rPr>
                        <a:t> u </a:t>
                      </a:r>
                      <a:r>
                        <a:rPr kumimoji="0" lang="de-DE" sz="1800" b="0" i="0" u="none" strike="noStrike" kern="1200" cap="none" normalizeH="0" baseline="0" dirty="0" err="1">
                          <a:ln>
                            <a:noFill/>
                          </a:ln>
                          <a:solidFill>
                            <a:schemeClr val="bg1"/>
                          </a:solidFill>
                          <a:effectLst/>
                          <a:latin typeface="Calibri Light"/>
                          <a:ea typeface="+mn-ea"/>
                          <a:cs typeface="+mn-cs"/>
                        </a:rPr>
                        <a:t>medijima</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saznamo</a:t>
                      </a:r>
                      <a:r>
                        <a:rPr kumimoji="0" lang="de-DE" sz="1800" b="0" i="0" u="none" strike="noStrike" kern="1200" cap="none" normalizeH="0" baseline="0" dirty="0">
                          <a:ln>
                            <a:noFill/>
                          </a:ln>
                          <a:solidFill>
                            <a:schemeClr val="bg1"/>
                          </a:solidFill>
                          <a:effectLst/>
                          <a:latin typeface="Calibri Light"/>
                          <a:ea typeface="+mn-ea"/>
                          <a:cs typeface="+mn-cs"/>
                        </a:rPr>
                        <a:t> o </a:t>
                      </a:r>
                      <a:r>
                        <a:rPr kumimoji="0" lang="de-DE" sz="1800" b="0" i="0" u="none" strike="noStrike" kern="1200" cap="none" normalizeH="0" baseline="0" dirty="0" err="1">
                          <a:ln>
                            <a:noFill/>
                          </a:ln>
                          <a:solidFill>
                            <a:schemeClr val="bg1"/>
                          </a:solidFill>
                          <a:effectLst/>
                          <a:latin typeface="Calibri Light"/>
                          <a:ea typeface="+mn-ea"/>
                          <a:cs typeface="+mn-cs"/>
                        </a:rPr>
                        <a:t>nekom</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zločinu</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Ovisno</a:t>
                      </a:r>
                      <a:r>
                        <a:rPr kumimoji="0" lang="de-DE" sz="1800" b="0" i="0" u="none" strike="noStrike" kern="1200" cap="none" normalizeH="0" baseline="0" dirty="0">
                          <a:ln>
                            <a:noFill/>
                          </a:ln>
                          <a:solidFill>
                            <a:schemeClr val="bg1"/>
                          </a:solidFill>
                          <a:effectLst/>
                          <a:latin typeface="Calibri Light"/>
                          <a:ea typeface="+mn-ea"/>
                          <a:cs typeface="+mn-cs"/>
                        </a:rPr>
                        <a:t> o </a:t>
                      </a:r>
                      <a:r>
                        <a:rPr kumimoji="0" lang="de-DE" sz="1800" b="0" i="0" u="none" strike="noStrike" kern="1200" cap="none" normalizeH="0" baseline="0" dirty="0" err="1">
                          <a:ln>
                            <a:noFill/>
                          </a:ln>
                          <a:solidFill>
                            <a:schemeClr val="bg1"/>
                          </a:solidFill>
                          <a:effectLst/>
                          <a:latin typeface="Calibri Light"/>
                          <a:ea typeface="+mn-ea"/>
                          <a:cs typeface="+mn-cs"/>
                        </a:rPr>
                        <a:t>našim</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političkim</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stajalištima</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ponekad</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napadaču</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preuranjeno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pripisujemo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određene</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motive</a:t>
                      </a:r>
                      <a:r>
                        <a:rPr kumimoji="0" lang="de-DE" sz="1800" b="0" i="0" u="none" strike="noStrike" kern="1200" cap="none" normalizeH="0" baseline="0" dirty="0">
                          <a:ln>
                            <a:noFill/>
                          </a:ln>
                          <a:solidFill>
                            <a:schemeClr val="bg1"/>
                          </a:solidFill>
                          <a:effectLst/>
                          <a:latin typeface="Calibri Light"/>
                          <a:ea typeface="+mn-ea"/>
                          <a:cs typeface="+mn-cs"/>
                        </a:rPr>
                        <a:t>.</a:t>
                      </a:r>
                    </a:p>
                    <a:p>
                      <a:pPr rtl="0"/>
                      <a:endParaRPr kumimoji="0" lang="de-DE" sz="1800" b="0" i="0" u="none" strike="noStrike" kern="1200" cap="none" normalizeH="0" baseline="0" dirty="0">
                        <a:ln>
                          <a:noFill/>
                        </a:ln>
                        <a:solidFill>
                          <a:schemeClr val="bg1"/>
                        </a:solidFill>
                        <a:effectLst/>
                        <a:latin typeface="Calibri Light"/>
                        <a:ea typeface="+mn-ea"/>
                        <a:cs typeface="+mn-cs"/>
                      </a:endParaRPr>
                    </a:p>
                    <a:p>
                      <a:pPr rtl="0"/>
                      <a:r>
                        <a:rPr kumimoji="0" lang="de-DE" sz="1800" b="0" i="0" u="none" strike="noStrike" kern="1200" cap="none" normalizeH="0" baseline="0" dirty="0" err="1">
                          <a:ln>
                            <a:noFill/>
                          </a:ln>
                          <a:solidFill>
                            <a:schemeClr val="bg1"/>
                          </a:solidFill>
                          <a:effectLst/>
                          <a:latin typeface="Calibri Light"/>
                          <a:ea typeface="+mn-ea"/>
                          <a:cs typeface="+mn-cs"/>
                        </a:rPr>
                        <a:t>Primjer</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napadač</a:t>
                      </a:r>
                      <a:r>
                        <a:rPr kumimoji="0" lang="de-DE" sz="1800" b="0" i="0" u="none" strike="noStrike" kern="1200" cap="none" normalizeH="0" baseline="0" dirty="0">
                          <a:ln>
                            <a:noFill/>
                          </a:ln>
                          <a:solidFill>
                            <a:schemeClr val="bg1"/>
                          </a:solidFill>
                          <a:effectLst/>
                          <a:latin typeface="Calibri Light"/>
                          <a:ea typeface="+mn-ea"/>
                          <a:cs typeface="+mn-cs"/>
                        </a:rPr>
                        <a:t> i </a:t>
                      </a:r>
                      <a:r>
                        <a:rPr kumimoji="0" lang="de-DE" sz="1800" b="0" i="0" u="none" strike="noStrike" kern="1200" cap="none" normalizeH="0" baseline="0" dirty="0" err="1">
                          <a:ln>
                            <a:noFill/>
                          </a:ln>
                          <a:solidFill>
                            <a:schemeClr val="bg1"/>
                          </a:solidFill>
                          <a:effectLst/>
                          <a:latin typeface="Calibri Light"/>
                          <a:ea typeface="+mn-ea"/>
                          <a:cs typeface="+mn-cs"/>
                        </a:rPr>
                        <a:t>žrtva</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su</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različite</a:t>
                      </a:r>
                      <a:r>
                        <a:rPr kumimoji="0" lang="de-DE" sz="1800" b="0" i="0" u="none" strike="noStrike" kern="1200" cap="none" normalizeH="0" baseline="0" dirty="0">
                          <a:ln>
                            <a:noFill/>
                          </a:ln>
                          <a:solidFill>
                            <a:schemeClr val="bg1"/>
                          </a:solidFill>
                          <a:effectLst/>
                          <a:latin typeface="Calibri Light"/>
                          <a:ea typeface="+mn-ea"/>
                          <a:cs typeface="+mn-cs"/>
                        </a:rPr>
                        <a:t> rase </a:t>
                      </a:r>
                      <a:r>
                        <a:rPr kumimoji="0" lang="de-DE" sz="1800" b="0" i="0" u="none" strike="noStrike" kern="1200" cap="none" normalizeH="0" baseline="0" dirty="0" err="1">
                          <a:ln>
                            <a:noFill/>
                          </a:ln>
                          <a:solidFill>
                            <a:schemeClr val="bg1"/>
                          </a:solidFill>
                          <a:effectLst/>
                          <a:latin typeface="Calibri Light"/>
                          <a:ea typeface="+mn-ea"/>
                          <a:cs typeface="+mn-cs"/>
                        </a:rPr>
                        <a:t>ili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vjere</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Mnogi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ljudi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vjeruju</a:t>
                      </a:r>
                      <a:r>
                        <a:rPr kumimoji="0" lang="de-DE" sz="1800" b="0" i="0" u="none" strike="noStrike" kern="1200" cap="none" normalizeH="0" baseline="0" dirty="0">
                          <a:ln>
                            <a:noFill/>
                          </a:ln>
                          <a:solidFill>
                            <a:schemeClr val="bg1"/>
                          </a:solidFill>
                          <a:effectLst/>
                          <a:latin typeface="Calibri Light"/>
                          <a:ea typeface="+mn-ea"/>
                          <a:cs typeface="+mn-cs"/>
                        </a:rPr>
                        <a:t> da je </a:t>
                      </a:r>
                      <a:r>
                        <a:rPr kumimoji="0" lang="de-DE" sz="1800" b="0" i="0" u="none" strike="noStrike" kern="1200" cap="none" normalizeH="0" baseline="0" dirty="0" err="1">
                          <a:ln>
                            <a:noFill/>
                          </a:ln>
                          <a:solidFill>
                            <a:schemeClr val="bg1"/>
                          </a:solidFill>
                          <a:effectLst/>
                          <a:latin typeface="Calibri Light"/>
                          <a:ea typeface="+mn-ea"/>
                          <a:cs typeface="+mn-cs"/>
                        </a:rPr>
                        <a:t>glavni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motiv</a:t>
                      </a:r>
                      <a:r>
                        <a:rPr kumimoji="0" lang="de-DE" sz="1800" b="0" i="0" u="none" strike="noStrike" kern="1200" cap="none" normalizeH="0" baseline="0" dirty="0">
                          <a:ln>
                            <a:noFill/>
                          </a:ln>
                          <a:solidFill>
                            <a:schemeClr val="bg1"/>
                          </a:solidFill>
                          <a:effectLst/>
                          <a:latin typeface="Calibri Light"/>
                          <a:ea typeface="+mn-ea"/>
                          <a:cs typeface="+mn-cs"/>
                        </a:rPr>
                        <a:t> u </a:t>
                      </a:r>
                      <a:r>
                        <a:rPr kumimoji="0" lang="de-DE" sz="1800" b="0" i="0" u="none" strike="noStrike" kern="1200" cap="none" normalizeH="0" baseline="0" dirty="0" err="1">
                          <a:ln>
                            <a:noFill/>
                          </a:ln>
                          <a:solidFill>
                            <a:schemeClr val="bg1"/>
                          </a:solidFill>
                          <a:effectLst/>
                          <a:latin typeface="Calibri Light"/>
                          <a:ea typeface="+mn-ea"/>
                          <a:cs typeface="+mn-cs"/>
                        </a:rPr>
                        <a:t>pozadini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zločina</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rasizam</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ili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ekstremizam</a:t>
                      </a:r>
                      <a:r>
                        <a:rPr kumimoji="0" lang="de-DE" sz="1800" b="0" i="0" u="none" strike="noStrike" kern="1200" cap="none" normalizeH="0" baseline="0" dirty="0">
                          <a:ln>
                            <a:noFill/>
                          </a:ln>
                          <a:solidFill>
                            <a:schemeClr val="bg1"/>
                          </a:solidFill>
                          <a:effectLst/>
                          <a:latin typeface="Calibri Light"/>
                          <a:ea typeface="+mn-ea"/>
                          <a:cs typeface="+mn-cs"/>
                        </a:rPr>
                        <a:t>.</a:t>
                      </a:r>
                    </a:p>
                    <a:p>
                      <a:pPr rtl="0"/>
                      <a:endParaRPr kumimoji="0" lang="de-DE" sz="1800" b="0" i="0" u="none" strike="noStrike" kern="1200" cap="none" normalizeH="0" baseline="0" dirty="0">
                        <a:ln>
                          <a:noFill/>
                        </a:ln>
                        <a:solidFill>
                          <a:schemeClr val="bg1"/>
                        </a:solidFill>
                        <a:effectLst/>
                        <a:latin typeface="Calibri Light"/>
                        <a:ea typeface="+mn-ea"/>
                        <a:cs typeface="+mn-cs"/>
                      </a:endParaRPr>
                    </a:p>
                    <a:p>
                      <a:pPr rtl="0"/>
                      <a:r>
                        <a:rPr kumimoji="0" lang="de-DE" sz="1800" b="0" i="0" u="none" strike="noStrike" kern="1200" cap="none" normalizeH="0" baseline="0" dirty="0" err="1">
                          <a:ln>
                            <a:noFill/>
                          </a:ln>
                          <a:solidFill>
                            <a:schemeClr val="bg1"/>
                          </a:solidFill>
                          <a:effectLst/>
                          <a:latin typeface="Calibri Light"/>
                          <a:ea typeface="+mn-ea"/>
                          <a:cs typeface="+mn-cs"/>
                        </a:rPr>
                        <a:t>Ponekad</a:t>
                      </a:r>
                      <a:r>
                        <a:rPr kumimoji="0" lang="de-DE" sz="1800" b="0" i="0" u="none" strike="noStrike" kern="1200" cap="none" normalizeH="0" baseline="0" dirty="0">
                          <a:ln>
                            <a:noFill/>
                          </a:ln>
                          <a:solidFill>
                            <a:schemeClr val="bg1"/>
                          </a:solidFill>
                          <a:effectLst/>
                          <a:latin typeface="Calibri Light"/>
                          <a:ea typeface="+mn-ea"/>
                          <a:cs typeface="+mn-cs"/>
                        </a:rPr>
                        <a:t> se </a:t>
                      </a:r>
                      <a:r>
                        <a:rPr kumimoji="0" lang="de-DE" sz="1800" b="0" i="0" u="none" strike="noStrike" kern="1200" cap="none" normalizeH="0" baseline="0" dirty="0" err="1">
                          <a:ln>
                            <a:noFill/>
                          </a:ln>
                          <a:solidFill>
                            <a:schemeClr val="bg1"/>
                          </a:solidFill>
                          <a:effectLst/>
                          <a:latin typeface="Calibri Light"/>
                          <a:ea typeface="+mn-ea"/>
                          <a:cs typeface="+mn-cs"/>
                        </a:rPr>
                        <a:t>to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pokaže</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istinitim</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Međutim</a:t>
                      </a:r>
                      <a:r>
                        <a:rPr kumimoji="0" lang="de-DE" sz="1800" b="0" i="0" u="none" strike="noStrike" kern="1200" cap="none" normalizeH="0" baseline="0" dirty="0">
                          <a:ln>
                            <a:noFill/>
                          </a:ln>
                          <a:solidFill>
                            <a:schemeClr val="bg1"/>
                          </a:solidFill>
                          <a:effectLst/>
                          <a:latin typeface="Calibri Light"/>
                          <a:ea typeface="+mn-ea"/>
                          <a:cs typeface="+mn-cs"/>
                        </a:rPr>
                        <a:t>, u </a:t>
                      </a:r>
                      <a:r>
                        <a:rPr kumimoji="0" lang="de-DE" sz="1800" b="0" i="0" u="none" strike="noStrike" kern="1200" cap="none" normalizeH="0" baseline="0" dirty="0" err="1">
                          <a:ln>
                            <a:noFill/>
                          </a:ln>
                          <a:solidFill>
                            <a:schemeClr val="bg1"/>
                          </a:solidFill>
                          <a:effectLst/>
                          <a:latin typeface="Calibri Light"/>
                          <a:ea typeface="+mn-ea"/>
                          <a:cs typeface="+mn-cs"/>
                        </a:rPr>
                        <a:t>javnoj</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diskusiji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takve</a:t>
                      </a:r>
                      <a:r>
                        <a:rPr kumimoji="0" lang="de-DE" sz="1800" b="0" i="0" u="none" strike="noStrike" kern="1200" cap="none" normalizeH="0" baseline="0" dirty="0">
                          <a:ln>
                            <a:noFill/>
                          </a:ln>
                          <a:solidFill>
                            <a:schemeClr val="bg1"/>
                          </a:solidFill>
                          <a:effectLst/>
                          <a:latin typeface="Calibri Light"/>
                          <a:ea typeface="+mn-ea"/>
                          <a:cs typeface="+mn-cs"/>
                        </a:rPr>
                        <a:t> se </a:t>
                      </a:r>
                      <a:r>
                        <a:rPr kumimoji="0" lang="de-DE" sz="1800" b="0" i="0" u="none" strike="noStrike" kern="1200" cap="none" normalizeH="0" baseline="0" dirty="0" err="1">
                          <a:ln>
                            <a:noFill/>
                          </a:ln>
                          <a:solidFill>
                            <a:schemeClr val="bg1"/>
                          </a:solidFill>
                          <a:effectLst/>
                          <a:latin typeface="Calibri Light"/>
                          <a:ea typeface="+mn-ea"/>
                          <a:cs typeface="+mn-cs"/>
                        </a:rPr>
                        <a:t>pretpostavke</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donose</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prebrzo</a:t>
                      </a:r>
                      <a:r>
                        <a:rPr kumimoji="0" lang="de-DE" sz="1800" b="0" i="0" u="none" strike="noStrike" kern="1200" cap="none" normalizeH="0" baseline="0" dirty="0">
                          <a:ln>
                            <a:noFill/>
                          </a:ln>
                          <a:solidFill>
                            <a:schemeClr val="bg1"/>
                          </a:solidFill>
                          <a:effectLst/>
                          <a:latin typeface="Calibri Light"/>
                          <a:ea typeface="+mn-ea"/>
                          <a:cs typeface="+mn-cs"/>
                        </a:rPr>
                        <a:t>, a </a:t>
                      </a:r>
                      <a:r>
                        <a:rPr kumimoji="0" lang="de-DE" sz="1800" b="0" i="0" u="none" strike="noStrike" kern="1200" cap="none" normalizeH="0" baseline="0" dirty="0" err="1">
                          <a:ln>
                            <a:noFill/>
                          </a:ln>
                          <a:solidFill>
                            <a:schemeClr val="bg1"/>
                          </a:solidFill>
                          <a:effectLst/>
                          <a:latin typeface="Calibri Light"/>
                          <a:ea typeface="+mn-ea"/>
                          <a:cs typeface="+mn-cs"/>
                        </a:rPr>
                        <a:t>alternativna</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objašnjenja</a:t>
                      </a:r>
                      <a:r>
                        <a:rPr kumimoji="0" lang="de-DE" sz="1800" b="0" i="0" u="none" strike="noStrike" kern="1200" cap="none" normalizeH="0" baseline="0" dirty="0">
                          <a:ln>
                            <a:noFill/>
                          </a:ln>
                          <a:solidFill>
                            <a:schemeClr val="bg1"/>
                          </a:solidFill>
                          <a:effectLst/>
                          <a:latin typeface="Calibri Light"/>
                          <a:ea typeface="+mn-ea"/>
                          <a:cs typeface="+mn-cs"/>
                        </a:rPr>
                        <a:t> se </a:t>
                      </a:r>
                      <a:r>
                        <a:rPr kumimoji="0" lang="de-DE" sz="1800" b="0" i="0" u="none" strike="noStrike" kern="1200" cap="none" normalizeH="0" baseline="0" dirty="0" err="1">
                          <a:ln>
                            <a:noFill/>
                          </a:ln>
                          <a:solidFill>
                            <a:schemeClr val="bg1"/>
                          </a:solidFill>
                          <a:effectLst/>
                          <a:latin typeface="Calibri Light"/>
                          <a:ea typeface="+mn-ea"/>
                          <a:cs typeface="+mn-cs"/>
                        </a:rPr>
                        <a:t>rijetko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uzimaju</a:t>
                      </a:r>
                      <a:r>
                        <a:rPr kumimoji="0" lang="de-DE" sz="1800" b="0" i="0" u="none" strike="noStrike" kern="1200" cap="none" normalizeH="0" baseline="0" dirty="0">
                          <a:ln>
                            <a:noFill/>
                          </a:ln>
                          <a:solidFill>
                            <a:schemeClr val="bg1"/>
                          </a:solidFill>
                          <a:effectLst/>
                          <a:latin typeface="Calibri Light"/>
                          <a:ea typeface="+mn-ea"/>
                          <a:cs typeface="+mn-cs"/>
                        </a:rPr>
                        <a:t> u </a:t>
                      </a:r>
                      <a:r>
                        <a:rPr kumimoji="0" lang="de-DE" sz="1800" b="0" i="0" u="none" strike="noStrike" kern="1200" cap="none" normalizeH="0" baseline="0" dirty="0" err="1">
                          <a:ln>
                            <a:noFill/>
                          </a:ln>
                          <a:solidFill>
                            <a:schemeClr val="bg1"/>
                          </a:solidFill>
                          <a:effectLst/>
                          <a:latin typeface="Calibri Light"/>
                          <a:ea typeface="+mn-ea"/>
                          <a:cs typeface="+mn-cs"/>
                        </a:rPr>
                        <a:t>obzir</a:t>
                      </a:r>
                      <a:r>
                        <a:rPr kumimoji="0" lang="de-DE" sz="1800" b="0" i="0" u="none" strike="noStrike" kern="1200" cap="none" normalizeH="0" baseline="0" dirty="0">
                          <a:ln>
                            <a:noFill/>
                          </a:ln>
                          <a:solidFill>
                            <a:schemeClr val="bg1"/>
                          </a:solidFill>
                          <a:effectLst/>
                          <a:latin typeface="Calibri Light"/>
                          <a:ea typeface="+mn-ea"/>
                          <a:cs typeface="+mn-cs"/>
                        </a:rPr>
                        <a:t>.</a:t>
                      </a:r>
                    </a:p>
                    <a:p>
                      <a:endParaRPr kumimoji="0" lang="de-DE" sz="1800" b="0" i="0" u="none" strike="noStrike" kern="1200" cap="none" normalizeH="0" baseline="0" dirty="0">
                        <a:ln>
                          <a:noFill/>
                        </a:ln>
                        <a:solidFill>
                          <a:srgbClr val="333333"/>
                        </a:solidFill>
                        <a:effectLst/>
                        <a:latin typeface="Calibri Ligh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45705">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medicina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kern="1200" cap="none" normalizeH="0" baseline="0" dirty="0">
                          <a:ln>
                            <a:noFill/>
                          </a:ln>
                          <a:solidFill>
                            <a:srgbClr val="004992"/>
                          </a:solidFill>
                          <a:effectLst/>
                          <a:latin typeface="Calibri Ligh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16F08E42-18FE-411A-A46A-BEDC8CE5F147}" type="slidenum">
              <a:rPr lang="de-DE" altLang="de-DE" smtClean="0"/>
              <a:pPr/>
              <a:t>10</a:t>
            </a:fld>
            <a:endParaRPr lang="de-DE" altLang="de-DE"/>
          </a:p>
        </p:txBody>
      </p:sp>
    </p:spTree>
    <p:extLst>
      <p:ext uri="{BB962C8B-B14F-4D97-AF65-F5344CB8AC3E}">
        <p14:creationId xmlns:p14="http://schemas.microsoft.com/office/powerpoint/2010/main" val="1693797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Prebrzo zaključivanje “na djelu”</a:t>
            </a:r>
          </a:p>
        </p:txBody>
      </p:sp>
      <p:graphicFrame>
        <p:nvGraphicFramePr>
          <p:cNvPr id="6" name="Group 111"/>
          <p:cNvGraphicFramePr>
            <a:graphicFrameLocks noGrp="1"/>
          </p:cNvGraphicFramePr>
          <p:nvPr/>
        </p:nvGraphicFramePr>
        <p:xfrm>
          <a:off x="408955" y="1772815"/>
          <a:ext cx="11376000" cy="4753650"/>
        </p:xfrm>
        <a:graphic>
          <a:graphicData uri="http://schemas.openxmlformats.org/drawingml/2006/table">
            <a:tbl>
              <a:tblPr>
                <a:tableStyleId>{21E4AEA4-8DFA-4A89-87EB-49C32662AFE0}</a:tableStyleId>
              </a:tblPr>
              <a:tblGrid>
                <a:gridCol w="2448272">
                  <a:extLst>
                    <a:ext uri="{9D8B030D-6E8A-4147-A177-3AD203B41FA5}">
                      <a16:colId xmlns:a16="http://schemas.microsoft.com/office/drawing/2014/main" val="20000"/>
                    </a:ext>
                  </a:extLst>
                </a:gridCol>
                <a:gridCol w="8927728">
                  <a:extLst>
                    <a:ext uri="{9D8B030D-6E8A-4147-A177-3AD203B41FA5}">
                      <a16:colId xmlns:a16="http://schemas.microsoft.com/office/drawing/2014/main" val="20001"/>
                    </a:ext>
                  </a:extLst>
                </a:gridCol>
              </a:tblGrid>
              <a:tr h="44761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domena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primjer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53481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rPr>
                        <a:t>politika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err="1">
                          <a:ln>
                            <a:noFill/>
                          </a:ln>
                          <a:solidFill>
                            <a:srgbClr val="333333"/>
                          </a:solidFill>
                          <a:effectLst/>
                          <a:latin typeface="Calibri Light"/>
                          <a:ea typeface="+mn-ea"/>
                          <a:cs typeface="+mn-cs"/>
                        </a:rPr>
                        <a:t>Često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prebrzo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donosimo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zaključke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kada</a:t>
                      </a:r>
                      <a:r>
                        <a:rPr kumimoji="0" lang="de-DE" sz="1800" b="0" i="0" u="none" strike="noStrike" kern="1200" cap="none" normalizeH="0" baseline="0" dirty="0">
                          <a:ln>
                            <a:noFill/>
                          </a:ln>
                          <a:solidFill>
                            <a:srgbClr val="333333"/>
                          </a:solidFill>
                          <a:effectLst/>
                          <a:latin typeface="Calibri Light"/>
                          <a:ea typeface="+mn-ea"/>
                          <a:cs typeface="+mn-cs"/>
                        </a:rPr>
                        <a:t> u </a:t>
                      </a:r>
                      <a:r>
                        <a:rPr kumimoji="0" lang="de-DE" sz="1800" b="0" i="0" u="none" strike="noStrike" kern="1200" cap="none" normalizeH="0" baseline="0" dirty="0" err="1">
                          <a:ln>
                            <a:noFill/>
                          </a:ln>
                          <a:solidFill>
                            <a:srgbClr val="333333"/>
                          </a:solidFill>
                          <a:effectLst/>
                          <a:latin typeface="Calibri Light"/>
                          <a:ea typeface="+mn-ea"/>
                          <a:cs typeface="+mn-cs"/>
                        </a:rPr>
                        <a:t>medijima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saznamo</a:t>
                      </a:r>
                      <a:r>
                        <a:rPr kumimoji="0" lang="de-DE" sz="1800" b="0" i="0" u="none" strike="noStrike" kern="1200" cap="none" normalizeH="0" baseline="0" dirty="0">
                          <a:ln>
                            <a:noFill/>
                          </a:ln>
                          <a:solidFill>
                            <a:srgbClr val="333333"/>
                          </a:solidFill>
                          <a:effectLst/>
                          <a:latin typeface="Calibri Light"/>
                          <a:ea typeface="+mn-ea"/>
                          <a:cs typeface="+mn-cs"/>
                        </a:rPr>
                        <a:t> o </a:t>
                      </a:r>
                      <a:r>
                        <a:rPr kumimoji="0" lang="de-DE" sz="1800" b="0" i="0" u="none" strike="noStrike" kern="1200" cap="none" normalizeH="0" baseline="0" dirty="0" err="1">
                          <a:ln>
                            <a:noFill/>
                          </a:ln>
                          <a:solidFill>
                            <a:srgbClr val="333333"/>
                          </a:solidFill>
                          <a:effectLst/>
                          <a:latin typeface="Calibri Light"/>
                          <a:ea typeface="+mn-ea"/>
                          <a:cs typeface="+mn-cs"/>
                        </a:rPr>
                        <a:t>nekom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zločinu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Ovisno</a:t>
                      </a:r>
                      <a:r>
                        <a:rPr kumimoji="0" lang="de-DE" sz="1800" b="0" i="0" u="none" strike="noStrike" kern="1200" cap="none" normalizeH="0" baseline="0" dirty="0">
                          <a:ln>
                            <a:noFill/>
                          </a:ln>
                          <a:solidFill>
                            <a:srgbClr val="333333"/>
                          </a:solidFill>
                          <a:effectLst/>
                          <a:latin typeface="Calibri Light"/>
                          <a:ea typeface="+mn-ea"/>
                          <a:cs typeface="+mn-cs"/>
                        </a:rPr>
                        <a:t> o </a:t>
                      </a:r>
                      <a:r>
                        <a:rPr kumimoji="0" lang="de-DE" sz="1800" b="0" i="0" u="none" strike="noStrike" kern="1200" cap="none" normalizeH="0" baseline="0" dirty="0" err="1">
                          <a:ln>
                            <a:noFill/>
                          </a:ln>
                          <a:solidFill>
                            <a:srgbClr val="333333"/>
                          </a:solidFill>
                          <a:effectLst/>
                          <a:latin typeface="Calibri Light"/>
                          <a:ea typeface="+mn-ea"/>
                          <a:cs typeface="+mn-cs"/>
                        </a:rPr>
                        <a:t>našim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političkim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stajalištima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ponekad</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napadaču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preuranjeno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pripisujemo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određene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motive</a:t>
                      </a:r>
                      <a:r>
                        <a:rPr kumimoji="0" lang="de-DE" sz="1800" b="0" i="0" u="none" strike="noStrike" kern="1200" cap="none" normalizeH="0" baseline="0" dirty="0">
                          <a:ln>
                            <a:noFill/>
                          </a:ln>
                          <a:solidFill>
                            <a:srgbClr val="333333"/>
                          </a:solidFill>
                          <a:effectLst/>
                          <a:latin typeface="Calibri Light"/>
                          <a:ea typeface="+mn-ea"/>
                          <a:cs typeface="+mn-cs"/>
                        </a:rPr>
                        <a:t>.</a:t>
                      </a:r>
                    </a:p>
                    <a:p>
                      <a:pPr rtl="0"/>
                      <a:endParaRPr kumimoji="0" lang="de-DE" sz="1800" b="0" i="0" u="none" strike="noStrike" kern="1200" cap="none" normalizeH="0" baseline="0" dirty="0">
                        <a:ln>
                          <a:noFill/>
                        </a:ln>
                        <a:solidFill>
                          <a:srgbClr val="333333"/>
                        </a:solidFill>
                        <a:effectLst/>
                        <a:latin typeface="Calibri Light"/>
                        <a:ea typeface="+mn-ea"/>
                        <a:cs typeface="+mn-cs"/>
                      </a:endParaRPr>
                    </a:p>
                    <a:p>
                      <a:pPr rtl="0"/>
                      <a:r>
                        <a:rPr kumimoji="0" lang="de-DE" sz="1800" b="0" i="0" u="none" strike="noStrike" kern="1200" cap="none" normalizeH="0" baseline="0" dirty="0" err="1">
                          <a:ln>
                            <a:noFill/>
                          </a:ln>
                          <a:solidFill>
                            <a:srgbClr val="333333"/>
                          </a:solidFill>
                          <a:effectLst/>
                          <a:latin typeface="Calibri Light"/>
                          <a:ea typeface="+mn-ea"/>
                          <a:cs typeface="+mn-cs"/>
                        </a:rPr>
                        <a:t>Primjer</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napadač</a:t>
                      </a:r>
                      <a:r>
                        <a:rPr kumimoji="0" lang="de-DE" sz="1800" b="0" i="0" u="none" strike="noStrike" kern="1200" cap="none" normalizeH="0" baseline="0" dirty="0">
                          <a:ln>
                            <a:noFill/>
                          </a:ln>
                          <a:solidFill>
                            <a:srgbClr val="333333"/>
                          </a:solidFill>
                          <a:effectLst/>
                          <a:latin typeface="Calibri Light"/>
                          <a:ea typeface="+mn-ea"/>
                          <a:cs typeface="+mn-cs"/>
                        </a:rPr>
                        <a:t> i </a:t>
                      </a:r>
                      <a:r>
                        <a:rPr kumimoji="0" lang="de-DE" sz="1800" b="0" i="0" u="none" strike="noStrike" kern="1200" cap="none" normalizeH="0" baseline="0" dirty="0" err="1">
                          <a:ln>
                            <a:noFill/>
                          </a:ln>
                          <a:solidFill>
                            <a:srgbClr val="333333"/>
                          </a:solidFill>
                          <a:effectLst/>
                          <a:latin typeface="Calibri Light"/>
                          <a:ea typeface="+mn-ea"/>
                          <a:cs typeface="+mn-cs"/>
                        </a:rPr>
                        <a:t>žrtva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različite</a:t>
                      </a:r>
                      <a:r>
                        <a:rPr kumimoji="0" lang="de-DE" sz="1800" b="0" i="0" u="none" strike="noStrike" kern="1200" cap="none" normalizeH="0" baseline="0" dirty="0">
                          <a:ln>
                            <a:noFill/>
                          </a:ln>
                          <a:solidFill>
                            <a:srgbClr val="333333"/>
                          </a:solidFill>
                          <a:effectLst/>
                          <a:latin typeface="Calibri Light"/>
                          <a:ea typeface="+mn-ea"/>
                          <a:cs typeface="+mn-cs"/>
                        </a:rPr>
                        <a:t> rase </a:t>
                      </a:r>
                      <a:r>
                        <a:rPr kumimoji="0" lang="de-DE" sz="1800" b="0" i="0" u="none" strike="noStrike" kern="1200" cap="none" normalizeH="0" baseline="0" dirty="0" err="1">
                          <a:ln>
                            <a:noFill/>
                          </a:ln>
                          <a:solidFill>
                            <a:srgbClr val="333333"/>
                          </a:solidFill>
                          <a:effectLst/>
                          <a:latin typeface="Calibri Light"/>
                          <a:ea typeface="+mn-ea"/>
                          <a:cs typeface="+mn-cs"/>
                        </a:rPr>
                        <a:t>ili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vjere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Mnogi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ljudi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vjeruju</a:t>
                      </a:r>
                      <a:r>
                        <a:rPr kumimoji="0" lang="de-DE" sz="1800" b="0" i="0" u="none" strike="noStrike" kern="1200" cap="none" normalizeH="0" baseline="0" dirty="0">
                          <a:ln>
                            <a:noFill/>
                          </a:ln>
                          <a:solidFill>
                            <a:srgbClr val="333333"/>
                          </a:solidFill>
                          <a:effectLst/>
                          <a:latin typeface="Calibri Light"/>
                          <a:ea typeface="+mn-ea"/>
                          <a:cs typeface="+mn-cs"/>
                        </a:rPr>
                        <a:t> da je </a:t>
                      </a:r>
                      <a:r>
                        <a:rPr kumimoji="0" lang="de-DE" sz="1800" b="0" i="0" u="none" strike="noStrike" kern="1200" cap="none" normalizeH="0" baseline="0" dirty="0" err="1">
                          <a:ln>
                            <a:noFill/>
                          </a:ln>
                          <a:solidFill>
                            <a:srgbClr val="333333"/>
                          </a:solidFill>
                          <a:effectLst/>
                          <a:latin typeface="Calibri Light"/>
                          <a:ea typeface="+mn-ea"/>
                          <a:cs typeface="+mn-cs"/>
                        </a:rPr>
                        <a:t>glavni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motiv</a:t>
                      </a:r>
                      <a:r>
                        <a:rPr kumimoji="0" lang="de-DE" sz="1800" b="0" i="0" u="none" strike="noStrike" kern="1200" cap="none" normalizeH="0" baseline="0" dirty="0">
                          <a:ln>
                            <a:noFill/>
                          </a:ln>
                          <a:solidFill>
                            <a:srgbClr val="333333"/>
                          </a:solidFill>
                          <a:effectLst/>
                          <a:latin typeface="Calibri Light"/>
                          <a:ea typeface="+mn-ea"/>
                          <a:cs typeface="+mn-cs"/>
                        </a:rPr>
                        <a:t> u </a:t>
                      </a:r>
                      <a:r>
                        <a:rPr kumimoji="0" lang="de-DE" sz="1800" b="0" i="0" u="none" strike="noStrike" kern="1200" cap="none" normalizeH="0" baseline="0" dirty="0" err="1">
                          <a:ln>
                            <a:noFill/>
                          </a:ln>
                          <a:solidFill>
                            <a:srgbClr val="333333"/>
                          </a:solidFill>
                          <a:effectLst/>
                          <a:latin typeface="Calibri Light"/>
                          <a:ea typeface="+mn-ea"/>
                          <a:cs typeface="+mn-cs"/>
                        </a:rPr>
                        <a:t>pozadini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zločina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rasizam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ili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ekstremizam</a:t>
                      </a:r>
                      <a:r>
                        <a:rPr kumimoji="0" lang="de-DE" sz="1800" b="0" i="0" u="none" strike="noStrike" kern="1200" cap="none" normalizeH="0" baseline="0" dirty="0">
                          <a:ln>
                            <a:noFill/>
                          </a:ln>
                          <a:solidFill>
                            <a:srgbClr val="333333"/>
                          </a:solidFill>
                          <a:effectLst/>
                          <a:latin typeface="Calibri Light"/>
                          <a:ea typeface="+mn-ea"/>
                          <a:cs typeface="+mn-cs"/>
                        </a:rPr>
                        <a:t>.</a:t>
                      </a:r>
                    </a:p>
                    <a:p>
                      <a:pPr rtl="0"/>
                      <a:endParaRPr kumimoji="0" lang="de-DE" sz="1800" b="0" i="0" u="none" strike="noStrike" kern="1200" cap="none" normalizeH="0" baseline="0" dirty="0">
                        <a:ln>
                          <a:noFill/>
                        </a:ln>
                        <a:solidFill>
                          <a:srgbClr val="333333"/>
                        </a:solidFill>
                        <a:effectLst/>
                        <a:latin typeface="Calibri Light"/>
                        <a:ea typeface="+mn-ea"/>
                        <a:cs typeface="+mn-cs"/>
                      </a:endParaRPr>
                    </a:p>
                    <a:p>
                      <a:pPr rtl="0"/>
                      <a:r>
                        <a:rPr kumimoji="0" lang="de-DE" sz="1800" b="0" i="0" u="none" strike="noStrike" kern="1200" cap="none" normalizeH="0" baseline="0" dirty="0" err="1">
                          <a:ln>
                            <a:noFill/>
                          </a:ln>
                          <a:solidFill>
                            <a:srgbClr val="333333"/>
                          </a:solidFill>
                          <a:effectLst/>
                          <a:latin typeface="Calibri Light"/>
                          <a:ea typeface="+mn-ea"/>
                          <a:cs typeface="+mn-cs"/>
                        </a:rPr>
                        <a:t>Ponekad</a:t>
                      </a:r>
                      <a:r>
                        <a:rPr kumimoji="0" lang="de-DE" sz="1800" b="0" i="0" u="none" strike="noStrike" kern="1200" cap="none" normalizeH="0" baseline="0" dirty="0">
                          <a:ln>
                            <a:noFill/>
                          </a:ln>
                          <a:solidFill>
                            <a:srgbClr val="333333"/>
                          </a:solidFill>
                          <a:effectLst/>
                          <a:latin typeface="Calibri Light"/>
                          <a:ea typeface="+mn-ea"/>
                          <a:cs typeface="+mn-cs"/>
                        </a:rPr>
                        <a:t> se </a:t>
                      </a:r>
                      <a:r>
                        <a:rPr kumimoji="0" lang="de-DE" sz="1800" b="0" i="0" u="none" strike="noStrike" kern="1200" cap="none" normalizeH="0" baseline="0" dirty="0" err="1">
                          <a:ln>
                            <a:noFill/>
                          </a:ln>
                          <a:solidFill>
                            <a:srgbClr val="333333"/>
                          </a:solidFill>
                          <a:effectLst/>
                          <a:latin typeface="Calibri Light"/>
                          <a:ea typeface="+mn-ea"/>
                          <a:cs typeface="+mn-cs"/>
                        </a:rPr>
                        <a:t>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pokaže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istinitim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Međutim</a:t>
                      </a:r>
                      <a:r>
                        <a:rPr kumimoji="0" lang="de-DE" sz="1800" b="0" i="0" u="none" strike="noStrike" kern="1200" cap="none" normalizeH="0" baseline="0" dirty="0">
                          <a:ln>
                            <a:noFill/>
                          </a:ln>
                          <a:solidFill>
                            <a:srgbClr val="333333"/>
                          </a:solidFill>
                          <a:effectLst/>
                          <a:latin typeface="Calibri Light"/>
                          <a:ea typeface="+mn-ea"/>
                          <a:cs typeface="+mn-cs"/>
                        </a:rPr>
                        <a:t>, u </a:t>
                      </a:r>
                      <a:r>
                        <a:rPr kumimoji="0" lang="de-DE" sz="1800" b="0" i="0" u="none" strike="noStrike" kern="1200" cap="none" normalizeH="0" baseline="0" dirty="0" err="1">
                          <a:ln>
                            <a:noFill/>
                          </a:ln>
                          <a:solidFill>
                            <a:srgbClr val="333333"/>
                          </a:solidFill>
                          <a:effectLst/>
                          <a:latin typeface="Calibri Light"/>
                          <a:ea typeface="+mn-ea"/>
                          <a:cs typeface="+mn-cs"/>
                        </a:rPr>
                        <a:t>javnoj</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diskusiji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takve</a:t>
                      </a:r>
                      <a:r>
                        <a:rPr kumimoji="0" lang="de-DE" sz="1800" b="0" i="0" u="none" strike="noStrike" kern="1200" cap="none" normalizeH="0" baseline="0" dirty="0">
                          <a:ln>
                            <a:noFill/>
                          </a:ln>
                          <a:solidFill>
                            <a:srgbClr val="333333"/>
                          </a:solidFill>
                          <a:effectLst/>
                          <a:latin typeface="Calibri Light"/>
                          <a:ea typeface="+mn-ea"/>
                          <a:cs typeface="+mn-cs"/>
                        </a:rPr>
                        <a:t> se </a:t>
                      </a:r>
                      <a:r>
                        <a:rPr kumimoji="0" lang="de-DE" sz="1800" b="0" i="0" u="none" strike="noStrike" kern="1200" cap="none" normalizeH="0" baseline="0" dirty="0" err="1">
                          <a:ln>
                            <a:noFill/>
                          </a:ln>
                          <a:solidFill>
                            <a:srgbClr val="333333"/>
                          </a:solidFill>
                          <a:effectLst/>
                          <a:latin typeface="Calibri Light"/>
                          <a:ea typeface="+mn-ea"/>
                          <a:cs typeface="+mn-cs"/>
                        </a:rPr>
                        <a:t>pretpostavke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donose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prebrzo</a:t>
                      </a:r>
                      <a:r>
                        <a:rPr kumimoji="0" lang="de-DE" sz="1800" b="0" i="0" u="none" strike="noStrike" kern="1200" cap="none" normalizeH="0" baseline="0" dirty="0">
                          <a:ln>
                            <a:noFill/>
                          </a:ln>
                          <a:solidFill>
                            <a:srgbClr val="333333"/>
                          </a:solidFill>
                          <a:effectLst/>
                          <a:latin typeface="Calibri Light"/>
                          <a:ea typeface="+mn-ea"/>
                          <a:cs typeface="+mn-cs"/>
                        </a:rPr>
                        <a:t>, a </a:t>
                      </a:r>
                      <a:r>
                        <a:rPr kumimoji="0" lang="de-DE" sz="1800" b="0" i="0" u="none" strike="noStrike" kern="1200" cap="none" normalizeH="0" baseline="0" dirty="0" err="1">
                          <a:ln>
                            <a:noFill/>
                          </a:ln>
                          <a:solidFill>
                            <a:srgbClr val="333333"/>
                          </a:solidFill>
                          <a:effectLst/>
                          <a:latin typeface="Calibri Light"/>
                          <a:ea typeface="+mn-ea"/>
                          <a:cs typeface="+mn-cs"/>
                        </a:rPr>
                        <a:t>alternativna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objašnjenja</a:t>
                      </a:r>
                      <a:r>
                        <a:rPr kumimoji="0" lang="de-DE" sz="1800" b="0" i="0" u="none" strike="noStrike" kern="1200" cap="none" normalizeH="0" baseline="0" dirty="0">
                          <a:ln>
                            <a:noFill/>
                          </a:ln>
                          <a:solidFill>
                            <a:srgbClr val="333333"/>
                          </a:solidFill>
                          <a:effectLst/>
                          <a:latin typeface="Calibri Light"/>
                          <a:ea typeface="+mn-ea"/>
                          <a:cs typeface="+mn-cs"/>
                        </a:rPr>
                        <a:t> se </a:t>
                      </a:r>
                      <a:r>
                        <a:rPr kumimoji="0" lang="de-DE" sz="1800" b="0" i="0" u="none" strike="noStrike" kern="1200" cap="none" normalizeH="0" baseline="0" dirty="0" err="1">
                          <a:ln>
                            <a:noFill/>
                          </a:ln>
                          <a:solidFill>
                            <a:srgbClr val="333333"/>
                          </a:solidFill>
                          <a:effectLst/>
                          <a:latin typeface="Calibri Light"/>
                          <a:ea typeface="+mn-ea"/>
                          <a:cs typeface="+mn-cs"/>
                        </a:rPr>
                        <a:t>rijetko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uzimaju</a:t>
                      </a:r>
                      <a:r>
                        <a:rPr kumimoji="0" lang="de-DE" sz="1800" b="0" i="0" u="none" strike="noStrike" kern="1200" cap="none" normalizeH="0" baseline="0" dirty="0">
                          <a:ln>
                            <a:noFill/>
                          </a:ln>
                          <a:solidFill>
                            <a:srgbClr val="333333"/>
                          </a:solidFill>
                          <a:effectLst/>
                          <a:latin typeface="Calibri Light"/>
                          <a:ea typeface="+mn-ea"/>
                          <a:cs typeface="+mn-cs"/>
                        </a:rPr>
                        <a:t> u </a:t>
                      </a:r>
                      <a:r>
                        <a:rPr kumimoji="0" lang="de-DE" sz="1800" b="0" i="0" u="none" strike="noStrike" kern="1200" cap="none" normalizeH="0" baseline="0" dirty="0" err="1">
                          <a:ln>
                            <a:noFill/>
                          </a:ln>
                          <a:solidFill>
                            <a:srgbClr val="333333"/>
                          </a:solidFill>
                          <a:effectLst/>
                          <a:latin typeface="Calibri Light"/>
                          <a:ea typeface="+mn-ea"/>
                          <a:cs typeface="+mn-cs"/>
                        </a:rPr>
                        <a:t>obzir</a:t>
                      </a:r>
                      <a:r>
                        <a:rPr kumimoji="0" lang="de-DE" sz="1800" b="0" i="0" u="none" strike="noStrike" kern="1200" cap="none" normalizeH="0" baseline="0" dirty="0">
                          <a:ln>
                            <a:noFill/>
                          </a:ln>
                          <a:solidFill>
                            <a:srgbClr val="333333"/>
                          </a:solidFill>
                          <a:effectLst/>
                          <a:latin typeface="Calibri Light"/>
                          <a:ea typeface="+mn-ea"/>
                          <a:cs typeface="+mn-cs"/>
                        </a:rPr>
                        <a:t>.</a:t>
                      </a:r>
                    </a:p>
                    <a:p>
                      <a:endParaRPr kumimoji="0" lang="de-DE" sz="1800" b="0" i="0" u="none" strike="noStrike" kern="1200" cap="none" normalizeH="0" baseline="0" dirty="0">
                        <a:ln>
                          <a:noFill/>
                        </a:ln>
                        <a:solidFill>
                          <a:srgbClr val="333333"/>
                        </a:solidFill>
                        <a:effectLst/>
                        <a:latin typeface="Calibri Ligh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45705">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medicina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kern="1200" cap="none" normalizeH="0" baseline="0" dirty="0">
                          <a:ln>
                            <a:noFill/>
                          </a:ln>
                          <a:solidFill>
                            <a:srgbClr val="004992"/>
                          </a:solidFill>
                          <a:effectLst/>
                          <a:latin typeface="Calibri Ligh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16F08E42-18FE-411A-A46A-BEDC8CE5F147}" type="slidenum">
              <a:rPr lang="de-DE" altLang="de-DE" smtClean="0"/>
              <a:pPr/>
              <a:t>11</a:t>
            </a:fld>
            <a:endParaRPr lang="de-DE" altLang="de-DE"/>
          </a:p>
        </p:txBody>
      </p:sp>
    </p:spTree>
    <p:extLst>
      <p:ext uri="{BB962C8B-B14F-4D97-AF65-F5344CB8AC3E}">
        <p14:creationId xmlns:p14="http://schemas.microsoft.com/office/powerpoint/2010/main" val="1924103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Prebrzo zaključivanje “na djelu”</a:t>
            </a:r>
          </a:p>
        </p:txBody>
      </p:sp>
      <p:graphicFrame>
        <p:nvGraphicFramePr>
          <p:cNvPr id="6" name="Group 111"/>
          <p:cNvGraphicFramePr>
            <a:graphicFrameLocks noGrp="1"/>
          </p:cNvGraphicFramePr>
          <p:nvPr>
            <p:extLst>
              <p:ext uri="{D42A27DB-BD31-4B8C-83A1-F6EECF244321}">
                <p14:modId xmlns:p14="http://schemas.microsoft.com/office/powerpoint/2010/main" val="2342649092"/>
              </p:ext>
            </p:extLst>
          </p:nvPr>
        </p:nvGraphicFramePr>
        <p:xfrm>
          <a:off x="408955" y="1772815"/>
          <a:ext cx="11376000" cy="4753650"/>
        </p:xfrm>
        <a:graphic>
          <a:graphicData uri="http://schemas.openxmlformats.org/drawingml/2006/table">
            <a:tbl>
              <a:tblPr>
                <a:tableStyleId>{21E4AEA4-8DFA-4A89-87EB-49C32662AFE0}</a:tableStyleId>
              </a:tblPr>
              <a:tblGrid>
                <a:gridCol w="2448272">
                  <a:extLst>
                    <a:ext uri="{9D8B030D-6E8A-4147-A177-3AD203B41FA5}">
                      <a16:colId xmlns:a16="http://schemas.microsoft.com/office/drawing/2014/main" val="20000"/>
                    </a:ext>
                  </a:extLst>
                </a:gridCol>
                <a:gridCol w="8927728">
                  <a:extLst>
                    <a:ext uri="{9D8B030D-6E8A-4147-A177-3AD203B41FA5}">
                      <a16:colId xmlns:a16="http://schemas.microsoft.com/office/drawing/2014/main" val="20001"/>
                    </a:ext>
                  </a:extLst>
                </a:gridCol>
              </a:tblGrid>
              <a:tr h="44761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domena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primjer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53481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rPr>
                        <a:t>politika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err="1">
                          <a:ln>
                            <a:noFill/>
                          </a:ln>
                          <a:solidFill>
                            <a:srgbClr val="333333"/>
                          </a:solidFill>
                          <a:effectLst/>
                          <a:latin typeface="Calibri Light"/>
                          <a:ea typeface="+mn-ea"/>
                          <a:cs typeface="+mn-cs"/>
                        </a:rPr>
                        <a:t>Često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prebrzo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donosimo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zaključke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kada</a:t>
                      </a:r>
                      <a:r>
                        <a:rPr kumimoji="0" lang="de-DE" sz="1800" b="0" i="0" u="none" strike="noStrike" kern="1200" cap="none" normalizeH="0" baseline="0" dirty="0">
                          <a:ln>
                            <a:noFill/>
                          </a:ln>
                          <a:solidFill>
                            <a:srgbClr val="333333"/>
                          </a:solidFill>
                          <a:effectLst/>
                          <a:latin typeface="Calibri Light"/>
                          <a:ea typeface="+mn-ea"/>
                          <a:cs typeface="+mn-cs"/>
                        </a:rPr>
                        <a:t> u </a:t>
                      </a:r>
                      <a:r>
                        <a:rPr kumimoji="0" lang="de-DE" sz="1800" b="0" i="0" u="none" strike="noStrike" kern="1200" cap="none" normalizeH="0" baseline="0" dirty="0" err="1">
                          <a:ln>
                            <a:noFill/>
                          </a:ln>
                          <a:solidFill>
                            <a:srgbClr val="333333"/>
                          </a:solidFill>
                          <a:effectLst/>
                          <a:latin typeface="Calibri Light"/>
                          <a:ea typeface="+mn-ea"/>
                          <a:cs typeface="+mn-cs"/>
                        </a:rPr>
                        <a:t>medijima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saznamo</a:t>
                      </a:r>
                      <a:r>
                        <a:rPr kumimoji="0" lang="de-DE" sz="1800" b="0" i="0" u="none" strike="noStrike" kern="1200" cap="none" normalizeH="0" baseline="0" dirty="0">
                          <a:ln>
                            <a:noFill/>
                          </a:ln>
                          <a:solidFill>
                            <a:srgbClr val="333333"/>
                          </a:solidFill>
                          <a:effectLst/>
                          <a:latin typeface="Calibri Light"/>
                          <a:ea typeface="+mn-ea"/>
                          <a:cs typeface="+mn-cs"/>
                        </a:rPr>
                        <a:t> o </a:t>
                      </a:r>
                      <a:r>
                        <a:rPr kumimoji="0" lang="de-DE" sz="1800" b="0" i="0" u="none" strike="noStrike" kern="1200" cap="none" normalizeH="0" baseline="0" dirty="0" err="1">
                          <a:ln>
                            <a:noFill/>
                          </a:ln>
                          <a:solidFill>
                            <a:srgbClr val="333333"/>
                          </a:solidFill>
                          <a:effectLst/>
                          <a:latin typeface="Calibri Light"/>
                          <a:ea typeface="+mn-ea"/>
                          <a:cs typeface="+mn-cs"/>
                        </a:rPr>
                        <a:t>nekom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zločinu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Ovisno</a:t>
                      </a:r>
                      <a:r>
                        <a:rPr kumimoji="0" lang="de-DE" sz="1800" b="0" i="0" u="none" strike="noStrike" kern="1200" cap="none" normalizeH="0" baseline="0" dirty="0">
                          <a:ln>
                            <a:noFill/>
                          </a:ln>
                          <a:solidFill>
                            <a:srgbClr val="333333"/>
                          </a:solidFill>
                          <a:effectLst/>
                          <a:latin typeface="Calibri Light"/>
                          <a:ea typeface="+mn-ea"/>
                          <a:cs typeface="+mn-cs"/>
                        </a:rPr>
                        <a:t> o </a:t>
                      </a:r>
                      <a:r>
                        <a:rPr kumimoji="0" lang="de-DE" sz="1800" b="0" i="0" u="none" strike="noStrike" kern="1200" cap="none" normalizeH="0" baseline="0" dirty="0" err="1">
                          <a:ln>
                            <a:noFill/>
                          </a:ln>
                          <a:solidFill>
                            <a:srgbClr val="333333"/>
                          </a:solidFill>
                          <a:effectLst/>
                          <a:latin typeface="Calibri Light"/>
                          <a:ea typeface="+mn-ea"/>
                          <a:cs typeface="+mn-cs"/>
                        </a:rPr>
                        <a:t>našim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političkim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stajalištima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ponekad</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napadaču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preuranjeno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pripisujemo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određene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motive</a:t>
                      </a:r>
                      <a:r>
                        <a:rPr kumimoji="0" lang="de-DE" sz="1800" b="0" i="0" u="none" strike="noStrike" kern="1200" cap="none" normalizeH="0" baseline="0" dirty="0">
                          <a:ln>
                            <a:noFill/>
                          </a:ln>
                          <a:solidFill>
                            <a:srgbClr val="333333"/>
                          </a:solidFill>
                          <a:effectLst/>
                          <a:latin typeface="Calibri Light"/>
                          <a:ea typeface="+mn-ea"/>
                          <a:cs typeface="+mn-cs"/>
                        </a:rPr>
                        <a:t>.</a:t>
                      </a:r>
                    </a:p>
                    <a:p>
                      <a:pPr rtl="0"/>
                      <a:endParaRPr kumimoji="0" lang="de-DE" sz="1800" b="0" i="0" u="none" strike="noStrike" kern="1200" cap="none" normalizeH="0" baseline="0" dirty="0">
                        <a:ln>
                          <a:noFill/>
                        </a:ln>
                        <a:solidFill>
                          <a:srgbClr val="333333"/>
                        </a:solidFill>
                        <a:effectLst/>
                        <a:latin typeface="Calibri Light"/>
                        <a:ea typeface="+mn-ea"/>
                        <a:cs typeface="+mn-cs"/>
                      </a:endParaRPr>
                    </a:p>
                    <a:p>
                      <a:pPr rtl="0"/>
                      <a:r>
                        <a:rPr kumimoji="0" lang="de-DE" sz="1800" b="0" i="0" u="none" strike="noStrike" kern="1200" cap="none" normalizeH="0" baseline="0" dirty="0" err="1">
                          <a:ln>
                            <a:noFill/>
                          </a:ln>
                          <a:solidFill>
                            <a:srgbClr val="333333"/>
                          </a:solidFill>
                          <a:effectLst/>
                          <a:latin typeface="Calibri Light"/>
                          <a:ea typeface="+mn-ea"/>
                          <a:cs typeface="+mn-cs"/>
                        </a:rPr>
                        <a:t>Primjer</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napadač</a:t>
                      </a:r>
                      <a:r>
                        <a:rPr kumimoji="0" lang="de-DE" sz="1800" b="0" i="0" u="none" strike="noStrike" kern="1200" cap="none" normalizeH="0" baseline="0" dirty="0">
                          <a:ln>
                            <a:noFill/>
                          </a:ln>
                          <a:solidFill>
                            <a:srgbClr val="333333"/>
                          </a:solidFill>
                          <a:effectLst/>
                          <a:latin typeface="Calibri Light"/>
                          <a:ea typeface="+mn-ea"/>
                          <a:cs typeface="+mn-cs"/>
                        </a:rPr>
                        <a:t> i </a:t>
                      </a:r>
                      <a:r>
                        <a:rPr kumimoji="0" lang="de-DE" sz="1800" b="0" i="0" u="none" strike="noStrike" kern="1200" cap="none" normalizeH="0" baseline="0" dirty="0" err="1">
                          <a:ln>
                            <a:noFill/>
                          </a:ln>
                          <a:solidFill>
                            <a:srgbClr val="333333"/>
                          </a:solidFill>
                          <a:effectLst/>
                          <a:latin typeface="Calibri Light"/>
                          <a:ea typeface="+mn-ea"/>
                          <a:cs typeface="+mn-cs"/>
                        </a:rPr>
                        <a:t>žrtva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različite</a:t>
                      </a:r>
                      <a:r>
                        <a:rPr kumimoji="0" lang="de-DE" sz="1800" b="0" i="0" u="none" strike="noStrike" kern="1200" cap="none" normalizeH="0" baseline="0" dirty="0">
                          <a:ln>
                            <a:noFill/>
                          </a:ln>
                          <a:solidFill>
                            <a:srgbClr val="333333"/>
                          </a:solidFill>
                          <a:effectLst/>
                          <a:latin typeface="Calibri Light"/>
                          <a:ea typeface="+mn-ea"/>
                          <a:cs typeface="+mn-cs"/>
                        </a:rPr>
                        <a:t> rase </a:t>
                      </a:r>
                      <a:r>
                        <a:rPr kumimoji="0" lang="de-DE" sz="1800" b="0" i="0" u="none" strike="noStrike" kern="1200" cap="none" normalizeH="0" baseline="0" dirty="0" err="1">
                          <a:ln>
                            <a:noFill/>
                          </a:ln>
                          <a:solidFill>
                            <a:srgbClr val="333333"/>
                          </a:solidFill>
                          <a:effectLst/>
                          <a:latin typeface="Calibri Light"/>
                          <a:ea typeface="+mn-ea"/>
                          <a:cs typeface="+mn-cs"/>
                        </a:rPr>
                        <a:t>ili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vjere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Mnogi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ljudi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vjeruju</a:t>
                      </a:r>
                      <a:r>
                        <a:rPr kumimoji="0" lang="de-DE" sz="1800" b="0" i="0" u="none" strike="noStrike" kern="1200" cap="none" normalizeH="0" baseline="0" dirty="0">
                          <a:ln>
                            <a:noFill/>
                          </a:ln>
                          <a:solidFill>
                            <a:srgbClr val="333333"/>
                          </a:solidFill>
                          <a:effectLst/>
                          <a:latin typeface="Calibri Light"/>
                          <a:ea typeface="+mn-ea"/>
                          <a:cs typeface="+mn-cs"/>
                        </a:rPr>
                        <a:t> da je </a:t>
                      </a:r>
                      <a:r>
                        <a:rPr kumimoji="0" lang="de-DE" sz="1800" b="0" i="0" u="none" strike="noStrike" kern="1200" cap="none" normalizeH="0" baseline="0" dirty="0" err="1">
                          <a:ln>
                            <a:noFill/>
                          </a:ln>
                          <a:solidFill>
                            <a:srgbClr val="333333"/>
                          </a:solidFill>
                          <a:effectLst/>
                          <a:latin typeface="Calibri Light"/>
                          <a:ea typeface="+mn-ea"/>
                          <a:cs typeface="+mn-cs"/>
                        </a:rPr>
                        <a:t>glavni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motiv</a:t>
                      </a:r>
                      <a:r>
                        <a:rPr kumimoji="0" lang="de-DE" sz="1800" b="0" i="0" u="none" strike="noStrike" kern="1200" cap="none" normalizeH="0" baseline="0" dirty="0">
                          <a:ln>
                            <a:noFill/>
                          </a:ln>
                          <a:solidFill>
                            <a:srgbClr val="333333"/>
                          </a:solidFill>
                          <a:effectLst/>
                          <a:latin typeface="Calibri Light"/>
                          <a:ea typeface="+mn-ea"/>
                          <a:cs typeface="+mn-cs"/>
                        </a:rPr>
                        <a:t> u </a:t>
                      </a:r>
                      <a:r>
                        <a:rPr kumimoji="0" lang="de-DE" sz="1800" b="0" i="0" u="none" strike="noStrike" kern="1200" cap="none" normalizeH="0" baseline="0" dirty="0" err="1">
                          <a:ln>
                            <a:noFill/>
                          </a:ln>
                          <a:solidFill>
                            <a:srgbClr val="333333"/>
                          </a:solidFill>
                          <a:effectLst/>
                          <a:latin typeface="Calibri Light"/>
                          <a:ea typeface="+mn-ea"/>
                          <a:cs typeface="+mn-cs"/>
                        </a:rPr>
                        <a:t>pozadini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zločina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rasizam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ili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ekstremizam</a:t>
                      </a:r>
                      <a:r>
                        <a:rPr kumimoji="0" lang="de-DE" sz="1800" b="0" i="0" u="none" strike="noStrike" kern="1200" cap="none" normalizeH="0" baseline="0" dirty="0">
                          <a:ln>
                            <a:noFill/>
                          </a:ln>
                          <a:solidFill>
                            <a:srgbClr val="333333"/>
                          </a:solidFill>
                          <a:effectLst/>
                          <a:latin typeface="Calibri Light"/>
                          <a:ea typeface="+mn-ea"/>
                          <a:cs typeface="+mn-cs"/>
                        </a:rPr>
                        <a:t>.</a:t>
                      </a:r>
                    </a:p>
                    <a:p>
                      <a:pPr rtl="0"/>
                      <a:endParaRPr kumimoji="0" lang="de-DE" sz="1800" b="0" i="0" u="none" strike="noStrike" kern="1200" cap="none" normalizeH="0" baseline="0" dirty="0">
                        <a:ln>
                          <a:noFill/>
                        </a:ln>
                        <a:solidFill>
                          <a:srgbClr val="333333"/>
                        </a:solidFill>
                        <a:effectLst/>
                        <a:latin typeface="Calibri Light"/>
                        <a:ea typeface="+mn-ea"/>
                        <a:cs typeface="+mn-cs"/>
                      </a:endParaRPr>
                    </a:p>
                    <a:p>
                      <a:pPr rtl="0"/>
                      <a:r>
                        <a:rPr kumimoji="0" lang="de-DE" sz="1800" b="0" i="0" u="none" strike="noStrike" kern="1200" cap="none" normalizeH="0" baseline="0" dirty="0" err="1">
                          <a:ln>
                            <a:noFill/>
                          </a:ln>
                          <a:solidFill>
                            <a:srgbClr val="333333"/>
                          </a:solidFill>
                          <a:effectLst/>
                          <a:latin typeface="Calibri Light"/>
                          <a:ea typeface="+mn-ea"/>
                          <a:cs typeface="+mn-cs"/>
                        </a:rPr>
                        <a:t>Ponekad</a:t>
                      </a:r>
                      <a:r>
                        <a:rPr kumimoji="0" lang="de-DE" sz="1800" b="0" i="0" u="none" strike="noStrike" kern="1200" cap="none" normalizeH="0" baseline="0" dirty="0">
                          <a:ln>
                            <a:noFill/>
                          </a:ln>
                          <a:solidFill>
                            <a:srgbClr val="333333"/>
                          </a:solidFill>
                          <a:effectLst/>
                          <a:latin typeface="Calibri Light"/>
                          <a:ea typeface="+mn-ea"/>
                          <a:cs typeface="+mn-cs"/>
                        </a:rPr>
                        <a:t> se </a:t>
                      </a:r>
                      <a:r>
                        <a:rPr kumimoji="0" lang="de-DE" sz="1800" b="0" i="0" u="none" strike="noStrike" kern="1200" cap="none" normalizeH="0" baseline="0" dirty="0" err="1">
                          <a:ln>
                            <a:noFill/>
                          </a:ln>
                          <a:solidFill>
                            <a:srgbClr val="333333"/>
                          </a:solidFill>
                          <a:effectLst/>
                          <a:latin typeface="Calibri Light"/>
                          <a:ea typeface="+mn-ea"/>
                          <a:cs typeface="+mn-cs"/>
                        </a:rPr>
                        <a:t>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pokaže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istinitim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Međutim</a:t>
                      </a:r>
                      <a:r>
                        <a:rPr kumimoji="0" lang="de-DE" sz="1800" b="0" i="0" u="none" strike="noStrike" kern="1200" cap="none" normalizeH="0" baseline="0" dirty="0">
                          <a:ln>
                            <a:noFill/>
                          </a:ln>
                          <a:solidFill>
                            <a:srgbClr val="333333"/>
                          </a:solidFill>
                          <a:effectLst/>
                          <a:latin typeface="Calibri Light"/>
                          <a:ea typeface="+mn-ea"/>
                          <a:cs typeface="+mn-cs"/>
                        </a:rPr>
                        <a:t>, u </a:t>
                      </a:r>
                      <a:r>
                        <a:rPr kumimoji="0" lang="de-DE" sz="1800" b="0" i="0" u="none" strike="noStrike" kern="1200" cap="none" normalizeH="0" baseline="0" dirty="0" err="1">
                          <a:ln>
                            <a:noFill/>
                          </a:ln>
                          <a:solidFill>
                            <a:srgbClr val="333333"/>
                          </a:solidFill>
                          <a:effectLst/>
                          <a:latin typeface="Calibri Light"/>
                          <a:ea typeface="+mn-ea"/>
                          <a:cs typeface="+mn-cs"/>
                        </a:rPr>
                        <a:t>javnoj</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diskusiji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takve</a:t>
                      </a:r>
                      <a:r>
                        <a:rPr kumimoji="0" lang="de-DE" sz="1800" b="0" i="0" u="none" strike="noStrike" kern="1200" cap="none" normalizeH="0" baseline="0" dirty="0">
                          <a:ln>
                            <a:noFill/>
                          </a:ln>
                          <a:solidFill>
                            <a:srgbClr val="333333"/>
                          </a:solidFill>
                          <a:effectLst/>
                          <a:latin typeface="Calibri Light"/>
                          <a:ea typeface="+mn-ea"/>
                          <a:cs typeface="+mn-cs"/>
                        </a:rPr>
                        <a:t> se </a:t>
                      </a:r>
                      <a:r>
                        <a:rPr kumimoji="0" lang="de-DE" sz="1800" b="0" i="0" u="none" strike="noStrike" kern="1200" cap="none" normalizeH="0" baseline="0" dirty="0" err="1">
                          <a:ln>
                            <a:noFill/>
                          </a:ln>
                          <a:solidFill>
                            <a:srgbClr val="333333"/>
                          </a:solidFill>
                          <a:effectLst/>
                          <a:latin typeface="Calibri Light"/>
                          <a:ea typeface="+mn-ea"/>
                          <a:cs typeface="+mn-cs"/>
                        </a:rPr>
                        <a:t>pretpostavke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donose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prebrzo</a:t>
                      </a:r>
                      <a:r>
                        <a:rPr kumimoji="0" lang="de-DE" sz="1800" b="0" i="0" u="none" strike="noStrike" kern="1200" cap="none" normalizeH="0" baseline="0" dirty="0">
                          <a:ln>
                            <a:noFill/>
                          </a:ln>
                          <a:solidFill>
                            <a:srgbClr val="333333"/>
                          </a:solidFill>
                          <a:effectLst/>
                          <a:latin typeface="Calibri Light"/>
                          <a:ea typeface="+mn-ea"/>
                          <a:cs typeface="+mn-cs"/>
                        </a:rPr>
                        <a:t>, a </a:t>
                      </a:r>
                      <a:r>
                        <a:rPr kumimoji="0" lang="de-DE" sz="1800" b="0" i="0" u="none" strike="noStrike" kern="1200" cap="none" normalizeH="0" baseline="0" dirty="0" err="1">
                          <a:ln>
                            <a:noFill/>
                          </a:ln>
                          <a:solidFill>
                            <a:srgbClr val="333333"/>
                          </a:solidFill>
                          <a:effectLst/>
                          <a:latin typeface="Calibri Light"/>
                          <a:ea typeface="+mn-ea"/>
                          <a:cs typeface="+mn-cs"/>
                        </a:rPr>
                        <a:t>alternativna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objašnjenja</a:t>
                      </a:r>
                      <a:r>
                        <a:rPr kumimoji="0" lang="de-DE" sz="1800" b="0" i="0" u="none" strike="noStrike" kern="1200" cap="none" normalizeH="0" baseline="0" dirty="0">
                          <a:ln>
                            <a:noFill/>
                          </a:ln>
                          <a:solidFill>
                            <a:srgbClr val="333333"/>
                          </a:solidFill>
                          <a:effectLst/>
                          <a:latin typeface="Calibri Light"/>
                          <a:ea typeface="+mn-ea"/>
                          <a:cs typeface="+mn-cs"/>
                        </a:rPr>
                        <a:t> se </a:t>
                      </a:r>
                      <a:r>
                        <a:rPr kumimoji="0" lang="de-DE" sz="1800" b="0" i="0" u="none" strike="noStrike" kern="1200" cap="none" normalizeH="0" baseline="0" dirty="0" err="1">
                          <a:ln>
                            <a:noFill/>
                          </a:ln>
                          <a:solidFill>
                            <a:srgbClr val="333333"/>
                          </a:solidFill>
                          <a:effectLst/>
                          <a:latin typeface="Calibri Light"/>
                          <a:ea typeface="+mn-ea"/>
                          <a:cs typeface="+mn-cs"/>
                        </a:rPr>
                        <a:t>rijetko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uzimaju</a:t>
                      </a:r>
                      <a:r>
                        <a:rPr kumimoji="0" lang="de-DE" sz="1800" b="0" i="0" u="none" strike="noStrike" kern="1200" cap="none" normalizeH="0" baseline="0" dirty="0">
                          <a:ln>
                            <a:noFill/>
                          </a:ln>
                          <a:solidFill>
                            <a:srgbClr val="333333"/>
                          </a:solidFill>
                          <a:effectLst/>
                          <a:latin typeface="Calibri Light"/>
                          <a:ea typeface="+mn-ea"/>
                          <a:cs typeface="+mn-cs"/>
                        </a:rPr>
                        <a:t> u </a:t>
                      </a:r>
                      <a:r>
                        <a:rPr kumimoji="0" lang="de-DE" sz="1800" b="0" i="0" u="none" strike="noStrike" kern="1200" cap="none" normalizeH="0" baseline="0" dirty="0" err="1">
                          <a:ln>
                            <a:noFill/>
                          </a:ln>
                          <a:solidFill>
                            <a:srgbClr val="333333"/>
                          </a:solidFill>
                          <a:effectLst/>
                          <a:latin typeface="Calibri Light"/>
                          <a:ea typeface="+mn-ea"/>
                          <a:cs typeface="+mn-cs"/>
                        </a:rPr>
                        <a:t>obzir</a:t>
                      </a:r>
                      <a:r>
                        <a:rPr kumimoji="0" lang="de-DE" sz="1800" b="0" i="0" u="none" strike="noStrike" kern="1200" cap="none" normalizeH="0" baseline="0" dirty="0">
                          <a:ln>
                            <a:noFill/>
                          </a:ln>
                          <a:solidFill>
                            <a:srgbClr val="333333"/>
                          </a:solidFill>
                          <a:effectLst/>
                          <a:latin typeface="Calibri Light"/>
                          <a:ea typeface="+mn-ea"/>
                          <a:cs typeface="+mn-cs"/>
                        </a:rPr>
                        <a:t>.</a:t>
                      </a:r>
                    </a:p>
                    <a:p>
                      <a:endParaRPr kumimoji="0" lang="de-DE" sz="1800" b="0" i="0" u="none" strike="noStrike" kern="1200" cap="none" normalizeH="0" baseline="0" dirty="0">
                        <a:ln>
                          <a:noFill/>
                        </a:ln>
                        <a:solidFill>
                          <a:srgbClr val="333333"/>
                        </a:solidFill>
                        <a:effectLst/>
                        <a:latin typeface="Calibri Ligh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45705">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medicina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dirty="0">
                          <a:ln>
                            <a:noFill/>
                          </a:ln>
                          <a:solidFill>
                            <a:srgbClr val="004992"/>
                          </a:solidFill>
                          <a:effectLst/>
                          <a:latin typeface="Calibri Light"/>
                        </a:rPr>
                        <a:t>Jedan simptom </a:t>
                      </a:r>
                      <a:r>
                        <a:rPr kumimoji="0" lang="en-US" sz="1800" b="0" i="0" u="none" strike="noStrike" cap="none" normalizeH="0" baseline="0" dirty="0">
                          <a:ln>
                            <a:noFill/>
                          </a:ln>
                          <a:solidFill>
                            <a:srgbClr val="004992"/>
                          </a:solidFill>
                          <a:effectLst/>
                          <a:latin typeface="Times New Roman"/>
                          <a:sym typeface="Wingdings" panose="05000000000000000000" pitchFamily="2" charset="2"/>
                        </a:rPr>
                        <a:t>→</a:t>
                      </a:r>
                      <a:r>
                        <a:rPr kumimoji="0" lang="vi-VN" sz="1800" b="0" i="0" u="none" strike="noStrike" cap="none" normalizeH="0" baseline="0" dirty="0">
                          <a:ln>
                            <a:noFill/>
                          </a:ln>
                          <a:solidFill>
                            <a:srgbClr val="004992"/>
                          </a:solidFill>
                          <a:effectLst/>
                          <a:latin typeface="Calibri Light"/>
                        </a:rPr>
                        <a:t> dijagnoza?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Calibri Light"/>
                        </a:rPr>
                        <a:t>Jedan konvulzivni napad ponekad se pogrešno dijagnosticira kao epilepsija. Konvulzije također mogu nastati tijekom apstinencije od alkohola i kod visoke temperature.</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Calibri Light"/>
                        </a:rPr>
                        <a:t>S druge strane, neke dijagnoze se previde zbog preranog odustajanja od dijagnostičkih pretraga (npr. rak).</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16F08E42-18FE-411A-A46A-BEDC8CE5F147}" type="slidenum">
              <a:rPr lang="de-DE" altLang="de-DE" smtClean="0"/>
              <a:pPr/>
              <a:t>12</a:t>
            </a:fld>
            <a:endParaRPr lang="de-DE" altLang="de-DE"/>
          </a:p>
        </p:txBody>
      </p:sp>
    </p:spTree>
    <p:extLst>
      <p:ext uri="{BB962C8B-B14F-4D97-AF65-F5344CB8AC3E}">
        <p14:creationId xmlns:p14="http://schemas.microsoft.com/office/powerpoint/2010/main" val="3216671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Prebrzo </a:t>
            </a:r>
            <a:r>
              <a:rPr lang="nb-NO" sz="3600">
                <a:solidFill>
                  <a:srgbClr val="004992"/>
                </a:solidFill>
                <a:latin typeface="+mn-lt"/>
                <a:ea typeface="+mn-ea"/>
                <a:cs typeface="+mn-cs"/>
              </a:rPr>
              <a:t>zaključivanje “na djelu”</a:t>
            </a:r>
            <a:br>
              <a:rPr lang="nb-NO" sz="3600" dirty="0">
                <a:solidFill>
                  <a:srgbClr val="004992"/>
                </a:solidFill>
                <a:latin typeface="+mn-lt"/>
                <a:ea typeface="+mn-ea"/>
                <a:cs typeface="+mn-cs"/>
              </a:rPr>
            </a:br>
            <a:r>
              <a:rPr lang="nb-NO" dirty="0">
                <a:solidFill>
                  <a:srgbClr val="004992"/>
                </a:solidFill>
                <a:latin typeface="+mn-lt"/>
                <a:ea typeface="+mn-ea"/>
                <a:cs typeface="+mn-cs"/>
              </a:rPr>
              <a:t>- moderne legende -</a:t>
            </a:r>
            <a:br>
              <a:rPr lang="nb-NO" dirty="0">
                <a:solidFill>
                  <a:srgbClr val="004992"/>
                </a:solidFill>
                <a:latin typeface="+mn-lt"/>
                <a:ea typeface="+mn-ea"/>
                <a:cs typeface="+mn-cs"/>
              </a:rPr>
            </a:br>
            <a:r>
              <a:rPr lang="pl-PL" sz="1800" dirty="0">
                <a:solidFill>
                  <a:srgbClr val="004992"/>
                </a:solidFill>
                <a:latin typeface="+mn-lt"/>
                <a:ea typeface="+mn-ea"/>
                <a:cs typeface="+mn-cs"/>
              </a:rPr>
              <a:t>(drugačiji primjer vidi na završetku prezentacije)</a:t>
            </a:r>
            <a:endParaRPr lang="en-US" dirty="0">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1308359563"/>
              </p:ext>
            </p:extLst>
          </p:nvPr>
        </p:nvGraphicFramePr>
        <p:xfrm>
          <a:off x="408955" y="2443688"/>
          <a:ext cx="11376000" cy="4114800"/>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6351931">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&amp;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0" i="0" u="none" strike="noStrike" cap="none" normalizeH="0" baseline="0">
                          <a:ln>
                            <a:noFill/>
                          </a:ln>
                          <a:solidFill>
                            <a:srgbClr val="333333"/>
                          </a:solidFill>
                          <a:effectLst/>
                          <a:latin typeface="Calibri Light"/>
                        </a:rPr>
                        <a:t>Paul McCartney (The Beatles) poginuo je 1966.g. nesretnim slučajem te je zamijenjen</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0" i="0" u="none" strike="noStrike" cap="none" normalizeH="0" baseline="0">
                          <a:ln>
                            <a:noFill/>
                          </a:ln>
                          <a:solidFill>
                            <a:srgbClr val="333333"/>
                          </a:solidFill>
                          <a:effectLst/>
                          <a:latin typeface="Calibri Light"/>
                        </a:rPr>
                        <a:t>dvojnikom</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vi-VN" sz="1600" b="1" i="0" u="none" strike="noStrike" cap="none" normalizeH="0" baseline="0" dirty="0">
                          <a:ln>
                            <a:noFill/>
                          </a:ln>
                          <a:solidFill>
                            <a:srgbClr val="333333"/>
                          </a:solidFill>
                          <a:effectLst/>
                          <a:latin typeface="Calibri Light"/>
                        </a:rPr>
                        <a:t>Za: </a:t>
                      </a:r>
                      <a:r>
                        <a:rPr kumimoji="0" lang="en-US" sz="1600" b="0" i="0" u="none" strike="noStrike" cap="none" normalizeH="0" baseline="0" dirty="0">
                          <a:ln>
                            <a:noFill/>
                          </a:ln>
                          <a:solidFill>
                            <a:srgbClr val="004992"/>
                          </a:solidFill>
                          <a:effectLst/>
                          <a:latin typeface="Calibri Light"/>
                        </a:rPr>
                        <a:t>???</a:t>
                      </a:r>
                      <a:r>
                        <a:rPr kumimoji="0" lang="en-US" sz="1600" b="0" i="0" u="none" strike="noStrike" cap="none" normalizeH="0" baseline="0" dirty="0">
                          <a:ln>
                            <a:noFill/>
                          </a:ln>
                          <a:solidFill>
                            <a:srgbClr val="333333"/>
                          </a:solidFill>
                          <a:effectLst/>
                          <a:latin typeface="Calibri Light"/>
                        </a:rPr>
                        <a:t> </a:t>
                      </a:r>
                      <a:r>
                        <a:rPr kumimoji="0" lang="vi-VN" sz="1600" b="0" i="0" u="none" strike="noStrike" cap="none" normalizeH="0" baseline="0" dirty="0">
                          <a:ln>
                            <a:noFill/>
                          </a:ln>
                          <a:solidFill>
                            <a:srgbClr val="FFFFFF"/>
                          </a:solidFill>
                          <a:effectLst/>
                          <a:latin typeface="Calibri Light"/>
                        </a:rPr>
                        <a:t>navodno više od 70 skrivenih dokaza, neke na omotu “Abbey Road-Cover” (na desnoj strani):</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Paul je bos i mrtvački blijed.</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Paul je ljevoruk, a drži cigaretu u desnoj ruci!</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rPr>
                        <a:t>R</a:t>
                      </a:r>
                      <a:r>
                        <a:rPr kumimoji="0" lang="vi-VN" sz="1600" b="0" i="0" u="none" strike="noStrike" cap="none" normalizeH="0" baseline="0" dirty="0">
                          <a:ln>
                            <a:noFill/>
                          </a:ln>
                          <a:solidFill>
                            <a:srgbClr val="FFFFFF"/>
                          </a:solidFill>
                          <a:effectLst/>
                          <a:latin typeface="Calibri Light"/>
                        </a:rPr>
                        <a:t>egistracija “LMW” (vidi strelicu): “Linda McCartney Weeping” (plače).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Također, navodno se njegovo sviranje bas gitare promijenilo od 1966.g.</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vi-VN" sz="1600" b="1" i="0" u="none" strike="noStrike" cap="none" normalizeH="0" baseline="0" dirty="0">
                          <a:ln>
                            <a:noFill/>
                          </a:ln>
                          <a:solidFill>
                            <a:srgbClr val="333333"/>
                          </a:solidFill>
                          <a:effectLst/>
                          <a:latin typeface="Calibri Light"/>
                        </a:rPr>
                        <a:t>Protiv:</a:t>
                      </a:r>
                      <a:r>
                        <a:rPr kumimoji="0" lang="en-US" sz="1600" b="1" i="0" u="none" strike="noStrike" cap="none" normalizeH="0" baseline="0" dirty="0">
                          <a:ln>
                            <a:noFill/>
                          </a:ln>
                          <a:solidFill>
                            <a:srgbClr val="333333"/>
                          </a:solidFill>
                          <a:effectLst/>
                          <a:latin typeface="Calibri Light"/>
                        </a:rPr>
                        <a:t> </a:t>
                      </a:r>
                      <a:r>
                        <a:rPr kumimoji="0" lang="en-US" sz="1600" b="0" i="0" u="none" strike="noStrike" cap="none" normalizeH="0" baseline="0" dirty="0">
                          <a:ln>
                            <a:noFill/>
                          </a:ln>
                          <a:solidFill>
                            <a:srgbClr val="004992"/>
                          </a:solidFill>
                          <a:effectLst/>
                          <a:latin typeface="Calibri Light"/>
                        </a:rPr>
                        <a:t>???</a:t>
                      </a:r>
                      <a:endParaRPr kumimoji="0" lang="vi-VN" sz="1600" b="0"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Isti izgled i glas.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Dokazi se čine izmišljenima. LMW može značiti bilo što.</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Porijeklo: legenda je nastala 1969. kao dobro smišljena novinarska prevara.</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733256"/>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31520" cy="128016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Prebrzo zaključivanje “na djelu”</a:t>
            </a:r>
            <a:br>
              <a:rPr lang="nb-NO" sz="3600">
                <a:solidFill>
                  <a:srgbClr val="004992"/>
                </a:solidFill>
                <a:latin typeface="+mn-lt"/>
                <a:ea typeface="+mn-ea"/>
                <a:cs typeface="+mn-cs"/>
              </a:rPr>
            </a:br>
            <a:r>
              <a:rPr lang="nb-NO">
                <a:solidFill>
                  <a:srgbClr val="004992"/>
                </a:solidFill>
                <a:latin typeface="+mn-lt"/>
                <a:ea typeface="+mn-ea"/>
                <a:cs typeface="+mn-cs"/>
              </a:rPr>
              <a:t>- moderne legende -</a:t>
            </a:r>
            <a:endParaRPr lang="en-US">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1725000684"/>
              </p:ext>
            </p:extLst>
          </p:nvPr>
        </p:nvGraphicFramePr>
        <p:xfrm>
          <a:off x="408955" y="2443688"/>
          <a:ext cx="11376000" cy="4114800"/>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6351931">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&amp;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0" i="0" u="none" strike="noStrike" cap="none" normalizeH="0" baseline="0">
                          <a:ln>
                            <a:noFill/>
                          </a:ln>
                          <a:solidFill>
                            <a:srgbClr val="333333"/>
                          </a:solidFill>
                          <a:effectLst/>
                          <a:latin typeface="Calibri Light"/>
                        </a:rPr>
                        <a:t>Paul McCartney (The Beatles) poginuo je 1966.g. nesretnim slučajem te je zamijenjen</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0" i="0" u="none" strike="noStrike" cap="none" normalizeH="0" baseline="0">
                          <a:ln>
                            <a:noFill/>
                          </a:ln>
                          <a:solidFill>
                            <a:srgbClr val="333333"/>
                          </a:solidFill>
                          <a:effectLst/>
                          <a:latin typeface="Calibri Light"/>
                        </a:rPr>
                        <a:t>dvojnikom</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600" b="1" i="0" u="none" strike="noStrike" cap="none" normalizeH="0" baseline="0" dirty="0">
                          <a:ln>
                            <a:noFill/>
                          </a:ln>
                          <a:solidFill>
                            <a:srgbClr val="333333"/>
                          </a:solidFill>
                          <a:effectLst/>
                          <a:latin typeface="Calibri Light"/>
                        </a:rPr>
                        <a:t>Za: </a:t>
                      </a:r>
                      <a:r>
                        <a:rPr kumimoji="0" lang="vi-VN" sz="1600" b="0" i="0" u="none" strike="noStrike" cap="none" normalizeH="0" baseline="0" dirty="0">
                          <a:ln>
                            <a:noFill/>
                          </a:ln>
                          <a:solidFill>
                            <a:srgbClr val="333333"/>
                          </a:solidFill>
                          <a:effectLst/>
                          <a:latin typeface="Calibri Light"/>
                        </a:rPr>
                        <a:t>navodno više od 70 skrivenih dokaza, neke na omotu “Abbey Road-Cover” (na desnoj strani):</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Paul je bos i mrtvački blijed.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Paul je ljevoruk, a drži cigaretu u desnoj ruci!</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R</a:t>
                      </a:r>
                      <a:r>
                        <a:rPr kumimoji="0" lang="vi-VN" sz="1600" b="0" i="0" u="none" strike="noStrike" cap="none" normalizeH="0" baseline="0" dirty="0">
                          <a:ln>
                            <a:noFill/>
                          </a:ln>
                          <a:solidFill>
                            <a:srgbClr val="333333"/>
                          </a:solidFill>
                          <a:effectLst/>
                          <a:latin typeface="Calibri Light"/>
                        </a:rPr>
                        <a:t>egistracija “LMW” (vidi strelicu): “Linda McCartney Weeping” (plače).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Također, navodno se njegovo sviranje bas gitare promijenilo od 1966.g.</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vi-VN" sz="1600" b="1" i="0" u="none" strike="noStrike" cap="none" normalizeH="0" baseline="0" dirty="0">
                          <a:ln>
                            <a:noFill/>
                          </a:ln>
                          <a:solidFill>
                            <a:srgbClr val="333333"/>
                          </a:solidFill>
                          <a:effectLst/>
                          <a:latin typeface="Calibri Light"/>
                        </a:rPr>
                        <a:t>Protiv:</a:t>
                      </a:r>
                      <a:r>
                        <a:rPr kumimoji="0" lang="en-US" sz="1600" b="1" i="0" u="none" strike="noStrike" cap="none" normalizeH="0" baseline="0" dirty="0">
                          <a:ln>
                            <a:noFill/>
                          </a:ln>
                          <a:solidFill>
                            <a:srgbClr val="333333"/>
                          </a:solidFill>
                          <a:effectLst/>
                          <a:latin typeface="Calibri Light"/>
                        </a:rPr>
                        <a:t> </a:t>
                      </a:r>
                      <a:r>
                        <a:rPr kumimoji="0" lang="en-US" sz="1600" b="0" i="0" u="none" strike="noStrike" cap="none" normalizeH="0" baseline="0" dirty="0">
                          <a:ln>
                            <a:noFill/>
                          </a:ln>
                          <a:solidFill>
                            <a:srgbClr val="004992"/>
                          </a:solidFill>
                          <a:effectLst/>
                          <a:latin typeface="Calibri Light"/>
                        </a:rPr>
                        <a:t>???</a:t>
                      </a:r>
                      <a:endParaRPr kumimoji="0" lang="vi-VN" sz="1600" b="0"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Isti izgled i glas.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Dokazi se čine izmišljenima. LMW može značiti bilo što.</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Porijeklo: legenda je nastala 1969. kao dobro smišljena novinarska prevara.</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733256"/>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31520" cy="128016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14</a:t>
            </a:fld>
            <a:endParaRPr lang="de-DE" altLang="de-DE"/>
          </a:p>
        </p:txBody>
      </p:sp>
    </p:spTree>
    <p:extLst>
      <p:ext uri="{BB962C8B-B14F-4D97-AF65-F5344CB8AC3E}">
        <p14:creationId xmlns:p14="http://schemas.microsoft.com/office/powerpoint/2010/main" val="1827007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Prebrzo zaključivanje “na djelu”</a:t>
            </a:r>
            <a:br>
              <a:rPr lang="nb-NO" sz="3600">
                <a:solidFill>
                  <a:srgbClr val="004992"/>
                </a:solidFill>
                <a:latin typeface="+mn-lt"/>
                <a:ea typeface="+mn-ea"/>
                <a:cs typeface="+mn-cs"/>
              </a:rPr>
            </a:br>
            <a:r>
              <a:rPr lang="nb-NO">
                <a:solidFill>
                  <a:srgbClr val="004992"/>
                </a:solidFill>
                <a:latin typeface="+mn-lt"/>
                <a:ea typeface="+mn-ea"/>
                <a:cs typeface="+mn-cs"/>
              </a:rPr>
              <a:t>- moderne legende -</a:t>
            </a:r>
            <a:endParaRPr lang="en-US">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2702193668"/>
              </p:ext>
            </p:extLst>
          </p:nvPr>
        </p:nvGraphicFramePr>
        <p:xfrm>
          <a:off x="408955" y="2443688"/>
          <a:ext cx="11376000" cy="4114800"/>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6351931">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&amp;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0" i="0" u="none" strike="noStrike" cap="none" normalizeH="0" baseline="0">
                          <a:ln>
                            <a:noFill/>
                          </a:ln>
                          <a:solidFill>
                            <a:srgbClr val="333333"/>
                          </a:solidFill>
                          <a:effectLst/>
                          <a:latin typeface="Calibri Light"/>
                        </a:rPr>
                        <a:t>Paul McCartney (The Beatles) poginuo je 1966.g. nesretnim slučajem te je zamijenjen</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0" i="0" u="none" strike="noStrike" cap="none" normalizeH="0" baseline="0">
                          <a:ln>
                            <a:noFill/>
                          </a:ln>
                          <a:solidFill>
                            <a:srgbClr val="333333"/>
                          </a:solidFill>
                          <a:effectLst/>
                          <a:latin typeface="Calibri Light"/>
                        </a:rPr>
                        <a:t>dvojnikom</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600" b="1" i="0" u="none" strike="noStrike" cap="none" normalizeH="0" baseline="0" dirty="0">
                          <a:ln>
                            <a:noFill/>
                          </a:ln>
                          <a:solidFill>
                            <a:srgbClr val="333333"/>
                          </a:solidFill>
                          <a:effectLst/>
                          <a:latin typeface="Calibri Light"/>
                        </a:rPr>
                        <a:t>Za: </a:t>
                      </a:r>
                      <a:r>
                        <a:rPr kumimoji="0" lang="vi-VN" sz="1600" b="0" i="0" u="none" strike="noStrike" cap="none" normalizeH="0" baseline="0" dirty="0">
                          <a:ln>
                            <a:noFill/>
                          </a:ln>
                          <a:solidFill>
                            <a:srgbClr val="333333"/>
                          </a:solidFill>
                          <a:effectLst/>
                          <a:latin typeface="Calibri Light"/>
                        </a:rPr>
                        <a:t>navodno više od 70 skrivenih dokaza, neke na </a:t>
                      </a:r>
                      <a:r>
                        <a:rPr kumimoji="0" lang="vi-VN" sz="1600" b="0" i="0" u="none" strike="noStrike" cap="none" normalizeH="0" baseline="0">
                          <a:ln>
                            <a:noFill/>
                          </a:ln>
                          <a:solidFill>
                            <a:srgbClr val="333333"/>
                          </a:solidFill>
                          <a:effectLst/>
                          <a:latin typeface="Calibri Light"/>
                        </a:rPr>
                        <a:t>omotu “Abbey Road-Cover” </a:t>
                      </a:r>
                      <a:r>
                        <a:rPr kumimoji="0" lang="vi-VN" sz="1600" b="0" i="0" u="none" strike="noStrike" cap="none" normalizeH="0" baseline="0" dirty="0">
                          <a:ln>
                            <a:noFill/>
                          </a:ln>
                          <a:solidFill>
                            <a:srgbClr val="333333"/>
                          </a:solidFill>
                          <a:effectLst/>
                          <a:latin typeface="Calibri Light"/>
                        </a:rPr>
                        <a:t>(na desnoj strani):</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Paul je bos i mrtvački blijed.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Paul je ljevoruk, a drži cigaretu u desnoj ruci!</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R</a:t>
                      </a:r>
                      <a:r>
                        <a:rPr kumimoji="0" lang="vi-VN" sz="1600" b="0" i="0" u="none" strike="noStrike" cap="none" normalizeH="0" baseline="0">
                          <a:ln>
                            <a:noFill/>
                          </a:ln>
                          <a:solidFill>
                            <a:srgbClr val="333333"/>
                          </a:solidFill>
                          <a:effectLst/>
                          <a:latin typeface="Calibri Light"/>
                        </a:rPr>
                        <a:t>egistracija “LMW” </a:t>
                      </a:r>
                      <a:r>
                        <a:rPr kumimoji="0" lang="vi-VN" sz="1600" b="0" i="0" u="none" strike="noStrike" cap="none" normalizeH="0" baseline="0" dirty="0">
                          <a:ln>
                            <a:noFill/>
                          </a:ln>
                          <a:solidFill>
                            <a:srgbClr val="333333"/>
                          </a:solidFill>
                          <a:effectLst/>
                          <a:latin typeface="Calibri Light"/>
                        </a:rPr>
                        <a:t>(vidi strelicu</a:t>
                      </a:r>
                      <a:r>
                        <a:rPr kumimoji="0" lang="vi-VN" sz="1600" b="0" i="0" u="none" strike="noStrike" cap="none" normalizeH="0" baseline="0">
                          <a:ln>
                            <a:noFill/>
                          </a:ln>
                          <a:solidFill>
                            <a:srgbClr val="333333"/>
                          </a:solidFill>
                          <a:effectLst/>
                          <a:latin typeface="Calibri Light"/>
                        </a:rPr>
                        <a:t>): “Linda McCartney Weeping” </a:t>
                      </a:r>
                      <a:r>
                        <a:rPr kumimoji="0" lang="vi-VN" sz="1600" b="0" i="0" u="none" strike="noStrike" cap="none" normalizeH="0" baseline="0" dirty="0">
                          <a:ln>
                            <a:noFill/>
                          </a:ln>
                          <a:solidFill>
                            <a:srgbClr val="333333"/>
                          </a:solidFill>
                          <a:effectLst/>
                          <a:latin typeface="Calibri Light"/>
                        </a:rPr>
                        <a:t>(plače).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Također, navodno se njegovo sviranje bas gitare promijenilo od 1966.g.</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vi-VN" sz="1600" b="1" i="0" u="none" strike="noStrike" cap="none" normalizeH="0" baseline="0" dirty="0">
                          <a:ln>
                            <a:noFill/>
                          </a:ln>
                          <a:solidFill>
                            <a:srgbClr val="333333"/>
                          </a:solidFill>
                          <a:effectLst/>
                          <a:latin typeface="Calibri Light"/>
                        </a:rPr>
                        <a:t>Protiv:</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Isti izgled i glas.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Dokazi se čine izmišljenima. LMW može značiti bilo što.</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Porijeklo: legenda je nastala 1969. kao dobro smišljena novinarska prevara.</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733256"/>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31520" cy="128016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15</a:t>
            </a:fld>
            <a:endParaRPr lang="de-DE" altLang="de-DE"/>
          </a:p>
        </p:txBody>
      </p:sp>
    </p:spTree>
    <p:extLst>
      <p:ext uri="{BB962C8B-B14F-4D97-AF65-F5344CB8AC3E}">
        <p14:creationId xmlns:p14="http://schemas.microsoft.com/office/powerpoint/2010/main" val="1956949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Prebrzo zaključivanje “na djelu”</a:t>
            </a:r>
            <a:br>
              <a:rPr lang="nb-NO" sz="3600">
                <a:solidFill>
                  <a:srgbClr val="004992"/>
                </a:solidFill>
                <a:latin typeface="+mn-lt"/>
                <a:ea typeface="+mn-ea"/>
                <a:cs typeface="+mn-cs"/>
              </a:rPr>
            </a:br>
            <a:r>
              <a:rPr lang="nb-NO">
                <a:solidFill>
                  <a:srgbClr val="004992"/>
                </a:solidFill>
                <a:latin typeface="+mn-lt"/>
                <a:ea typeface="+mn-ea"/>
                <a:cs typeface="+mn-cs"/>
              </a:rPr>
              <a:t>- moderne legende -</a:t>
            </a:r>
            <a:endParaRPr lang="en-US">
              <a:solidFill>
                <a:srgbClr val="004992"/>
              </a:solidFill>
              <a:latin typeface="+mn-lt"/>
              <a:ea typeface="+mn-ea"/>
              <a:cs typeface="+mn-cs"/>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Ne! </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n-US" altLang="de-DE" sz="2400">
                <a:solidFill>
                  <a:srgbClr val="333333"/>
                </a:solidFill>
                <a:latin typeface="Calibri Light"/>
              </a:rPr>
              <a:t>Je li Paul McCartney zamijenjen dvojnikom?</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Calibri Light"/>
              </a:rPr>
              <a:t>McCartnijev šaljivi odgovor na glasine o njegovoj smrti: solo album pod naslovom “Paul is live” (Paul je živ). Uočite kako je omot albuma sličan “Abbey road” -u prikazanom ranije. </a:t>
            </a:r>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Kako nastaju ovakve teorije zavjere?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333333"/>
                </a:solidFill>
              </a:rPr>
              <a:t>???</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Metakognitivni Trening 2 – Prebrzo zaključivanje I</a:t>
            </a:r>
          </a:p>
        </p:txBody>
      </p:sp>
      <p:sp>
        <p:nvSpPr>
          <p:cNvPr id="8" name="Slide Number Placeholder 7"/>
          <p:cNvSpPr>
            <a:spLocks noGrp="1"/>
          </p:cNvSpPr>
          <p:nvPr>
            <p:ph type="sldNum" sz="quarter" idx="12"/>
          </p:nvPr>
        </p:nvSpPr>
        <p:spPr/>
        <p:txBody>
          <a:bodyPr/>
          <a:lstStyle/>
          <a:p>
            <a:fld id="{F98D28BD-C0C9-49DF-B2DB-C13C4A913AB0}"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ovakve teorije zavjere?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hr-HR" sz="2400">
                <a:solidFill>
                  <a:srgbClr val="333333"/>
                </a:solidFill>
              </a:rPr>
              <a:t>Često su uzbudljivije</a:t>
            </a:r>
            <a:r>
              <a:rPr lang="en-US" sz="2400" dirty="0">
                <a:solidFill>
                  <a:srgbClr val="333333"/>
                </a:solidFill>
              </a:rPr>
              <a:t> </a:t>
            </a:r>
            <a:r>
              <a:rPr lang="hr-HR" sz="2400" dirty="0">
                <a:solidFill>
                  <a:srgbClr val="333333"/>
                </a:solidFill>
              </a:rPr>
              <a:t>od stvarnosti</a:t>
            </a:r>
            <a:r>
              <a:rPr lang="de-DE" sz="2400" dirty="0">
                <a:solidFill>
                  <a:srgbClr val="333333"/>
                </a:solidFill>
              </a:rPr>
              <a:t>.</a:t>
            </a:r>
            <a:endParaRPr lang="hr-HR" sz="2400" dirty="0">
              <a:solidFill>
                <a:srgbClr val="333333"/>
              </a:solidFill>
            </a:endParaRPr>
          </a:p>
          <a:p>
            <a:pPr marL="342900" lvl="0" indent="-342900" defTabSz="914400" fontAlgn="base">
              <a:buClr>
                <a:srgbClr val="333333"/>
              </a:buClr>
              <a:buFont typeface="WingDings"/>
              <a:buChar char=""/>
              <a:defRPr/>
            </a:pPr>
            <a:r>
              <a:rPr lang="hr-HR" sz="2400" dirty="0">
                <a:solidFill>
                  <a:srgbClr val="333333"/>
                </a:solidFill>
              </a:rPr>
              <a:t>Temelje se na tvrdnjama koje je teško provjeriti ili dokazati </a:t>
            </a:r>
            <a:r>
              <a:rPr lang="en-US" sz="2400" dirty="0">
                <a:solidFill>
                  <a:srgbClr val="333333"/>
                </a:solidFill>
              </a:rPr>
              <a:t>(</a:t>
            </a:r>
            <a:r>
              <a:rPr lang="hr-HR" sz="2400" dirty="0">
                <a:solidFill>
                  <a:srgbClr val="333333"/>
                </a:solidFill>
              </a:rPr>
              <a:t>npr. Paulovo izmijenjeno sviranje bas</a:t>
            </a:r>
            <a:r>
              <a:rPr lang="de-DE" sz="2400" dirty="0">
                <a:solidFill>
                  <a:srgbClr val="333333"/>
                </a:solidFill>
              </a:rPr>
              <a:t> gitare</a:t>
            </a:r>
            <a:r>
              <a:rPr lang="en-US" sz="2400" dirty="0">
                <a:solidFill>
                  <a:srgbClr val="333333"/>
                </a:solidFill>
              </a:rPr>
              <a:t>).</a:t>
            </a:r>
            <a:endParaRPr lang="hr-HR" sz="2400" dirty="0">
              <a:solidFill>
                <a:srgbClr val="333333"/>
              </a:solidFill>
            </a:endParaRPr>
          </a:p>
          <a:p>
            <a:pPr marL="342900" lvl="0" indent="-342900" defTabSz="914400" fontAlgn="base">
              <a:buClr>
                <a:srgbClr val="333333"/>
              </a:buClr>
              <a:buFont typeface="WingDings"/>
              <a:buChar char=""/>
              <a:defRPr/>
            </a:pPr>
            <a:r>
              <a:rPr lang="hr-HR" sz="2400" dirty="0">
                <a:solidFill>
                  <a:srgbClr val="333333"/>
                </a:solidFill>
              </a:rPr>
              <a:t>Prikrivaju drugačija objašnjenja</a:t>
            </a:r>
            <a:r>
              <a:rPr lang="en-US" sz="2400" dirty="0">
                <a:solidFill>
                  <a:srgbClr val="333333"/>
                </a:solidFill>
              </a:rPr>
              <a:t> (</a:t>
            </a:r>
            <a:r>
              <a:rPr lang="hr-HR" sz="2400" dirty="0">
                <a:solidFill>
                  <a:srgbClr val="333333"/>
                </a:solidFill>
              </a:rPr>
              <a:t>npr</a:t>
            </a:r>
            <a:r>
              <a:rPr lang="en-US" sz="2400" dirty="0">
                <a:solidFill>
                  <a:srgbClr val="333333"/>
                </a:solidFill>
              </a:rPr>
              <a:t>. </a:t>
            </a:r>
            <a:r>
              <a:rPr lang="hr-HR" sz="2400" dirty="0">
                <a:solidFill>
                  <a:srgbClr val="333333"/>
                </a:solidFill>
              </a:rPr>
              <a:t>da LMW može značiti bilo što</a:t>
            </a:r>
            <a:r>
              <a:rPr lang="en-US" sz="2400" dirty="0">
                <a:solidFill>
                  <a:srgbClr val="333333"/>
                </a:solidFill>
              </a:rPr>
              <a:t>).</a:t>
            </a:r>
            <a:endParaRPr lang="hr-HR" sz="2400" dirty="0">
              <a:solidFill>
                <a:srgbClr val="333333"/>
              </a:solidFill>
            </a:endParaRPr>
          </a:p>
          <a:p>
            <a:pPr marL="342900" lvl="0" indent="-342900" defTabSz="914400" fontAlgn="base">
              <a:buClr>
                <a:srgbClr val="333333"/>
              </a:buClr>
              <a:buFont typeface="WingDings"/>
              <a:buChar char=""/>
              <a:defRPr/>
            </a:pPr>
            <a:r>
              <a:rPr lang="en-US" sz="2400" dirty="0">
                <a:solidFill>
                  <a:srgbClr val="333333"/>
                </a:solidFill>
              </a:rPr>
              <a:t>Legend</a:t>
            </a:r>
            <a:r>
              <a:rPr lang="hr-HR" sz="2400" dirty="0">
                <a:solidFill>
                  <a:srgbClr val="333333"/>
                </a:solidFill>
              </a:rPr>
              <a:t>e</a:t>
            </a:r>
            <a:r>
              <a:rPr lang="en-US" sz="2400" dirty="0">
                <a:solidFill>
                  <a:srgbClr val="333333"/>
                </a:solidFill>
              </a:rPr>
              <a:t> </a:t>
            </a:r>
            <a:r>
              <a:rPr lang="hr-HR" sz="2400" dirty="0">
                <a:solidFill>
                  <a:srgbClr val="333333"/>
                </a:solidFill>
              </a:rPr>
              <a:t>se ponekad zasnivaju na činjenicama koje su izvučene iz konteksta</a:t>
            </a:r>
            <a:r>
              <a:rPr lang="en-US" sz="2400" dirty="0">
                <a:solidFill>
                  <a:srgbClr val="333333"/>
                </a:solidFill>
              </a:rPr>
              <a:t>.</a:t>
            </a:r>
            <a:r>
              <a:rPr lang="hr-HR" sz="2400" dirty="0">
                <a:solidFill>
                  <a:srgbClr val="333333"/>
                </a:solidFill>
              </a:rPr>
              <a:t> Pored toga, značenje tih pojedinosti je</a:t>
            </a:r>
            <a:r>
              <a:rPr lang="en-US" sz="2400" dirty="0">
                <a:solidFill>
                  <a:srgbClr val="333333"/>
                </a:solidFill>
              </a:rPr>
              <a:t> </a:t>
            </a:r>
            <a:r>
              <a:rPr lang="hr-HR" sz="2400" dirty="0">
                <a:solidFill>
                  <a:srgbClr val="333333"/>
                </a:solidFill>
              </a:rPr>
              <a:t>preuveličano</a:t>
            </a:r>
            <a:r>
              <a:rPr lang="en-US" sz="2400" dirty="0">
                <a:solidFill>
                  <a:srgbClr val="333333"/>
                </a:solidFill>
              </a:rPr>
              <a:t> (McCartney </a:t>
            </a:r>
            <a:r>
              <a:rPr lang="hr-HR" sz="2400" dirty="0">
                <a:solidFill>
                  <a:srgbClr val="333333"/>
                </a:solidFill>
              </a:rPr>
              <a:t>je stvarno ljevoruk</a:t>
            </a:r>
            <a:r>
              <a:rPr lang="en-US" sz="2400" dirty="0">
                <a:solidFill>
                  <a:srgbClr val="333333"/>
                </a:solidFill>
              </a:rPr>
              <a:t>,</a:t>
            </a:r>
            <a:r>
              <a:rPr lang="hr-HR" sz="2400" dirty="0">
                <a:solidFill>
                  <a:srgbClr val="333333"/>
                </a:solidFill>
              </a:rPr>
              <a:t> ali</a:t>
            </a:r>
            <a:r>
              <a:rPr lang="en-US" sz="2400" dirty="0">
                <a:solidFill>
                  <a:srgbClr val="333333"/>
                </a:solidFill>
              </a:rPr>
              <a:t> </a:t>
            </a:r>
            <a:r>
              <a:rPr lang="hr-HR" sz="2400" dirty="0">
                <a:solidFill>
                  <a:srgbClr val="333333"/>
                </a:solidFill>
              </a:rPr>
              <a:t>to ne isključuje</a:t>
            </a:r>
            <a:r>
              <a:rPr lang="en-US" sz="2400" dirty="0">
                <a:solidFill>
                  <a:srgbClr val="333333"/>
                </a:solidFill>
              </a:rPr>
              <a:t> </a:t>
            </a:r>
            <a:r>
              <a:rPr lang="hr-HR" sz="2400" dirty="0">
                <a:solidFill>
                  <a:srgbClr val="333333"/>
                </a:solidFill>
              </a:rPr>
              <a:t>mogućnost da drži cigaretu u desnoj ruci</a:t>
            </a:r>
            <a:r>
              <a:rPr lang="en-US" sz="2400" dirty="0">
                <a:solidFill>
                  <a:srgbClr val="333333"/>
                </a:solidFill>
              </a:rPr>
              <a:t>, </a:t>
            </a:r>
            <a:r>
              <a:rPr lang="hr-HR" sz="2400" dirty="0">
                <a:solidFill>
                  <a:srgbClr val="333333"/>
                </a:solidFill>
              </a:rPr>
              <a:t>npr.</a:t>
            </a:r>
            <a:r>
              <a:rPr lang="en-US" sz="2400" dirty="0">
                <a:solidFill>
                  <a:srgbClr val="333333"/>
                </a:solidFill>
              </a:rPr>
              <a:t> </a:t>
            </a:r>
            <a:r>
              <a:rPr lang="hr-HR" sz="2400" dirty="0">
                <a:solidFill>
                  <a:srgbClr val="333333"/>
                </a:solidFill>
              </a:rPr>
              <a:t>zato što je to zatražio fotograf</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ovakve teorije zavjere?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hr-HR" sz="2400">
                <a:solidFill>
                  <a:srgbClr val="333333"/>
                </a:solidFill>
              </a:rPr>
              <a:t>Brojni su primjeri u povijesti</a:t>
            </a:r>
            <a:r>
              <a:rPr lang="de-DE" sz="2400" dirty="0">
                <a:solidFill>
                  <a:srgbClr val="333333"/>
                </a:solidFill>
              </a:rPr>
              <a:t> </a:t>
            </a:r>
            <a:r>
              <a:rPr lang="hr-HR" sz="2400" dirty="0">
                <a:solidFill>
                  <a:srgbClr val="333333"/>
                </a:solidFill>
              </a:rPr>
              <a:t>kada su manjinske i marginalne skupine</a:t>
            </a:r>
            <a:r>
              <a:rPr lang="de-DE" sz="2400" dirty="0">
                <a:solidFill>
                  <a:srgbClr val="333333"/>
                </a:solidFill>
              </a:rPr>
              <a:t> </a:t>
            </a:r>
            <a:r>
              <a:rPr lang="hr-HR" sz="2400" dirty="0">
                <a:solidFill>
                  <a:srgbClr val="333333"/>
                </a:solidFill>
              </a:rPr>
              <a:t>bile lažno optužene za katastrofalne događaje na koje se zapravo nije moglo utjecati</a:t>
            </a:r>
            <a:r>
              <a:rPr lang="de-DE" sz="2400" dirty="0">
                <a:solidFill>
                  <a:srgbClr val="333333"/>
                </a:solidFill>
              </a:rPr>
              <a:t>. </a:t>
            </a:r>
            <a:r>
              <a:rPr lang="hr-HR" sz="2400" dirty="0">
                <a:solidFill>
                  <a:srgbClr val="333333"/>
                </a:solidFill>
              </a:rPr>
              <a:t>Na primjer</a:t>
            </a:r>
            <a:r>
              <a:rPr lang="de-DE" sz="2400" dirty="0">
                <a:solidFill>
                  <a:srgbClr val="333333"/>
                </a:solidFill>
              </a:rPr>
              <a:t>, </a:t>
            </a:r>
            <a:r>
              <a:rPr lang="hr-HR" sz="2400" dirty="0">
                <a:solidFill>
                  <a:srgbClr val="333333"/>
                </a:solidFill>
              </a:rPr>
              <a:t>u srednjem vijeku za slabu žetvu često su okrivljavali vjerske manjine ili takozvane vještice</a:t>
            </a:r>
            <a:r>
              <a:rPr lang="de-DE"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Ova jednostavna objašnjenja smanjivala su</a:t>
            </a:r>
            <a:r>
              <a:rPr lang="de-DE" sz="2400" dirty="0">
                <a:solidFill>
                  <a:srgbClr val="333333"/>
                </a:solidFill>
              </a:rPr>
              <a:t> </a:t>
            </a:r>
            <a:r>
              <a:rPr lang="hr-HR" sz="2400" dirty="0">
                <a:solidFill>
                  <a:srgbClr val="333333"/>
                </a:solidFill>
              </a:rPr>
              <a:t>napetost i strah</a:t>
            </a:r>
            <a:r>
              <a:rPr lang="de-DE" sz="2400" dirty="0">
                <a:solidFill>
                  <a:srgbClr val="333333"/>
                </a:solidFill>
              </a:rPr>
              <a:t> </a:t>
            </a:r>
            <a:r>
              <a:rPr lang="hr-HR" sz="2400" dirty="0">
                <a:solidFill>
                  <a:srgbClr val="333333"/>
                </a:solidFill>
              </a:rPr>
              <a:t>te pružala lažni osjećaj kontrole nad događajima</a:t>
            </a:r>
            <a:r>
              <a:rPr 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ovo radimo?</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400" dirty="0">
                <a:solidFill>
                  <a:srgbClr val="333333"/>
                </a:solidFill>
              </a:rPr>
              <a:t>Istraživanja pokazuju</a:t>
            </a:r>
            <a:r>
              <a:rPr lang="en-US" altLang="de-DE" sz="2400" dirty="0">
                <a:solidFill>
                  <a:srgbClr val="333333"/>
                </a:solidFill>
              </a:rPr>
              <a:t> </a:t>
            </a:r>
            <a:r>
              <a:rPr lang="hr-HR" altLang="de-DE" sz="2400" dirty="0">
                <a:solidFill>
                  <a:srgbClr val="333333"/>
                </a:solidFill>
              </a:rPr>
              <a:t>da</a:t>
            </a:r>
            <a:r>
              <a:rPr lang="en-US" altLang="de-DE" sz="2400" dirty="0">
                <a:solidFill>
                  <a:srgbClr val="333333"/>
                </a:solidFill>
              </a:rPr>
              <a:t> </a:t>
            </a:r>
            <a:r>
              <a:rPr lang="hr-HR" altLang="de-DE" sz="2400" dirty="0">
                <a:solidFill>
                  <a:srgbClr val="333333"/>
                </a:solidFill>
              </a:rPr>
              <a:t>mnogi</a:t>
            </a:r>
            <a:r>
              <a:rPr lang="en-US" altLang="de-DE" sz="2400" dirty="0">
                <a:solidFill>
                  <a:srgbClr val="333333"/>
                </a:solidFill>
              </a:rPr>
              <a:t> </a:t>
            </a:r>
            <a:r>
              <a:rPr lang="hr-HR" altLang="de-DE" sz="2400" dirty="0">
                <a:solidFill>
                  <a:srgbClr val="333333"/>
                </a:solidFill>
              </a:rPr>
              <a:t>ljudi sa psihozom </a:t>
            </a:r>
            <a:r>
              <a:rPr lang="en-US" altLang="de-DE" sz="2400" dirty="0">
                <a:solidFill>
                  <a:srgbClr val="333333"/>
                </a:solidFill>
              </a:rPr>
              <a:t>(</a:t>
            </a:r>
            <a:r>
              <a:rPr lang="hr-HR" altLang="de-DE" sz="2400" dirty="0">
                <a:solidFill>
                  <a:srgbClr val="333333"/>
                </a:solidFill>
              </a:rPr>
              <a:t>ne svi</a:t>
            </a:r>
            <a:r>
              <a:rPr lang="en-US" altLang="de-DE" sz="2400" dirty="0">
                <a:solidFill>
                  <a:srgbClr val="333333"/>
                </a:solidFill>
              </a:rPr>
              <a:t>!) </a:t>
            </a:r>
            <a:r>
              <a:rPr lang="hr-HR" altLang="de-DE" sz="2400" dirty="0">
                <a:solidFill>
                  <a:srgbClr val="004992"/>
                </a:solidFill>
              </a:rPr>
              <a:t>donose odluke</a:t>
            </a:r>
            <a:r>
              <a:rPr lang="en-US" altLang="de-DE" sz="2400" dirty="0">
                <a:solidFill>
                  <a:srgbClr val="004992"/>
                </a:solidFill>
              </a:rPr>
              <a:t> </a:t>
            </a:r>
            <a:r>
              <a:rPr lang="hr-HR" altLang="de-DE" sz="2400" dirty="0">
                <a:solidFill>
                  <a:srgbClr val="004992"/>
                </a:solidFill>
              </a:rPr>
              <a:t>na temelju premalo informacija</a:t>
            </a:r>
            <a:r>
              <a:rPr lang="en-US" altLang="de-DE" sz="2400" dirty="0">
                <a:solidFill>
                  <a:schemeClr val="tx1"/>
                </a:solidFill>
              </a:rPr>
              <a:t>.</a:t>
            </a:r>
            <a:endParaRPr lang="en-US" sz="2400" dirty="0">
              <a:solidFill>
                <a:schemeClr val="tx1"/>
              </a:solidFill>
            </a:endParaRPr>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ovo radimo?</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400" dirty="0">
                <a:solidFill>
                  <a:srgbClr val="333333"/>
                </a:solidFill>
              </a:rPr>
              <a:t>Istraživanja pokazuju</a:t>
            </a:r>
            <a:r>
              <a:rPr lang="en-US" altLang="de-DE" sz="2400" dirty="0">
                <a:solidFill>
                  <a:srgbClr val="333333"/>
                </a:solidFill>
              </a:rPr>
              <a:t> </a:t>
            </a:r>
            <a:r>
              <a:rPr lang="hr-HR" altLang="de-DE" sz="2400" dirty="0">
                <a:solidFill>
                  <a:srgbClr val="333333"/>
                </a:solidFill>
              </a:rPr>
              <a:t>da</a:t>
            </a:r>
            <a:r>
              <a:rPr lang="en-US" altLang="de-DE" sz="2400" dirty="0">
                <a:solidFill>
                  <a:srgbClr val="333333"/>
                </a:solidFill>
              </a:rPr>
              <a:t> </a:t>
            </a:r>
            <a:r>
              <a:rPr lang="hr-HR" altLang="de-DE" sz="2400" dirty="0">
                <a:solidFill>
                  <a:srgbClr val="333333"/>
                </a:solidFill>
              </a:rPr>
              <a:t>mnogi</a:t>
            </a:r>
            <a:r>
              <a:rPr lang="en-US" altLang="de-DE" sz="2400" dirty="0">
                <a:solidFill>
                  <a:srgbClr val="333333"/>
                </a:solidFill>
              </a:rPr>
              <a:t> </a:t>
            </a:r>
            <a:r>
              <a:rPr lang="hr-HR" altLang="de-DE" sz="2400" dirty="0">
                <a:solidFill>
                  <a:srgbClr val="333333"/>
                </a:solidFill>
              </a:rPr>
              <a:t>ljudi sa psihozom </a:t>
            </a:r>
            <a:r>
              <a:rPr lang="en-US" altLang="de-DE" sz="2400" dirty="0">
                <a:solidFill>
                  <a:srgbClr val="333333"/>
                </a:solidFill>
              </a:rPr>
              <a:t>(</a:t>
            </a:r>
            <a:r>
              <a:rPr lang="hr-HR" altLang="de-DE" sz="2400" dirty="0">
                <a:solidFill>
                  <a:srgbClr val="333333"/>
                </a:solidFill>
              </a:rPr>
              <a:t>ne svi</a:t>
            </a:r>
            <a:r>
              <a:rPr lang="en-US" altLang="de-DE" sz="2400" dirty="0">
                <a:solidFill>
                  <a:srgbClr val="333333"/>
                </a:solidFill>
              </a:rPr>
              <a:t>!) </a:t>
            </a:r>
            <a:r>
              <a:rPr lang="hr-HR" altLang="de-DE" sz="2400" dirty="0">
                <a:solidFill>
                  <a:srgbClr val="004992"/>
                </a:solidFill>
              </a:rPr>
              <a:t>donose odluke</a:t>
            </a:r>
            <a:r>
              <a:rPr lang="en-US" altLang="de-DE" sz="2400" dirty="0">
                <a:solidFill>
                  <a:srgbClr val="004992"/>
                </a:solidFill>
              </a:rPr>
              <a:t> </a:t>
            </a:r>
            <a:r>
              <a:rPr lang="hr-HR" altLang="de-DE" sz="2400" dirty="0">
                <a:solidFill>
                  <a:srgbClr val="004992"/>
                </a:solidFill>
              </a:rPr>
              <a:t>na temelju premalo informacija</a:t>
            </a:r>
            <a:r>
              <a:rPr lang="en-US" altLang="de-DE" sz="2400" dirty="0">
                <a:solidFill>
                  <a:schemeClr val="tx1"/>
                </a:solidFill>
              </a:rPr>
              <a:t>.</a:t>
            </a:r>
            <a:endParaRPr lang="hr-HR" altLang="de-DE" sz="2400" dirty="0">
              <a:solidFill>
                <a:schemeClr val="tx1"/>
              </a:solidFill>
            </a:endParaRPr>
          </a:p>
          <a:p>
            <a:pPr marL="342900" lvl="0" indent="-342900" defTabSz="914400" fontAlgn="base">
              <a:buClr>
                <a:srgbClr val="000000"/>
              </a:buClr>
              <a:buFont typeface="WingDings"/>
              <a:buChar char=""/>
            </a:pPr>
            <a:r>
              <a:rPr lang="hr-HR" altLang="de-DE" sz="2400" dirty="0">
                <a:solidFill>
                  <a:srgbClr val="333333"/>
                </a:solidFill>
              </a:rPr>
              <a:t>Ovaj način</a:t>
            </a:r>
            <a:r>
              <a:rPr lang="en-US" altLang="de-DE" sz="2400" dirty="0">
                <a:solidFill>
                  <a:srgbClr val="333333"/>
                </a:solidFill>
              </a:rPr>
              <a:t> </a:t>
            </a:r>
            <a:r>
              <a:rPr lang="hr-HR" altLang="de-DE" sz="2400" dirty="0">
                <a:solidFill>
                  <a:srgbClr val="333333"/>
                </a:solidFill>
              </a:rPr>
              <a:t>odlučivanja</a:t>
            </a:r>
            <a:r>
              <a:rPr lang="en-US" altLang="de-DE" sz="2400" dirty="0">
                <a:solidFill>
                  <a:srgbClr val="333333"/>
                </a:solidFill>
              </a:rPr>
              <a:t> </a:t>
            </a:r>
            <a:r>
              <a:rPr lang="hr-HR" altLang="de-DE" sz="2400" dirty="0">
                <a:solidFill>
                  <a:srgbClr val="333333"/>
                </a:solidFill>
              </a:rPr>
              <a:t>može lako dovesti do pogrešaka</a:t>
            </a:r>
            <a:r>
              <a:rPr lang="en-US" altLang="de-DE" sz="2400" dirty="0">
                <a:solidFill>
                  <a:srgbClr val="333333"/>
                </a:solidFill>
              </a:rPr>
              <a:t>. </a:t>
            </a:r>
            <a:r>
              <a:rPr lang="hr-HR" altLang="de-DE" sz="2400" dirty="0">
                <a:solidFill>
                  <a:srgbClr val="333333"/>
                </a:solidFill>
              </a:rPr>
              <a:t>Zato bi trebalo dati prednost promišljenijem pristupu</a:t>
            </a:r>
            <a:r>
              <a:rPr lang="en-US" altLang="de-DE" sz="2400" dirty="0">
                <a:solidFill>
                  <a:srgbClr val="333333"/>
                </a:solidFill>
              </a:rPr>
              <a:t> </a:t>
            </a:r>
            <a:r>
              <a:rPr lang="hr-HR" altLang="de-DE" sz="2400" dirty="0">
                <a:solidFill>
                  <a:srgbClr val="333333"/>
                </a:solidFill>
              </a:rPr>
              <a:t>koji </a:t>
            </a:r>
            <a:r>
              <a:rPr lang="hr-HR" altLang="de-DE" sz="2400" dirty="0">
                <a:solidFill>
                  <a:srgbClr val="004992"/>
                </a:solidFill>
              </a:rPr>
              <a:t>uzima u obzir sve dostupne</a:t>
            </a:r>
            <a:r>
              <a:rPr lang="en-US" altLang="de-DE" sz="2400" dirty="0">
                <a:solidFill>
                  <a:srgbClr val="004992"/>
                </a:solidFill>
              </a:rPr>
              <a:t> </a:t>
            </a:r>
            <a:r>
              <a:rPr lang="hr-HR" altLang="de-DE" sz="2400" dirty="0">
                <a:solidFill>
                  <a:srgbClr val="004992"/>
                </a:solidFill>
              </a:rPr>
              <a:t>informacije</a:t>
            </a:r>
            <a:r>
              <a:rPr lang="hr-HR" altLang="de-DE" sz="2400" dirty="0">
                <a:solidFill>
                  <a:schemeClr val="tx1"/>
                </a:solidFill>
              </a:rPr>
              <a:t>.</a:t>
            </a:r>
            <a:endParaRPr lang="en-US" sz="2400" dirty="0">
              <a:solidFill>
                <a:schemeClr val="tx1"/>
              </a:solidFill>
            </a:endParaRPr>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21</a:t>
            </a:fld>
            <a:endParaRPr lang="de-DE" altLang="de-DE"/>
          </a:p>
        </p:txBody>
      </p:sp>
    </p:spTree>
    <p:extLst>
      <p:ext uri="{BB962C8B-B14F-4D97-AF65-F5344CB8AC3E}">
        <p14:creationId xmlns:p14="http://schemas.microsoft.com/office/powerpoint/2010/main" val="3345762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prebrzo</a:t>
            </a:r>
            <a:r>
              <a:rPr lang="en-US" sz="3600" dirty="0">
                <a:latin typeface="+mn-lt"/>
                <a:ea typeface="+mn-ea"/>
                <a:cs typeface="+mn-cs"/>
              </a:rPr>
              <a:t> </a:t>
            </a:r>
            <a:r>
              <a:rPr lang="en-US" sz="3600" dirty="0" err="1">
                <a:latin typeface="+mn-lt"/>
                <a:ea typeface="+mn-ea"/>
                <a:cs typeface="+mn-cs"/>
              </a:rPr>
              <a:t>zaključivanje</a:t>
            </a:r>
            <a:r>
              <a:rPr lang="en-US" sz="3600" dirty="0">
                <a:latin typeface="+mn-lt"/>
                <a:ea typeface="+mn-ea"/>
                <a:cs typeface="+mn-cs"/>
              </a:rPr>
              <a:t> </a:t>
            </a:r>
            <a:r>
              <a:rPr lang="en-US" sz="3600" dirty="0" err="1">
                <a:latin typeface="+mn-lt"/>
                <a:ea typeface="+mn-ea"/>
                <a:cs typeface="+mn-cs"/>
              </a:rPr>
              <a:t>dovodi</a:t>
            </a:r>
            <a:r>
              <a:rPr lang="en-US" sz="3600" dirty="0">
                <a:latin typeface="+mn-lt"/>
                <a:ea typeface="+mn-ea"/>
                <a:cs typeface="+mn-cs"/>
              </a:rPr>
              <a:t> do </a:t>
            </a:r>
            <a:r>
              <a:rPr lang="en-US" sz="3600" dirty="0" err="1">
                <a:latin typeface="+mn-lt"/>
                <a:ea typeface="+mn-ea"/>
                <a:cs typeface="+mn-cs"/>
              </a:rPr>
              <a:t>pogrešnih</a:t>
            </a:r>
            <a:r>
              <a:rPr lang="en-US" sz="3600" dirty="0">
                <a:latin typeface="+mn-lt"/>
                <a:ea typeface="+mn-ea"/>
                <a:cs typeface="+mn-cs"/>
              </a:rPr>
              <a:t> </a:t>
            </a:r>
            <a:r>
              <a:rPr lang="en-US" sz="3600" dirty="0" err="1">
                <a:latin typeface="+mn-lt"/>
                <a:ea typeface="+mn-ea"/>
                <a:cs typeface="+mn-cs"/>
              </a:rPr>
              <a:t>interpretacija</a:t>
            </a:r>
            <a:r>
              <a:rPr lang="en-US" sz="3600" dirty="0">
                <a:latin typeface="+mn-lt"/>
                <a:ea typeface="+mn-ea"/>
                <a:cs typeface="+mn-cs"/>
              </a:rPr>
              <a:t> </a:t>
            </a:r>
            <a:r>
              <a:rPr lang="en-US" sz="3600" dirty="0" err="1">
                <a:latin typeface="+mn-lt"/>
                <a:ea typeface="+mn-ea"/>
                <a:cs typeface="+mn-cs"/>
              </a:rPr>
              <a:t>tijekom</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primjeri</a:t>
            </a:r>
            <a:endParaRPr lang="en-US" sz="3600" dirty="0">
              <a:latin typeface="+mn-lt"/>
              <a:ea typeface="+mn-ea"/>
              <a:cs typeface="+mn-cs"/>
            </a:endParaRPr>
          </a:p>
        </p:txBody>
      </p:sp>
      <p:sp>
        <p:nvSpPr>
          <p:cNvPr id="37913" name="Rechteck 1"/>
          <p:cNvSpPr>
            <a:spLocks noChangeArrowheads="1"/>
          </p:cNvSpPr>
          <p:nvPr/>
        </p:nvSpPr>
        <p:spPr bwMode="auto">
          <a:xfrm>
            <a:off x="408955" y="5949951"/>
            <a:ext cx="11376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hr-HR" altLang="de-DE" sz="2000" dirty="0">
                <a:solidFill>
                  <a:srgbClr val="004992"/>
                </a:solidFill>
                <a:latin typeface="+mn-lt"/>
              </a:rPr>
              <a:t>Može li netko iznijeti kratko osobno iskustv</a:t>
            </a:r>
            <a:r>
              <a:rPr lang="de-DE" altLang="de-DE" sz="2000" dirty="0">
                <a:solidFill>
                  <a:srgbClr val="004992"/>
                </a:solidFill>
                <a:latin typeface="+mn-lt"/>
              </a:rPr>
              <a:t>o</a:t>
            </a:r>
            <a:r>
              <a:rPr lang="hr-HR"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1039455340"/>
              </p:ext>
            </p:extLst>
          </p:nvPr>
        </p:nvGraphicFramePr>
        <p:xfrm>
          <a:off x="408954" y="2295017"/>
          <a:ext cx="11376000" cy="3413646"/>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960440">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dirty="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Objašnjenje tijekom psihoze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Druga objašnjenja</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Pucketanje na telefonskoj liniji.</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 Prisluškuje Vas CIA.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Calibri Light"/>
                        </a:rPr>
                        <a:t>Oštećenje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žice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tipičan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zvuk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kod</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poziva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iz</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daljine</a:t>
                      </a:r>
                      <a:r>
                        <a:rPr kumimoji="0" lang="en-US" sz="2000" b="0" i="0" u="none" strike="noStrike" cap="none" normalizeH="0" baseline="0">
                          <a:ln>
                            <a:noFill/>
                          </a:ln>
                          <a:solidFill>
                            <a:srgbClr val="333333"/>
                          </a:solidFill>
                          <a:effectLst/>
                          <a:latin typeface="Calibri Light"/>
                        </a:rPr>
                        <a:t>; “mrtve točke” </a:t>
                      </a:r>
                      <a:r>
                        <a:rPr kumimoji="0" lang="en-US" sz="2000" b="0" i="0" u="none" strike="noStrike" cap="none" normalizeH="0" baseline="0" dirty="0">
                          <a:ln>
                            <a:noFill/>
                          </a:ln>
                          <a:solidFill>
                            <a:srgbClr val="333333"/>
                          </a:solidFill>
                          <a:effectLst/>
                          <a:latin typeface="Calibri Light"/>
                        </a:rPr>
                        <a:t>u </a:t>
                      </a:r>
                      <a:r>
                        <a:rPr kumimoji="0" lang="en-US" sz="2000" b="0" i="0" u="none" strike="noStrike" cap="none" normalizeH="0" baseline="0" dirty="0" err="1">
                          <a:ln>
                            <a:noFill/>
                          </a:ln>
                          <a:solidFill>
                            <a:srgbClr val="333333"/>
                          </a:solidFill>
                          <a:effectLst/>
                          <a:latin typeface="Calibri Light"/>
                        </a:rPr>
                        <a:t>mobilnoj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mreži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Na radiju je pjesma “Toxic” (otrovno) od Britney Spears.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a:ln>
                            <a:noFill/>
                          </a:ln>
                          <a:solidFill>
                            <a:srgbClr val="333333"/>
                          </a:solidFill>
                          <a:effectLst/>
                          <a:latin typeface="Calibri Light"/>
                        </a:rPr>
                        <a:t>Tajni znak za nadolazeći napad kemijskim otrovom.</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dirty="0">
                          <a:ln>
                            <a:noFill/>
                          </a:ln>
                          <a:solidFill>
                            <a:srgbClr val="333333"/>
                          </a:solidFill>
                          <a:effectLst/>
                          <a:latin typeface="Calibri Light"/>
                        </a:rPr>
                        <a:t>Radio stanica je specijalizirana za pop glazbu.</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Bijela prašina na kuhinjskom stolu, prije nije bila tu.</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2000" b="0" i="0" u="none" strike="noStrike" cap="none" normalizeH="0" baseline="0">
                          <a:ln>
                            <a:noFill/>
                          </a:ln>
                          <a:solidFill>
                            <a:srgbClr val="333333"/>
                          </a:solidFill>
                          <a:effectLst/>
                          <a:latin typeface="Calibri Light"/>
                        </a:rPr>
                        <a:t>Netko Vas je pokušao otrovati antraksom; policija Vam podmeće drogu da bi Vas uhitila.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Netko je upravo mijesio tijesto; prašina nije dugo obrisana.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(1)</a:t>
            </a:r>
          </a:p>
        </p:txBody>
      </p:sp>
      <p:sp>
        <p:nvSpPr>
          <p:cNvPr id="45059" name="Rectangle 3"/>
          <p:cNvSpPr>
            <a:spLocks noGrp="1" noChangeArrowheads="1"/>
          </p:cNvSpPr>
          <p:nvPr>
            <p:ph idx="1"/>
          </p:nvPr>
        </p:nvSpPr>
        <p:spPr/>
        <p:txBody>
          <a:bodyPr>
            <a:noAutofit/>
          </a:bodyPr>
          <a:lstStyle/>
          <a:p>
            <a:pPr algn="l" eaLnBrk="1" hangingPunct="1">
              <a:defRPr/>
            </a:pPr>
            <a:r>
              <a:rPr lang="hr-HR" sz="2400" dirty="0">
                <a:solidFill>
                  <a:srgbClr val="333333"/>
                </a:solidFill>
              </a:rPr>
              <a:t>U nastavku ćete vidjeti niz slika</a:t>
            </a:r>
            <a:r>
              <a:rPr lang="en-US" sz="2400" dirty="0">
                <a:solidFill>
                  <a:srgbClr val="333333"/>
                </a:solidFill>
              </a:rPr>
              <a:t>. </a:t>
            </a:r>
            <a:r>
              <a:rPr lang="hr-HR" sz="2400" dirty="0">
                <a:solidFill>
                  <a:srgbClr val="333333"/>
                </a:solidFill>
              </a:rPr>
              <a:t>Prikaz započinje samo jednim detaljem</a:t>
            </a:r>
            <a:r>
              <a:rPr lang="en-US" sz="2400" dirty="0">
                <a:solidFill>
                  <a:srgbClr val="333333"/>
                </a:solidFill>
              </a:rPr>
              <a:t> </a:t>
            </a:r>
            <a:r>
              <a:rPr lang="hr-HR" sz="2400" dirty="0">
                <a:solidFill>
                  <a:srgbClr val="333333"/>
                </a:solidFill>
              </a:rPr>
              <a:t>slike</a:t>
            </a:r>
            <a:r>
              <a:rPr lang="en-US" sz="2400" dirty="0">
                <a:solidFill>
                  <a:srgbClr val="333333"/>
                </a:solidFill>
              </a:rPr>
              <a:t>. </a:t>
            </a:r>
            <a:r>
              <a:rPr lang="hr-HR" sz="2400" dirty="0">
                <a:solidFill>
                  <a:srgbClr val="333333"/>
                </a:solidFill>
              </a:rPr>
              <a:t>Zatim se dodaje još jedan detalj</a:t>
            </a:r>
            <a:r>
              <a:rPr lang="en-US" sz="2400" dirty="0">
                <a:solidFill>
                  <a:srgbClr val="333333"/>
                </a:solidFill>
              </a:rPr>
              <a:t>. </a:t>
            </a:r>
            <a:r>
              <a:rPr lang="hr-HR" sz="2400" dirty="0">
                <a:solidFill>
                  <a:srgbClr val="333333"/>
                </a:solidFill>
              </a:rPr>
              <a:t>Pridodavanje detalja nastavlja se sve dok se ne pojavi cijela slika</a:t>
            </a:r>
            <a:r>
              <a:rPr lang="en-US" sz="2400" dirty="0">
                <a:solidFill>
                  <a:srgbClr val="333333"/>
                </a:solidFill>
              </a:rPr>
              <a:t>.</a:t>
            </a:r>
          </a:p>
          <a:p>
            <a:pPr marL="342900" indent="-342900" algn="l" eaLnBrk="1" hangingPunct="1">
              <a:buClr>
                <a:srgbClr val="333333"/>
              </a:buClr>
              <a:buFont typeface="WingDings"/>
              <a:buChar char=""/>
              <a:defRPr/>
            </a:pPr>
            <a:r>
              <a:rPr lang="hr-HR" sz="2400" dirty="0">
                <a:solidFill>
                  <a:srgbClr val="333333"/>
                </a:solidFill>
              </a:rPr>
              <a:t>Vaš je zadatak da prepoznate što je na slici.</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F98D28BD-C0C9-49DF-B2DB-C13C4A913AB0}"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(1)</a:t>
            </a:r>
          </a:p>
        </p:txBody>
      </p:sp>
      <p:sp>
        <p:nvSpPr>
          <p:cNvPr id="45059" name="Rectangle 3"/>
          <p:cNvSpPr>
            <a:spLocks noGrp="1" noChangeArrowheads="1"/>
          </p:cNvSpPr>
          <p:nvPr>
            <p:ph idx="1"/>
          </p:nvPr>
        </p:nvSpPr>
        <p:spPr/>
        <p:txBody>
          <a:bodyPr>
            <a:noAutofit/>
          </a:bodyPr>
          <a:lstStyle/>
          <a:p>
            <a:pPr algn="l" eaLnBrk="1" hangingPunct="1">
              <a:defRPr/>
            </a:pPr>
            <a:r>
              <a:rPr lang="hr-HR" sz="2400" dirty="0">
                <a:solidFill>
                  <a:srgbClr val="333333"/>
                </a:solidFill>
              </a:rPr>
              <a:t>U nastavku ćete vidjeti niz slika</a:t>
            </a:r>
            <a:r>
              <a:rPr lang="en-US" sz="2400" dirty="0">
                <a:solidFill>
                  <a:srgbClr val="333333"/>
                </a:solidFill>
              </a:rPr>
              <a:t>. </a:t>
            </a:r>
            <a:r>
              <a:rPr lang="hr-HR" sz="2400" dirty="0">
                <a:solidFill>
                  <a:srgbClr val="333333"/>
                </a:solidFill>
              </a:rPr>
              <a:t>Prikaz započinje samo jednim detaljem</a:t>
            </a:r>
            <a:r>
              <a:rPr lang="en-US" sz="2400" dirty="0">
                <a:solidFill>
                  <a:srgbClr val="333333"/>
                </a:solidFill>
              </a:rPr>
              <a:t> </a:t>
            </a:r>
            <a:r>
              <a:rPr lang="hr-HR" sz="2400" dirty="0">
                <a:solidFill>
                  <a:srgbClr val="333333"/>
                </a:solidFill>
              </a:rPr>
              <a:t>slike</a:t>
            </a:r>
            <a:r>
              <a:rPr lang="en-US" sz="2400" dirty="0">
                <a:solidFill>
                  <a:srgbClr val="333333"/>
                </a:solidFill>
              </a:rPr>
              <a:t>. </a:t>
            </a:r>
            <a:r>
              <a:rPr lang="hr-HR" sz="2400" dirty="0">
                <a:solidFill>
                  <a:srgbClr val="333333"/>
                </a:solidFill>
              </a:rPr>
              <a:t>Zatim se dodaje još jedan detalj</a:t>
            </a:r>
            <a:r>
              <a:rPr lang="en-US" sz="2400" dirty="0">
                <a:solidFill>
                  <a:srgbClr val="333333"/>
                </a:solidFill>
              </a:rPr>
              <a:t>. </a:t>
            </a:r>
            <a:r>
              <a:rPr lang="hr-HR" sz="2400" dirty="0">
                <a:solidFill>
                  <a:srgbClr val="333333"/>
                </a:solidFill>
              </a:rPr>
              <a:t>Pridodavanje detalja nastavlja se sve dok se ne pojavi cijela slika</a:t>
            </a:r>
            <a:r>
              <a:rPr lang="en-US" sz="2400" dirty="0">
                <a:solidFill>
                  <a:srgbClr val="333333"/>
                </a:solidFill>
              </a:rPr>
              <a:t>.</a:t>
            </a:r>
          </a:p>
          <a:p>
            <a:pPr marL="342900" indent="-342900" algn="l" eaLnBrk="1" hangingPunct="1">
              <a:buClr>
                <a:srgbClr val="333333"/>
              </a:buClr>
              <a:buFont typeface="WingDings"/>
              <a:buChar char=""/>
              <a:defRPr/>
            </a:pPr>
            <a:r>
              <a:rPr lang="hr-HR" sz="2400" dirty="0">
                <a:solidFill>
                  <a:srgbClr val="333333"/>
                </a:solidFill>
              </a:rPr>
              <a:t>Vaš je zadatak da prepoznate što je na slici.</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Pokušajte izbjeći brzoplete, ali i prespore</a:t>
            </a:r>
            <a:r>
              <a:rPr lang="hr-HR" sz="2400">
                <a:solidFill>
                  <a:srgbClr val="333333"/>
                </a:solidFill>
              </a:rPr>
              <a:t>, (</a:t>
            </a:r>
            <a:r>
              <a:rPr lang="en-US" sz="2400">
                <a:solidFill>
                  <a:srgbClr val="333333"/>
                </a:solidFill>
              </a:rPr>
              <a:t>“</a:t>
            </a:r>
            <a:r>
              <a:rPr lang="hr-HR" sz="2400">
                <a:solidFill>
                  <a:srgbClr val="333333"/>
                </a:solidFill>
              </a:rPr>
              <a:t>ziheraške”) </a:t>
            </a:r>
            <a:r>
              <a:rPr lang="hr-HR" sz="2400" dirty="0">
                <a:solidFill>
                  <a:srgbClr val="333333"/>
                </a:solidFill>
              </a:rPr>
              <a:t>odgovore</a:t>
            </a:r>
            <a:r>
              <a:rPr lang="en-US" sz="2400" dirty="0">
                <a:solidFill>
                  <a:srgbClr val="333333"/>
                </a:solidFill>
              </a:rPr>
              <a:t>. </a:t>
            </a:r>
            <a:r>
              <a:rPr lang="hr-HR" sz="2400" dirty="0">
                <a:solidFill>
                  <a:srgbClr val="333333"/>
                </a:solidFill>
              </a:rPr>
              <a:t>Raspravljajte što govori u prilog, a što protiv određenog rješenja</a:t>
            </a:r>
            <a:r>
              <a:rPr lang="en-US"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F98D28BD-C0C9-49DF-B2DB-C13C4A913AB0}" type="slidenum">
              <a:rPr lang="de-DE" altLang="de-DE" smtClean="0"/>
              <a:pPr/>
              <a:t>24</a:t>
            </a:fld>
            <a:endParaRPr lang="de-DE" altLang="de-DE"/>
          </a:p>
        </p:txBody>
      </p:sp>
    </p:spTree>
    <p:extLst>
      <p:ext uri="{BB962C8B-B14F-4D97-AF65-F5344CB8AC3E}">
        <p14:creationId xmlns:p14="http://schemas.microsoft.com/office/powerpoint/2010/main" val="39530756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Slika 1</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Ponuđeno je nekoliko mogućih objašnjenja</a:t>
            </a:r>
            <a:r>
              <a:rPr lang="de-DE" altLang="de-DE" sz="2400" dirty="0">
                <a:solidFill>
                  <a:srgbClr val="333333"/>
                </a:solidFill>
              </a:rPr>
              <a:t>. </a:t>
            </a:r>
            <a:r>
              <a:rPr lang="hr-HR" altLang="de-DE" sz="2400" dirty="0">
                <a:solidFill>
                  <a:srgbClr val="333333"/>
                </a:solidFill>
              </a:rPr>
              <a:t>Molimo da raspravite u grupi koliko je svaka od mogućnosti vjerojatna i jeste li dovoljno sigurni da biste donijeli odluku.</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10"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13"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nasmiješeno lice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zdjela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brod</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t>
            </a:r>
            <a:r>
              <a:rPr lang="hr-HR" altLang="de-DE" sz="2000">
                <a:solidFill>
                  <a:srgbClr val="333333"/>
                </a:solidFill>
                <a:latin typeface="+mn-lt"/>
              </a:rPr>
              <a:t>anjke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stolica na ljuljanje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glava slona</a:t>
            </a:r>
            <a:endParaRPr lang="de-DE" altLang="de-DE" sz="2000">
              <a:solidFill>
                <a:srgbClr val="333333"/>
              </a:solidFill>
              <a:latin typeface="+mn-lt"/>
            </a:endParaRPr>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16F08E42-18FE-411A-A46A-BEDC8CE5F147}"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10"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12"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nasmiješeno lice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zdjela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brod</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t>
            </a:r>
            <a:r>
              <a:rPr lang="hr-HR" altLang="de-DE" sz="2000">
                <a:solidFill>
                  <a:srgbClr val="333333"/>
                </a:solidFill>
                <a:latin typeface="+mn-lt"/>
              </a:rPr>
              <a:t>anjke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stolica na ljuljanje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glava slona</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10"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12"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nasmiješeno lice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zdjela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brod</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t>
            </a:r>
            <a:r>
              <a:rPr lang="hr-HR" altLang="de-DE" sz="2000">
                <a:solidFill>
                  <a:srgbClr val="333333"/>
                </a:solidFill>
                <a:latin typeface="+mn-lt"/>
              </a:rPr>
              <a:t>anjke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stolica na ljuljanje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glava slona</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10"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12"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nasmiješeno lice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zdjela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brod</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t>
            </a:r>
            <a:r>
              <a:rPr lang="hr-HR" altLang="de-DE" sz="2000">
                <a:solidFill>
                  <a:srgbClr val="333333"/>
                </a:solidFill>
                <a:latin typeface="+mn-lt"/>
              </a:rPr>
              <a:t>anjke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stolica na ljuljanje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glava slona</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10"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12"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nasmiješeno lice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zdjela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brod</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t>
            </a:r>
            <a:r>
              <a:rPr lang="hr-HR" altLang="de-DE" sz="2000">
                <a:solidFill>
                  <a:srgbClr val="333333"/>
                </a:solidFill>
                <a:latin typeface="+mn-lt"/>
              </a:rPr>
              <a:t>anjke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stolica na ljuljanje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glava slona</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10"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12"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nasmiješeno lice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zdjela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brod</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t>
            </a:r>
            <a:r>
              <a:rPr lang="hr-HR" altLang="de-DE" sz="2000">
                <a:solidFill>
                  <a:srgbClr val="333333"/>
                </a:solidFill>
                <a:latin typeface="+mn-lt"/>
              </a:rPr>
              <a:t>anjke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stolica na ljuljanje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glava slona</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10"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12"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nasmiješeno lice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zdjela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brod</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t>
            </a:r>
            <a:r>
              <a:rPr lang="hr-HR" altLang="de-DE" sz="2000">
                <a:solidFill>
                  <a:srgbClr val="333333"/>
                </a:solidFill>
                <a:latin typeface="+mn-lt"/>
              </a:rPr>
              <a:t>anjke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stolica na ljuljanje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glava slona</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10"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12"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nasmiješeno lice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zdjela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brod</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t>
            </a:r>
            <a:r>
              <a:rPr lang="hr-HR" altLang="de-DE" sz="2000">
                <a:solidFill>
                  <a:srgbClr val="333333"/>
                </a:solidFill>
                <a:latin typeface="+mn-lt"/>
              </a:rPr>
              <a:t>anjke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stolica na ljuljanje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glava slona</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Slika 2</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Ovdje</a:t>
            </a:r>
            <a:r>
              <a:rPr lang="de-DE" altLang="de-DE" sz="2400" dirty="0">
                <a:solidFill>
                  <a:srgbClr val="333333"/>
                </a:solidFill>
              </a:rPr>
              <a:t> </a:t>
            </a:r>
            <a:r>
              <a:rPr lang="hr-HR" altLang="de-DE" sz="2400" dirty="0">
                <a:solidFill>
                  <a:srgbClr val="333333"/>
                </a:solidFill>
              </a:rPr>
              <a:t>nisu ponuđeni mogući odgovori</a:t>
            </a:r>
            <a:r>
              <a:rPr lang="de-DE" altLang="de-DE" sz="2400" dirty="0">
                <a:solidFill>
                  <a:srgbClr val="333333"/>
                </a:solidFill>
              </a:rPr>
              <a:t>.</a:t>
            </a:r>
            <a:r>
              <a:rPr lang="hr-HR" altLang="de-DE" sz="2400" dirty="0">
                <a:solidFill>
                  <a:srgbClr val="333333"/>
                </a:solidFill>
              </a:rPr>
              <a:t> Iznesite sami svoje ideje</a:t>
            </a:r>
            <a:r>
              <a:rPr lang="de-DE" altLang="de-DE" sz="2400" dirty="0">
                <a:solidFill>
                  <a:srgbClr val="333333"/>
                </a:solidFill>
              </a:rPr>
              <a:t> </a:t>
            </a:r>
            <a:r>
              <a:rPr lang="hr-HR" altLang="de-DE" sz="2400" dirty="0">
                <a:solidFill>
                  <a:srgbClr val="333333"/>
                </a:solidFill>
              </a:rPr>
              <a:t>o tome što je na slici</a:t>
            </a:r>
            <a:r>
              <a:rPr lang="de-DE" altLang="de-DE" sz="2400" dirty="0">
                <a:solidFill>
                  <a:srgbClr val="333333"/>
                </a:solidFill>
              </a:rPr>
              <a:t>. </a:t>
            </a:r>
            <a:r>
              <a:rPr lang="hr-HR" altLang="de-DE" sz="2400" dirty="0">
                <a:solidFill>
                  <a:srgbClr val="333333"/>
                </a:solidFill>
              </a:rPr>
              <a:t>Ponudite</a:t>
            </a:r>
            <a:r>
              <a:rPr lang="de-DE" altLang="de-DE" sz="2400" dirty="0">
                <a:solidFill>
                  <a:srgbClr val="333333"/>
                </a:solidFill>
              </a:rPr>
              <a:t> </a:t>
            </a:r>
            <a:r>
              <a:rPr lang="hr-HR" altLang="de-DE" sz="2400" dirty="0">
                <a:solidFill>
                  <a:srgbClr val="333333"/>
                </a:solidFill>
              </a:rPr>
              <a:t>nekoliko mogućih odgovora</a:t>
            </a:r>
            <a:r>
              <a:rPr lang="de-DE" altLang="de-DE" sz="2400" dirty="0">
                <a:solidFill>
                  <a:srgbClr val="333333"/>
                </a:solidFill>
              </a:rPr>
              <a:t>.</a:t>
            </a:r>
            <a:r>
              <a:rPr lang="hr-HR" altLang="de-DE" sz="2400" dirty="0">
                <a:solidFill>
                  <a:srgbClr val="333333"/>
                </a:solidFill>
              </a:rPr>
              <a:t> </a:t>
            </a:r>
            <a:r>
              <a:rPr lang="en-US" altLang="de-DE" sz="2400" dirty="0" err="1">
                <a:solidFill>
                  <a:srgbClr val="333333"/>
                </a:solidFill>
              </a:rPr>
              <a:t>Molimo</a:t>
            </a:r>
            <a:r>
              <a:rPr lang="en-US" altLang="de-DE" sz="2400" dirty="0">
                <a:solidFill>
                  <a:srgbClr val="333333"/>
                </a:solidFill>
              </a:rPr>
              <a:t> Vas, </a:t>
            </a:r>
            <a:r>
              <a:rPr lang="en-US" altLang="de-DE" sz="2400" dirty="0" err="1">
                <a:solidFill>
                  <a:srgbClr val="333333"/>
                </a:solidFill>
              </a:rPr>
              <a:t>raspravite</a:t>
            </a:r>
            <a:r>
              <a:rPr lang="en-US" altLang="de-DE" sz="2400" dirty="0">
                <a:solidFill>
                  <a:srgbClr val="333333"/>
                </a:solidFill>
              </a:rPr>
              <a:t> </a:t>
            </a:r>
            <a:r>
              <a:rPr lang="en-US" altLang="de-DE" sz="2400" dirty="0" err="1">
                <a:solidFill>
                  <a:srgbClr val="333333"/>
                </a:solidFill>
              </a:rPr>
              <a:t>svoje</a:t>
            </a:r>
            <a:r>
              <a:rPr lang="en-US" altLang="de-DE" sz="2400" dirty="0">
                <a:solidFill>
                  <a:srgbClr val="333333"/>
                </a:solidFill>
              </a:rPr>
              <a:t> </a:t>
            </a:r>
            <a:r>
              <a:rPr lang="en-US" altLang="de-DE" sz="2400" dirty="0" err="1">
                <a:solidFill>
                  <a:srgbClr val="333333"/>
                </a:solidFill>
              </a:rPr>
              <a:t>procjene</a:t>
            </a:r>
            <a:r>
              <a:rPr lang="en-US" altLang="de-DE" sz="2400" dirty="0">
                <a:solidFill>
                  <a:srgbClr val="333333"/>
                </a:solidFill>
              </a:rPr>
              <a:t> u </a:t>
            </a:r>
            <a:r>
              <a:rPr lang="en-US" altLang="de-DE" sz="2400" dirty="0" err="1">
                <a:solidFill>
                  <a:srgbClr val="333333"/>
                </a:solidFill>
              </a:rPr>
              <a:t>grupi</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Slika 3</a:t>
            </a: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44</a:t>
            </a:fld>
            <a:endParaRPr lang="de-DE" altLang="de-DE"/>
          </a:p>
        </p:txBody>
      </p:sp>
    </p:spTree>
    <p:extLst>
      <p:ext uri="{BB962C8B-B14F-4D97-AF65-F5344CB8AC3E}">
        <p14:creationId xmlns:p14="http://schemas.microsoft.com/office/powerpoint/2010/main" val="30558666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45</a:t>
            </a:fld>
            <a:endParaRPr lang="de-DE" altLang="de-DE"/>
          </a:p>
        </p:txBody>
      </p:sp>
    </p:spTree>
    <p:extLst>
      <p:ext uri="{BB962C8B-B14F-4D97-AF65-F5344CB8AC3E}">
        <p14:creationId xmlns:p14="http://schemas.microsoft.com/office/powerpoint/2010/main" val="8404105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46</a:t>
            </a:fld>
            <a:endParaRPr lang="de-DE" altLang="de-DE"/>
          </a:p>
        </p:txBody>
      </p:sp>
    </p:spTree>
    <p:extLst>
      <p:ext uri="{BB962C8B-B14F-4D97-AF65-F5344CB8AC3E}">
        <p14:creationId xmlns:p14="http://schemas.microsoft.com/office/powerpoint/2010/main" val="30674599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47</a:t>
            </a:fld>
            <a:endParaRPr lang="de-DE" altLang="de-DE"/>
          </a:p>
        </p:txBody>
      </p:sp>
    </p:spTree>
    <p:extLst>
      <p:ext uri="{BB962C8B-B14F-4D97-AF65-F5344CB8AC3E}">
        <p14:creationId xmlns:p14="http://schemas.microsoft.com/office/powerpoint/2010/main" val="17440327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48</a:t>
            </a:fld>
            <a:endParaRPr lang="de-DE" altLang="de-DE"/>
          </a:p>
        </p:txBody>
      </p:sp>
    </p:spTree>
    <p:extLst>
      <p:ext uri="{BB962C8B-B14F-4D97-AF65-F5344CB8AC3E}">
        <p14:creationId xmlns:p14="http://schemas.microsoft.com/office/powerpoint/2010/main" val="24105979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49</a:t>
            </a:fld>
            <a:endParaRPr lang="de-DE" altLang="de-DE"/>
          </a:p>
        </p:txBody>
      </p:sp>
    </p:spTree>
    <p:extLst>
      <p:ext uri="{BB962C8B-B14F-4D97-AF65-F5344CB8AC3E}">
        <p14:creationId xmlns:p14="http://schemas.microsoft.com/office/powerpoint/2010/main" val="11394685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50</a:t>
            </a:fld>
            <a:endParaRPr lang="de-DE" altLang="de-DE"/>
          </a:p>
        </p:txBody>
      </p:sp>
    </p:spTree>
    <p:extLst>
      <p:ext uri="{BB962C8B-B14F-4D97-AF65-F5344CB8AC3E}">
        <p14:creationId xmlns:p14="http://schemas.microsoft.com/office/powerpoint/2010/main" val="1852852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51</a:t>
            </a:fld>
            <a:endParaRPr lang="de-DE" altLang="de-DE"/>
          </a:p>
        </p:txBody>
      </p:sp>
    </p:spTree>
    <p:extLst>
      <p:ext uri="{BB962C8B-B14F-4D97-AF65-F5344CB8AC3E}">
        <p14:creationId xmlns:p14="http://schemas.microsoft.com/office/powerpoint/2010/main" val="36661595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4</a:t>
            </a: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52</a:t>
            </a:fld>
            <a:endParaRPr lang="de-DE" altLang="de-DE"/>
          </a:p>
        </p:txBody>
      </p:sp>
    </p:spTree>
    <p:extLst>
      <p:ext uri="{BB962C8B-B14F-4D97-AF65-F5344CB8AC3E}">
        <p14:creationId xmlns:p14="http://schemas.microsoft.com/office/powerpoint/2010/main" val="14997946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53</a:t>
            </a:fld>
            <a:endParaRPr lang="de-DE" altLang="de-DE"/>
          </a:p>
        </p:txBody>
      </p:sp>
      <p:pic>
        <p:nvPicPr>
          <p:cNvPr id="7" name="Picture 7" descr="mühle9">
            <a:extLst>
              <a:ext uri="{FF2B5EF4-FFF2-40B4-BE49-F238E27FC236}">
                <a16:creationId xmlns:a16="http://schemas.microsoft.com/office/drawing/2014/main" id="{20F15D66-B11E-B3FA-F98F-A8D96A3C7E2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5</a:t>
            </a: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izborni</a:t>
            </a:r>
            <a:r>
              <a:rPr lang="en-US" altLang="ko-KR" sz="3600" spc="-5" dirty="0">
                <a:latin typeface="+mn-lt"/>
                <a:ea typeface="+mn-ea"/>
                <a:cs typeface="+mn-cs"/>
              </a:rPr>
              <a:t> </a:t>
            </a:r>
            <a:r>
              <a:rPr lang="en-US" altLang="ko-KR" sz="3600" spc="-5" dirty="0" err="1">
                <a:latin typeface="+mn-lt"/>
                <a:ea typeface="+mn-ea"/>
                <a:cs typeface="+mn-cs"/>
              </a:rPr>
              <a:t>sadržaj</a:t>
            </a:r>
            <a:r>
              <a:rPr lang="en-US" altLang="ko-KR" sz="3600" spc="-5" dirty="0">
                <a:latin typeface="+mn-lt"/>
                <a:ea typeface="+mn-ea"/>
                <a:cs typeface="+mn-cs"/>
              </a:rPr>
              <a:t>: video - </a:t>
            </a:r>
            <a:r>
              <a:rPr lang="en-US" altLang="ko-KR" sz="3600" spc="-5" dirty="0" err="1">
                <a:latin typeface="+mn-lt"/>
                <a:ea typeface="+mn-ea"/>
                <a:cs typeface="+mn-cs"/>
              </a:rPr>
              <a:t>isječci</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a:solidFill>
                  <a:srgbClr val="004992"/>
                </a:solidFill>
              </a:rPr>
              <a:t>video-</a:t>
            </a:r>
            <a:r>
              <a:rPr lang="en-US" altLang="ko-KR" sz="2400" dirty="0" err="1">
                <a:solidFill>
                  <a:srgbClr val="004992"/>
                </a:solidFill>
              </a:rPr>
              <a:t>isječci</a:t>
            </a:r>
            <a:r>
              <a:rPr lang="en-US" altLang="ko-KR" sz="2400" dirty="0">
                <a:solidFill>
                  <a:srgbClr val="004992"/>
                </a:solidFill>
              </a:rPr>
              <a:t> </a:t>
            </a:r>
            <a:r>
              <a:rPr lang="en-US" altLang="ko-KR" sz="2400" dirty="0" err="1">
                <a:solidFill>
                  <a:srgbClr val="004992"/>
                </a:solidFill>
              </a:rPr>
              <a:t>koji</a:t>
            </a:r>
            <a:r>
              <a:rPr lang="en-US" altLang="ko-KR" sz="2400" dirty="0">
                <a:solidFill>
                  <a:srgbClr val="004992"/>
                </a:solidFill>
              </a:rPr>
              <a:t> se </a:t>
            </a:r>
            <a:r>
              <a:rPr lang="en-US" altLang="ko-KR" sz="2400" dirty="0" err="1">
                <a:solidFill>
                  <a:srgbClr val="004992"/>
                </a:solidFill>
              </a:rPr>
              <a:t>tiču</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dostupni</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sljedećoj</a:t>
            </a:r>
            <a:r>
              <a:rPr lang="en-US" altLang="ko-KR" sz="2400" dirty="0">
                <a:solidFill>
                  <a:srgbClr val="004992"/>
                </a:solidFill>
              </a:rPr>
              <a:t> web </a:t>
            </a:r>
            <a:r>
              <a:rPr lang="en-US" altLang="ko-KR" sz="2400" dirty="0" err="1">
                <a:solidFill>
                  <a:srgbClr val="004992"/>
                </a:solidFill>
              </a:rPr>
              <a:t>stranici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Nakon</a:t>
            </a:r>
            <a:r>
              <a:rPr lang="en-US" altLang="ko-KR" sz="2400" dirty="0">
                <a:solidFill>
                  <a:srgbClr val="333333"/>
                </a:solidFill>
              </a:rPr>
              <a:t> </a:t>
            </a:r>
            <a:r>
              <a:rPr lang="en-US" altLang="ko-KR" sz="2400" dirty="0" err="1">
                <a:solidFill>
                  <a:srgbClr val="333333"/>
                </a:solidFill>
              </a:rPr>
              <a:t>gledanja</a:t>
            </a:r>
            <a:r>
              <a:rPr lang="en-US" altLang="ko-KR" sz="2400" dirty="0">
                <a:solidFill>
                  <a:srgbClr val="333333"/>
                </a:solidFill>
              </a:rPr>
              <a:t> video-</a:t>
            </a:r>
            <a:r>
              <a:rPr lang="en-US" altLang="ko-KR" sz="2400" dirty="0" err="1">
                <a:solidFill>
                  <a:srgbClr val="333333"/>
                </a:solidFill>
              </a:rPr>
              <a:t>isječka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raspravljati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njegov</a:t>
            </a:r>
            <a:r>
              <a:rPr lang="en-US" altLang="ko-KR" sz="2400" dirty="0">
                <a:solidFill>
                  <a:srgbClr val="333333"/>
                </a:solidFill>
              </a:rPr>
              <a:t>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s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za</a:t>
            </a:r>
            <a:r>
              <a:rPr lang="en-US" altLang="ko-KR" sz="1800" i="1" spc="-5" dirty="0">
                <a:solidFill>
                  <a:srgbClr val="333333"/>
                </a:solidFill>
              </a:rPr>
              <a:t> </a:t>
            </a:r>
            <a:r>
              <a:rPr lang="en-US" altLang="ko-KR" sz="1800" i="1" spc="-5" dirty="0" err="1">
                <a:solidFill>
                  <a:srgbClr val="333333"/>
                </a:solidFill>
              </a:rPr>
              <a:t>voditelje</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en-US" altLang="ko-KR" sz="1800" dirty="0" err="1">
                <a:solidFill>
                  <a:srgbClr val="333333"/>
                </a:solidFill>
              </a:rPr>
              <a:t>neki</a:t>
            </a:r>
            <a:r>
              <a:rPr lang="en-US" altLang="ko-KR" sz="1800" dirty="0">
                <a:solidFill>
                  <a:srgbClr val="333333"/>
                </a:solidFill>
              </a:rPr>
              <a:t> video-</a:t>
            </a:r>
            <a:r>
              <a:rPr lang="en-US" altLang="ko-KR" sz="1800" dirty="0" err="1">
                <a:solidFill>
                  <a:srgbClr val="333333"/>
                </a:solidFill>
              </a:rPr>
              <a:t>isječci</a:t>
            </a:r>
            <a:r>
              <a:rPr lang="en-US" altLang="ko-KR" sz="1800" dirty="0">
                <a:solidFill>
                  <a:srgbClr val="333333"/>
                </a:solidFill>
              </a:rPr>
              <a:t> </a:t>
            </a:r>
            <a:r>
              <a:rPr lang="en-US" altLang="ko-KR" sz="1800" dirty="0" err="1">
                <a:solidFill>
                  <a:srgbClr val="333333"/>
                </a:solidFill>
              </a:rPr>
              <a:t>sadrže</a:t>
            </a:r>
            <a:r>
              <a:rPr lang="en-US" altLang="ko-KR" sz="1800" dirty="0">
                <a:solidFill>
                  <a:srgbClr val="333333"/>
                </a:solidFill>
              </a:rPr>
              <a:t> </a:t>
            </a:r>
            <a:r>
              <a:rPr lang="en-US" altLang="ko-KR" sz="1800" dirty="0" err="1">
                <a:solidFill>
                  <a:srgbClr val="333333"/>
                </a:solidFill>
              </a:rPr>
              <a:t>teme</a:t>
            </a:r>
            <a:r>
              <a:rPr lang="en-US" altLang="ko-KR" sz="1800" dirty="0">
                <a:solidFill>
                  <a:srgbClr val="333333"/>
                </a:solidFill>
              </a:rPr>
              <a:t> </a:t>
            </a:r>
            <a:r>
              <a:rPr lang="en-US" altLang="ko-KR" sz="1800" dirty="0" err="1">
                <a:solidFill>
                  <a:srgbClr val="333333"/>
                </a:solidFill>
              </a:rPr>
              <a:t>i</a:t>
            </a:r>
            <a:r>
              <a:rPr lang="en-US" altLang="ko-KR" sz="1800" dirty="0">
                <a:solidFill>
                  <a:srgbClr val="333333"/>
                </a:solidFill>
              </a:rPr>
              <a:t> / </a:t>
            </a:r>
            <a:r>
              <a:rPr lang="en-US" altLang="ko-KR" sz="1800" dirty="0" err="1">
                <a:solidFill>
                  <a:srgbClr val="333333"/>
                </a:solidFill>
              </a:rPr>
              <a:t>ili</a:t>
            </a:r>
            <a:r>
              <a:rPr lang="en-US" altLang="ko-KR" sz="1800" dirty="0">
                <a:solidFill>
                  <a:srgbClr val="333333"/>
                </a:solidFill>
              </a:rPr>
              <a:t> </a:t>
            </a:r>
            <a:r>
              <a:rPr lang="en-US" altLang="ko-KR" sz="1800" dirty="0" err="1">
                <a:solidFill>
                  <a:srgbClr val="333333"/>
                </a:solidFill>
              </a:rPr>
              <a:t>govor</a:t>
            </a:r>
            <a:r>
              <a:rPr lang="en-US" altLang="ko-KR" sz="1800" dirty="0">
                <a:solidFill>
                  <a:srgbClr val="333333"/>
                </a:solidFill>
              </a:rPr>
              <a:t> </a:t>
            </a:r>
            <a:r>
              <a:rPr lang="en-US" altLang="ko-KR" sz="1800" dirty="0" err="1">
                <a:solidFill>
                  <a:srgbClr val="333333"/>
                </a:solidFill>
              </a:rPr>
              <a:t>koji</a:t>
            </a:r>
            <a:r>
              <a:rPr lang="en-US" altLang="ko-KR" sz="1800" dirty="0">
                <a:solidFill>
                  <a:srgbClr val="333333"/>
                </a:solidFill>
              </a:rPr>
              <a:t> </a:t>
            </a:r>
            <a:r>
              <a:rPr lang="en-US" altLang="ko-KR" sz="1800" dirty="0" err="1">
                <a:solidFill>
                  <a:srgbClr val="333333"/>
                </a:solidFill>
              </a:rPr>
              <a:t>mogu</a:t>
            </a:r>
            <a:r>
              <a:rPr lang="en-US" altLang="ko-KR" sz="1800" dirty="0">
                <a:solidFill>
                  <a:srgbClr val="333333"/>
                </a:solidFill>
              </a:rPr>
              <a:t> </a:t>
            </a:r>
            <a:r>
              <a:rPr lang="en-US" altLang="ko-KR" sz="1800" dirty="0" err="1">
                <a:solidFill>
                  <a:srgbClr val="333333"/>
                </a:solidFill>
              </a:rPr>
              <a:t>biti</a:t>
            </a:r>
            <a:r>
              <a:rPr lang="en-US" altLang="ko-KR" sz="1800" dirty="0">
                <a:solidFill>
                  <a:srgbClr val="333333"/>
                </a:solidFill>
              </a:rPr>
              <a:t> </a:t>
            </a:r>
            <a:r>
              <a:rPr lang="en-US" altLang="ko-KR" sz="1800" dirty="0" err="1">
                <a:solidFill>
                  <a:srgbClr val="333333"/>
                </a:solidFill>
              </a:rPr>
              <a:t>neprimjereni</a:t>
            </a:r>
            <a:r>
              <a:rPr lang="en-US" altLang="ko-KR" sz="1800" dirty="0">
                <a:solidFill>
                  <a:srgbClr val="333333"/>
                </a:solidFill>
              </a:rPr>
              <a:t> </a:t>
            </a:r>
            <a:r>
              <a:rPr lang="en-US" altLang="ko-KR" sz="1800" dirty="0" err="1">
                <a:solidFill>
                  <a:srgbClr val="333333"/>
                </a:solidFill>
              </a:rPr>
              <a:t>za</a:t>
            </a:r>
            <a:r>
              <a:rPr lang="en-US" altLang="ko-KR" sz="1800" dirty="0">
                <a:solidFill>
                  <a:srgbClr val="333333"/>
                </a:solidFill>
              </a:rPr>
              <a:t> </a:t>
            </a:r>
            <a:r>
              <a:rPr lang="en-US" altLang="ko-KR" sz="1800" dirty="0" err="1">
                <a:solidFill>
                  <a:srgbClr val="333333"/>
                </a:solidFill>
              </a:rPr>
              <a:t>pojedine</a:t>
            </a:r>
            <a:r>
              <a:rPr lang="en-US" altLang="ko-KR" sz="1800" dirty="0">
                <a:solidFill>
                  <a:srgbClr val="333333"/>
                </a:solidFill>
              </a:rPr>
              <a:t> </a:t>
            </a:r>
            <a:r>
              <a:rPr lang="en-US" altLang="ko-KR" sz="1800" dirty="0" err="1">
                <a:solidFill>
                  <a:srgbClr val="333333"/>
                </a:solidFill>
              </a:rPr>
              <a:t>skupine</a:t>
            </a:r>
            <a:r>
              <a:rPr lang="en-US" altLang="ko-KR" sz="1800" dirty="0">
                <a:solidFill>
                  <a:srgbClr val="333333"/>
                </a:solidFill>
              </a:rPr>
              <a:t> </a:t>
            </a:r>
            <a:r>
              <a:rPr lang="en-US" altLang="ko-KR" sz="1800" dirty="0" err="1">
                <a:solidFill>
                  <a:srgbClr val="333333"/>
                </a:solidFill>
              </a:rPr>
              <a:t>gledatelja</a:t>
            </a:r>
            <a:r>
              <a:rPr lang="en-US" altLang="ko-KR" sz="1800" dirty="0">
                <a:solidFill>
                  <a:srgbClr val="333333"/>
                </a:solidFill>
              </a:rPr>
              <a:t> </a:t>
            </a:r>
            <a:r>
              <a:rPr lang="en-US" altLang="ko-KR" sz="1800" dirty="0" err="1">
                <a:solidFill>
                  <a:srgbClr val="333333"/>
                </a:solidFill>
              </a:rPr>
              <a:t>ili</a:t>
            </a:r>
            <a:r>
              <a:rPr lang="en-US" altLang="ko-KR" sz="1800" dirty="0">
                <a:solidFill>
                  <a:srgbClr val="333333"/>
                </a:solidFill>
              </a:rPr>
              <a:t> u </a:t>
            </a:r>
            <a:r>
              <a:rPr lang="en-US" altLang="ko-KR" sz="1800" dirty="0" err="1">
                <a:solidFill>
                  <a:srgbClr val="333333"/>
                </a:solidFill>
              </a:rPr>
              <a:t>različitim</a:t>
            </a:r>
            <a:r>
              <a:rPr lang="en-US" altLang="ko-KR" sz="1800" dirty="0">
                <a:solidFill>
                  <a:srgbClr val="333333"/>
                </a:solidFill>
              </a:rPr>
              <a:t> </a:t>
            </a:r>
            <a:r>
              <a:rPr lang="en-US" altLang="ko-KR" sz="1800" dirty="0" err="1">
                <a:solidFill>
                  <a:srgbClr val="333333"/>
                </a:solidFill>
              </a:rPr>
              <a:t>kulturama</a:t>
            </a:r>
            <a:r>
              <a:rPr lang="en-US" altLang="ko-KR" sz="1800" dirty="0">
                <a:solidFill>
                  <a:srgbClr val="333333"/>
                </a:solidFill>
              </a:rPr>
              <a:t>. </a:t>
            </a:r>
            <a:r>
              <a:rPr lang="en-US" altLang="ko-KR" sz="1800" dirty="0" err="1">
                <a:solidFill>
                  <a:srgbClr val="333333"/>
                </a:solidFill>
              </a:rPr>
              <a:t>Molimo</a:t>
            </a:r>
            <a:r>
              <a:rPr lang="en-US" altLang="ko-KR" sz="1800" dirty="0">
                <a:solidFill>
                  <a:srgbClr val="333333"/>
                </a:solidFill>
              </a:rPr>
              <a:t> Vas da </a:t>
            </a:r>
            <a:r>
              <a:rPr lang="en-US" altLang="ko-KR" sz="1800" dirty="0" err="1">
                <a:solidFill>
                  <a:srgbClr val="333333"/>
                </a:solidFill>
              </a:rPr>
              <a:t>pažljivo</a:t>
            </a:r>
            <a:r>
              <a:rPr lang="en-US" altLang="ko-KR" sz="1800" dirty="0">
                <a:solidFill>
                  <a:srgbClr val="333333"/>
                </a:solidFill>
              </a:rPr>
              <a:t> </a:t>
            </a:r>
            <a:r>
              <a:rPr lang="en-US" altLang="ko-KR" sz="1800" dirty="0" err="1">
                <a:solidFill>
                  <a:srgbClr val="333333"/>
                </a:solidFill>
              </a:rPr>
              <a:t>pregledate</a:t>
            </a:r>
            <a:r>
              <a:rPr lang="en-US" altLang="ko-KR" sz="1800" dirty="0">
                <a:solidFill>
                  <a:srgbClr val="333333"/>
                </a:solidFill>
              </a:rPr>
              <a:t> </a:t>
            </a:r>
            <a:r>
              <a:rPr lang="en-US" altLang="ko-KR" sz="1800" dirty="0" err="1">
                <a:solidFill>
                  <a:srgbClr val="333333"/>
                </a:solidFill>
              </a:rPr>
              <a:t>filmove</a:t>
            </a:r>
            <a:r>
              <a:rPr lang="en-US" altLang="ko-KR" sz="1800" dirty="0">
                <a:solidFill>
                  <a:srgbClr val="333333"/>
                </a:solidFill>
              </a:rPr>
              <a:t> </a:t>
            </a:r>
            <a:r>
              <a:rPr lang="en-US" altLang="ko-KR" sz="1800" dirty="0" err="1">
                <a:solidFill>
                  <a:srgbClr val="333333"/>
                </a:solidFill>
              </a:rPr>
              <a:t>prije</a:t>
            </a:r>
            <a:r>
              <a:rPr lang="en-US" altLang="ko-KR" sz="1800" dirty="0">
                <a:solidFill>
                  <a:srgbClr val="333333"/>
                </a:solidFill>
              </a:rPr>
              <a:t> </a:t>
            </a:r>
            <a:r>
              <a:rPr lang="en-US" altLang="ko-KR" sz="1800" dirty="0" err="1">
                <a:solidFill>
                  <a:srgbClr val="333333"/>
                </a:solidFill>
              </a:rPr>
              <a:t>prikazivanja</a:t>
            </a:r>
            <a:r>
              <a:rPr lang="de-DE" sz="1800"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F98D28BD-C0C9-49DF-B2DB-C13C4A913AB0}" type="slidenum">
              <a:rPr lang="de-DE" altLang="de-DE" smtClean="0"/>
              <a:pPr/>
              <a:t>70</a:t>
            </a:fld>
            <a:endParaRPr lang="de-DE" altLang="de-DE"/>
          </a:p>
        </p:txBody>
      </p:sp>
    </p:spTree>
    <p:extLst>
      <p:ext uri="{BB962C8B-B14F-4D97-AF65-F5344CB8AC3E}">
        <p14:creationId xmlns:p14="http://schemas.microsoft.com/office/powerpoint/2010/main" val="3162165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6</a:t>
            </a: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72</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pila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stari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jež</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busen trave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zmaj</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ograda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planinski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dikobraz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uho</a:t>
            </a:r>
            <a:endParaRPr lang="de-DE" altLang="de-DE" sz="2000">
              <a:solidFill>
                <a:srgbClr val="333333"/>
              </a:solidFill>
              <a:latin typeface="+mn-l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73</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pila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stari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jež</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busen trave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zmaj</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ograda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planinski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dikobraz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uho</a:t>
            </a:r>
            <a:endParaRPr lang="de-DE" altLang="de-DE" sz="2000">
              <a:solidFill>
                <a:srgbClr val="333333"/>
              </a:solidFill>
              <a:latin typeface="+mn-l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74</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pila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stari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jež</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busen trave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zmaj</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ograda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planinski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dikobraz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uho</a:t>
            </a:r>
            <a:endParaRPr lang="de-DE" altLang="de-DE" sz="2000">
              <a:solidFill>
                <a:srgbClr val="333333"/>
              </a:solidFill>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75</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pila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stari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jež</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busen trave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zmaj</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ograda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planinski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dikobraz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uho</a:t>
            </a:r>
            <a:endParaRPr lang="de-DE" altLang="de-DE" sz="2000">
              <a:solidFill>
                <a:srgbClr val="333333"/>
              </a:solidFill>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76</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pila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stari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jež</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busen trave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zmaj</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ograda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planinski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dikobraz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uho</a:t>
            </a:r>
            <a:endParaRPr lang="de-DE" altLang="de-DE" sz="2000">
              <a:solidFill>
                <a:srgbClr val="333333"/>
              </a:solidFill>
              <a:latin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77</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pila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stari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jež</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busen trave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zmaj</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ograda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planinski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dikobraz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uho</a:t>
            </a:r>
            <a:endParaRPr lang="de-DE" altLang="de-DE" sz="2000">
              <a:solidFill>
                <a:srgbClr val="333333"/>
              </a:solidFill>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78</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pila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stari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jež</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busen trave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zmaj</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ograda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planinski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dikobraz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uho</a:t>
            </a:r>
            <a:endParaRPr lang="de-DE" altLang="de-DE" sz="2000">
              <a:solidFill>
                <a:srgbClr val="333333"/>
              </a:solidFill>
              <a:latin typeface="+mn-l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7</a:t>
            </a: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8</a:t>
            </a: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9"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89</a:t>
            </a:fld>
            <a:endParaRPr lang="de-DE" altLang="de-DE"/>
          </a:p>
        </p:txBody>
      </p:sp>
      <p:sp>
        <p:nvSpPr>
          <p:cNvPr id="17"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konop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sidro</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ogrlica s privjeskom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zmija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papiga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špageti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stabljika graha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autocesta</a:t>
            </a:r>
            <a:endParaRPr lang="de-DE" altLang="de-DE" sz="2000">
              <a:solidFill>
                <a:srgbClr val="333333"/>
              </a:solidFill>
              <a:latin typeface="+mn-l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11"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90</a:t>
            </a:fld>
            <a:endParaRPr lang="de-DE" altLang="de-DE"/>
          </a:p>
        </p:txBody>
      </p:sp>
      <p:sp>
        <p:nvSpPr>
          <p:cNvPr id="19"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konop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sidro</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ogrlica s privjeskom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zmija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papiga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špageti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stabljika graha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autocesta</a:t>
            </a:r>
            <a:endParaRPr lang="de-DE" altLang="de-DE" sz="2000">
              <a:solidFill>
                <a:srgbClr val="333333"/>
              </a:solidFill>
              <a:latin typeface="+mn-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91</a:t>
            </a:fld>
            <a:endParaRPr lang="de-DE" altLang="de-DE"/>
          </a:p>
        </p:txBody>
      </p:sp>
      <p:sp>
        <p:nvSpPr>
          <p:cNvPr id="20"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konop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sidro</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ogrlica s privjeskom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zmija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papiga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špageti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stabljika graha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autocesta</a:t>
            </a:r>
            <a:endParaRPr lang="de-DE" altLang="de-DE" sz="2000">
              <a:solidFill>
                <a:srgbClr val="333333"/>
              </a:solidFill>
              <a:latin typeface="+mn-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92</a:t>
            </a:fld>
            <a:endParaRPr lang="de-DE" altLang="de-DE"/>
          </a:p>
        </p:txBody>
      </p:sp>
      <p:sp>
        <p:nvSpPr>
          <p:cNvPr id="20"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konop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sidro</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ogrlica s privjeskom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zmija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papiga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špageti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stabljika graha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autocesta</a:t>
            </a:r>
            <a:endParaRPr lang="de-DE" altLang="de-DE" sz="2000">
              <a:solidFill>
                <a:srgbClr val="333333"/>
              </a:solidFill>
              <a:latin typeface="+mn-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93</a:t>
            </a:fld>
            <a:endParaRPr lang="de-DE" altLang="de-DE"/>
          </a:p>
        </p:txBody>
      </p:sp>
      <p:sp>
        <p:nvSpPr>
          <p:cNvPr id="20"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konop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sidro</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ogrlica s privjeskom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zmija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papiga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špageti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stabljika graha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autocesta</a:t>
            </a:r>
            <a:endParaRPr lang="de-DE" altLang="de-DE" sz="2000">
              <a:solidFill>
                <a:srgbClr val="333333"/>
              </a:solidFill>
              <a:latin typeface="+mn-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94</a:t>
            </a:fld>
            <a:endParaRPr lang="de-DE" altLang="de-DE"/>
          </a:p>
        </p:txBody>
      </p:sp>
      <p:sp>
        <p:nvSpPr>
          <p:cNvPr id="20"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konop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sidro</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ogrlica s privjeskom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zmija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papiga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špageti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stabljika graha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autocesta</a:t>
            </a:r>
            <a:endParaRPr lang="de-DE" altLang="de-DE" sz="2000">
              <a:solidFill>
                <a:srgbClr val="333333"/>
              </a:solidFill>
              <a:latin typeface="+mn-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11"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95</a:t>
            </a:fld>
            <a:endParaRPr lang="de-DE" altLang="de-DE"/>
          </a:p>
        </p:txBody>
      </p:sp>
      <p:sp>
        <p:nvSpPr>
          <p:cNvPr id="19"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konop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sidro</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ogrlica s privjeskom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zmija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papiga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špageti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stabljika graha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autocesta</a:t>
            </a:r>
            <a:endParaRPr lang="de-DE" altLang="de-DE" sz="2000">
              <a:solidFill>
                <a:srgbClr val="333333"/>
              </a:solidFill>
              <a:latin typeface="+mn-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11"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96</a:t>
            </a:fld>
            <a:endParaRPr lang="de-DE" altLang="de-DE"/>
          </a:p>
        </p:txBody>
      </p:sp>
      <p:sp>
        <p:nvSpPr>
          <p:cNvPr id="19"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konop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sidro</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ogrlica s privjeskom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zmija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papiga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špageti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stabljika graha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autocesta</a:t>
            </a:r>
            <a:endParaRPr lang="de-DE" altLang="de-DE" sz="2000">
              <a:solidFill>
                <a:srgbClr val="333333"/>
              </a:solidFill>
              <a:latin typeface="+mn-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9</a:t>
            </a: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10</a:t>
            </a: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107</a:t>
            </a:fld>
            <a:endParaRPr lang="de-DE" altLang="de-DE"/>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tuljan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muškarac u zimskoj odjeći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riječni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hobotnica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dagnja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riba</a:t>
            </a:r>
            <a:endParaRPr lang="de-DE" altLang="de-DE" sz="2000">
              <a:solidFill>
                <a:srgbClr val="333333"/>
              </a:solidFill>
              <a:latin typeface="+mn-l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108</a:t>
            </a:fld>
            <a:endParaRPr lang="de-DE" altLang="de-DE"/>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tuljan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muškarac u zimskoj odjeći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riječni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hobotnica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dagnja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riba</a:t>
            </a:r>
            <a:endParaRPr lang="de-DE" altLang="de-DE" sz="2000">
              <a:solidFill>
                <a:srgbClr val="333333"/>
              </a:solidFill>
              <a:latin typeface="+mn-l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109</a:t>
            </a:fld>
            <a:endParaRPr lang="de-DE" altLang="de-DE"/>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tuljan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muškarac u zimskoj odjeći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riječni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hobotnica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dagnja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riba</a:t>
            </a:r>
            <a:endParaRPr lang="de-DE" altLang="de-DE" sz="2000">
              <a:solidFill>
                <a:srgbClr val="333333"/>
              </a:solidFill>
              <a:latin typeface="+mn-l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110</a:t>
            </a:fld>
            <a:endParaRPr lang="de-DE" altLang="de-DE"/>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tuljan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muškarac u zimskoj odjeći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riječni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hobotnica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dagnja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riba</a:t>
            </a:r>
            <a:endParaRPr lang="de-DE" altLang="de-DE" sz="2000">
              <a:solidFill>
                <a:srgbClr val="333333"/>
              </a:solidFill>
              <a:latin typeface="+mn-l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111</a:t>
            </a:fld>
            <a:endParaRPr lang="de-DE" altLang="de-DE"/>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tuljan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muškarac u zimskoj odjeći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riječni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hobotnica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dagnja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riba</a:t>
            </a:r>
            <a:endParaRPr lang="de-DE" altLang="de-DE" sz="2000">
              <a:solidFill>
                <a:srgbClr val="333333"/>
              </a:solidFill>
              <a:latin typeface="+mn-l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112</a:t>
            </a:fld>
            <a:endParaRPr lang="de-DE" altLang="de-DE"/>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tuljan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muškarac u zimskoj odjeći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riječni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hobotnica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dagnja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riba</a:t>
            </a:r>
            <a:endParaRPr lang="de-DE" altLang="de-DE" sz="2000">
              <a:solidFill>
                <a:srgbClr val="333333"/>
              </a:solidFill>
              <a:latin typeface="+mn-l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113</a:t>
            </a:fld>
            <a:endParaRPr lang="de-DE" altLang="de-DE"/>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tuljan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muškarac u zimskoj odjeći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riječni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hobotnica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dagnja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riba</a:t>
            </a:r>
            <a:endParaRPr lang="de-DE" altLang="de-DE" sz="2000">
              <a:solidFill>
                <a:srgbClr val="333333"/>
              </a:solidFill>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114</a:t>
            </a:fld>
            <a:endParaRPr lang="de-DE" altLang="de-DE"/>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tuljan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muškarac u zimskoj odjeći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riječni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hobotnica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dagnja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riba</a:t>
            </a:r>
            <a:endParaRPr lang="de-DE" altLang="de-DE" sz="2000">
              <a:solidFill>
                <a:srgbClr val="333333"/>
              </a:solidFill>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2:</a:t>
            </a: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115</a:t>
            </a:fld>
            <a:endParaRPr lang="de-DE" altLang="de-DE"/>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vidite?</a:t>
            </a: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8" name="Slide Number Placeholder 7"/>
          <p:cNvSpPr>
            <a:spLocks noGrp="1"/>
          </p:cNvSpPr>
          <p:nvPr>
            <p:ph type="sldNum" sz="quarter" idx="12"/>
          </p:nvPr>
        </p:nvSpPr>
        <p:spPr/>
        <p:txBody>
          <a:bodyPr/>
          <a:lstStyle/>
          <a:p>
            <a:fld id="{16F08E42-18FE-411A-A46A-BEDC8CE5F147}" type="slidenum">
              <a:rPr lang="de-DE" altLang="de-DE" smtClean="0"/>
              <a:pPr/>
              <a:t>116</a:t>
            </a:fld>
            <a:endParaRPr lang="de-DE"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vidite sada?</a:t>
            </a: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Stari par, pehar ili...?</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vidite?</a:t>
            </a: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8" name="Slide Number Placeholder 7"/>
          <p:cNvSpPr>
            <a:spLocks noGrp="1"/>
          </p:cNvSpPr>
          <p:nvPr>
            <p:ph type="sldNum" sz="quarter" idx="12"/>
          </p:nvPr>
        </p:nvSpPr>
        <p:spPr/>
        <p:txBody>
          <a:bodyPr/>
          <a:lstStyle/>
          <a:p>
            <a:fld id="{16F08E42-18FE-411A-A46A-BEDC8CE5F147}" type="slidenum">
              <a:rPr lang="de-DE" altLang="de-DE" smtClean="0"/>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vidite?</a:t>
            </a: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119</a:t>
            </a:fld>
            <a:endParaRPr lang="de-DE"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hr-HR" altLang="de-DE" sz="2400" dirty="0">
                <a:solidFill>
                  <a:srgbClr val="333333"/>
                </a:solidFill>
              </a:rPr>
              <a:t>Brzoplete odluke</a:t>
            </a:r>
            <a:r>
              <a:rPr lang="de-DE" altLang="de-DE" sz="2400" dirty="0">
                <a:solidFill>
                  <a:srgbClr val="333333"/>
                </a:solidFill>
              </a:rPr>
              <a:t> </a:t>
            </a:r>
            <a:r>
              <a:rPr lang="hr-HR" altLang="de-DE" sz="2400" dirty="0">
                <a:solidFill>
                  <a:srgbClr val="333333"/>
                </a:solidFill>
              </a:rPr>
              <a:t>ne moraju uvijek dovesti do pogreške,</a:t>
            </a:r>
            <a:r>
              <a:rPr lang="de-DE" altLang="de-DE" sz="2400" dirty="0">
                <a:solidFill>
                  <a:srgbClr val="333333"/>
                </a:solidFill>
              </a:rPr>
              <a:t> </a:t>
            </a:r>
            <a:r>
              <a:rPr lang="hr-HR" altLang="de-DE" sz="2400" dirty="0">
                <a:solidFill>
                  <a:srgbClr val="333333"/>
                </a:solidFill>
              </a:rPr>
              <a:t>no ponekad otkriju samo pola istine</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120</a:t>
            </a:fld>
            <a:endParaRPr lang="de-DE"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hr-HR" altLang="de-DE" sz="2400" dirty="0">
                <a:solidFill>
                  <a:srgbClr val="333333"/>
                </a:solidFill>
              </a:rPr>
              <a:t>Brzoplete odluke</a:t>
            </a:r>
            <a:r>
              <a:rPr lang="de-DE" altLang="de-DE" sz="2400" dirty="0">
                <a:solidFill>
                  <a:srgbClr val="333333"/>
                </a:solidFill>
              </a:rPr>
              <a:t> </a:t>
            </a:r>
            <a:r>
              <a:rPr lang="hr-HR" altLang="de-DE" sz="2400" dirty="0">
                <a:solidFill>
                  <a:srgbClr val="333333"/>
                </a:solidFill>
              </a:rPr>
              <a:t>ne moraju uvijek dovesti do pogreške,</a:t>
            </a:r>
            <a:r>
              <a:rPr lang="de-DE" altLang="de-DE" sz="2400" dirty="0">
                <a:solidFill>
                  <a:srgbClr val="333333"/>
                </a:solidFill>
              </a:rPr>
              <a:t> </a:t>
            </a:r>
            <a:r>
              <a:rPr lang="hr-HR" altLang="de-DE" sz="2400" dirty="0">
                <a:solidFill>
                  <a:srgbClr val="333333"/>
                </a:solidFill>
              </a:rPr>
              <a:t>no ponekad otkriju samo pola istine</a:t>
            </a:r>
            <a:r>
              <a:rPr lang="de-DE" altLang="de-DE" sz="2400" dirty="0">
                <a:solidFill>
                  <a:srgbClr val="333333"/>
                </a:solidFill>
              </a:rPr>
              <a:t>!</a:t>
            </a:r>
          </a:p>
          <a:p>
            <a:pPr lvl="0" algn="ctr" defTabSz="914400" fontAlgn="base"/>
            <a:r>
              <a:rPr lang="hr-HR" altLang="de-DE" sz="2400" dirty="0">
                <a:solidFill>
                  <a:srgbClr val="004992"/>
                </a:solidFill>
              </a:rPr>
              <a:t>Pokušajte na sljedećim slikama pronaći sve likove</a:t>
            </a:r>
            <a:r>
              <a:rPr lang="de-DE" altLang="de-DE"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121</a:t>
            </a:fld>
            <a:endParaRPr lang="de-DE" altLang="de-DE"/>
          </a:p>
        </p:txBody>
      </p:sp>
    </p:spTree>
    <p:extLst>
      <p:ext uri="{BB962C8B-B14F-4D97-AF65-F5344CB8AC3E}">
        <p14:creationId xmlns:p14="http://schemas.microsoft.com/office/powerpoint/2010/main" val="220544052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2D1DDC64-66CD-4AE3-BE53-53313256446E}" type="slidenum">
              <a:rPr lang="de-DE" altLang="de-DE" smtClean="0"/>
              <a:pPr/>
              <a:t>122</a:t>
            </a:fld>
            <a:endParaRPr lang="de-DE" altLang="de-DE"/>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Stara žena, mlada žena, muškarac s brkovima?</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9" name="Slide Number Placeholder 8"/>
          <p:cNvSpPr>
            <a:spLocks noGrp="1"/>
          </p:cNvSpPr>
          <p:nvPr>
            <p:ph type="sldNum" sz="quarter" idx="12"/>
          </p:nvPr>
        </p:nvSpPr>
        <p:spPr/>
        <p:txBody>
          <a:bodyPr/>
          <a:lstStyle/>
          <a:p>
            <a:fld id="{2D1DDC64-66CD-4AE3-BE53-53313256446E}" type="slidenum">
              <a:rPr lang="de-DE" altLang="de-DE" smtClean="0"/>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2D1DDC64-66CD-4AE3-BE53-53313256446E}" type="slidenum">
              <a:rPr lang="de-DE" altLang="de-DE" smtClean="0"/>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2D1DDC64-66CD-4AE3-BE53-53313256446E}" type="slidenum">
              <a:rPr lang="de-DE" altLang="de-DE" smtClean="0"/>
              <a:pPr/>
              <a:t>125</a:t>
            </a:fld>
            <a:endParaRPr lang="de-DE" altLang="de-DE"/>
          </a:p>
        </p:txBody>
      </p:sp>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Starac ili konjanik?</a:t>
            </a:r>
            <a:endParaRPr lang="en-US" sz="2400" dirty="0">
              <a:solidFill>
                <a:srgbClr val="333333"/>
              </a:solidFill>
              <a:latin typeface="Calibri Light"/>
              <a:ea typeface="+mj-ea"/>
              <a:cs typeface="+mj-cs"/>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2D1DDC64-66CD-4AE3-BE53-53313256446E}" type="slidenum">
              <a:rPr lang="de-DE" altLang="de-DE" smtClean="0"/>
              <a:pPr/>
              <a:t>126</a:t>
            </a:fld>
            <a:endParaRPr lang="de-DE" altLang="de-DE"/>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8" name="Slide Number Placeholder 7"/>
          <p:cNvSpPr>
            <a:spLocks noGrp="1"/>
          </p:cNvSpPr>
          <p:nvPr>
            <p:ph type="sldNum" sz="quarter" idx="12"/>
          </p:nvPr>
        </p:nvSpPr>
        <p:spPr/>
        <p:txBody>
          <a:bodyPr/>
          <a:lstStyle/>
          <a:p>
            <a:fld id="{2D1DDC64-66CD-4AE3-BE53-53313256446E}" type="slidenum">
              <a:rPr lang="de-DE" altLang="de-DE" smtClean="0"/>
              <a:pPr/>
              <a:t>127</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Patka ili zec?</a:t>
            </a:r>
            <a:endParaRPr lang="en-US" sz="2400" dirty="0">
              <a:solidFill>
                <a:srgbClr val="333333"/>
              </a:solidFill>
              <a:latin typeface="Calibri Light"/>
              <a:ea typeface="+mj-ea"/>
              <a:cs typeface="+mj-cs"/>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2D1DDC64-66CD-4AE3-BE53-53313256446E}" type="slidenum">
              <a:rPr lang="de-DE" altLang="de-DE" smtClean="0"/>
              <a:pPr/>
              <a:t>128</a:t>
            </a:fld>
            <a:endParaRPr lang="de-DE" altLang="de-DE"/>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8" name="Slide Number Placeholder 7"/>
          <p:cNvSpPr>
            <a:spLocks noGrp="1"/>
          </p:cNvSpPr>
          <p:nvPr>
            <p:ph type="sldNum" sz="quarter" idx="12"/>
          </p:nvPr>
        </p:nvSpPr>
        <p:spPr/>
        <p:txBody>
          <a:bodyPr/>
          <a:lstStyle/>
          <a:p>
            <a:fld id="{2D1DDC64-66CD-4AE3-BE53-53313256446E}" type="slidenum">
              <a:rPr lang="de-DE" altLang="de-DE" smtClean="0"/>
              <a:pPr/>
              <a:t>129</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Što biste vidjeli kada biste sliku preokrenuli nadolje?</a:t>
            </a:r>
            <a:endParaRPr lang="en-US" sz="2400" dirty="0">
              <a:solidFill>
                <a:srgbClr val="333333"/>
              </a:solidFill>
              <a:latin typeface="Calibri Light"/>
              <a:ea typeface="+mj-ea"/>
              <a:cs typeface="+mj-cs"/>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8" name="Slide Number Placeholder 7"/>
          <p:cNvSpPr>
            <a:spLocks noGrp="1"/>
          </p:cNvSpPr>
          <p:nvPr>
            <p:ph type="sldNum" sz="quarter" idx="12"/>
          </p:nvPr>
        </p:nvSpPr>
        <p:spPr/>
        <p:txBody>
          <a:bodyPr/>
          <a:lstStyle/>
          <a:p>
            <a:fld id="{2D1DDC64-66CD-4AE3-BE53-53313256446E}" type="slidenum">
              <a:rPr lang="de-DE" altLang="de-DE" smtClean="0"/>
              <a:pPr/>
              <a:t>130</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Konja ili konjanika?</a:t>
            </a:r>
            <a:endParaRPr lang="en-US" sz="2400" dirty="0">
              <a:solidFill>
                <a:srgbClr val="333333"/>
              </a:solidFill>
              <a:latin typeface="Calibri Light"/>
              <a:ea typeface="+mj-ea"/>
              <a:cs typeface="+mj-cs"/>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2D1DDC64-66CD-4AE3-BE53-53313256446E}" type="slidenum">
              <a:rPr lang="de-DE" altLang="de-DE" smtClean="0"/>
              <a:pPr/>
              <a:t>131</a:t>
            </a:fld>
            <a:endParaRPr lang="de-DE" altLang="de-DE"/>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2D1DDC64-66CD-4AE3-BE53-53313256446E}" type="slidenum">
              <a:rPr lang="de-DE" altLang="de-DE" smtClean="0"/>
              <a:pPr/>
              <a:t>132</a:t>
            </a:fld>
            <a:endParaRPr lang="de-DE" altLang="de-DE"/>
          </a:p>
        </p:txBody>
      </p:sp>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Lubanje ili pekaricu?</a:t>
            </a:r>
            <a:endParaRPr lang="en-US" sz="2400" dirty="0">
              <a:solidFill>
                <a:srgbClr val="333333"/>
              </a:solidFill>
              <a:latin typeface="Calibri Light"/>
              <a:ea typeface="+mj-ea"/>
              <a:cs typeface="+mj-cs"/>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vidite?</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8" name="Slide Number Placeholder 7"/>
          <p:cNvSpPr>
            <a:spLocks noGrp="1"/>
          </p:cNvSpPr>
          <p:nvPr>
            <p:ph type="sldNum" sz="quarter" idx="12"/>
          </p:nvPr>
        </p:nvSpPr>
        <p:spPr/>
        <p:txBody>
          <a:bodyPr/>
          <a:lstStyle/>
          <a:p>
            <a:fld id="{16F08E42-18FE-411A-A46A-BEDC8CE5F147}" type="slidenum">
              <a:rPr lang="de-DE" altLang="de-DE" smtClean="0"/>
              <a:pPr/>
              <a:t>133</a:t>
            </a:fld>
            <a:endParaRPr lang="de-DE" altLang="de-DE"/>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Pokušajte otkriti sve likove!</a:t>
            </a: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8" name="Slide Number Placeholder 7"/>
          <p:cNvSpPr>
            <a:spLocks noGrp="1"/>
          </p:cNvSpPr>
          <p:nvPr>
            <p:ph type="sldNum" sz="quarter" idx="12"/>
          </p:nvPr>
        </p:nvSpPr>
        <p:spPr/>
        <p:txBody>
          <a:bodyPr/>
          <a:lstStyle/>
          <a:p>
            <a:fld id="{16F08E42-18FE-411A-A46A-BEDC8CE5F147}" type="slidenum">
              <a:rPr lang="de-DE" altLang="de-DE" smtClean="0"/>
              <a:pPr/>
              <a:t>134</a:t>
            </a:fld>
            <a:endParaRPr lang="de-DE" altLang="de-DE"/>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2 – Prebrzo zaključivanje I</a:t>
            </a:r>
          </a:p>
        </p:txBody>
      </p:sp>
      <p:sp>
        <p:nvSpPr>
          <p:cNvPr id="5" name="Slide Number Placeholder 4"/>
          <p:cNvSpPr>
            <a:spLocks noGrp="1"/>
          </p:cNvSpPr>
          <p:nvPr>
            <p:ph type="sldNum" sz="quarter" idx="12"/>
          </p:nvPr>
        </p:nvSpPr>
        <p:spPr/>
        <p:txBody>
          <a:bodyPr/>
          <a:lstStyle/>
          <a:p>
            <a:fld id="{2D1DDC64-66CD-4AE3-BE53-53313256446E}" type="slidenum">
              <a:rPr lang="de-DE" altLang="de-DE" smtClean="0"/>
              <a:pPr/>
              <a:t>135</a:t>
            </a:fld>
            <a:endParaRPr lang="de-DE" altLang="de-DE"/>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Primjena u svakodnevnom životu</a:t>
            </a:r>
          </a:p>
        </p:txBody>
      </p:sp>
      <p:sp>
        <p:nvSpPr>
          <p:cNvPr id="5" name="Content Placeholder 4"/>
          <p:cNvSpPr>
            <a:spLocks noGrp="1"/>
          </p:cNvSpPr>
          <p:nvPr>
            <p:ph idx="1"/>
          </p:nvPr>
        </p:nvSpPr>
        <p:spPr/>
        <p:txBody>
          <a:bodyPr/>
          <a:lstStyle/>
          <a:p>
            <a:pPr lvl="0" defTabSz="914377"/>
            <a:r>
              <a:rPr lang="en-US" sz="2400" b="1" dirty="0" err="1">
                <a:solidFill>
                  <a:srgbClr val="333333"/>
                </a:solidFill>
              </a:rPr>
              <a:t>Što</a:t>
            </a:r>
            <a:r>
              <a:rPr lang="en-US" sz="2400" b="1" dirty="0">
                <a:solidFill>
                  <a:srgbClr val="333333"/>
                </a:solidFill>
              </a:rPr>
              <a:t> </a:t>
            </a:r>
            <a:r>
              <a:rPr lang="en-US" sz="2400" b="1" dirty="0" err="1">
                <a:solidFill>
                  <a:srgbClr val="333333"/>
                </a:solidFill>
              </a:rPr>
              <a:t>smo</a:t>
            </a:r>
            <a:r>
              <a:rPr lang="en-US" sz="2400" b="1" dirty="0">
                <a:solidFill>
                  <a:srgbClr val="333333"/>
                </a:solidFill>
              </a:rPr>
              <a:t>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Slide-ovi koje ste upravo vidjeli pokazuju</a:t>
            </a:r>
            <a:r>
              <a:rPr lang="en-US" altLang="de-DE" sz="2000" dirty="0">
                <a:solidFill>
                  <a:srgbClr val="333333"/>
                </a:solidFill>
              </a:rPr>
              <a:t> </a:t>
            </a:r>
            <a:r>
              <a:rPr lang="hr-HR" altLang="de-DE" sz="2000" dirty="0">
                <a:solidFill>
                  <a:srgbClr val="333333"/>
                </a:solidFill>
              </a:rPr>
              <a:t>da brzoplete odluke često dovode do pogrešaka i samo polovičnog uvida u istinu</a:t>
            </a:r>
            <a:r>
              <a:rPr lang="en-US"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136</a:t>
            </a:fld>
            <a:endParaRPr lang="de-DE" altLang="de-DE"/>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Primjena u svakodnevnom životu</a:t>
            </a:r>
          </a:p>
        </p:txBody>
      </p:sp>
      <p:sp>
        <p:nvSpPr>
          <p:cNvPr id="5" name="Content Placeholder 4"/>
          <p:cNvSpPr>
            <a:spLocks noGrp="1"/>
          </p:cNvSpPr>
          <p:nvPr>
            <p:ph idx="1"/>
          </p:nvPr>
        </p:nvSpPr>
        <p:spPr/>
        <p:txBody>
          <a:bodyPr/>
          <a:lstStyle/>
          <a:p>
            <a:pPr lvl="0" defTabSz="914377"/>
            <a:r>
              <a:rPr lang="en-US" sz="2400" b="1" dirty="0" err="1">
                <a:solidFill>
                  <a:srgbClr val="333333"/>
                </a:solidFill>
              </a:rPr>
              <a:t>Što</a:t>
            </a:r>
            <a:r>
              <a:rPr lang="en-US" sz="2400" b="1" dirty="0">
                <a:solidFill>
                  <a:srgbClr val="333333"/>
                </a:solidFill>
              </a:rPr>
              <a:t> </a:t>
            </a:r>
            <a:r>
              <a:rPr lang="en-US" sz="2400" b="1" dirty="0" err="1">
                <a:solidFill>
                  <a:srgbClr val="333333"/>
                </a:solidFill>
              </a:rPr>
              <a:t>smo</a:t>
            </a:r>
            <a:r>
              <a:rPr lang="en-US" sz="2400" b="1" dirty="0">
                <a:solidFill>
                  <a:srgbClr val="333333"/>
                </a:solidFill>
              </a:rPr>
              <a:t>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Slide-ovi koje ste upravo vidjeli pokazuju</a:t>
            </a:r>
            <a:r>
              <a:rPr lang="en-US" altLang="de-DE" sz="2000" dirty="0">
                <a:solidFill>
                  <a:srgbClr val="333333"/>
                </a:solidFill>
              </a:rPr>
              <a:t> </a:t>
            </a:r>
            <a:r>
              <a:rPr lang="hr-HR" altLang="de-DE" sz="2000" dirty="0">
                <a:solidFill>
                  <a:srgbClr val="333333"/>
                </a:solidFill>
              </a:rPr>
              <a:t>da brzoplete odluke često dovode do pogrešaka i samo polovičnog uvida u istinu</a:t>
            </a:r>
            <a:r>
              <a:rPr lang="en-US" altLang="de-DE" sz="2000" dirty="0">
                <a:solidFill>
                  <a:srgbClr val="333333"/>
                </a:solidFill>
              </a:rPr>
              <a:t>.</a:t>
            </a:r>
          </a:p>
          <a:p>
            <a:pPr marL="342900" lvl="0" indent="-342900" defTabSz="914400" fontAlgn="base">
              <a:buClr>
                <a:srgbClr val="000000"/>
              </a:buClr>
              <a:buFont typeface="WingDings"/>
              <a:buChar char=""/>
            </a:pPr>
            <a:r>
              <a:rPr lang="hr-HR" altLang="de-DE" sz="2000" dirty="0">
                <a:solidFill>
                  <a:srgbClr val="333333"/>
                </a:solidFill>
              </a:rPr>
              <a:t>Stoga, </a:t>
            </a:r>
            <a:r>
              <a:rPr lang="hr-HR" altLang="de-DE" sz="2000" dirty="0">
                <a:solidFill>
                  <a:srgbClr val="004992"/>
                </a:solidFill>
              </a:rPr>
              <a:t>tražite što je moguće više</a:t>
            </a:r>
            <a:r>
              <a:rPr lang="en-US" altLang="de-DE" sz="2000" dirty="0">
                <a:solidFill>
                  <a:srgbClr val="004992"/>
                </a:solidFill>
              </a:rPr>
              <a:t> </a:t>
            </a:r>
            <a:r>
              <a:rPr lang="en-US" altLang="de-DE" sz="2000" dirty="0" err="1">
                <a:solidFill>
                  <a:srgbClr val="004992"/>
                </a:solidFill>
              </a:rPr>
              <a:t>informa</a:t>
            </a:r>
            <a:r>
              <a:rPr lang="hr-HR" altLang="de-DE" sz="2000" dirty="0">
                <a:solidFill>
                  <a:srgbClr val="004992"/>
                </a:solidFill>
              </a:rPr>
              <a:t>cija</a:t>
            </a:r>
            <a:r>
              <a:rPr lang="en-US" altLang="de-DE" sz="2000" dirty="0">
                <a:solidFill>
                  <a:srgbClr val="333333"/>
                </a:solidFill>
              </a:rPr>
              <a:t> </a:t>
            </a:r>
            <a:r>
              <a:rPr lang="hr-HR" altLang="de-DE" sz="2000" dirty="0">
                <a:solidFill>
                  <a:srgbClr val="333333"/>
                </a:solidFill>
              </a:rPr>
              <a:t>i razmjenjujte mišljenja s drugima</a:t>
            </a:r>
            <a:r>
              <a:rPr lang="en-US" altLang="de-DE" sz="2000" dirty="0">
                <a:solidFill>
                  <a:srgbClr val="333333"/>
                </a:solidFill>
              </a:rPr>
              <a:t>, </a:t>
            </a:r>
            <a:r>
              <a:rPr lang="hr-HR" altLang="de-DE" sz="2000" dirty="0">
                <a:solidFill>
                  <a:srgbClr val="333333"/>
                </a:solidFill>
              </a:rPr>
              <a:t>posebno ako su odluke koje donosite ozbiljne</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osjećaj da te susjed </a:t>
            </a:r>
            <a:r>
              <a:rPr lang="hr-HR" altLang="de-DE" sz="2000">
                <a:solidFill>
                  <a:srgbClr val="333333"/>
                </a:solidFill>
              </a:rPr>
              <a:t>uhodi</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dirty="0">
                <a:solidFill>
                  <a:srgbClr val="333333"/>
                </a:solidFill>
              </a:rPr>
              <a:t>ne napadaj tobožnjeg neprijatelja </a:t>
            </a:r>
            <a:r>
              <a:rPr lang="hr-HR" altLang="de-DE" sz="2000">
                <a:solidFill>
                  <a:srgbClr val="333333"/>
                </a:solidFill>
              </a:rPr>
              <a:t>odmah</a:t>
            </a:r>
            <a:r>
              <a:rPr lang="de-DE"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137</a:t>
            </a:fld>
            <a:endParaRPr lang="de-DE" altLang="de-DE"/>
          </a:p>
        </p:txBody>
      </p:sp>
    </p:spTree>
    <p:extLst>
      <p:ext uri="{BB962C8B-B14F-4D97-AF65-F5344CB8AC3E}">
        <p14:creationId xmlns:p14="http://schemas.microsoft.com/office/powerpoint/2010/main" val="101438751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Primjena u svakodnevnom životu</a:t>
            </a:r>
          </a:p>
        </p:txBody>
      </p:sp>
      <p:sp>
        <p:nvSpPr>
          <p:cNvPr id="5" name="Content Placeholder 4"/>
          <p:cNvSpPr>
            <a:spLocks noGrp="1"/>
          </p:cNvSpPr>
          <p:nvPr>
            <p:ph idx="1"/>
          </p:nvPr>
        </p:nvSpPr>
        <p:spPr/>
        <p:txBody>
          <a:bodyPr/>
          <a:lstStyle/>
          <a:p>
            <a:pPr lvl="0" defTabSz="914377"/>
            <a:r>
              <a:rPr lang="en-US" sz="2400" b="1" dirty="0" err="1">
                <a:solidFill>
                  <a:srgbClr val="333333"/>
                </a:solidFill>
              </a:rPr>
              <a:t>Što</a:t>
            </a:r>
            <a:r>
              <a:rPr lang="en-US" sz="2400" b="1" dirty="0">
                <a:solidFill>
                  <a:srgbClr val="333333"/>
                </a:solidFill>
              </a:rPr>
              <a:t> </a:t>
            </a:r>
            <a:r>
              <a:rPr lang="en-US" sz="2400" b="1" dirty="0" err="1">
                <a:solidFill>
                  <a:srgbClr val="333333"/>
                </a:solidFill>
              </a:rPr>
              <a:t>smo</a:t>
            </a:r>
            <a:r>
              <a:rPr lang="en-US" sz="2400" b="1" dirty="0">
                <a:solidFill>
                  <a:srgbClr val="333333"/>
                </a:solidFill>
              </a:rPr>
              <a:t>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Slide-ovi koje ste upravo vidjeli pokazuju</a:t>
            </a:r>
            <a:r>
              <a:rPr lang="en-US" altLang="de-DE" sz="2000" dirty="0">
                <a:solidFill>
                  <a:srgbClr val="333333"/>
                </a:solidFill>
              </a:rPr>
              <a:t> </a:t>
            </a:r>
            <a:r>
              <a:rPr lang="hr-HR" altLang="de-DE" sz="2000" dirty="0">
                <a:solidFill>
                  <a:srgbClr val="333333"/>
                </a:solidFill>
              </a:rPr>
              <a:t>da brzoplete odluke često dovode do pogrešaka i samo polovičnog uvida u istinu</a:t>
            </a:r>
            <a:r>
              <a:rPr lang="en-US" altLang="de-DE" sz="2000" dirty="0">
                <a:solidFill>
                  <a:srgbClr val="333333"/>
                </a:solidFill>
              </a:rPr>
              <a:t>.</a:t>
            </a:r>
          </a:p>
          <a:p>
            <a:pPr marL="342900" lvl="0" indent="-342900" defTabSz="914400" fontAlgn="base">
              <a:buClr>
                <a:srgbClr val="000000"/>
              </a:buClr>
              <a:buFont typeface="WingDings"/>
              <a:buChar char=""/>
            </a:pPr>
            <a:r>
              <a:rPr lang="hr-HR" altLang="de-DE" sz="2000" dirty="0">
                <a:solidFill>
                  <a:srgbClr val="333333"/>
                </a:solidFill>
              </a:rPr>
              <a:t>Stoga, </a:t>
            </a:r>
            <a:r>
              <a:rPr lang="hr-HR" altLang="de-DE" sz="2000" dirty="0">
                <a:solidFill>
                  <a:srgbClr val="004992"/>
                </a:solidFill>
              </a:rPr>
              <a:t>tražite što je moguće više</a:t>
            </a:r>
            <a:r>
              <a:rPr lang="en-US" altLang="de-DE" sz="2000" dirty="0">
                <a:solidFill>
                  <a:srgbClr val="004992"/>
                </a:solidFill>
              </a:rPr>
              <a:t> </a:t>
            </a:r>
            <a:r>
              <a:rPr lang="en-US" altLang="de-DE" sz="2000" dirty="0" err="1">
                <a:solidFill>
                  <a:srgbClr val="004992"/>
                </a:solidFill>
              </a:rPr>
              <a:t>informa</a:t>
            </a:r>
            <a:r>
              <a:rPr lang="hr-HR" altLang="de-DE" sz="2000" dirty="0">
                <a:solidFill>
                  <a:srgbClr val="004992"/>
                </a:solidFill>
              </a:rPr>
              <a:t>cija</a:t>
            </a:r>
            <a:r>
              <a:rPr lang="en-US" altLang="de-DE" sz="2000" dirty="0">
                <a:solidFill>
                  <a:srgbClr val="333333"/>
                </a:solidFill>
              </a:rPr>
              <a:t> </a:t>
            </a:r>
            <a:r>
              <a:rPr lang="hr-HR" altLang="de-DE" sz="2000" dirty="0">
                <a:solidFill>
                  <a:srgbClr val="333333"/>
                </a:solidFill>
              </a:rPr>
              <a:t>i razmjenjujte mišljenja s drugima</a:t>
            </a:r>
            <a:r>
              <a:rPr lang="en-US" altLang="de-DE" sz="2000" dirty="0">
                <a:solidFill>
                  <a:srgbClr val="333333"/>
                </a:solidFill>
              </a:rPr>
              <a:t>, </a:t>
            </a:r>
            <a:r>
              <a:rPr lang="hr-HR" altLang="de-DE" sz="2000" dirty="0">
                <a:solidFill>
                  <a:srgbClr val="333333"/>
                </a:solidFill>
              </a:rPr>
              <a:t>posebno ako su odluke koje donosite ozbiljne</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osjećaj da te susjed </a:t>
            </a:r>
            <a:r>
              <a:rPr lang="hr-HR" altLang="de-DE" sz="2000">
                <a:solidFill>
                  <a:srgbClr val="333333"/>
                </a:solidFill>
              </a:rPr>
              <a:t>uhodi</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dirty="0">
                <a:solidFill>
                  <a:srgbClr val="333333"/>
                </a:solidFill>
              </a:rPr>
              <a:t>ne napadaj tobožnjeg neprijatelja odmah</a:t>
            </a:r>
            <a:r>
              <a:rPr lang="de-DE" altLang="de-DE" sz="2000" dirty="0">
                <a:solidFill>
                  <a:srgbClr val="333333"/>
                </a:solidFill>
              </a:rPr>
              <a:t>!).</a:t>
            </a:r>
            <a:endParaRPr lang="hr-HR" altLang="de-DE" sz="2000" dirty="0">
              <a:solidFill>
                <a:srgbClr val="333333"/>
              </a:solidFill>
            </a:endParaRPr>
          </a:p>
          <a:p>
            <a:pPr marL="342900" lvl="0" indent="-342900" defTabSz="914400" fontAlgn="base">
              <a:buClr>
                <a:srgbClr val="333333"/>
              </a:buClr>
              <a:buFont typeface="WingDings"/>
              <a:buChar char=""/>
            </a:pPr>
            <a:r>
              <a:rPr lang="hr-HR" altLang="de-DE" sz="2000" dirty="0">
                <a:solidFill>
                  <a:srgbClr val="333333"/>
                </a:solidFill>
              </a:rPr>
              <a:t>Kod nevažnih događaja možete odlučivati brže (npr. kod izbora vrste jogurta ili kolača, brojeva na </a:t>
            </a:r>
            <a:r>
              <a:rPr lang="hr-HR" altLang="de-DE" sz="2000">
                <a:solidFill>
                  <a:srgbClr val="333333"/>
                </a:solidFill>
              </a:rPr>
              <a:t>lotu...).</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138</a:t>
            </a:fld>
            <a:endParaRPr lang="de-DE" altLang="de-DE"/>
          </a:p>
        </p:txBody>
      </p:sp>
    </p:spTree>
    <p:extLst>
      <p:ext uri="{BB962C8B-B14F-4D97-AF65-F5344CB8AC3E}">
        <p14:creationId xmlns:p14="http://schemas.microsoft.com/office/powerpoint/2010/main" val="253791605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Primjena u svakodnevnom životu</a:t>
            </a:r>
          </a:p>
        </p:txBody>
      </p:sp>
      <p:sp>
        <p:nvSpPr>
          <p:cNvPr id="5" name="Content Placeholder 4"/>
          <p:cNvSpPr>
            <a:spLocks noGrp="1"/>
          </p:cNvSpPr>
          <p:nvPr>
            <p:ph idx="1"/>
          </p:nvPr>
        </p:nvSpPr>
        <p:spPr/>
        <p:txBody>
          <a:bodyPr/>
          <a:lstStyle/>
          <a:p>
            <a:pPr lvl="0" defTabSz="914377"/>
            <a:r>
              <a:rPr lang="en-US" sz="2400" b="1" dirty="0" err="1">
                <a:solidFill>
                  <a:srgbClr val="333333"/>
                </a:solidFill>
              </a:rPr>
              <a:t>Što</a:t>
            </a:r>
            <a:r>
              <a:rPr lang="en-US" sz="2400" b="1" dirty="0">
                <a:solidFill>
                  <a:srgbClr val="333333"/>
                </a:solidFill>
              </a:rPr>
              <a:t> </a:t>
            </a:r>
            <a:r>
              <a:rPr lang="en-US" sz="2400" b="1" dirty="0" err="1">
                <a:solidFill>
                  <a:srgbClr val="333333"/>
                </a:solidFill>
              </a:rPr>
              <a:t>smo</a:t>
            </a:r>
            <a:r>
              <a:rPr lang="en-US" sz="2400" b="1" dirty="0">
                <a:solidFill>
                  <a:srgbClr val="333333"/>
                </a:solidFill>
              </a:rPr>
              <a:t>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Slide-ovi koje ste upravo vidjeli pokazuju</a:t>
            </a:r>
            <a:r>
              <a:rPr lang="en-US" altLang="de-DE" sz="2000" dirty="0">
                <a:solidFill>
                  <a:srgbClr val="333333"/>
                </a:solidFill>
              </a:rPr>
              <a:t> </a:t>
            </a:r>
            <a:r>
              <a:rPr lang="hr-HR" altLang="de-DE" sz="2000" dirty="0">
                <a:solidFill>
                  <a:srgbClr val="333333"/>
                </a:solidFill>
              </a:rPr>
              <a:t>da brzoplete odluke često dovode do pogrešaka i samo polovičnog uvida u istinu</a:t>
            </a:r>
            <a:r>
              <a:rPr lang="en-US" altLang="de-DE" sz="2000" dirty="0">
                <a:solidFill>
                  <a:srgbClr val="333333"/>
                </a:solidFill>
              </a:rPr>
              <a:t>.</a:t>
            </a:r>
          </a:p>
          <a:p>
            <a:pPr marL="342900" lvl="0" indent="-342900" defTabSz="914400" fontAlgn="base">
              <a:buClr>
                <a:srgbClr val="000000"/>
              </a:buClr>
              <a:buFont typeface="WingDings"/>
              <a:buChar char=""/>
            </a:pPr>
            <a:r>
              <a:rPr lang="hr-HR" altLang="de-DE" sz="2000" dirty="0">
                <a:solidFill>
                  <a:srgbClr val="333333"/>
                </a:solidFill>
              </a:rPr>
              <a:t>Stoga, </a:t>
            </a:r>
            <a:r>
              <a:rPr lang="hr-HR" altLang="de-DE" sz="2000" dirty="0">
                <a:solidFill>
                  <a:srgbClr val="004992"/>
                </a:solidFill>
              </a:rPr>
              <a:t>tražite što je moguće više</a:t>
            </a:r>
            <a:r>
              <a:rPr lang="en-US" altLang="de-DE" sz="2000" dirty="0">
                <a:solidFill>
                  <a:srgbClr val="004992"/>
                </a:solidFill>
              </a:rPr>
              <a:t> </a:t>
            </a:r>
            <a:r>
              <a:rPr lang="en-US" altLang="de-DE" sz="2000" dirty="0" err="1">
                <a:solidFill>
                  <a:srgbClr val="004992"/>
                </a:solidFill>
              </a:rPr>
              <a:t>informa</a:t>
            </a:r>
            <a:r>
              <a:rPr lang="hr-HR" altLang="de-DE" sz="2000" dirty="0">
                <a:solidFill>
                  <a:srgbClr val="004992"/>
                </a:solidFill>
              </a:rPr>
              <a:t>cija</a:t>
            </a:r>
            <a:r>
              <a:rPr lang="en-US" altLang="de-DE" sz="2000" dirty="0">
                <a:solidFill>
                  <a:srgbClr val="333333"/>
                </a:solidFill>
              </a:rPr>
              <a:t> </a:t>
            </a:r>
            <a:r>
              <a:rPr lang="hr-HR" altLang="de-DE" sz="2000" dirty="0">
                <a:solidFill>
                  <a:srgbClr val="333333"/>
                </a:solidFill>
              </a:rPr>
              <a:t>i razmjenjujte mišljenja s drugima</a:t>
            </a:r>
            <a:r>
              <a:rPr lang="en-US" altLang="de-DE" sz="2000" dirty="0">
                <a:solidFill>
                  <a:srgbClr val="333333"/>
                </a:solidFill>
              </a:rPr>
              <a:t>, </a:t>
            </a:r>
            <a:r>
              <a:rPr lang="hr-HR" altLang="de-DE" sz="2000" dirty="0">
                <a:solidFill>
                  <a:srgbClr val="333333"/>
                </a:solidFill>
              </a:rPr>
              <a:t>posebno ako su odluke koje donosite ozbiljne</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osjećaj da te susjed </a:t>
            </a:r>
            <a:r>
              <a:rPr lang="hr-HR" altLang="de-DE" sz="2000">
                <a:solidFill>
                  <a:srgbClr val="333333"/>
                </a:solidFill>
              </a:rPr>
              <a:t>uhodi</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dirty="0">
                <a:solidFill>
                  <a:srgbClr val="333333"/>
                </a:solidFill>
              </a:rPr>
              <a:t>ne napadaj tobožnjeg neprijatelja odmah</a:t>
            </a:r>
            <a:r>
              <a:rPr lang="de-DE" altLang="de-DE" sz="2000" dirty="0">
                <a:solidFill>
                  <a:srgbClr val="333333"/>
                </a:solidFill>
              </a:rPr>
              <a:t>!).</a:t>
            </a:r>
            <a:endParaRPr lang="hr-HR" altLang="de-DE" sz="2000" dirty="0">
              <a:solidFill>
                <a:srgbClr val="333333"/>
              </a:solidFill>
            </a:endParaRPr>
          </a:p>
          <a:p>
            <a:pPr marL="342900" lvl="0" indent="-342900" defTabSz="914400" fontAlgn="base">
              <a:buClr>
                <a:srgbClr val="333333"/>
              </a:buClr>
              <a:buFont typeface="WingDings"/>
              <a:buChar char=""/>
            </a:pPr>
            <a:r>
              <a:rPr lang="hr-HR" altLang="de-DE" sz="2000" dirty="0">
                <a:solidFill>
                  <a:srgbClr val="333333"/>
                </a:solidFill>
              </a:rPr>
              <a:t>Kod nevažnih događaja možete odlučivati brže (npr. kod izbora vrste jogurta ili kolača, brojeva na lotu...).</a:t>
            </a:r>
          </a:p>
          <a:p>
            <a:pPr marL="342900" lvl="0" indent="-342900" defTabSz="914400" fontAlgn="base">
              <a:buClr>
                <a:srgbClr val="333333"/>
              </a:buClr>
              <a:buFont typeface="WingDings"/>
              <a:buChar char=""/>
            </a:pPr>
            <a:r>
              <a:rPr lang="hr-HR" altLang="de-DE" sz="2000" dirty="0">
                <a:solidFill>
                  <a:srgbClr val="333333"/>
                </a:solidFill>
              </a:rPr>
              <a:t>Ljudski je griješiti</a:t>
            </a:r>
            <a:r>
              <a:rPr lang="de-DE" altLang="de-DE" sz="2000" dirty="0">
                <a:solidFill>
                  <a:srgbClr val="333333"/>
                </a:solidFill>
              </a:rPr>
              <a:t> </a:t>
            </a:r>
            <a:r>
              <a:rPr lang="hr-HR" altLang="de-DE" sz="2000" dirty="0">
                <a:solidFill>
                  <a:srgbClr val="333333"/>
                </a:solidFill>
              </a:rPr>
              <a:t>-</a:t>
            </a:r>
            <a:r>
              <a:rPr lang="de-DE" altLang="de-DE" sz="2000" dirty="0">
                <a:solidFill>
                  <a:srgbClr val="333333"/>
                </a:solidFill>
              </a:rPr>
              <a:t> </a:t>
            </a:r>
            <a:r>
              <a:rPr lang="hr-HR" altLang="de-DE" sz="2000" dirty="0">
                <a:solidFill>
                  <a:srgbClr val="333333"/>
                </a:solidFill>
              </a:rPr>
              <a:t>prihvatite mogućnost da niste uvijek u </a:t>
            </a:r>
            <a:r>
              <a:rPr lang="hr-HR" altLang="de-DE" sz="2000">
                <a:solidFill>
                  <a:srgbClr val="333333"/>
                </a:solidFill>
              </a:rPr>
              <a:t>pravu!</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139</a:t>
            </a:fld>
            <a:endParaRPr lang="de-DE" altLang="de-DE"/>
          </a:p>
        </p:txBody>
      </p:sp>
    </p:spTree>
    <p:extLst>
      <p:ext uri="{BB962C8B-B14F-4D97-AF65-F5344CB8AC3E}">
        <p14:creationId xmlns:p14="http://schemas.microsoft.com/office/powerpoint/2010/main" val="34722396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Primjena u svakodnevnom životu</a:t>
            </a:r>
          </a:p>
        </p:txBody>
      </p:sp>
      <p:sp>
        <p:nvSpPr>
          <p:cNvPr id="5" name="Content Placeholder 4"/>
          <p:cNvSpPr>
            <a:spLocks noGrp="1"/>
          </p:cNvSpPr>
          <p:nvPr>
            <p:ph idx="1"/>
          </p:nvPr>
        </p:nvSpPr>
        <p:spPr/>
        <p:txBody>
          <a:bodyPr/>
          <a:lstStyle/>
          <a:p>
            <a:pPr lvl="0" defTabSz="914377"/>
            <a:r>
              <a:rPr lang="en-US" sz="2400" b="1" dirty="0" err="1">
                <a:solidFill>
                  <a:srgbClr val="333333"/>
                </a:solidFill>
              </a:rPr>
              <a:t>Što</a:t>
            </a:r>
            <a:r>
              <a:rPr lang="en-US" sz="2400" b="1" dirty="0">
                <a:solidFill>
                  <a:srgbClr val="333333"/>
                </a:solidFill>
              </a:rPr>
              <a:t> </a:t>
            </a:r>
            <a:r>
              <a:rPr lang="en-US" sz="2400" b="1" dirty="0" err="1">
                <a:solidFill>
                  <a:srgbClr val="333333"/>
                </a:solidFill>
              </a:rPr>
              <a:t>smo</a:t>
            </a:r>
            <a:r>
              <a:rPr lang="en-US" sz="2400" b="1" dirty="0">
                <a:solidFill>
                  <a:srgbClr val="333333"/>
                </a:solidFill>
              </a:rPr>
              <a:t>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Slide-ovi koje ste upravo vidjeli pokazuju</a:t>
            </a:r>
            <a:r>
              <a:rPr lang="en-US" altLang="de-DE" sz="2000" dirty="0">
                <a:solidFill>
                  <a:srgbClr val="333333"/>
                </a:solidFill>
              </a:rPr>
              <a:t> </a:t>
            </a:r>
            <a:r>
              <a:rPr lang="hr-HR" altLang="de-DE" sz="2000" dirty="0">
                <a:solidFill>
                  <a:srgbClr val="333333"/>
                </a:solidFill>
              </a:rPr>
              <a:t>da brzoplete odluke često dovode do pogrešaka i samo polovičnog uvida u istinu</a:t>
            </a:r>
            <a:r>
              <a:rPr lang="en-US" altLang="de-DE" sz="2000" dirty="0">
                <a:solidFill>
                  <a:srgbClr val="333333"/>
                </a:solidFill>
              </a:rPr>
              <a:t>.</a:t>
            </a:r>
          </a:p>
          <a:p>
            <a:pPr marL="342900" lvl="0" indent="-342900" defTabSz="914400" fontAlgn="base">
              <a:buClr>
                <a:srgbClr val="000000"/>
              </a:buClr>
              <a:buFont typeface="WingDings"/>
              <a:buChar char=""/>
            </a:pPr>
            <a:r>
              <a:rPr lang="hr-HR" altLang="de-DE" sz="2000" dirty="0">
                <a:solidFill>
                  <a:srgbClr val="333333"/>
                </a:solidFill>
              </a:rPr>
              <a:t>Stoga, </a:t>
            </a:r>
            <a:r>
              <a:rPr lang="hr-HR" altLang="de-DE" sz="2000" dirty="0">
                <a:solidFill>
                  <a:srgbClr val="004992"/>
                </a:solidFill>
              </a:rPr>
              <a:t>tražite što je moguće više</a:t>
            </a:r>
            <a:r>
              <a:rPr lang="en-US" altLang="de-DE" sz="2000" dirty="0">
                <a:solidFill>
                  <a:srgbClr val="004992"/>
                </a:solidFill>
              </a:rPr>
              <a:t> </a:t>
            </a:r>
            <a:r>
              <a:rPr lang="en-US" altLang="de-DE" sz="2000" dirty="0" err="1">
                <a:solidFill>
                  <a:srgbClr val="004992"/>
                </a:solidFill>
              </a:rPr>
              <a:t>informa</a:t>
            </a:r>
            <a:r>
              <a:rPr lang="hr-HR" altLang="de-DE" sz="2000" dirty="0">
                <a:solidFill>
                  <a:srgbClr val="004992"/>
                </a:solidFill>
              </a:rPr>
              <a:t>cija</a:t>
            </a:r>
            <a:r>
              <a:rPr lang="en-US" altLang="de-DE" sz="2000" dirty="0">
                <a:solidFill>
                  <a:srgbClr val="333333"/>
                </a:solidFill>
              </a:rPr>
              <a:t> </a:t>
            </a:r>
            <a:r>
              <a:rPr lang="hr-HR" altLang="de-DE" sz="2000" dirty="0">
                <a:solidFill>
                  <a:srgbClr val="333333"/>
                </a:solidFill>
              </a:rPr>
              <a:t>i razmjenjujte mišljenja s drugima</a:t>
            </a:r>
            <a:r>
              <a:rPr lang="en-US" altLang="de-DE" sz="2000" dirty="0">
                <a:solidFill>
                  <a:srgbClr val="333333"/>
                </a:solidFill>
              </a:rPr>
              <a:t>, </a:t>
            </a:r>
            <a:r>
              <a:rPr lang="hr-HR" altLang="de-DE" sz="2000" dirty="0">
                <a:solidFill>
                  <a:srgbClr val="333333"/>
                </a:solidFill>
              </a:rPr>
              <a:t>posebno ako su odluke koje donosite ozbiljne</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osjećaj da te susjed </a:t>
            </a:r>
            <a:r>
              <a:rPr lang="hr-HR" altLang="de-DE" sz="2000">
                <a:solidFill>
                  <a:srgbClr val="333333"/>
                </a:solidFill>
              </a:rPr>
              <a:t>uhodi</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dirty="0">
                <a:solidFill>
                  <a:srgbClr val="333333"/>
                </a:solidFill>
              </a:rPr>
              <a:t>ne napadaj tobožnjeg neprijatelja odmah</a:t>
            </a:r>
            <a:r>
              <a:rPr lang="de-DE" altLang="de-DE" sz="2000" dirty="0">
                <a:solidFill>
                  <a:srgbClr val="333333"/>
                </a:solidFill>
              </a:rPr>
              <a:t>!).</a:t>
            </a:r>
            <a:endParaRPr lang="hr-HR" altLang="de-DE" sz="2000" dirty="0">
              <a:solidFill>
                <a:srgbClr val="333333"/>
              </a:solidFill>
            </a:endParaRPr>
          </a:p>
          <a:p>
            <a:pPr marL="342900" lvl="0" indent="-342900" defTabSz="914400" fontAlgn="base">
              <a:buClr>
                <a:srgbClr val="333333"/>
              </a:buClr>
              <a:buFont typeface="WingDings"/>
              <a:buChar char=""/>
            </a:pPr>
            <a:r>
              <a:rPr lang="hr-HR" altLang="de-DE" sz="2000" dirty="0">
                <a:solidFill>
                  <a:srgbClr val="333333"/>
                </a:solidFill>
              </a:rPr>
              <a:t>Kod nevažnih događaja možete odlučivati brže (npr. kod izbora vrste jogurta ili kolača, brojeva na lotu...).</a:t>
            </a:r>
          </a:p>
          <a:p>
            <a:pPr marL="342900" lvl="0" indent="-342900" defTabSz="914400" fontAlgn="base">
              <a:buClr>
                <a:srgbClr val="333333"/>
              </a:buClr>
              <a:buFont typeface="WingDings"/>
              <a:buChar char=""/>
            </a:pPr>
            <a:r>
              <a:rPr lang="hr-HR" altLang="de-DE" sz="2000" dirty="0">
                <a:solidFill>
                  <a:srgbClr val="333333"/>
                </a:solidFill>
              </a:rPr>
              <a:t>Ljudski je griješiti</a:t>
            </a:r>
            <a:r>
              <a:rPr lang="de-DE" altLang="de-DE" sz="2000" dirty="0">
                <a:solidFill>
                  <a:srgbClr val="333333"/>
                </a:solidFill>
              </a:rPr>
              <a:t> </a:t>
            </a:r>
            <a:r>
              <a:rPr lang="hr-HR" altLang="de-DE" sz="2000" dirty="0">
                <a:solidFill>
                  <a:srgbClr val="333333"/>
                </a:solidFill>
              </a:rPr>
              <a:t>-</a:t>
            </a:r>
            <a:r>
              <a:rPr lang="de-DE" altLang="de-DE" sz="2000" dirty="0">
                <a:solidFill>
                  <a:srgbClr val="333333"/>
                </a:solidFill>
              </a:rPr>
              <a:t> </a:t>
            </a:r>
            <a:r>
              <a:rPr lang="hr-HR" altLang="de-DE" sz="2000" dirty="0">
                <a:solidFill>
                  <a:srgbClr val="333333"/>
                </a:solidFill>
              </a:rPr>
              <a:t>prihvatite mogućnost da niste uvijek u pravu!</a:t>
            </a:r>
            <a:endParaRPr lang="de-DE" altLang="de-DE" sz="2000" dirty="0">
              <a:solidFill>
                <a:srgbClr val="333333"/>
              </a:solidFill>
            </a:endParaRPr>
          </a:p>
          <a:p>
            <a:pPr marL="342900" lvl="0" indent="-342900" defTabSz="914400" fontAlgn="base">
              <a:buClr>
                <a:srgbClr val="333333"/>
              </a:buClr>
              <a:buFont typeface="WingDings"/>
              <a:buChar char=""/>
            </a:pPr>
            <a:r>
              <a:rPr lang="hr-HR" altLang="de-DE" sz="2000" dirty="0">
                <a:solidFill>
                  <a:srgbClr val="333333"/>
                </a:solidFill>
              </a:rPr>
              <a:t>Važne odluke donosite na temelju čvrstih činjenica. Puko nagađenje </a:t>
            </a:r>
            <a:r>
              <a:rPr lang="hr-HR" altLang="de-DE" sz="2000">
                <a:solidFill>
                  <a:srgbClr val="333333"/>
                </a:solidFill>
              </a:rPr>
              <a:t>je “loš savjetnik”.</a:t>
            </a:r>
            <a:r>
              <a:rPr lang="en-US" altLang="de-DE" sz="2000">
                <a:solidFill>
                  <a:srgbClr val="333333"/>
                </a:solidFill>
              </a:rPr>
              <a:t> </a:t>
            </a:r>
            <a:r>
              <a:rPr lang="hr-HR" altLang="de-DE" sz="2000" dirty="0">
                <a:solidFill>
                  <a:srgbClr val="333333"/>
                </a:solidFill>
              </a:rPr>
              <a:t>Uvijek razmotrite posljedice pogrešne procjene</a:t>
            </a:r>
            <a:r>
              <a:rPr lang="de-DE"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140</a:t>
            </a:fld>
            <a:endParaRPr lang="de-DE" altLang="de-DE"/>
          </a:p>
        </p:txBody>
      </p:sp>
    </p:spTree>
    <p:extLst>
      <p:ext uri="{BB962C8B-B14F-4D97-AF65-F5344CB8AC3E}">
        <p14:creationId xmlns:p14="http://schemas.microsoft.com/office/powerpoint/2010/main" val="392624776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defRPr/>
            </a:pPr>
            <a:r>
              <a:rPr lang="en-AU" sz="2400" dirty="0">
                <a:solidFill>
                  <a:srgbClr val="333333"/>
                </a:solidFill>
              </a:rPr>
              <a:t>M</a:t>
            </a:r>
            <a:r>
              <a:rPr lang="hr-HR" sz="2400" dirty="0">
                <a:solidFill>
                  <a:srgbClr val="333333"/>
                </a:solidFill>
              </a:rPr>
              <a:t>nogi</a:t>
            </a:r>
            <a:r>
              <a:rPr lang="en-AU" sz="2400" dirty="0">
                <a:solidFill>
                  <a:srgbClr val="333333"/>
                </a:solidFill>
              </a:rPr>
              <a:t> </a:t>
            </a:r>
            <a:r>
              <a:rPr lang="hr-HR" sz="2400" dirty="0">
                <a:solidFill>
                  <a:srgbClr val="333333"/>
                </a:solidFill>
              </a:rPr>
              <a:t>ljudi </a:t>
            </a:r>
            <a:r>
              <a:rPr lang="en-AU" sz="2400" dirty="0">
                <a:solidFill>
                  <a:srgbClr val="333333"/>
                </a:solidFill>
              </a:rPr>
              <a:t>(</a:t>
            </a:r>
            <a:r>
              <a:rPr lang="hr-HR" sz="2400" dirty="0">
                <a:solidFill>
                  <a:srgbClr val="333333"/>
                </a:solidFill>
              </a:rPr>
              <a:t>ne svi</a:t>
            </a:r>
            <a:r>
              <a:rPr lang="en-AU" sz="2400" dirty="0">
                <a:solidFill>
                  <a:srgbClr val="333333"/>
                </a:solidFill>
              </a:rPr>
              <a:t>!) </a:t>
            </a:r>
            <a:r>
              <a:rPr lang="hr-HR" sz="2400" dirty="0">
                <a:solidFill>
                  <a:srgbClr val="333333"/>
                </a:solidFill>
              </a:rPr>
              <a:t>sa psihozom</a:t>
            </a:r>
            <a:r>
              <a:rPr lang="en-AU" sz="2400" dirty="0">
                <a:solidFill>
                  <a:srgbClr val="333333"/>
                </a:solidFill>
              </a:rPr>
              <a:t> </a:t>
            </a:r>
            <a:r>
              <a:rPr lang="hr-HR" sz="2400" dirty="0">
                <a:solidFill>
                  <a:srgbClr val="333333"/>
                </a:solidFill>
              </a:rPr>
              <a:t>skloni su donošenju preuranjenih zaključaka i formiranju</a:t>
            </a:r>
            <a:r>
              <a:rPr lang="en-AU" sz="2400" dirty="0">
                <a:solidFill>
                  <a:srgbClr val="333333"/>
                </a:solidFill>
              </a:rPr>
              <a:t> e</a:t>
            </a:r>
            <a:r>
              <a:rPr lang="hr-HR" sz="2400" dirty="0">
                <a:solidFill>
                  <a:srgbClr val="333333"/>
                </a:solidFill>
              </a:rPr>
              <a:t>ks</a:t>
            </a:r>
            <a:r>
              <a:rPr lang="en-AU" sz="2400" dirty="0" err="1">
                <a:solidFill>
                  <a:srgbClr val="333333"/>
                </a:solidFill>
              </a:rPr>
              <a:t>trem</a:t>
            </a:r>
            <a:r>
              <a:rPr lang="hr-HR" sz="2400" dirty="0">
                <a:solidFill>
                  <a:srgbClr val="333333"/>
                </a:solidFill>
              </a:rPr>
              <a:t>nih</a:t>
            </a:r>
            <a:r>
              <a:rPr lang="en-AU" sz="2400" dirty="0">
                <a:solidFill>
                  <a:srgbClr val="333333"/>
                </a:solidFill>
              </a:rPr>
              <a:t> </a:t>
            </a:r>
            <a:r>
              <a:rPr lang="hr-HR" sz="2400" dirty="0">
                <a:solidFill>
                  <a:srgbClr val="333333"/>
                </a:solidFill>
              </a:rPr>
              <a:t>mišljenja</a:t>
            </a:r>
            <a:r>
              <a:rPr lang="en-AU" sz="2400" dirty="0">
                <a:solidFill>
                  <a:srgbClr val="333333"/>
                </a:solidFill>
              </a:rPr>
              <a:t>.</a:t>
            </a:r>
            <a:endParaRPr lang="en-AU"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141</a:t>
            </a:fld>
            <a:endParaRPr lang="de-DE" altLang="de-DE"/>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defRPr/>
            </a:pPr>
            <a:r>
              <a:rPr lang="en-AU" sz="2400" dirty="0">
                <a:solidFill>
                  <a:srgbClr val="333333"/>
                </a:solidFill>
              </a:rPr>
              <a:t>M</a:t>
            </a:r>
            <a:r>
              <a:rPr lang="hr-HR" sz="2400" dirty="0">
                <a:solidFill>
                  <a:srgbClr val="333333"/>
                </a:solidFill>
              </a:rPr>
              <a:t>nogi</a:t>
            </a:r>
            <a:r>
              <a:rPr lang="en-AU" sz="2400" dirty="0">
                <a:solidFill>
                  <a:srgbClr val="333333"/>
                </a:solidFill>
              </a:rPr>
              <a:t> </a:t>
            </a:r>
            <a:r>
              <a:rPr lang="hr-HR" sz="2400" dirty="0">
                <a:solidFill>
                  <a:srgbClr val="333333"/>
                </a:solidFill>
              </a:rPr>
              <a:t>ljudi </a:t>
            </a:r>
            <a:r>
              <a:rPr lang="en-AU" sz="2400" dirty="0">
                <a:solidFill>
                  <a:srgbClr val="333333"/>
                </a:solidFill>
              </a:rPr>
              <a:t>(</a:t>
            </a:r>
            <a:r>
              <a:rPr lang="hr-HR" sz="2400" dirty="0">
                <a:solidFill>
                  <a:srgbClr val="333333"/>
                </a:solidFill>
              </a:rPr>
              <a:t>ne svi</a:t>
            </a:r>
            <a:r>
              <a:rPr lang="en-AU" sz="2400" dirty="0">
                <a:solidFill>
                  <a:srgbClr val="333333"/>
                </a:solidFill>
              </a:rPr>
              <a:t>!) </a:t>
            </a:r>
            <a:r>
              <a:rPr lang="hr-HR" sz="2400" dirty="0">
                <a:solidFill>
                  <a:srgbClr val="333333"/>
                </a:solidFill>
              </a:rPr>
              <a:t>sa psihozom</a:t>
            </a:r>
            <a:r>
              <a:rPr lang="en-AU" sz="2400" dirty="0">
                <a:solidFill>
                  <a:srgbClr val="333333"/>
                </a:solidFill>
              </a:rPr>
              <a:t> </a:t>
            </a:r>
            <a:r>
              <a:rPr lang="hr-HR" sz="2400" dirty="0">
                <a:solidFill>
                  <a:srgbClr val="333333"/>
                </a:solidFill>
              </a:rPr>
              <a:t>skloni su donošenju preuranjenih zaključaka i formiranju</a:t>
            </a:r>
            <a:r>
              <a:rPr lang="en-AU" sz="2400" dirty="0">
                <a:solidFill>
                  <a:srgbClr val="333333"/>
                </a:solidFill>
              </a:rPr>
              <a:t> e</a:t>
            </a:r>
            <a:r>
              <a:rPr lang="hr-HR" sz="2400" dirty="0">
                <a:solidFill>
                  <a:srgbClr val="333333"/>
                </a:solidFill>
              </a:rPr>
              <a:t>ks</a:t>
            </a:r>
            <a:r>
              <a:rPr lang="en-AU" sz="2400" dirty="0" err="1">
                <a:solidFill>
                  <a:srgbClr val="333333"/>
                </a:solidFill>
              </a:rPr>
              <a:t>trem</a:t>
            </a:r>
            <a:r>
              <a:rPr lang="hr-HR" sz="2400" dirty="0">
                <a:solidFill>
                  <a:srgbClr val="333333"/>
                </a:solidFill>
              </a:rPr>
              <a:t>nih</a:t>
            </a:r>
            <a:r>
              <a:rPr lang="en-AU" sz="2400" dirty="0">
                <a:solidFill>
                  <a:srgbClr val="333333"/>
                </a:solidFill>
              </a:rPr>
              <a:t> </a:t>
            </a:r>
            <a:r>
              <a:rPr lang="hr-HR" sz="2400" dirty="0">
                <a:solidFill>
                  <a:srgbClr val="333333"/>
                </a:solidFill>
              </a:rPr>
              <a:t>mišljenja</a:t>
            </a:r>
            <a:r>
              <a:rPr lang="en-AU" sz="2400" dirty="0">
                <a:solidFill>
                  <a:srgbClr val="333333"/>
                </a:solidFill>
              </a:rPr>
              <a:t>.</a:t>
            </a:r>
            <a:endParaRPr lang="en-AU" sz="2400" dirty="0">
              <a:solidFill>
                <a:srgbClr val="004992"/>
              </a:solidFill>
            </a:endParaRPr>
          </a:p>
          <a:p>
            <a:pPr lvl="0" defTabSz="914400" fontAlgn="base">
              <a:defRPr/>
            </a:pPr>
            <a:r>
              <a:rPr lang="hr-HR" sz="2400" dirty="0">
                <a:solidFill>
                  <a:srgbClr val="004992"/>
                </a:solidFill>
              </a:rPr>
              <a:t>Primjer</a:t>
            </a:r>
            <a:r>
              <a:rPr lang="en-AU" sz="2400" dirty="0">
                <a:solidFill>
                  <a:srgbClr val="004992"/>
                </a:solidFill>
              </a:rPr>
              <a:t>: </a:t>
            </a:r>
            <a:r>
              <a:rPr lang="hr-HR" sz="2400" dirty="0">
                <a:solidFill>
                  <a:srgbClr val="333333"/>
                </a:solidFill>
              </a:rPr>
              <a:t>Na jednom društvenom događaju</a:t>
            </a:r>
            <a:r>
              <a:rPr lang="en-AU" sz="2400" dirty="0">
                <a:solidFill>
                  <a:srgbClr val="333333"/>
                </a:solidFill>
              </a:rPr>
              <a:t> Igor </a:t>
            </a:r>
            <a:r>
              <a:rPr lang="hr-HR" sz="2400" dirty="0">
                <a:solidFill>
                  <a:srgbClr val="333333"/>
                </a:solidFill>
              </a:rPr>
              <a:t>tvrdi da je budući kralj</a:t>
            </a:r>
            <a:r>
              <a:rPr lang="en-AU" sz="2400" dirty="0">
                <a:solidFill>
                  <a:srgbClr val="333333"/>
                </a:solidFill>
              </a:rPr>
              <a:t> </a:t>
            </a:r>
            <a:r>
              <a:rPr lang="hr-HR" sz="2400" dirty="0">
                <a:solidFill>
                  <a:srgbClr val="333333"/>
                </a:solidFill>
              </a:rPr>
              <a:t>Njemačke</a:t>
            </a:r>
            <a:r>
              <a:rPr lang="en-AU" sz="2400" dirty="0">
                <a:solidFill>
                  <a:srgbClr val="333333"/>
                </a:solidFill>
              </a:rPr>
              <a:t>.</a:t>
            </a:r>
          </a:p>
          <a:p>
            <a:pPr lvl="0" defTabSz="914400" fontAlgn="base">
              <a:defRPr/>
            </a:pPr>
            <a:r>
              <a:rPr lang="hr-HR" sz="2400" dirty="0">
                <a:solidFill>
                  <a:srgbClr val="004992"/>
                </a:solidFill>
              </a:rPr>
              <a:t>Okolnosti</a:t>
            </a:r>
            <a:r>
              <a:rPr lang="en-AU" sz="2400" dirty="0">
                <a:solidFill>
                  <a:srgbClr val="004992"/>
                </a:solidFill>
              </a:rPr>
              <a:t>: </a:t>
            </a:r>
            <a:r>
              <a:rPr lang="en-AU" sz="2400" dirty="0">
                <a:solidFill>
                  <a:srgbClr val="333333"/>
                </a:solidFill>
              </a:rPr>
              <a:t>Igor </a:t>
            </a:r>
            <a:r>
              <a:rPr lang="hr-HR" sz="2400" dirty="0">
                <a:solidFill>
                  <a:srgbClr val="333333"/>
                </a:solidFill>
              </a:rPr>
              <a:t>je pronašao figuru kralja s krunom </a:t>
            </a:r>
            <a:r>
              <a:rPr lang="hr-HR" sz="2400">
                <a:solidFill>
                  <a:srgbClr val="333333"/>
                </a:solidFill>
              </a:rPr>
              <a:t>u “Kinder-jaju”.</a:t>
            </a:r>
            <a:endParaRPr lang="en-US" sz="2400" dirty="0">
              <a:solidFill>
                <a:srgbClr val="333333"/>
              </a:solidFill>
            </a:endParaRPr>
          </a:p>
          <a:p>
            <a:pPr lvl="0" defTabSz="914400" fontAlgn="base">
              <a:defRPr/>
            </a:pPr>
            <a:r>
              <a:rPr lang="hr-HR" sz="2400" dirty="0">
                <a:solidFill>
                  <a:srgbClr val="004992"/>
                </a:solidFill>
              </a:rPr>
              <a:t>Ali</a:t>
            </a:r>
            <a:r>
              <a:rPr lang="en-AU" sz="2400" dirty="0">
                <a:solidFill>
                  <a:srgbClr val="004992"/>
                </a:solidFill>
              </a:rPr>
              <a:t>:</a:t>
            </a:r>
            <a:r>
              <a:rPr lang="en-AU" sz="2400" dirty="0">
                <a:solidFill>
                  <a:srgbClr val="333333"/>
                </a:solidFill>
              </a:rPr>
              <a:t> </a:t>
            </a:r>
            <a:r>
              <a:rPr lang="hr-HR" sz="2400" dirty="0">
                <a:solidFill>
                  <a:srgbClr val="333333"/>
                </a:solidFill>
              </a:rPr>
              <a:t>On </a:t>
            </a:r>
            <a:r>
              <a:rPr lang="hr-HR" sz="2400">
                <a:solidFill>
                  <a:srgbClr val="333333"/>
                </a:solidFill>
              </a:rPr>
              <a:t>nije “plave krvi”</a:t>
            </a:r>
            <a:r>
              <a:rPr lang="en-AU" sz="2400">
                <a:solidFill>
                  <a:srgbClr val="333333"/>
                </a:solidFill>
              </a:rPr>
              <a:t>, </a:t>
            </a:r>
            <a:r>
              <a:rPr lang="hr-HR" sz="2400" dirty="0">
                <a:solidFill>
                  <a:srgbClr val="333333"/>
                </a:solidFill>
              </a:rPr>
              <a:t>monarhija je u Njemačkoj odavno ukinuta! A prije svega, sadržaj jajeta iznenađenja ne može</a:t>
            </a:r>
            <a:r>
              <a:rPr lang="en-AU" sz="2400" dirty="0">
                <a:solidFill>
                  <a:srgbClr val="333333"/>
                </a:solidFill>
              </a:rPr>
              <a:t> </a:t>
            </a:r>
            <a:r>
              <a:rPr lang="hr-HR" sz="2400" dirty="0">
                <a:solidFill>
                  <a:srgbClr val="333333"/>
                </a:solidFill>
              </a:rPr>
              <a:t>se</a:t>
            </a:r>
            <a:r>
              <a:rPr lang="en-AU" sz="2400" dirty="0">
                <a:solidFill>
                  <a:srgbClr val="333333"/>
                </a:solidFill>
              </a:rPr>
              <a:t> </a:t>
            </a:r>
            <a:r>
              <a:rPr lang="hr-HR" sz="2400" dirty="0">
                <a:solidFill>
                  <a:srgbClr val="333333"/>
                </a:solidFill>
              </a:rPr>
              <a:t>smatrati pouzdanim dokazom</a:t>
            </a:r>
            <a:r>
              <a:rPr lang="en-AU"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142</a:t>
            </a:fld>
            <a:endParaRPr lang="de-DE" altLang="de-DE"/>
          </a:p>
        </p:txBody>
      </p:sp>
    </p:spTree>
    <p:extLst>
      <p:ext uri="{BB962C8B-B14F-4D97-AF65-F5344CB8AC3E}">
        <p14:creationId xmlns:p14="http://schemas.microsoft.com/office/powerpoint/2010/main" val="246582508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defRPr/>
            </a:pPr>
            <a:r>
              <a:rPr lang="en-AU" sz="2400" dirty="0">
                <a:solidFill>
                  <a:srgbClr val="333333"/>
                </a:solidFill>
              </a:rPr>
              <a:t>M</a:t>
            </a:r>
            <a:r>
              <a:rPr lang="hr-HR" sz="2400" dirty="0">
                <a:solidFill>
                  <a:srgbClr val="333333"/>
                </a:solidFill>
              </a:rPr>
              <a:t>nogi</a:t>
            </a:r>
            <a:r>
              <a:rPr lang="en-AU" sz="2400" dirty="0">
                <a:solidFill>
                  <a:srgbClr val="333333"/>
                </a:solidFill>
              </a:rPr>
              <a:t> </a:t>
            </a:r>
            <a:r>
              <a:rPr lang="hr-HR" sz="2400" dirty="0">
                <a:solidFill>
                  <a:srgbClr val="333333"/>
                </a:solidFill>
              </a:rPr>
              <a:t>ljudi </a:t>
            </a:r>
            <a:r>
              <a:rPr lang="en-AU" sz="2400" dirty="0">
                <a:solidFill>
                  <a:srgbClr val="333333"/>
                </a:solidFill>
              </a:rPr>
              <a:t>(</a:t>
            </a:r>
            <a:r>
              <a:rPr lang="hr-HR" sz="2400" dirty="0">
                <a:solidFill>
                  <a:srgbClr val="333333"/>
                </a:solidFill>
              </a:rPr>
              <a:t>ne svi</a:t>
            </a:r>
            <a:r>
              <a:rPr lang="en-AU" sz="2400" dirty="0">
                <a:solidFill>
                  <a:srgbClr val="333333"/>
                </a:solidFill>
              </a:rPr>
              <a:t>!) </a:t>
            </a:r>
            <a:r>
              <a:rPr lang="hr-HR" sz="2400" dirty="0">
                <a:solidFill>
                  <a:srgbClr val="333333"/>
                </a:solidFill>
              </a:rPr>
              <a:t>sa psihozom</a:t>
            </a:r>
            <a:r>
              <a:rPr lang="en-AU" sz="2400" dirty="0">
                <a:solidFill>
                  <a:srgbClr val="333333"/>
                </a:solidFill>
              </a:rPr>
              <a:t> </a:t>
            </a:r>
            <a:r>
              <a:rPr lang="hr-HR" sz="2400" dirty="0">
                <a:solidFill>
                  <a:srgbClr val="333333"/>
                </a:solidFill>
              </a:rPr>
              <a:t>skloni su donošenju preuranjenih zaključaka i formiranju</a:t>
            </a:r>
            <a:r>
              <a:rPr lang="en-AU" sz="2400" dirty="0">
                <a:solidFill>
                  <a:srgbClr val="333333"/>
                </a:solidFill>
              </a:rPr>
              <a:t> e</a:t>
            </a:r>
            <a:r>
              <a:rPr lang="hr-HR" sz="2400" dirty="0">
                <a:solidFill>
                  <a:srgbClr val="333333"/>
                </a:solidFill>
              </a:rPr>
              <a:t>ks</a:t>
            </a:r>
            <a:r>
              <a:rPr lang="en-AU" sz="2400" dirty="0" err="1">
                <a:solidFill>
                  <a:srgbClr val="333333"/>
                </a:solidFill>
              </a:rPr>
              <a:t>trem</a:t>
            </a:r>
            <a:r>
              <a:rPr lang="hr-HR" sz="2400" dirty="0">
                <a:solidFill>
                  <a:srgbClr val="333333"/>
                </a:solidFill>
              </a:rPr>
              <a:t>nih</a:t>
            </a:r>
            <a:r>
              <a:rPr lang="en-AU" sz="2400" dirty="0">
                <a:solidFill>
                  <a:srgbClr val="333333"/>
                </a:solidFill>
              </a:rPr>
              <a:t> </a:t>
            </a:r>
            <a:r>
              <a:rPr lang="hr-HR" sz="2400" dirty="0">
                <a:solidFill>
                  <a:srgbClr val="333333"/>
                </a:solidFill>
              </a:rPr>
              <a:t>mišljenja</a:t>
            </a:r>
            <a:r>
              <a:rPr lang="en-AU" sz="2400" dirty="0">
                <a:solidFill>
                  <a:srgbClr val="333333"/>
                </a:solidFill>
              </a:rPr>
              <a:t>.</a:t>
            </a:r>
            <a:endParaRPr lang="en-AU" sz="2400" dirty="0">
              <a:solidFill>
                <a:srgbClr val="004992"/>
              </a:solidFill>
            </a:endParaRPr>
          </a:p>
          <a:p>
            <a:pPr lvl="0" defTabSz="914400" fontAlgn="base">
              <a:defRPr/>
            </a:pPr>
            <a:r>
              <a:rPr lang="hr-HR" sz="2400" dirty="0">
                <a:solidFill>
                  <a:srgbClr val="004992"/>
                </a:solidFill>
              </a:rPr>
              <a:t>Primjer</a:t>
            </a:r>
            <a:r>
              <a:rPr lang="en-AU" sz="2400" dirty="0">
                <a:solidFill>
                  <a:srgbClr val="004992"/>
                </a:solidFill>
              </a:rPr>
              <a:t>: </a:t>
            </a:r>
            <a:r>
              <a:rPr lang="hr-HR" sz="2400" dirty="0">
                <a:solidFill>
                  <a:srgbClr val="333333"/>
                </a:solidFill>
              </a:rPr>
              <a:t>Na jednom društvenom događaju</a:t>
            </a:r>
            <a:r>
              <a:rPr lang="en-AU" sz="2400" dirty="0">
                <a:solidFill>
                  <a:srgbClr val="333333"/>
                </a:solidFill>
              </a:rPr>
              <a:t> Igor </a:t>
            </a:r>
            <a:r>
              <a:rPr lang="hr-HR" sz="2400" dirty="0">
                <a:solidFill>
                  <a:srgbClr val="333333"/>
                </a:solidFill>
              </a:rPr>
              <a:t>tvrdi da je budući kralj</a:t>
            </a:r>
            <a:r>
              <a:rPr lang="en-AU" sz="2400" dirty="0">
                <a:solidFill>
                  <a:srgbClr val="333333"/>
                </a:solidFill>
              </a:rPr>
              <a:t> </a:t>
            </a:r>
            <a:r>
              <a:rPr lang="hr-HR" sz="2400" dirty="0">
                <a:solidFill>
                  <a:srgbClr val="333333"/>
                </a:solidFill>
              </a:rPr>
              <a:t>Njemačke</a:t>
            </a:r>
            <a:r>
              <a:rPr lang="en-AU" sz="2400" dirty="0">
                <a:solidFill>
                  <a:srgbClr val="333333"/>
                </a:solidFill>
              </a:rPr>
              <a:t>.</a:t>
            </a:r>
          </a:p>
          <a:p>
            <a:pPr lvl="0" defTabSz="914400" fontAlgn="base">
              <a:defRPr/>
            </a:pPr>
            <a:r>
              <a:rPr lang="hr-HR" sz="2400" dirty="0">
                <a:solidFill>
                  <a:srgbClr val="004992"/>
                </a:solidFill>
              </a:rPr>
              <a:t>Okolnosti</a:t>
            </a:r>
            <a:r>
              <a:rPr lang="en-AU" sz="2400" dirty="0">
                <a:solidFill>
                  <a:srgbClr val="004992"/>
                </a:solidFill>
              </a:rPr>
              <a:t>: </a:t>
            </a:r>
            <a:r>
              <a:rPr lang="en-AU" sz="2400" dirty="0">
                <a:solidFill>
                  <a:srgbClr val="333333"/>
                </a:solidFill>
              </a:rPr>
              <a:t>Igor </a:t>
            </a:r>
            <a:r>
              <a:rPr lang="hr-HR" sz="2400" dirty="0">
                <a:solidFill>
                  <a:srgbClr val="333333"/>
                </a:solidFill>
              </a:rPr>
              <a:t>je pronašao figuru kralja s krunom </a:t>
            </a:r>
            <a:r>
              <a:rPr lang="hr-HR" sz="2400">
                <a:solidFill>
                  <a:srgbClr val="333333"/>
                </a:solidFill>
              </a:rPr>
              <a:t>u “Kinder-jaju”.</a:t>
            </a:r>
            <a:endParaRPr lang="en-US" sz="2400" dirty="0">
              <a:solidFill>
                <a:srgbClr val="333333"/>
              </a:solidFill>
            </a:endParaRPr>
          </a:p>
          <a:p>
            <a:pPr lvl="0" defTabSz="914400" fontAlgn="base">
              <a:defRPr/>
            </a:pPr>
            <a:r>
              <a:rPr lang="hr-HR" sz="2400" dirty="0">
                <a:solidFill>
                  <a:srgbClr val="004992"/>
                </a:solidFill>
              </a:rPr>
              <a:t>Ali</a:t>
            </a:r>
            <a:r>
              <a:rPr lang="en-AU" sz="2400" dirty="0">
                <a:solidFill>
                  <a:srgbClr val="004992"/>
                </a:solidFill>
              </a:rPr>
              <a:t>:</a:t>
            </a:r>
            <a:r>
              <a:rPr lang="en-AU" sz="2400" dirty="0">
                <a:solidFill>
                  <a:srgbClr val="333333"/>
                </a:solidFill>
              </a:rPr>
              <a:t> </a:t>
            </a:r>
            <a:r>
              <a:rPr lang="hr-HR" sz="2400" dirty="0">
                <a:solidFill>
                  <a:srgbClr val="333333"/>
                </a:solidFill>
              </a:rPr>
              <a:t>On </a:t>
            </a:r>
            <a:r>
              <a:rPr lang="hr-HR" sz="2400">
                <a:solidFill>
                  <a:srgbClr val="333333"/>
                </a:solidFill>
              </a:rPr>
              <a:t>nije “plave krvi”</a:t>
            </a:r>
            <a:r>
              <a:rPr lang="en-AU" sz="2400">
                <a:solidFill>
                  <a:srgbClr val="333333"/>
                </a:solidFill>
              </a:rPr>
              <a:t>, </a:t>
            </a:r>
            <a:r>
              <a:rPr lang="hr-HR" sz="2400" dirty="0">
                <a:solidFill>
                  <a:srgbClr val="333333"/>
                </a:solidFill>
              </a:rPr>
              <a:t>monarhija je u Njemačkoj odavno ukinuta! A prije svega, sadržaj jajeta iznenađenja ne može</a:t>
            </a:r>
            <a:r>
              <a:rPr lang="en-AU" sz="2400" dirty="0">
                <a:solidFill>
                  <a:srgbClr val="333333"/>
                </a:solidFill>
              </a:rPr>
              <a:t> </a:t>
            </a:r>
            <a:r>
              <a:rPr lang="hr-HR" sz="2400" dirty="0">
                <a:solidFill>
                  <a:srgbClr val="333333"/>
                </a:solidFill>
              </a:rPr>
              <a:t>se</a:t>
            </a:r>
            <a:r>
              <a:rPr lang="en-AU" sz="2400" dirty="0">
                <a:solidFill>
                  <a:srgbClr val="333333"/>
                </a:solidFill>
              </a:rPr>
              <a:t> </a:t>
            </a:r>
            <a:r>
              <a:rPr lang="hr-HR" sz="2400" dirty="0">
                <a:solidFill>
                  <a:srgbClr val="333333"/>
                </a:solidFill>
              </a:rPr>
              <a:t>smatrati pouzdanim dokazom</a:t>
            </a:r>
            <a:r>
              <a:rPr lang="en-AU" sz="2400" dirty="0">
                <a:solidFill>
                  <a:srgbClr val="333333"/>
                </a:solidFill>
              </a:rPr>
              <a:t>!</a:t>
            </a:r>
          </a:p>
          <a:p>
            <a:pPr lvl="0" defTabSz="914400" fontAlgn="base">
              <a:defRPr/>
            </a:pPr>
            <a:r>
              <a:rPr lang="hr-HR" sz="2400" dirty="0">
                <a:solidFill>
                  <a:srgbClr val="333333"/>
                </a:solidFill>
              </a:rPr>
              <a:t>Treba prikupiti više informacija i razmotriti drugačija moguća objašnjenja te o njima razgovarati s ljudima od povjerenja.</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143</a:t>
            </a:fld>
            <a:endParaRPr lang="de-DE" altLang="de-DE"/>
          </a:p>
        </p:txBody>
      </p:sp>
    </p:spTree>
    <p:extLst>
      <p:ext uri="{BB962C8B-B14F-4D97-AF65-F5344CB8AC3E}">
        <p14:creationId xmlns:p14="http://schemas.microsoft.com/office/powerpoint/2010/main" val="272785552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pozornosti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voditelje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Metakognitivni Trening 2 – Prebrzo zaključivanje I</a:t>
            </a:r>
          </a:p>
        </p:txBody>
      </p:sp>
      <p:sp>
        <p:nvSpPr>
          <p:cNvPr id="8" name="Slide Number Placeholder 7"/>
          <p:cNvSpPr>
            <a:spLocks noGrp="1"/>
          </p:cNvSpPr>
          <p:nvPr>
            <p:ph type="sldNum" sz="quarter" idx="12"/>
          </p:nvPr>
        </p:nvSpPr>
        <p:spPr/>
        <p:txBody>
          <a:bodyPr/>
          <a:lstStyle/>
          <a:p>
            <a:fld id="{F98D28BD-C0C9-49DF-B2DB-C13C4A913AB0}" type="slidenum">
              <a:rPr lang="de-DE" altLang="de-DE" smtClean="0"/>
              <a:pPr/>
              <a:t>144</a:t>
            </a:fld>
            <a:endParaRPr lang="de-DE" altLang="de-DE"/>
          </a:p>
        </p:txBody>
      </p:sp>
    </p:spTree>
    <p:extLst>
      <p:ext uri="{BB962C8B-B14F-4D97-AF65-F5344CB8AC3E}">
        <p14:creationId xmlns:p14="http://schemas.microsoft.com/office/powerpoint/2010/main" val="198902237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301779972"/>
              </p:ext>
            </p:extLst>
          </p:nvPr>
        </p:nvGraphicFramePr>
        <p:xfrm>
          <a:off x="408954" y="2011680"/>
          <a:ext cx="11375999" cy="4419552"/>
        </p:xfrm>
        <a:graphic>
          <a:graphicData uri="http://schemas.openxmlformats.org/drawingml/2006/table">
            <a:tbl>
              <a:tblPr>
                <a:tableStyleId>{21E4AEA4-8DFA-4A89-87EB-49C32662AFE0}</a:tableStyleId>
              </a:tblPr>
              <a:tblGrid>
                <a:gridCol w="1584177">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gridCol w="1667732">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cover.beatles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Abbey road</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/Paul McCartney </a:t>
                      </a:r>
                      <a:r>
                        <a:rPr kumimoji="0" lang="en-US" sz="1000" b="0" i="0" u="none" strike="noStrike" cap="none" normalizeH="0" baseline="0" dirty="0" err="1">
                          <a:ln>
                            <a:noFill/>
                          </a:ln>
                          <a:solidFill>
                            <a:srgbClr val="333333"/>
                          </a:solidFill>
                          <a:effectLst/>
                          <a:latin typeface="Calibri Light"/>
                          <a:cs typeface="Times New Roman" pitchFamily="18" charset="0"/>
                        </a:rPr>
                        <a:t>als</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junger</a:t>
                      </a:r>
                      <a:r>
                        <a:rPr kumimoji="0" lang="en-US" sz="1000" b="0" i="0" u="none" strike="noStrike" cap="none" normalizeH="0" baseline="0" dirty="0">
                          <a:ln>
                            <a:noFill/>
                          </a:ln>
                          <a:solidFill>
                            <a:srgbClr val="333333"/>
                          </a:solidFill>
                          <a:effectLst/>
                          <a:latin typeface="Calibri Light"/>
                          <a:cs typeface="Times New Roman" pitchFamily="18" charset="0"/>
                        </a:rPr>
                        <a:t>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Älterer</a:t>
                      </a:r>
                      <a:r>
                        <a:rPr kumimoji="0" lang="en-GB" sz="1000" b="0" i="0" u="none" strike="noStrike" cap="none" normalizeH="0" baseline="0" dirty="0">
                          <a:ln>
                            <a:noFill/>
                          </a:ln>
                          <a:solidFill>
                            <a:srgbClr val="333333"/>
                          </a:solidFill>
                          <a:effectLst/>
                          <a:latin typeface="Calibri Light"/>
                          <a:cs typeface="Times New Roman" pitchFamily="18" charset="0"/>
                        </a:rPr>
                        <a:t> Paul McCartney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Black&amp;white</a:t>
                      </a:r>
                      <a:r>
                        <a:rPr kumimoji="0" lang="en-GB" sz="1000" b="0" i="0" u="none" strike="noStrike" cap="none" normalizeH="0" baseline="0" dirty="0">
                          <a:ln>
                            <a:noFill/>
                          </a:ln>
                          <a:solidFill>
                            <a:srgbClr val="333333"/>
                          </a:solidFill>
                          <a:effectLst/>
                          <a:latin typeface="Calibri Light"/>
                        </a:rPr>
                        <a:t>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/Schwarz-</a:t>
                      </a:r>
                      <a:r>
                        <a:rPr kumimoji="0" lang="en-GB" sz="1000" b="0" i="0" u="none" strike="noStrike" cap="none" normalizeH="0" baseline="0" dirty="0" err="1">
                          <a:ln>
                            <a:noFill/>
                          </a:ln>
                          <a:solidFill>
                            <a:srgbClr val="333333"/>
                          </a:solidFill>
                          <a:effectLst/>
                          <a:latin typeface="Calibri Light"/>
                        </a:rPr>
                        <a:t>weiß</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fragmentierter</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a:t>
                      </a:r>
                      <a:r>
                        <a:rPr kumimoji="0" lang="en-US" sz="1000" b="0" i="0" u="none" strike="noStrike" cap="none" normalizeH="0" baseline="0" dirty="0" err="1">
                          <a:ln>
                            <a:noFill/>
                          </a:ln>
                          <a:solidFill>
                            <a:srgbClr val="333333"/>
                          </a:solidFill>
                          <a:effectLst/>
                          <a:latin typeface="Calibri Light"/>
                        </a:rPr>
                        <a:t>Verschiedene</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Bilder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PP by </a:t>
                      </a:r>
                      <a:r>
                        <a:rPr kumimoji="0" lang="en-US" sz="1000" b="0" i="0" u="none" strike="noStrike" cap="none" normalizeH="0" baseline="0" dirty="0" err="1">
                          <a:ln>
                            <a:noFill/>
                          </a:ln>
                          <a:solidFill>
                            <a:srgbClr val="333333"/>
                          </a:solidFill>
                          <a:effectLst/>
                          <a:latin typeface="Calibri Light"/>
                        </a:rPr>
                        <a:t>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2 – Prebrzo zaključivanje I</a:t>
            </a:r>
          </a:p>
        </p:txBody>
      </p:sp>
      <p:sp>
        <p:nvSpPr>
          <p:cNvPr id="5" name="Slide Number Placeholder 4"/>
          <p:cNvSpPr>
            <a:spLocks noGrp="1"/>
          </p:cNvSpPr>
          <p:nvPr>
            <p:ph type="sldNum" sz="quarter" idx="12"/>
          </p:nvPr>
        </p:nvSpPr>
        <p:spPr/>
        <p:txBody>
          <a:bodyPr/>
          <a:lstStyle/>
          <a:p>
            <a:fld id="{2D1DDC64-66CD-4AE3-BE53-53313256446E}" type="slidenum">
              <a:rPr lang="de-DE" altLang="de-DE" smtClean="0"/>
              <a:pPr/>
              <a:t>145</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“na djelu”</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5"/>
          <p:cNvGraphicFramePr>
            <a:graphicFrameLocks noGrp="1"/>
          </p:cNvGraphicFramePr>
          <p:nvPr>
            <p:extLst>
              <p:ext uri="{D42A27DB-BD31-4B8C-83A1-F6EECF244321}">
                <p14:modId xmlns:p14="http://schemas.microsoft.com/office/powerpoint/2010/main" val="94778041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Teorija urote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na Mjesec 1969. god. nikad nije dogodilo, radilo se o običnoj prevari.</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1800" b="0" i="0" u="none" dirty="0">
                          <a:solidFill>
                            <a:srgbClr val="333333"/>
                          </a:solidFill>
                          <a:latin typeface="Calibri Light"/>
                        </a:rPr>
                        <a:t>Navodni motivi SAD-a:</a:t>
                      </a:r>
                    </a:p>
                    <a:p>
                      <a:pPr marL="342900" indent="-342900">
                        <a:lnSpc>
                          <a:spcPct val="100000"/>
                        </a:lnSpc>
                        <a:spcBef>
                          <a:spcPts val="1200"/>
                        </a:spcBef>
                        <a:buFont typeface="+mj-lt"/>
                        <a:buAutoNum type="arabicPeriod"/>
                      </a:pPr>
                      <a:r>
                        <a:rPr lang="vi-VN" sz="1800" b="0" i="0" u="none">
                          <a:solidFill>
                            <a:srgbClr val="333333"/>
                          </a:solidFill>
                          <a:latin typeface="Calibri Light"/>
                        </a:rPr>
                        <a:t>“Tehnološka pobjeda” </a:t>
                      </a:r>
                      <a:r>
                        <a:rPr lang="vi-VN" sz="1800" b="0" i="0" u="none" dirty="0">
                          <a:solidFill>
                            <a:srgbClr val="333333"/>
                          </a:solidFill>
                          <a:latin typeface="Calibri Light"/>
                        </a:rPr>
                        <a:t>u natjecanju u svemirskim putovanjima sa Sovjetskim savezom koji je ranije uspješno lansirao satelit u svemir</a:t>
                      </a:r>
                    </a:p>
                    <a:p>
                      <a:pPr marL="342900" indent="-342900">
                        <a:lnSpc>
                          <a:spcPct val="100000"/>
                        </a:lnSpc>
                        <a:spcBef>
                          <a:spcPts val="1200"/>
                        </a:spcBef>
                        <a:buFont typeface="+mj-lt"/>
                        <a:buAutoNum type="arabicPeriod"/>
                      </a:pPr>
                      <a:r>
                        <a:rPr lang="vi-VN" sz="1800" b="0" i="0" u="none" dirty="0">
                          <a:solidFill>
                            <a:srgbClr val="333333"/>
                          </a:solidFill>
                          <a:latin typeface="Calibri Light"/>
                        </a:rPr>
                        <a:t>Odvraćanje pažnje od Vijetnamskog rata </a:t>
                      </a:r>
                    </a:p>
                    <a:p>
                      <a:pPr marL="342900" indent="-342900">
                        <a:lnSpc>
                          <a:spcPct val="100000"/>
                        </a:lnSpc>
                        <a:spcBef>
                          <a:spcPts val="1200"/>
                        </a:spcBef>
                        <a:buFont typeface="+mj-lt"/>
                        <a:buAutoNum type="arabicPeriod"/>
                      </a:pPr>
                      <a:r>
                        <a:rPr lang="vi-VN" sz="1800" b="0" i="0" u="none" dirty="0">
                          <a:solidFill>
                            <a:srgbClr val="333333"/>
                          </a:solidFill>
                          <a:latin typeface="Calibri Light"/>
                        </a:rPr>
                        <a:t>NASA je sama lažirala slijetanje na Mjesec zbog straha od smanjivanja državnog buđžeta</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146</a:t>
            </a:fld>
            <a:endParaRPr lang="de-DE" altLang="de-DE"/>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“na djelu”</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2"/>
          <p:cNvGraphicFramePr>
            <a:graphicFrameLocks noGrp="1"/>
          </p:cNvGraphicFramePr>
          <p:nvPr>
            <p:extLst>
              <p:ext uri="{D42A27DB-BD31-4B8C-83A1-F6EECF244321}">
                <p14:modId xmlns:p14="http://schemas.microsoft.com/office/powerpoint/2010/main" val="292435169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err="1">
                          <a:ln>
                            <a:noFill/>
                          </a:ln>
                          <a:solidFill>
                            <a:srgbClr val="333333"/>
                          </a:solidFill>
                          <a:effectLst/>
                          <a:latin typeface="Calibri Light"/>
                        </a:rPr>
                        <a:t>Za</a:t>
                      </a:r>
                      <a:r>
                        <a:rPr kumimoji="0" lang="es-ES" sz="2000" b="0" i="0" u="none" strike="noStrike" cap="none" normalizeH="0" baseline="0" dirty="0">
                          <a:ln>
                            <a:noFill/>
                          </a:ln>
                          <a:solidFill>
                            <a:srgbClr val="333333"/>
                          </a:solidFill>
                          <a:effectLst/>
                          <a:latin typeface="Calibri Light"/>
                        </a:rPr>
                        <a:t> i </a:t>
                      </a:r>
                      <a:r>
                        <a:rPr kumimoji="0" lang="es-ES" sz="2000" b="0" i="0" u="none" strike="noStrike" cap="none" normalizeH="0" baseline="0" dirty="0" err="1">
                          <a:ln>
                            <a:noFill/>
                          </a:ln>
                          <a:solidFill>
                            <a:srgbClr val="333333"/>
                          </a:solidFill>
                          <a:effectLst/>
                          <a:latin typeface="Calibri Light"/>
                        </a:rPr>
                        <a:t>protiv</a:t>
                      </a:r>
                      <a:r>
                        <a:rPr kumimoji="0" lang="es-E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na Mjesec 1969. god. nikad nije dogodilo, radilo se o običnoj prevari.</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Za:</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147</a:t>
            </a:fld>
            <a:endParaRPr lang="de-DE" altLang="de-DE"/>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“na djelu”</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2"/>
          <p:cNvGraphicFramePr>
            <a:graphicFrameLocks noGrp="1"/>
          </p:cNvGraphicFramePr>
          <p:nvPr>
            <p:extLst>
              <p:ext uri="{D42A27DB-BD31-4B8C-83A1-F6EECF244321}">
                <p14:modId xmlns:p14="http://schemas.microsoft.com/office/powerpoint/2010/main" val="100603568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na Mjesec 1969. god. nikad nije dogodilo, radilo se o običnoj prevari.</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Za</a:t>
                      </a:r>
                      <a:r>
                        <a:rPr kumimoji="0" lang="en-US" sz="1800" b="1"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“Zastava </a:t>
                      </a:r>
                      <a:r>
                        <a:rPr kumimoji="0" lang="en-US" sz="1800" b="0" i="0" u="none" strike="noStrike" cap="none" normalizeH="0" baseline="0" err="1">
                          <a:ln>
                            <a:noFill/>
                          </a:ln>
                          <a:solidFill>
                            <a:srgbClr val="333333"/>
                          </a:solidFill>
                          <a:effectLst/>
                          <a:latin typeface="Calibri Light"/>
                          <a:cs typeface="Times New Roman" pitchFamily="18" charset="0"/>
                        </a:rPr>
                        <a:t>koja</a:t>
                      </a:r>
                      <a:r>
                        <a:rPr kumimoji="0" lang="en-US" sz="1800" b="0" i="0" u="none" strike="noStrike" cap="none" normalizeH="0" baseline="0">
                          <a:ln>
                            <a:noFill/>
                          </a:ln>
                          <a:solidFill>
                            <a:srgbClr val="333333"/>
                          </a:solidFill>
                          <a:effectLst/>
                          <a:latin typeface="Calibri Light"/>
                          <a:cs typeface="Times New Roman" pitchFamily="18" charset="0"/>
                        </a:rPr>
                        <a:t> vijori”: </a:t>
                      </a:r>
                      <a:r>
                        <a:rPr kumimoji="0" lang="en-US" sz="1800" b="0" i="0" u="none" strike="noStrike" cap="none" normalizeH="0" baseline="0" dirty="0" err="1">
                          <a:ln>
                            <a:noFill/>
                          </a:ln>
                          <a:solidFill>
                            <a:srgbClr val="333333"/>
                          </a:solidFill>
                          <a:effectLst/>
                          <a:latin typeface="Calibri Light"/>
                          <a:cs typeface="Times New Roman" pitchFamily="18" charset="0"/>
                        </a:rPr>
                        <a:t>nemoguće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jer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Mjesecu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atmosfere</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Slike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neba</a:t>
                      </a:r>
                      <a:r>
                        <a:rPr kumimoji="0" lang="en-US" sz="1800" b="0" i="0" u="none" strike="noStrike" cap="none" normalizeH="0" baseline="0" dirty="0">
                          <a:ln>
                            <a:noFill/>
                          </a:ln>
                          <a:solidFill>
                            <a:srgbClr val="333333"/>
                          </a:solidFill>
                          <a:effectLst/>
                          <a:latin typeface="Calibri Light"/>
                          <a:cs typeface="Times New Roman" pitchFamily="18" charset="0"/>
                        </a:rPr>
                        <a:t> bez </a:t>
                      </a:r>
                      <a:r>
                        <a:rPr kumimoji="0" lang="en-US" sz="1800" b="0" i="0" u="none" strike="noStrike" cap="none" normalizeH="0" baseline="0" dirty="0" err="1">
                          <a:ln>
                            <a:noFill/>
                          </a:ln>
                          <a:solidFill>
                            <a:srgbClr val="333333"/>
                          </a:solidFill>
                          <a:effectLst/>
                          <a:latin typeface="Calibri Light"/>
                          <a:cs typeface="Times New Roman" pitchFamily="18" charset="0"/>
                        </a:rPr>
                        <a:t>zvijezda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nejednake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sjene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upućuju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proizvodnju</a:t>
                      </a:r>
                      <a:r>
                        <a:rPr kumimoji="0" lang="en-US" sz="1800" b="0" i="0" u="none" strike="noStrike" cap="none" normalizeH="0" baseline="0" dirty="0">
                          <a:ln>
                            <a:noFill/>
                          </a:ln>
                          <a:solidFill>
                            <a:srgbClr val="333333"/>
                          </a:solidFill>
                          <a:effectLst/>
                          <a:latin typeface="Calibri Light"/>
                          <a:cs typeface="Times New Roman" pitchFamily="18" charset="0"/>
                        </a:rPr>
                        <a:t> u </a:t>
                      </a:r>
                      <a:r>
                        <a:rPr kumimoji="0" lang="en-US" sz="1800" b="0" i="0" u="none" strike="noStrike" cap="none" normalizeH="0" baseline="0" dirty="0" err="1">
                          <a:ln>
                            <a:noFill/>
                          </a:ln>
                          <a:solidFill>
                            <a:srgbClr val="333333"/>
                          </a:solidFill>
                          <a:effectLst/>
                          <a:latin typeface="Calibri Light"/>
                          <a:cs typeface="Times New Roman" pitchFamily="18" charset="0"/>
                        </a:rPr>
                        <a:t>filmskom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studiju</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Radio </a:t>
                      </a:r>
                      <a:r>
                        <a:rPr kumimoji="0" lang="en-US" sz="1800" b="0" i="0" u="none" strike="noStrike" cap="none" normalizeH="0" baseline="0" dirty="0" err="1">
                          <a:ln>
                            <a:noFill/>
                          </a:ln>
                          <a:solidFill>
                            <a:srgbClr val="333333"/>
                          </a:solidFill>
                          <a:effectLst/>
                          <a:latin typeface="Calibri Light"/>
                          <a:cs typeface="Times New Roman" pitchFamily="18" charset="0"/>
                        </a:rPr>
                        <a:t>poruka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astronauta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Armstronga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Prebrzo</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odgovorio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posljednju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rečenicu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predsjednika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Nixona</a:t>
                      </a:r>
                      <a:r>
                        <a:rPr kumimoji="0" lang="en-US" sz="1800" b="0" i="0" u="none" strike="noStrike" cap="none" normalizeH="0" baseline="0" dirty="0">
                          <a:ln>
                            <a:noFill/>
                          </a:ln>
                          <a:solidFill>
                            <a:srgbClr val="333333"/>
                          </a:solidFill>
                          <a:effectLst/>
                          <a:latin typeface="Calibri Light"/>
                          <a:cs typeface="Times New Roman" pitchFamily="18" charset="0"/>
                        </a:rPr>
                        <a:t>. Radio- </a:t>
                      </a:r>
                      <a:r>
                        <a:rPr kumimoji="0" lang="en-US" sz="1800" b="0" i="0" u="none" strike="noStrike" cap="none" normalizeH="0" baseline="0" dirty="0" err="1">
                          <a:ln>
                            <a:noFill/>
                          </a:ln>
                          <a:solidFill>
                            <a:srgbClr val="333333"/>
                          </a:solidFill>
                          <a:effectLst/>
                          <a:latin typeface="Calibri Light"/>
                          <a:cs typeface="Times New Roman" pitchFamily="18" charset="0"/>
                        </a:rPr>
                        <a:t>signali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dulje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putuju</a:t>
                      </a:r>
                      <a:r>
                        <a:rPr kumimoji="0" lang="en-US" sz="1800" b="0" i="0" u="none" strike="noStrike" cap="none" normalizeH="0" baseline="0" dirty="0">
                          <a:ln>
                            <a:noFill/>
                          </a:ln>
                          <a:solidFill>
                            <a:srgbClr val="333333"/>
                          </a:solidFill>
                          <a:effectLst/>
                          <a:latin typeface="Calibri Light"/>
                          <a:cs typeface="Times New Roman" pitchFamily="18" charset="0"/>
                        </a:rPr>
                        <a:t> do </a:t>
                      </a:r>
                      <a:r>
                        <a:rPr kumimoji="0" lang="en-US" sz="1800" b="0" i="0" u="none" strike="noStrike" cap="none" normalizeH="0" baseline="0" dirty="0" err="1">
                          <a:ln>
                            <a:noFill/>
                          </a:ln>
                          <a:solidFill>
                            <a:srgbClr val="333333"/>
                          </a:solidFill>
                          <a:effectLst/>
                          <a:latin typeface="Calibri Light"/>
                          <a:cs typeface="Times New Roman" pitchFamily="18" charset="0"/>
                        </a:rPr>
                        <a:t>Zemlje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nego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što</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Armstrongu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trebalo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odgovor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148</a:t>
            </a:fld>
            <a:endParaRPr lang="de-DE" altLang="de-DE"/>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“na djelu”</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27"/>
          <p:cNvGraphicFramePr>
            <a:graphicFrameLocks noGrp="1"/>
          </p:cNvGraphicFramePr>
          <p:nvPr>
            <p:extLst>
              <p:ext uri="{D42A27DB-BD31-4B8C-83A1-F6EECF244321}">
                <p14:modId xmlns:p14="http://schemas.microsoft.com/office/powerpoint/2010/main" val="238508037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na Mjesec 1969. god. nikad nije dogodilo, radilo se o običnoj prevari.</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Protiv:</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149</a:t>
            </a:fld>
            <a:endParaRPr lang="de-DE" altLang="de-DE"/>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“na djelu”</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27"/>
          <p:cNvGraphicFramePr>
            <a:graphicFrameLocks noGrp="1"/>
          </p:cNvGraphicFramePr>
          <p:nvPr>
            <p:extLst>
              <p:ext uri="{D42A27DB-BD31-4B8C-83A1-F6EECF244321}">
                <p14:modId xmlns:p14="http://schemas.microsoft.com/office/powerpoint/2010/main" val="44024382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 </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Navodno</a:t>
                      </a:r>
                      <a:r>
                        <a:rPr kumimoji="0" lang="en-US" sz="1800" b="0" i="0" u="none" strike="noStrike" cap="none" normalizeH="0" baseline="0" dirty="0">
                          <a:ln>
                            <a:noFill/>
                          </a:ln>
                          <a:solidFill>
                            <a:srgbClr val="333333"/>
                          </a:solidFill>
                          <a:effectLst/>
                          <a:latin typeface="Calibri Light"/>
                        </a:rPr>
                        <a:t> se </a:t>
                      </a:r>
                      <a:r>
                        <a:rPr kumimoji="0" lang="en-US" sz="1800" b="0" i="0" u="none" strike="noStrike" cap="none" normalizeH="0" baseline="0" dirty="0" err="1">
                          <a:ln>
                            <a:noFill/>
                          </a:ln>
                          <a:solidFill>
                            <a:srgbClr val="333333"/>
                          </a:solidFill>
                          <a:effectLst/>
                          <a:latin typeface="Calibri Light"/>
                        </a:rPr>
                        <a:t>spuštanje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Mjesec</a:t>
                      </a:r>
                      <a:r>
                        <a:rPr kumimoji="0" lang="en-US" sz="1800" b="0" i="0" u="none" strike="noStrike" cap="none" normalizeH="0" baseline="0" dirty="0">
                          <a:ln>
                            <a:noFill/>
                          </a:ln>
                          <a:solidFill>
                            <a:srgbClr val="333333"/>
                          </a:solidFill>
                          <a:effectLst/>
                          <a:latin typeface="Calibri Light"/>
                        </a:rPr>
                        <a:t> 1969. god. </a:t>
                      </a:r>
                      <a:r>
                        <a:rPr kumimoji="0" lang="en-US" sz="1800" b="0" i="0" u="none" strike="noStrike" cap="none" normalizeH="0" baseline="0" dirty="0" err="1">
                          <a:ln>
                            <a:noFill/>
                          </a:ln>
                          <a:solidFill>
                            <a:srgbClr val="333333"/>
                          </a:solidFill>
                          <a:effectLst/>
                          <a:latin typeface="Calibri Light"/>
                        </a:rPr>
                        <a:t>nikad</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nije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dogodilo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radilo</a:t>
                      </a:r>
                      <a:r>
                        <a:rPr kumimoji="0" lang="en-US" sz="1800" b="0" i="0" u="none" strike="noStrike" cap="none" normalizeH="0" baseline="0" dirty="0">
                          <a:ln>
                            <a:noFill/>
                          </a:ln>
                          <a:solidFill>
                            <a:srgbClr val="333333"/>
                          </a:solidFill>
                          <a:effectLst/>
                          <a:latin typeface="Calibri Light"/>
                        </a:rPr>
                        <a:t> se o </a:t>
                      </a:r>
                      <a:r>
                        <a:rPr kumimoji="0" lang="en-US" sz="1800" b="0" i="0" u="none" strike="noStrike" cap="none" normalizeH="0" baseline="0" dirty="0" err="1">
                          <a:ln>
                            <a:noFill/>
                          </a:ln>
                          <a:solidFill>
                            <a:srgbClr val="333333"/>
                          </a:solidFill>
                          <a:effectLst/>
                          <a:latin typeface="Calibri Light"/>
                        </a:rPr>
                        <a:t>običnoj</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prevari</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1800" b="1" i="0" u="none" dirty="0">
                          <a:solidFill>
                            <a:srgbClr val="333333"/>
                          </a:solidFill>
                          <a:latin typeface="Calibri Light"/>
                        </a:rPr>
                        <a:t>Protiv:</a:t>
                      </a:r>
                      <a:r>
                        <a:rPr lang="vi-VN" sz="1800" b="0" i="0" u="none" dirty="0">
                          <a:solidFill>
                            <a:srgbClr val="333333"/>
                          </a:solidFill>
                          <a:latin typeface="Calibri Light"/>
                        </a:rPr>
                        <a:t> </a:t>
                      </a:r>
                    </a:p>
                    <a:p>
                      <a:pPr marL="342900" indent="-342900">
                        <a:lnSpc>
                          <a:spcPct val="100000"/>
                        </a:lnSpc>
                        <a:spcBef>
                          <a:spcPts val="1200"/>
                        </a:spcBef>
                        <a:buFont typeface="+mj-lt"/>
                        <a:buAutoNum type="arabicPeriod"/>
                      </a:pPr>
                      <a:r>
                        <a:rPr lang="vi-VN" sz="1800" b="0" i="0" u="none" dirty="0">
                          <a:solidFill>
                            <a:srgbClr val="333333"/>
                          </a:solidFill>
                          <a:latin typeface="Calibri Light"/>
                        </a:rPr>
                        <a:t>Vijorenje zastave uzrokovano je zabijanjem drške u površinu Mjeseca </a:t>
                      </a:r>
                    </a:p>
                    <a:p>
                      <a:pPr marL="342900" indent="-342900">
                        <a:lnSpc>
                          <a:spcPct val="100000"/>
                        </a:lnSpc>
                        <a:spcBef>
                          <a:spcPts val="1200"/>
                        </a:spcBef>
                        <a:buFont typeface="+mj-lt"/>
                        <a:buAutoNum type="arabicPeriod"/>
                      </a:pPr>
                      <a:r>
                        <a:rPr lang="vi-VN" sz="1800" b="0" i="0" u="none" dirty="0">
                          <a:solidFill>
                            <a:srgbClr val="333333"/>
                          </a:solidFill>
                          <a:latin typeface="Calibri Light"/>
                        </a:rPr>
                        <a:t>Noćne fotografije ne mogu uhvatiti slabe izvore svjetla zbog vremena ekspozicije </a:t>
                      </a:r>
                      <a:r>
                        <a:rPr lang="vi-VN" sz="1800" b="0" i="0" u="none" dirty="0">
                          <a:solidFill>
                            <a:srgbClr val="333333"/>
                          </a:solidFill>
                          <a:latin typeface="Times New Roman"/>
                        </a:rPr>
                        <a:t>→</a:t>
                      </a:r>
                      <a:r>
                        <a:rPr lang="vi-VN" sz="1800" b="0" i="0" u="none" dirty="0">
                          <a:solidFill>
                            <a:srgbClr val="333333"/>
                          </a:solidFill>
                          <a:latin typeface="Calibri Light"/>
                        </a:rPr>
                        <a:t> nema zvijezda</a:t>
                      </a:r>
                    </a:p>
                    <a:p>
                      <a:pPr marL="342900" indent="-342900">
                        <a:lnSpc>
                          <a:spcPct val="100000"/>
                        </a:lnSpc>
                        <a:spcBef>
                          <a:spcPts val="1200"/>
                        </a:spcBef>
                        <a:buFont typeface="+mj-lt"/>
                        <a:buAutoNum type="arabicPeriod"/>
                      </a:pPr>
                      <a:r>
                        <a:rPr lang="vi-VN" sz="1800" b="0" i="0" u="none" dirty="0">
                          <a:solidFill>
                            <a:srgbClr val="333333"/>
                          </a:solidFill>
                          <a:latin typeface="Calibri Light"/>
                        </a:rPr>
                        <a:t>Nejednake sjene uzrokuje neravna površina Mjeseca</a:t>
                      </a:r>
                    </a:p>
                    <a:p>
                      <a:pPr marL="342900" indent="-342900">
                        <a:lnSpc>
                          <a:spcPct val="100000"/>
                        </a:lnSpc>
                        <a:spcBef>
                          <a:spcPts val="1200"/>
                        </a:spcBef>
                        <a:buFont typeface="+mj-lt"/>
                        <a:buAutoNum type="arabicPeriod"/>
                      </a:pPr>
                      <a:r>
                        <a:rPr lang="vi-VN" sz="1800" b="0" i="0" u="none" dirty="0">
                          <a:solidFill>
                            <a:srgbClr val="333333"/>
                          </a:solidFill>
                          <a:latin typeface="Calibri Light"/>
                        </a:rPr>
                        <a:t>Razgovor je bio montiran da bi se prikrilo izvorno kašnjenje između Nixonovog i Armstrongovog dijaloga </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150</a:t>
            </a:fld>
            <a:endParaRPr lang="de-DE" altLang="de-DE"/>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Prebrzo</a:t>
            </a:r>
            <a:r>
              <a:rPr lang="en-US" sz="3600" dirty="0">
                <a:solidFill>
                  <a:srgbClr val="004992"/>
                </a:solidFill>
                <a:latin typeface="+mn-lt"/>
                <a:ea typeface="+mn-ea"/>
                <a:cs typeface="+mn-cs"/>
              </a:rPr>
              <a:t> </a:t>
            </a:r>
            <a:r>
              <a:rPr lang="en-US" sz="3600" err="1">
                <a:solidFill>
                  <a:srgbClr val="004992"/>
                </a:solidFill>
                <a:latin typeface="+mn-lt"/>
                <a:ea typeface="+mn-ea"/>
                <a:cs typeface="+mn-cs"/>
              </a:rPr>
              <a:t>zaključivanje</a:t>
            </a:r>
            <a:r>
              <a:rPr lang="en-US" sz="3600">
                <a:solidFill>
                  <a:srgbClr val="004992"/>
                </a:solidFill>
                <a:latin typeface="+mn-lt"/>
                <a:ea typeface="+mn-ea"/>
                <a:cs typeface="+mn-cs"/>
              </a:rPr>
              <a:t> “na djelu”</a:t>
            </a:r>
            <a:br>
              <a:rPr lang="en-US" sz="3600" dirty="0">
                <a:solidFill>
                  <a:srgbClr val="004992"/>
                </a:solidFill>
                <a:latin typeface="+mn-lt"/>
                <a:ea typeface="+mn-ea"/>
                <a:cs typeface="+mn-cs"/>
              </a:rPr>
            </a:br>
            <a:r>
              <a:rPr lang="en-US" dirty="0">
                <a:solidFill>
                  <a:srgbClr val="004992"/>
                </a:solidFill>
                <a:latin typeface="+mn-lt"/>
                <a:ea typeface="+mn-ea"/>
                <a:cs typeface="+mn-cs"/>
              </a:rPr>
              <a:t>- urbane </a:t>
            </a:r>
            <a:r>
              <a:rPr lang="en-US" dirty="0" err="1">
                <a:solidFill>
                  <a:srgbClr val="004992"/>
                </a:solidFill>
                <a:latin typeface="+mn-lt"/>
                <a:ea typeface="+mn-ea"/>
                <a:cs typeface="+mn-cs"/>
              </a:rPr>
              <a:t>legende</a:t>
            </a:r>
            <a:r>
              <a:rPr lang="en-US" dirty="0">
                <a:solidFill>
                  <a:srgbClr val="004992"/>
                </a:solidFill>
                <a:latin typeface="+mn-lt"/>
                <a:ea typeface="+mn-ea"/>
                <a:cs typeface="+mn-cs"/>
              </a:rPr>
              <a:t>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Ne!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latin typeface="Calibri Light"/>
                <a:ea typeface="ＭＳ Ｐゴシック" panose="020B0600070205080204" pitchFamily="34" charset="-128"/>
              </a:rPr>
              <a:t>Je li slijetanje na Mjesec prevara američke Vlade ?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j-lt"/>
              </a:rPr>
              <a:t>Izvor: German television station ZDF: “Vorsicht Verschwörung” (Beware conspiracy) </a:t>
            </a:r>
            <a:endParaRPr lang="de-DE" altLang="de-DE" sz="120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latin typeface="Calibri Light"/>
              </a:rPr>
              <a:t>Režiser Roland Emmerich (Dan nezavisnosti):</a:t>
            </a:r>
            <a:br>
              <a:rPr lang="en-US" altLang="de-DE" sz="2400">
                <a:latin typeface="Calibri Light"/>
              </a:rPr>
            </a:br>
            <a:r>
              <a:rPr lang="en-US" altLang="de-DE" sz="2400">
                <a:latin typeface="Calibri Light"/>
              </a:rPr>
              <a:t>“Slijetanje na Mjesec (…) je bilo jednostavno predobro. Takvu stvar je bilo nemoguće uprizoriti u 60-tima. To bi predstavljalo problem čak i s današnjom opremom.”</a:t>
            </a:r>
            <a:endParaRPr lang="de-DE"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151</a:t>
            </a:fld>
            <a:endParaRPr lang="de-DE" altLang="de-DE"/>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nastaje ovakva urbana legenda i druge teorije urote?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152</a:t>
            </a:fld>
            <a:endParaRPr lang="de-DE" altLang="de-DE"/>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nastaje ovakva urbana legenda i druge teorije urote?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hr-HR" sz="2400">
                <a:solidFill>
                  <a:srgbClr val="333333"/>
                </a:solidFill>
              </a:rPr>
              <a:t>Često su uzbudljivije od stvarnosti.</a:t>
            </a:r>
          </a:p>
          <a:p>
            <a:pPr marL="342900" lvl="0" indent="-342900" defTabSz="914400" fontAlgn="base">
              <a:buClr>
                <a:srgbClr val="333333"/>
              </a:buClr>
              <a:buFont typeface="WingDings"/>
              <a:buChar char=""/>
              <a:defRPr/>
            </a:pPr>
            <a:r>
              <a:rPr lang="hr-HR" sz="2400" dirty="0">
                <a:solidFill>
                  <a:srgbClr val="333333"/>
                </a:solidFill>
              </a:rPr>
              <a:t>Temelje se na podacima koje je teško provjeriti, a lako im je povjerovati </a:t>
            </a:r>
            <a:r>
              <a:rPr lang="en-US" sz="2400" dirty="0">
                <a:solidFill>
                  <a:srgbClr val="333333"/>
                </a:solidFill>
              </a:rPr>
              <a:t>(</a:t>
            </a:r>
            <a:r>
              <a:rPr lang="hr-HR" sz="2400" dirty="0">
                <a:solidFill>
                  <a:srgbClr val="333333"/>
                </a:solidFill>
              </a:rPr>
              <a:t>npr</a:t>
            </a:r>
            <a:r>
              <a:rPr lang="en-US" sz="2400" dirty="0">
                <a:solidFill>
                  <a:srgbClr val="333333"/>
                </a:solidFill>
              </a:rPr>
              <a:t>., </a:t>
            </a:r>
            <a:r>
              <a:rPr lang="hr-HR" sz="2400" dirty="0">
                <a:solidFill>
                  <a:srgbClr val="333333"/>
                </a:solidFill>
              </a:rPr>
              <a:t>vijorenje zastave sugerira da je slika snimljena na Zemlji)</a:t>
            </a:r>
            <a:r>
              <a:rPr lang="en-US"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Zanemaruju druga objašnjenja</a:t>
            </a:r>
            <a:r>
              <a:rPr lang="en-US" sz="2400" dirty="0">
                <a:solidFill>
                  <a:srgbClr val="333333"/>
                </a:solidFill>
              </a:rPr>
              <a:t> (</a:t>
            </a:r>
            <a:r>
              <a:rPr lang="hr-HR" sz="2400" dirty="0">
                <a:solidFill>
                  <a:srgbClr val="333333"/>
                </a:solidFill>
              </a:rPr>
              <a:t>npr</a:t>
            </a:r>
            <a:r>
              <a:rPr lang="en-US" sz="2400" dirty="0">
                <a:solidFill>
                  <a:srgbClr val="333333"/>
                </a:solidFill>
              </a:rPr>
              <a:t>., </a:t>
            </a:r>
            <a:r>
              <a:rPr lang="hr-HR" sz="2400" dirty="0">
                <a:solidFill>
                  <a:srgbClr val="333333"/>
                </a:solidFill>
              </a:rPr>
              <a:t>nebo bez zvijezda može se objasniti tehničkim ograničenjima noćne fotografije</a:t>
            </a:r>
            <a:r>
              <a:rPr lang="en-US" sz="2400" dirty="0">
                <a:solidFill>
                  <a:srgbClr val="333333"/>
                </a:solidFill>
              </a:rPr>
              <a:t>).</a:t>
            </a:r>
          </a:p>
          <a:p>
            <a:pPr marL="342900" lvl="0" indent="-342900" defTabSz="914400" fontAlgn="base">
              <a:buClr>
                <a:srgbClr val="333333"/>
              </a:buClr>
              <a:buFont typeface="WingDings"/>
              <a:buChar char=""/>
              <a:defRPr/>
            </a:pPr>
            <a:r>
              <a:rPr lang="en-US" sz="2400" dirty="0">
                <a:solidFill>
                  <a:srgbClr val="333333"/>
                </a:solidFill>
              </a:rPr>
              <a:t>Urban</a:t>
            </a:r>
            <a:r>
              <a:rPr lang="hr-HR" sz="2400" dirty="0">
                <a:solidFill>
                  <a:srgbClr val="333333"/>
                </a:solidFill>
              </a:rPr>
              <a:t>e</a:t>
            </a:r>
            <a:r>
              <a:rPr lang="en-US" sz="2400" dirty="0">
                <a:solidFill>
                  <a:srgbClr val="333333"/>
                </a:solidFill>
              </a:rPr>
              <a:t> legend</a:t>
            </a:r>
            <a:r>
              <a:rPr lang="hr-HR" sz="2400" dirty="0">
                <a:solidFill>
                  <a:srgbClr val="333333"/>
                </a:solidFill>
              </a:rPr>
              <a:t>e izvade podatak iz konteksta, a zatim ga preuveličaju.</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153</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6609</Words>
  <Application>Microsoft Office PowerPoint</Application>
  <PresentationFormat>Benutzerdefiniert</PresentationFormat>
  <Paragraphs>1300</Paragraphs>
  <Slides>153</Slides>
  <Notes>153</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153</vt:i4>
      </vt:variant>
    </vt:vector>
  </HeadingPairs>
  <TitlesOfParts>
    <vt:vector size="160" baseType="lpstr">
      <vt:lpstr>Times New Roman</vt:lpstr>
      <vt:lpstr>Arial</vt:lpstr>
      <vt:lpstr>Arial Black</vt:lpstr>
      <vt:lpstr>Symbol</vt:lpstr>
      <vt:lpstr>WingDings</vt:lpstr>
      <vt:lpstr>Calibri Light</vt:lpstr>
      <vt:lpstr>UKE_PPT-Vorlage_16zu9</vt:lpstr>
      <vt:lpstr>MKT 2 A – Prebrzo zaključivanje I</vt:lpstr>
      <vt:lpstr>Prebrzo zaključivanje</vt:lpstr>
      <vt:lpstr>Prebrzo zaključivanje</vt:lpstr>
      <vt:lpstr>Prebrzo zaključivanje</vt:lpstr>
      <vt:lpstr>Prebrzo zaključivanje</vt:lpstr>
      <vt:lpstr>Prebrzo zaključivanje</vt:lpstr>
      <vt:lpstr>Zaključivanje bez dovoljno dokaza</vt:lpstr>
      <vt:lpstr>Zaključivanje bez dovoljno dokaza</vt:lpstr>
      <vt:lpstr>Zaključivanje bez dovoljno dokaza</vt:lpstr>
      <vt:lpstr>Prebrzo zaključivanje “na djelu”</vt:lpstr>
      <vt:lpstr>Prebrzo zaključivanje “na djelu”</vt:lpstr>
      <vt:lpstr>Prebrzo zaključivanje “na djelu”</vt:lpstr>
      <vt:lpstr>Prebrzo zaključivanje “na djelu” - moderne legende - (drugačiji primjer vidi na završetku prezentacije)</vt:lpstr>
      <vt:lpstr>Prebrzo zaključivanje “na djelu” - moderne legende -</vt:lpstr>
      <vt:lpstr>Prebrzo zaključivanje “na djelu” - moderne legende -</vt:lpstr>
      <vt:lpstr>Prebrzo zaključivanje “na djelu” - moderne legende -</vt:lpstr>
      <vt:lpstr>Kako nastaju ovakve teorije zavjere?</vt:lpstr>
      <vt:lpstr>Kako nastaju ovakve teorije zavjere?</vt:lpstr>
      <vt:lpstr>Kako nastaju ovakve teorije zavjere?</vt:lpstr>
      <vt:lpstr>Zašto ovo radimo?</vt:lpstr>
      <vt:lpstr>Zašto ovo radimo?</vt:lpstr>
      <vt:lpstr>Kako prebrzo zaključivanje dovodi do pogrešnih interpretacija tijekom psihoze – primjeri</vt:lpstr>
      <vt:lpstr>Zadatak (1)</vt:lpstr>
      <vt:lpstr>Zadatak (1)</vt:lpstr>
      <vt:lpstr>Slika 1</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Slika 2</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Slika 3</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Slika 4</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Slika 5</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izborni sadržaj: video - isječci</vt:lpstr>
      <vt:lpstr>Slika 6</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Slika 7</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Slika 8</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Slika 9</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Slika 10</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Zadatak 2:</vt:lpstr>
      <vt:lpstr>Što vidite?</vt:lpstr>
      <vt:lpstr>Što vidite sada?</vt:lpstr>
      <vt:lpstr>Što vidite?</vt:lpstr>
      <vt:lpstr>Što vidite?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Što vidite?</vt:lpstr>
      <vt:lpstr>Pokušajte otkriti sve likove!</vt:lpstr>
      <vt:lpstr>PowerPoint-Präsentation</vt:lpstr>
      <vt:lpstr>Primjena u svakodnevnom životu</vt:lpstr>
      <vt:lpstr>Primjena u svakodnevnom životu</vt:lpstr>
      <vt:lpstr>Primjena u svakodnevnom životu</vt:lpstr>
      <vt:lpstr>Primjena u svakodnevnom životu</vt:lpstr>
      <vt:lpstr>Primjena u svakodnevnom životu</vt:lpstr>
      <vt:lpstr>Kako je ovo povezano sa psihozom?</vt:lpstr>
      <vt:lpstr>Kako je ovo povezano sa psihozom?</vt:lpstr>
      <vt:lpstr>Kako je ovo povezano sa psihozom?</vt:lpstr>
      <vt:lpstr>Hvala na pozornosti!</vt:lpstr>
      <vt:lpstr>PowerPoint-Präsentation</vt:lpstr>
      <vt:lpstr>Prebrzo zaključivanje “na djelu” - urbane legende -</vt:lpstr>
      <vt:lpstr>Prebrzo zaključivanje “na djelu” - urbane legende -</vt:lpstr>
      <vt:lpstr>Prebrzo zaključivanje “na djelu” - urbane legende -</vt:lpstr>
      <vt:lpstr>Prebrzo zaključivanje “na djelu” - urbane legende -</vt:lpstr>
      <vt:lpstr>Prebrzo zaključivanje “na djelu” - urbane legende -</vt:lpstr>
      <vt:lpstr>Prebrzo zaključivanje “na djelu” - urbane legende -</vt:lpstr>
      <vt:lpstr>Kako nastaje ovakva urbana legenda i druge teorije urote?</vt:lpstr>
      <vt:lpstr>Kako nastaje ovakva urbana legenda i druge teorije urote?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356</cp:revision>
  <dcterms:created xsi:type="dcterms:W3CDTF">2002-10-15T10:55:06Z</dcterms:created>
  <dcterms:modified xsi:type="dcterms:W3CDTF">2022-08-10T09:51:46Z</dcterms:modified>
</cp:coreProperties>
</file>