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156"/>
  </p:notesMasterIdLst>
  <p:handoutMasterIdLst>
    <p:handoutMasterId r:id="rId157"/>
  </p:handoutMasterIdLst>
  <p:sldIdLst>
    <p:sldId id="948" r:id="rId2"/>
    <p:sldId id="645" r:id="rId3"/>
    <p:sldId id="920" r:id="rId4"/>
    <p:sldId id="646" r:id="rId5"/>
    <p:sldId id="647" r:id="rId6"/>
    <p:sldId id="937" r:id="rId7"/>
    <p:sldId id="732" r:id="rId8"/>
    <p:sldId id="734" r:id="rId9"/>
    <p:sldId id="733" r:id="rId10"/>
    <p:sldId id="962" r:id="rId11"/>
    <p:sldId id="975" r:id="rId12"/>
    <p:sldId id="974" r:id="rId13"/>
    <p:sldId id="882" r:id="rId14"/>
    <p:sldId id="938" r:id="rId15"/>
    <p:sldId id="813" r:id="rId16"/>
    <p:sldId id="812" r:id="rId17"/>
    <p:sldId id="837" r:id="rId18"/>
    <p:sldId id="838" r:id="rId19"/>
    <p:sldId id="888" r:id="rId20"/>
    <p:sldId id="666" r:id="rId21"/>
    <p:sldId id="665" r:id="rId22"/>
    <p:sldId id="878" r:id="rId23"/>
    <p:sldId id="667" r:id="rId24"/>
    <p:sldId id="939" r:id="rId25"/>
    <p:sldId id="940" r:id="rId26"/>
    <p:sldId id="900" r:id="rId27"/>
    <p:sldId id="901" r:id="rId28"/>
    <p:sldId id="941" r:id="rId29"/>
    <p:sldId id="942" r:id="rId30"/>
    <p:sldId id="943" r:id="rId31"/>
    <p:sldId id="944" r:id="rId32"/>
    <p:sldId id="945" r:id="rId33"/>
    <p:sldId id="946" r:id="rId34"/>
    <p:sldId id="947" r:id="rId35"/>
    <p:sldId id="909" r:id="rId36"/>
    <p:sldId id="910" r:id="rId37"/>
    <p:sldId id="964" r:id="rId38"/>
    <p:sldId id="966" r:id="rId39"/>
    <p:sldId id="968" r:id="rId40"/>
    <p:sldId id="969" r:id="rId41"/>
    <p:sldId id="971" r:id="rId42"/>
    <p:sldId id="972" r:id="rId43"/>
    <p:sldId id="967" r:id="rId44"/>
    <p:sldId id="848" r:id="rId45"/>
    <p:sldId id="965" r:id="rId46"/>
    <p:sldId id="911" r:id="rId47"/>
    <p:sldId id="912" r:id="rId48"/>
    <p:sldId id="913" r:id="rId49"/>
    <p:sldId id="917" r:id="rId50"/>
    <p:sldId id="914" r:id="rId51"/>
    <p:sldId id="918" r:id="rId52"/>
    <p:sldId id="916" r:id="rId53"/>
    <p:sldId id="973" r:id="rId54"/>
    <p:sldId id="814" r:id="rId55"/>
    <p:sldId id="815" r:id="rId56"/>
    <p:sldId id="816" r:id="rId57"/>
    <p:sldId id="817" r:id="rId58"/>
    <p:sldId id="818" r:id="rId59"/>
    <p:sldId id="819" r:id="rId60"/>
    <p:sldId id="820" r:id="rId61"/>
    <p:sldId id="949" r:id="rId62"/>
    <p:sldId id="383" r:id="rId63"/>
    <p:sldId id="869" r:id="rId64"/>
    <p:sldId id="870" r:id="rId65"/>
    <p:sldId id="871" r:id="rId66"/>
    <p:sldId id="872" r:id="rId67"/>
    <p:sldId id="873" r:id="rId68"/>
    <p:sldId id="874" r:id="rId69"/>
    <p:sldId id="875" r:id="rId70"/>
    <p:sldId id="876" r:id="rId71"/>
    <p:sldId id="960" r:id="rId72"/>
    <p:sldId id="822" r:id="rId73"/>
    <p:sldId id="823" r:id="rId74"/>
    <p:sldId id="824" r:id="rId75"/>
    <p:sldId id="825" r:id="rId76"/>
    <p:sldId id="826" r:id="rId77"/>
    <p:sldId id="828" r:id="rId78"/>
    <p:sldId id="950" r:id="rId79"/>
    <p:sldId id="829" r:id="rId80"/>
    <p:sldId id="830" r:id="rId81"/>
    <p:sldId id="802" r:id="rId82"/>
    <p:sldId id="803" r:id="rId83"/>
    <p:sldId id="804" r:id="rId84"/>
    <p:sldId id="805" r:id="rId85"/>
    <p:sldId id="806" r:id="rId86"/>
    <p:sldId id="807" r:id="rId87"/>
    <p:sldId id="808" r:id="rId88"/>
    <p:sldId id="809" r:id="rId89"/>
    <p:sldId id="393" r:id="rId90"/>
    <p:sldId id="696" r:id="rId91"/>
    <p:sldId id="697" r:id="rId92"/>
    <p:sldId id="698" r:id="rId93"/>
    <p:sldId id="699" r:id="rId94"/>
    <p:sldId id="700" r:id="rId95"/>
    <p:sldId id="701" r:id="rId96"/>
    <p:sldId id="702" r:id="rId97"/>
    <p:sldId id="703" r:id="rId98"/>
    <p:sldId id="384" r:id="rId99"/>
    <p:sldId id="704" r:id="rId100"/>
    <p:sldId id="705" r:id="rId101"/>
    <p:sldId id="706" r:id="rId102"/>
    <p:sldId id="707" r:id="rId103"/>
    <p:sldId id="708" r:id="rId104"/>
    <p:sldId id="709" r:id="rId105"/>
    <p:sldId id="710" r:id="rId106"/>
    <p:sldId id="711" r:id="rId107"/>
    <p:sldId id="857" r:id="rId108"/>
    <p:sldId id="849" r:id="rId109"/>
    <p:sldId id="850" r:id="rId110"/>
    <p:sldId id="851" r:id="rId111"/>
    <p:sldId id="852" r:id="rId112"/>
    <p:sldId id="853" r:id="rId113"/>
    <p:sldId id="854" r:id="rId114"/>
    <p:sldId id="855" r:id="rId115"/>
    <p:sldId id="856" r:id="rId116"/>
    <p:sldId id="499" r:id="rId117"/>
    <p:sldId id="762" r:id="rId118"/>
    <p:sldId id="772" r:id="rId119"/>
    <p:sldId id="763" r:id="rId120"/>
    <p:sldId id="952" r:id="rId121"/>
    <p:sldId id="719" r:id="rId122"/>
    <p:sldId id="720" r:id="rId123"/>
    <p:sldId id="775" r:id="rId124"/>
    <p:sldId id="760" r:id="rId125"/>
    <p:sldId id="774" r:id="rId126"/>
    <p:sldId id="781" r:id="rId127"/>
    <p:sldId id="785" r:id="rId128"/>
    <p:sldId id="786" r:id="rId129"/>
    <p:sldId id="776" r:id="rId130"/>
    <p:sldId id="777" r:id="rId131"/>
    <p:sldId id="769" r:id="rId132"/>
    <p:sldId id="831" r:id="rId133"/>
    <p:sldId id="832" r:id="rId134"/>
    <p:sldId id="833" r:id="rId135"/>
    <p:sldId id="834" r:id="rId136"/>
    <p:sldId id="953" r:id="rId137"/>
    <p:sldId id="930" r:id="rId138"/>
    <p:sldId id="954" r:id="rId139"/>
    <p:sldId id="955" r:id="rId140"/>
    <p:sldId id="956" r:id="rId141"/>
    <p:sldId id="957" r:id="rId142"/>
    <p:sldId id="638" r:id="rId143"/>
    <p:sldId id="726" r:id="rId144"/>
    <p:sldId id="727" r:id="rId145"/>
    <p:sldId id="961" r:id="rId146"/>
    <p:sldId id="899" r:id="rId147"/>
    <p:sldId id="921" r:id="rId148"/>
    <p:sldId id="922" r:id="rId149"/>
    <p:sldId id="923" r:id="rId150"/>
    <p:sldId id="924" r:id="rId151"/>
    <p:sldId id="925" r:id="rId152"/>
    <p:sldId id="959" r:id="rId153"/>
    <p:sldId id="927" r:id="rId154"/>
    <p:sldId id="928" r:id="rId155"/>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256">
          <p15:clr>
            <a:srgbClr val="A4A3A4"/>
          </p15:clr>
        </p15:guide>
        <p15:guide id="2" pos="2336">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336699"/>
    <a:srgbClr val="006699"/>
    <a:srgbClr val="FF0066"/>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3606" autoAdjust="0"/>
  </p:normalViewPr>
  <p:slideViewPr>
    <p:cSldViewPr>
      <p:cViewPr varScale="1">
        <p:scale>
          <a:sx n="62" d="100"/>
          <a:sy n="62" d="100"/>
        </p:scale>
        <p:origin x="780" y="72"/>
      </p:cViewPr>
      <p:guideLst>
        <p:guide orient="horz" pos="2256"/>
        <p:guide pos="2336"/>
        <p:guide pos="31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3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atin typeface="Times New Roman" panose="02020603050405020304" pitchFamily="18" charset="0"/>
              </a:defRPr>
            </a:lvl1pPr>
          </a:lstStyle>
          <a:p>
            <a:pPr>
              <a:defRPr/>
            </a:pPr>
            <a:fld id="{C419F516-9198-4FA8-87D5-304015F9A33F}" type="slidenum">
              <a:rPr lang="en-GB" altLang="de-DE"/>
              <a:pPr>
                <a:defRPr/>
              </a:pPr>
              <a:t>‹Nr.›</a:t>
            </a:fld>
            <a:endParaRPr lang="en-GB" altLang="de-DE"/>
          </a:p>
        </p:txBody>
      </p:sp>
    </p:spTree>
    <p:extLst>
      <p:ext uri="{BB962C8B-B14F-4D97-AF65-F5344CB8AC3E}">
        <p14:creationId xmlns:p14="http://schemas.microsoft.com/office/powerpoint/2010/main" val="922159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atin typeface="Times New Roman" panose="02020603050405020304" pitchFamily="18" charset="0"/>
              </a:defRPr>
            </a:lvl1pPr>
          </a:lstStyle>
          <a:p>
            <a:pPr>
              <a:defRPr/>
            </a:pPr>
            <a:fld id="{BD110B19-1D44-4BB8-95E3-4D1EC405B729}" type="slidenum">
              <a:rPr lang="de-DE" altLang="de-DE"/>
              <a:pPr>
                <a:defRPr/>
              </a:pPr>
              <a:t>‹Nr.›</a:t>
            </a:fld>
            <a:endParaRPr lang="de-DE" altLang="de-DE"/>
          </a:p>
        </p:txBody>
      </p:sp>
    </p:spTree>
    <p:extLst>
      <p:ext uri="{BB962C8B-B14F-4D97-AF65-F5344CB8AC3E}">
        <p14:creationId xmlns:p14="http://schemas.microsoft.com/office/powerpoint/2010/main" val="30827317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C682A0-023E-413E-AFEA-5386BE25BFD9}" type="slidenum">
              <a:rPr lang="de-DE" altLang="de-DE" sz="1300" smtClean="0"/>
              <a:pPr>
                <a:spcBef>
                  <a:spcPct val="0"/>
                </a:spcBef>
              </a:pPr>
              <a:t>2</a:t>
            </a:fld>
            <a:endParaRPr lang="de-DE" altLang="de-DE" sz="1300"/>
          </a:p>
        </p:txBody>
      </p:sp>
      <p:sp>
        <p:nvSpPr>
          <p:cNvPr id="7171" name="Rectangle 2"/>
          <p:cNvSpPr>
            <a:spLocks noGrp="1" noRot="1" noChangeAspect="1" noChangeArrowheads="1" noTextEdit="1"/>
          </p:cNvSpPr>
          <p:nvPr>
            <p:ph type="sldImg"/>
          </p:nvPr>
        </p:nvSpPr>
        <p:spPr>
          <a:xfrm>
            <a:off x="139700" y="768350"/>
            <a:ext cx="6821488"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480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DADF12-8D9D-49A1-9AD9-35A3B9488F04}" type="slidenum">
              <a:rPr lang="de-DE" altLang="de-DE" sz="1300" smtClean="0"/>
              <a:pPr>
                <a:spcBef>
                  <a:spcPct val="0"/>
                </a:spcBef>
              </a:pPr>
              <a:t>3</a:t>
            </a:fld>
            <a:endParaRPr lang="de-DE" altLang="de-DE" sz="1300"/>
          </a:p>
        </p:txBody>
      </p:sp>
      <p:sp>
        <p:nvSpPr>
          <p:cNvPr id="9219" name="Rectangle 2"/>
          <p:cNvSpPr>
            <a:spLocks noGrp="1" noRot="1" noChangeAspect="1" noChangeArrowheads="1" noTextEdit="1"/>
          </p:cNvSpPr>
          <p:nvPr>
            <p:ph type="sldImg"/>
          </p:nvPr>
        </p:nvSpPr>
        <p:spPr>
          <a:xfrm>
            <a:off x="139700" y="768350"/>
            <a:ext cx="6821488"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368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FB4D9D-A913-41C7-BB26-59DB5F798DE4}" type="slidenum">
              <a:rPr lang="de-DE" altLang="de-DE" sz="1300" smtClean="0"/>
              <a:pPr>
                <a:spcBef>
                  <a:spcPct val="0"/>
                </a:spcBef>
              </a:pPr>
              <a:t>4</a:t>
            </a:fld>
            <a:endParaRPr lang="de-DE" altLang="de-DE" sz="1300"/>
          </a:p>
        </p:txBody>
      </p:sp>
      <p:sp>
        <p:nvSpPr>
          <p:cNvPr id="11267" name="Rectangle 2"/>
          <p:cNvSpPr>
            <a:spLocks noGrp="1" noRot="1" noChangeAspect="1" noChangeArrowheads="1" noTextEdit="1"/>
          </p:cNvSpPr>
          <p:nvPr>
            <p:ph type="sldImg"/>
          </p:nvPr>
        </p:nvSpPr>
        <p:spPr>
          <a:xfrm>
            <a:off x="139700" y="768350"/>
            <a:ext cx="6821488"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2392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5</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6</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5DBB01B-D5B9-4FA9-8C34-A5DD5756A5EF}"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281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2C0C60-7621-4197-AF6B-F5C15438EA52}" type="slidenum">
              <a:rPr lang="de-DE" altLang="de-DE" sz="1300" smtClean="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9700" y="768350"/>
            <a:ext cx="6821488"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6151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05E92E-997F-4F98-A821-C9FA6D2D4115}"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23749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BC40D5-9569-48F1-8314-236844A274BE}" type="slidenum">
              <a:rPr lang="de-DE" altLang="de-DE" sz="1300" smtClean="0"/>
              <a:pPr>
                <a:spcBef>
                  <a:spcPct val="0"/>
                </a:spcBef>
              </a:pPr>
              <a:t>10</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94631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BC40D5-9569-48F1-8314-236844A274BE}" type="slidenum">
              <a:rPr lang="de-DE" altLang="de-DE" sz="1300" smtClean="0"/>
              <a:pPr>
                <a:spcBef>
                  <a:spcPct val="0"/>
                </a:spcBef>
              </a:pPr>
              <a:t>11</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6497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BC40D5-9569-48F1-8314-236844A274BE}"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21439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BFF50F-7CC8-4A74-A7F2-6F7002ECA482}"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39700" y="768350"/>
            <a:ext cx="6821488"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91300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DEA7E5-C016-4692-A432-C5D806F410C8}"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26607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6A599F-8A73-4B3B-B011-1FCF80FC0FF6}"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39700" y="768350"/>
            <a:ext cx="6821488"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610252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CA77E23-1428-447A-8F55-4B5B7B1AC688}" type="slidenum">
              <a:rPr lang="de-DE" altLang="de-DE" sz="1300" smtClean="0"/>
              <a:pPr>
                <a:spcBef>
                  <a:spcPct val="0"/>
                </a:spcBef>
              </a:pPr>
              <a:t>17</a:t>
            </a:fld>
            <a:endParaRPr lang="de-DE" altLang="de-DE" sz="1300"/>
          </a:p>
        </p:txBody>
      </p:sp>
      <p:sp>
        <p:nvSpPr>
          <p:cNvPr id="37891" name="Rectangle 1026"/>
          <p:cNvSpPr>
            <a:spLocks noGrp="1" noRot="1" noChangeAspect="1" noChangeArrowheads="1" noTextEdit="1"/>
          </p:cNvSpPr>
          <p:nvPr>
            <p:ph type="sldImg"/>
          </p:nvPr>
        </p:nvSpPr>
        <p:spPr>
          <a:xfrm>
            <a:off x="141288" y="768350"/>
            <a:ext cx="6821487" cy="3836988"/>
          </a:xfrm>
          <a:ln/>
        </p:spPr>
      </p:sp>
      <p:sp>
        <p:nvSpPr>
          <p:cNvPr id="37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3941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14635A4-E15E-47BD-A3F5-41AD968C7214}"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9385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86D062-2104-4247-A94E-75628EBFCFAB}"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3359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D6D055-5341-4973-9A0E-02EF6F94C2E1}" type="slidenum">
              <a:rPr lang="de-DE" altLang="de-DE" sz="1300" smtClean="0"/>
              <a:pPr>
                <a:spcBef>
                  <a:spcPct val="0"/>
                </a:spcBef>
              </a:pPr>
              <a:t>20</a:t>
            </a:fld>
            <a:endParaRPr lang="de-DE" altLang="de-DE" sz="1300"/>
          </a:p>
        </p:txBody>
      </p:sp>
      <p:sp>
        <p:nvSpPr>
          <p:cNvPr id="44035" name="Rectangle 1026"/>
          <p:cNvSpPr>
            <a:spLocks noGrp="1" noRot="1" noChangeAspect="1" noChangeArrowheads="1" noTextEdit="1"/>
          </p:cNvSpPr>
          <p:nvPr>
            <p:ph type="sldImg"/>
          </p:nvPr>
        </p:nvSpPr>
        <p:spPr>
          <a:xfrm>
            <a:off x="139700" y="768350"/>
            <a:ext cx="6821488" cy="3836988"/>
          </a:xfrm>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6122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A0B233-51BD-49B4-9C97-10B205F2F095}" type="slidenum">
              <a:rPr lang="de-DE" altLang="de-DE" sz="1300" smtClean="0"/>
              <a:pPr>
                <a:spcBef>
                  <a:spcPct val="0"/>
                </a:spcBef>
              </a:pPr>
              <a:t>21</a:t>
            </a:fld>
            <a:endParaRPr lang="de-DE" altLang="de-DE" sz="1300"/>
          </a:p>
        </p:txBody>
      </p:sp>
      <p:sp>
        <p:nvSpPr>
          <p:cNvPr id="46083" name="Rectangle 1026"/>
          <p:cNvSpPr>
            <a:spLocks noGrp="1" noRot="1" noChangeAspect="1" noChangeArrowheads="1" noTextEdit="1"/>
          </p:cNvSpPr>
          <p:nvPr>
            <p:ph type="sldImg"/>
          </p:nvPr>
        </p:nvSpPr>
        <p:spPr>
          <a:xfrm>
            <a:off x="139700" y="768350"/>
            <a:ext cx="6821488" cy="3836988"/>
          </a:xfrm>
          <a:ln/>
        </p:spPr>
      </p:sp>
      <p:sp>
        <p:nvSpPr>
          <p:cNvPr id="46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5167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F37D6E-9EB2-4B14-ADAC-1786501A253A}"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32939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8D59-BA41-4567-B53F-CDF3A36C7DF2}" type="slidenum">
              <a:rPr lang="de-DE" altLang="de-DE" sz="1300" smtClean="0"/>
              <a:pPr>
                <a:spcBef>
                  <a:spcPct val="0"/>
                </a:spcBef>
              </a:pPr>
              <a:t>23</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409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8D59-BA41-4567-B53F-CDF3A36C7DF2}" type="slidenum">
              <a:rPr lang="de-DE" altLang="de-DE" sz="1300" smtClean="0"/>
              <a:pPr>
                <a:spcBef>
                  <a:spcPct val="0"/>
                </a:spcBef>
              </a:pPr>
              <a:t>24</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409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8D59-BA41-4567-B53F-CDF3A36C7DF2}" type="slidenum">
              <a:rPr lang="de-DE" altLang="de-DE" sz="1300" smtClean="0"/>
              <a:pPr>
                <a:spcBef>
                  <a:spcPct val="0"/>
                </a:spcBef>
              </a:pPr>
              <a:t>25</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409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8C5496-4ACF-4FBE-936B-D927A07704F1}"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94769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29</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30</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31</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32</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33</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34</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sz="1200" dirty="0">
              <a:solidFill>
                <a:srgbClr val="004992"/>
              </a:solidFill>
              <a:latin typeface="Calibri Light"/>
            </a:endParaRPr>
          </a:p>
        </p:txBody>
      </p:sp>
    </p:spTree>
    <p:extLst>
      <p:ext uri="{BB962C8B-B14F-4D97-AF65-F5344CB8AC3E}">
        <p14:creationId xmlns:p14="http://schemas.microsoft.com/office/powerpoint/2010/main" val="186597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2DFCB3-2BB7-4A31-BF35-EA7A34A81796}" type="slidenum">
              <a:rPr lang="de-DE" altLang="de-DE" sz="1300" smtClean="0"/>
              <a:pPr>
                <a:spcBef>
                  <a:spcPct val="0"/>
                </a:spcBef>
              </a:pPr>
              <a:t>35</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6726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36</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64377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5989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0771163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748995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7229599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67736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28501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43</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206783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D6F34E-E571-4A3F-9BF8-A8C7195DE3AD}" type="slidenum">
              <a:rPr lang="de-DE" altLang="de-DE" sz="1300" smtClean="0"/>
              <a:pPr>
                <a:spcBef>
                  <a:spcPct val="0"/>
                </a:spcBef>
              </a:pPr>
              <a:t>44</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657200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45</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53828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616855-32F1-48B8-83D0-AF3F1B2C2DEE}" type="slidenum">
              <a:rPr lang="de-DE" altLang="de-DE" sz="1300" smtClean="0"/>
              <a:pPr>
                <a:spcBef>
                  <a:spcPct val="0"/>
                </a:spcBef>
              </a:pPr>
              <a:t>46</a:t>
            </a:fld>
            <a:endParaRPr lang="de-DE" altLang="de-DE" sz="1300"/>
          </a:p>
        </p:txBody>
      </p:sp>
      <p:sp>
        <p:nvSpPr>
          <p:cNvPr id="78851" name="Rectangle 2"/>
          <p:cNvSpPr>
            <a:spLocks noGrp="1" noRot="1" noChangeAspect="1" noChangeArrowheads="1" noTextEdit="1"/>
          </p:cNvSpPr>
          <p:nvPr>
            <p:ph type="sldImg"/>
          </p:nvPr>
        </p:nvSpPr>
        <p:spPr>
          <a:xfrm>
            <a:off x="139700" y="768350"/>
            <a:ext cx="6821488"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7124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F31EB9-BDBD-4628-8456-B7356A7CBE6A}" type="slidenum">
              <a:rPr lang="de-DE" altLang="de-DE" sz="1300" smtClean="0"/>
              <a:pPr>
                <a:spcBef>
                  <a:spcPct val="0"/>
                </a:spcBef>
              </a:pPr>
              <a:t>47</a:t>
            </a:fld>
            <a:endParaRPr lang="de-DE" altLang="de-DE" sz="1300"/>
          </a:p>
        </p:txBody>
      </p:sp>
      <p:sp>
        <p:nvSpPr>
          <p:cNvPr id="80899" name="Rectangle 2"/>
          <p:cNvSpPr>
            <a:spLocks noGrp="1" noRot="1" noChangeAspect="1" noChangeArrowheads="1" noTextEdit="1"/>
          </p:cNvSpPr>
          <p:nvPr>
            <p:ph type="sldImg"/>
          </p:nvPr>
        </p:nvSpPr>
        <p:spPr>
          <a:xfrm>
            <a:off x="139700" y="768350"/>
            <a:ext cx="6821488"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45756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F9D98C-ED4D-44AA-8395-8A726E8DE361}" type="slidenum">
              <a:rPr lang="de-DE" altLang="de-DE" sz="1300" smtClean="0"/>
              <a:pPr>
                <a:spcBef>
                  <a:spcPct val="0"/>
                </a:spcBef>
              </a:pPr>
              <a:t>48</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87420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5B0A37-C7C0-4BDC-9ACA-59C24F717903}" type="slidenum">
              <a:rPr lang="de-DE" altLang="de-DE" sz="1300" smtClean="0"/>
              <a:pPr>
                <a:spcBef>
                  <a:spcPct val="0"/>
                </a:spcBef>
              </a:pPr>
              <a:t>49</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0153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E4AAB9-1322-467A-83A2-5E3074C286AB}" type="slidenum">
              <a:rPr lang="de-DE" altLang="de-DE" sz="1300" smtClean="0"/>
              <a:pPr>
                <a:spcBef>
                  <a:spcPct val="0"/>
                </a:spcBef>
              </a:pPr>
              <a:t>50</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59745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1A4024-D2D3-4B8D-B50B-D1E71DA4855D}" type="slidenum">
              <a:rPr lang="de-DE" altLang="de-DE" sz="1300" smtClean="0"/>
              <a:pPr>
                <a:spcBef>
                  <a:spcPct val="0"/>
                </a:spcBef>
              </a:pPr>
              <a:t>51</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9160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699913-C507-423C-A726-7EFE6EE0FC1D}" type="slidenum">
              <a:rPr lang="de-DE" altLang="de-DE" sz="1300" smtClean="0"/>
              <a:pPr>
                <a:spcBef>
                  <a:spcPct val="0"/>
                </a:spcBef>
              </a:pPr>
              <a:t>52</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2975428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D6F34E-E571-4A3F-9BF8-A8C7195DE3AD}" type="slidenum">
              <a:rPr lang="de-DE" altLang="de-DE" sz="1300" smtClean="0"/>
              <a:pPr>
                <a:spcBef>
                  <a:spcPct val="0"/>
                </a:spcBef>
              </a:pPr>
              <a:t>53</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423104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7C6D6E-764F-4C7E-B9BB-AF86A0CF675E}" type="slidenum">
              <a:rPr lang="de-DE" altLang="de-DE" sz="1300" smtClean="0"/>
              <a:pPr>
                <a:spcBef>
                  <a:spcPct val="0"/>
                </a:spcBef>
              </a:pPr>
              <a:t>54</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76210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12CF82-FE22-450C-83A5-6FBA3AB09BEB}" type="slidenum">
              <a:rPr lang="de-DE" altLang="de-DE" sz="1300" smtClean="0"/>
              <a:pPr>
                <a:spcBef>
                  <a:spcPct val="0"/>
                </a:spcBef>
              </a:pPr>
              <a:t>55</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3370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4BDA3E-99AD-4FFA-AA2C-7A2E8A6ADE10}" type="slidenum">
              <a:rPr lang="de-DE" altLang="de-DE" sz="1300" smtClean="0"/>
              <a:pPr>
                <a:spcBef>
                  <a:spcPct val="0"/>
                </a:spcBef>
              </a:pPr>
              <a:t>56</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26362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DFE56F-3738-4F1F-8E8E-D09CD81448F5}" type="slidenum">
              <a:rPr lang="de-DE" altLang="de-DE" sz="1300" smtClean="0"/>
              <a:pPr>
                <a:spcBef>
                  <a:spcPct val="0"/>
                </a:spcBef>
              </a:pPr>
              <a:t>57</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7655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C3B3B0-F341-4839-960F-A71F7F38DCE8}" type="slidenum">
              <a:rPr lang="de-DE" altLang="de-DE" sz="1300" smtClean="0"/>
              <a:pPr>
                <a:spcBef>
                  <a:spcPct val="0"/>
                </a:spcBef>
              </a:pPr>
              <a:t>58</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3925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96C9E2-0914-42C1-81AD-26EC4ABCBC39}" type="slidenum">
              <a:rPr lang="de-DE" altLang="de-DE" sz="1300" smtClean="0"/>
              <a:pPr>
                <a:spcBef>
                  <a:spcPct val="0"/>
                </a:spcBef>
              </a:pPr>
              <a:t>59</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5084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1E438-1C4E-4260-90CE-24BE7DD9D07E}" type="slidenum">
              <a:rPr lang="de-DE" altLang="de-DE" sz="1300" smtClean="0"/>
              <a:pPr>
                <a:spcBef>
                  <a:spcPct val="0"/>
                </a:spcBef>
              </a:pPr>
              <a:t>60</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09604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1E438-1C4E-4260-90CE-24BE7DD9D07E}" type="slidenum">
              <a:rPr lang="de-DE" altLang="de-DE" sz="1300" smtClean="0"/>
              <a:pPr>
                <a:spcBef>
                  <a:spcPct val="0"/>
                </a:spcBef>
              </a:pPr>
              <a:t>61</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09604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8664D8-F17E-4121-90F6-8072EB916D4E}" type="slidenum">
              <a:rPr lang="de-DE" altLang="de-DE" sz="1300" smtClean="0"/>
              <a:pPr>
                <a:spcBef>
                  <a:spcPct val="0"/>
                </a:spcBef>
              </a:pPr>
              <a:t>62</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10096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F84F527-3C85-4C6C-94C0-FBA06769C511}" type="slidenum">
              <a:rPr lang="de-DE" altLang="de-DE" sz="1300" smtClean="0"/>
              <a:pPr>
                <a:spcBef>
                  <a:spcPct val="0"/>
                </a:spcBef>
              </a:pPr>
              <a:t>63</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11572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003EF8-AFF8-47D8-AF66-71059CBF85CA}" type="slidenum">
              <a:rPr lang="de-DE" altLang="de-DE" sz="1300" smtClean="0"/>
              <a:pPr>
                <a:spcBef>
                  <a:spcPct val="0"/>
                </a:spcBef>
              </a:pPr>
              <a:t>64</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0975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793776-275C-4B3A-AA1E-4F45E7B0157B}" type="slidenum">
              <a:rPr lang="de-DE" altLang="de-DE" sz="1300" smtClean="0"/>
              <a:pPr>
                <a:spcBef>
                  <a:spcPct val="0"/>
                </a:spcBef>
              </a:pPr>
              <a:t>65</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02398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89284B-6D89-4EC3-8A95-5430AB141B7A}" type="slidenum">
              <a:rPr lang="de-DE" altLang="de-DE" sz="1300" smtClean="0"/>
              <a:pPr>
                <a:spcBef>
                  <a:spcPct val="0"/>
                </a:spcBef>
              </a:pPr>
              <a:t>66</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1990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FCC7B6-E0E4-43C2-84EF-FC015D6CB87A}" type="slidenum">
              <a:rPr lang="de-DE" altLang="de-DE" sz="1300" smtClean="0"/>
              <a:pPr>
                <a:spcBef>
                  <a:spcPct val="0"/>
                </a:spcBef>
              </a:pPr>
              <a:t>67</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3469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14DA10-9C6B-4BB0-B97D-FD9E7B455438}" type="slidenum">
              <a:rPr lang="de-DE" altLang="de-DE" sz="1300" smtClean="0"/>
              <a:pPr>
                <a:spcBef>
                  <a:spcPct val="0"/>
                </a:spcBef>
              </a:pPr>
              <a:t>68</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67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7F9835-2D43-4902-A103-B94BC258ED6B}" type="slidenum">
              <a:rPr lang="de-DE" altLang="de-DE" sz="1300" smtClean="0"/>
              <a:pPr>
                <a:spcBef>
                  <a:spcPct val="0"/>
                </a:spcBef>
              </a:pPr>
              <a:t>69</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3433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3326D2-4480-4D64-A434-9C0D25774C70}" type="slidenum">
              <a:rPr lang="de-DE" altLang="de-DE" sz="1300" smtClean="0"/>
              <a:pPr>
                <a:spcBef>
                  <a:spcPct val="0"/>
                </a:spcBef>
              </a:pPr>
              <a:t>70</a:t>
            </a:fld>
            <a:endParaRPr lang="de-DE" altLang="de-DE" sz="1300"/>
          </a:p>
        </p:txBody>
      </p:sp>
      <p:sp>
        <p:nvSpPr>
          <p:cNvPr id="128003" name="Rectangle 2"/>
          <p:cNvSpPr>
            <a:spLocks noGrp="1" noRot="1" noChangeAspect="1" noChangeArrowheads="1" noTextEdit="1"/>
          </p:cNvSpPr>
          <p:nvPr>
            <p:ph type="sldImg"/>
          </p:nvPr>
        </p:nvSpPr>
        <p:spPr>
          <a:xfrm>
            <a:off x="139700" y="768350"/>
            <a:ext cx="6821488"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7517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030F82-AF0E-4344-838E-F4A72461BC1C}" type="slidenum">
              <a:rPr lang="de-DE" altLang="de-DE" sz="1300" smtClean="0"/>
              <a:pPr>
                <a:spcBef>
                  <a:spcPct val="0"/>
                </a:spcBef>
              </a:pPr>
              <a:t>72</a:t>
            </a:fld>
            <a:endParaRPr lang="de-DE" altLang="de-DE" sz="1300"/>
          </a:p>
        </p:txBody>
      </p:sp>
      <p:sp>
        <p:nvSpPr>
          <p:cNvPr id="132099" name="Rectangle 2"/>
          <p:cNvSpPr>
            <a:spLocks noGrp="1" noRot="1" noChangeAspect="1" noChangeArrowheads="1" noTextEdit="1"/>
          </p:cNvSpPr>
          <p:nvPr>
            <p:ph type="sldImg"/>
          </p:nvPr>
        </p:nvSpPr>
        <p:spPr>
          <a:xfrm>
            <a:off x="139700" y="768350"/>
            <a:ext cx="6821488"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75341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AB77EA-1DAB-4DAE-BD8D-3009558D6ECA}" type="slidenum">
              <a:rPr lang="de-DE" altLang="de-DE" sz="1300" smtClean="0"/>
              <a:pPr>
                <a:spcBef>
                  <a:spcPct val="0"/>
                </a:spcBef>
              </a:pPr>
              <a:t>73</a:t>
            </a:fld>
            <a:endParaRPr lang="de-DE" altLang="de-DE" sz="1300"/>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7998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2B36FB-5FC7-4B29-9FF9-4BF6B4A8F909}" type="slidenum">
              <a:rPr lang="de-DE" altLang="de-DE" sz="1300" smtClean="0"/>
              <a:pPr>
                <a:spcBef>
                  <a:spcPct val="0"/>
                </a:spcBef>
              </a:pPr>
              <a:t>74</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7277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D6FD7F-BB78-4D3F-86BC-A19A07662D26}" type="slidenum">
              <a:rPr lang="de-DE" altLang="de-DE" sz="1300" smtClean="0"/>
              <a:pPr>
                <a:spcBef>
                  <a:spcPct val="0"/>
                </a:spcBef>
              </a:pPr>
              <a:t>75</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9054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A21CFC-D128-44A6-94DD-4CF0244A82DE}" type="slidenum">
              <a:rPr lang="de-DE" altLang="de-DE" sz="1300" smtClean="0"/>
              <a:pPr>
                <a:spcBef>
                  <a:spcPct val="0"/>
                </a:spcBef>
              </a:pPr>
              <a:t>76</a:t>
            </a:fld>
            <a:endParaRPr lang="de-DE"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99459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6905F3-ACA0-4F1D-AEF4-6BE73CF4791A}" type="slidenum">
              <a:rPr lang="de-DE" altLang="de-DE" sz="1300" smtClean="0"/>
              <a:pPr>
                <a:spcBef>
                  <a:spcPct val="0"/>
                </a:spcBef>
              </a:pPr>
              <a:t>77</a:t>
            </a:fld>
            <a:endParaRPr lang="de-DE"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8156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6905F3-ACA0-4F1D-AEF4-6BE73CF4791A}" type="slidenum">
              <a:rPr lang="de-DE" altLang="de-DE" sz="1300" smtClean="0"/>
              <a:pPr>
                <a:spcBef>
                  <a:spcPct val="0"/>
                </a:spcBef>
              </a:pPr>
              <a:t>78</a:t>
            </a:fld>
            <a:endParaRPr lang="de-DE"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8156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BB888B-1BA6-4B8E-8465-593C483218B6}" type="slidenum">
              <a:rPr lang="de-DE" altLang="de-DE" sz="1300" smtClean="0"/>
              <a:pPr>
                <a:spcBef>
                  <a:spcPct val="0"/>
                </a:spcBef>
              </a:pPr>
              <a:t>79</a:t>
            </a:fld>
            <a:endParaRPr lang="de-DE" altLang="de-DE" sz="1300"/>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26558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C56D178-6733-4A95-A70C-694EFE63769F}" type="slidenum">
              <a:rPr lang="de-DE" altLang="de-DE" sz="1300" smtClean="0"/>
              <a:pPr>
                <a:spcBef>
                  <a:spcPct val="0"/>
                </a:spcBef>
              </a:pPr>
              <a:t>80</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00248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EC009C-720E-4E16-BAE7-F26EF3E1CFB0}" type="slidenum">
              <a:rPr lang="de-DE" altLang="de-DE" sz="1300" smtClean="0"/>
              <a:pPr>
                <a:spcBef>
                  <a:spcPct val="0"/>
                </a:spcBef>
              </a:pPr>
              <a:t>81</a:t>
            </a:fld>
            <a:endParaRPr lang="de-DE" altLang="de-DE" sz="1300"/>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3607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22304E-D281-4F18-A53C-AF902D3A5961}" type="slidenum">
              <a:rPr lang="de-DE" altLang="de-DE" sz="1300" smtClean="0"/>
              <a:pPr>
                <a:spcBef>
                  <a:spcPct val="0"/>
                </a:spcBef>
              </a:pPr>
              <a:t>82</a:t>
            </a:fld>
            <a:endParaRPr lang="de-DE" altLang="de-DE" sz="1300"/>
          </a:p>
        </p:txBody>
      </p:sp>
      <p:sp>
        <p:nvSpPr>
          <p:cNvPr id="152579" name="Rectangle 1026"/>
          <p:cNvSpPr>
            <a:spLocks noGrp="1" noRot="1" noChangeAspect="1" noChangeArrowheads="1" noTextEdit="1"/>
          </p:cNvSpPr>
          <p:nvPr>
            <p:ph type="sldImg"/>
          </p:nvPr>
        </p:nvSpPr>
        <p:spPr>
          <a:xfrm>
            <a:off x="139700" y="768350"/>
            <a:ext cx="6821488" cy="3836988"/>
          </a:xfrm>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02184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E1EE4C-054C-406A-838F-317192C03BDF}" type="slidenum">
              <a:rPr lang="de-DE" altLang="de-DE" sz="1300" smtClean="0"/>
              <a:pPr>
                <a:spcBef>
                  <a:spcPct val="0"/>
                </a:spcBef>
              </a:pPr>
              <a:t>83</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87600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557C7B-3029-4939-96E7-F921F32E0029}" type="slidenum">
              <a:rPr lang="de-DE" altLang="de-DE" sz="1300" smtClean="0"/>
              <a:pPr>
                <a:spcBef>
                  <a:spcPct val="0"/>
                </a:spcBef>
              </a:pPr>
              <a:t>84</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86458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967290-BAD6-4E83-942B-3D4650FFBE95}" type="slidenum">
              <a:rPr lang="de-DE" altLang="de-DE" sz="1300" smtClean="0"/>
              <a:pPr>
                <a:spcBef>
                  <a:spcPct val="0"/>
                </a:spcBef>
              </a:pPr>
              <a:t>85</a:t>
            </a:fld>
            <a:endParaRPr lang="de-DE" altLang="de-DE" sz="1300"/>
          </a:p>
        </p:txBody>
      </p:sp>
      <p:sp>
        <p:nvSpPr>
          <p:cNvPr id="158723" name="Rectangle 1026"/>
          <p:cNvSpPr>
            <a:spLocks noGrp="1" noRot="1" noChangeAspect="1" noChangeArrowheads="1" noTextEdit="1"/>
          </p:cNvSpPr>
          <p:nvPr>
            <p:ph type="sldImg"/>
          </p:nvPr>
        </p:nvSpPr>
        <p:spPr>
          <a:xfrm>
            <a:off x="139700" y="768350"/>
            <a:ext cx="6821488" cy="3836988"/>
          </a:xfrm>
          <a:ln/>
        </p:spPr>
      </p:sp>
      <p:sp>
        <p:nvSpPr>
          <p:cNvPr id="1587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6528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CE2DC4-19EB-4D19-88B3-91C96740D8FE}" type="slidenum">
              <a:rPr lang="de-DE" altLang="de-DE" sz="1300" smtClean="0"/>
              <a:pPr>
                <a:spcBef>
                  <a:spcPct val="0"/>
                </a:spcBef>
              </a:pPr>
              <a:t>86</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7259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A30578-3857-43DC-8BAE-34A4D258B0B6}" type="slidenum">
              <a:rPr lang="de-DE" altLang="de-DE" sz="1300" smtClean="0"/>
              <a:pPr>
                <a:spcBef>
                  <a:spcPct val="0"/>
                </a:spcBef>
              </a:pPr>
              <a:t>87</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07801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171D51-9B42-4646-95D7-B9BAC67575F5}" type="slidenum">
              <a:rPr lang="de-DE" altLang="de-DE" sz="1300" smtClean="0"/>
              <a:pPr>
                <a:spcBef>
                  <a:spcPct val="0"/>
                </a:spcBef>
              </a:pPr>
              <a:t>88</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128741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DCB609-30F4-4BAB-A9FF-3CBA1AAC5052}" type="slidenum">
              <a:rPr lang="de-DE" altLang="de-DE" sz="1300" smtClean="0"/>
              <a:pPr>
                <a:spcBef>
                  <a:spcPct val="0"/>
                </a:spcBef>
              </a:pPr>
              <a:t>89</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11144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B1C0E0-6B7A-4B5F-A357-CF8CA7EC0D97}" type="slidenum">
              <a:rPr lang="de-DE" altLang="de-DE" sz="1300" smtClean="0"/>
              <a:pPr>
                <a:spcBef>
                  <a:spcPct val="0"/>
                </a:spcBef>
              </a:pPr>
              <a:t>90</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03316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8B9D13-A6F4-4CE3-AB32-C20FC75277FA}" type="slidenum">
              <a:rPr lang="de-DE" altLang="de-DE" sz="1300" smtClean="0"/>
              <a:pPr>
                <a:spcBef>
                  <a:spcPct val="0"/>
                </a:spcBef>
              </a:pPr>
              <a:t>91</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3453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EBF7203-22C2-48CA-BDFB-6D573FC65BB9}" type="slidenum">
              <a:rPr lang="de-DE" altLang="de-DE" sz="1300" smtClean="0"/>
              <a:pPr>
                <a:spcBef>
                  <a:spcPct val="0"/>
                </a:spcBef>
              </a:pPr>
              <a:t>92</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04014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B65574-E78A-4737-8574-5AA0ABF25FC5}" type="slidenum">
              <a:rPr lang="de-DE" altLang="de-DE" sz="1300" smtClean="0"/>
              <a:pPr>
                <a:spcBef>
                  <a:spcPct val="0"/>
                </a:spcBef>
              </a:pPr>
              <a:t>93</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27724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C8401A-4EA5-48B3-817C-7EA330556A37}" type="slidenum">
              <a:rPr lang="de-DE" altLang="de-DE" sz="1300" smtClean="0"/>
              <a:pPr>
                <a:spcBef>
                  <a:spcPct val="0"/>
                </a:spcBef>
              </a:pPr>
              <a:t>94</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21934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69D7602-572C-4B94-B4F8-5196EE989746}" type="slidenum">
              <a:rPr lang="de-DE" altLang="de-DE" sz="1300" smtClean="0"/>
              <a:pPr>
                <a:spcBef>
                  <a:spcPct val="0"/>
                </a:spcBef>
              </a:pPr>
              <a:t>95</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06095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1E64B0-5A00-42E7-A9A6-FAF18D0611B7}" type="slidenum">
              <a:rPr lang="de-DE" altLang="de-DE" sz="1300" smtClean="0"/>
              <a:pPr>
                <a:spcBef>
                  <a:spcPct val="0"/>
                </a:spcBef>
              </a:pPr>
              <a:t>96</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94269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321D17-5C9C-4CBE-8EC0-320817D3DCCB}" type="slidenum">
              <a:rPr lang="de-DE" altLang="de-DE" sz="1300" smtClean="0"/>
              <a:pPr>
                <a:spcBef>
                  <a:spcPct val="0"/>
                </a:spcBef>
              </a:pPr>
              <a:t>97</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57639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4FF4-96F2-44A6-97DD-38299D8AFD2E}" type="slidenum">
              <a:rPr lang="de-DE" altLang="de-DE" sz="1300" smtClean="0"/>
              <a:pPr>
                <a:spcBef>
                  <a:spcPct val="0"/>
                </a:spcBef>
              </a:pPr>
              <a:t>98</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2318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3AF11F-A4A3-4563-8F8F-3DCBCEEA24D7}" type="slidenum">
              <a:rPr lang="de-DE" altLang="de-DE" sz="1300" smtClean="0"/>
              <a:pPr>
                <a:spcBef>
                  <a:spcPct val="0"/>
                </a:spcBef>
              </a:pPr>
              <a:t>99</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0913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4BABF7-B707-46B2-BE7E-770CAAA27716}" type="slidenum">
              <a:rPr lang="de-DE" altLang="de-DE" sz="1300" smtClean="0"/>
              <a:pPr>
                <a:spcBef>
                  <a:spcPct val="0"/>
                </a:spcBef>
              </a:pPr>
              <a:t>100</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743785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C451BB-ACD8-43EA-8695-295E9E18E096}" type="slidenum">
              <a:rPr lang="de-DE" altLang="de-DE" sz="1300" smtClean="0"/>
              <a:pPr>
                <a:spcBef>
                  <a:spcPct val="0"/>
                </a:spcBef>
              </a:pPr>
              <a:t>101</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60667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B7FD93-4B09-486C-A348-66E214E314C0}" type="slidenum">
              <a:rPr lang="de-DE" altLang="de-DE" sz="1300" smtClean="0"/>
              <a:pPr>
                <a:spcBef>
                  <a:spcPct val="0"/>
                </a:spcBef>
              </a:pPr>
              <a:t>102</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76421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48B415-94FE-49EC-87EF-271D4D79B845}" type="slidenum">
              <a:rPr lang="de-DE" altLang="de-DE" sz="1300" smtClean="0"/>
              <a:pPr>
                <a:spcBef>
                  <a:spcPct val="0"/>
                </a:spcBef>
              </a:pPr>
              <a:t>103</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850429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07E045-FF9A-45C2-805A-9542CADA34D2}" type="slidenum">
              <a:rPr lang="de-DE" altLang="de-DE" sz="1300" smtClean="0"/>
              <a:pPr>
                <a:spcBef>
                  <a:spcPct val="0"/>
                </a:spcBef>
              </a:pPr>
              <a:t>104</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02282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DDD8F5-B880-4A9A-8FF5-8FC8F87BC595}" type="slidenum">
              <a:rPr lang="de-DE" altLang="de-DE" sz="1300" smtClean="0"/>
              <a:pPr>
                <a:spcBef>
                  <a:spcPct val="0"/>
                </a:spcBef>
              </a:pPr>
              <a:t>105</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5994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ACFBD0-5378-4F4F-A229-29018C23CD84}" type="slidenum">
              <a:rPr lang="de-DE" altLang="de-DE" sz="1300" smtClean="0"/>
              <a:pPr>
                <a:spcBef>
                  <a:spcPct val="0"/>
                </a:spcBef>
              </a:pPr>
              <a:t>106</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1192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AF4DBD-DF5F-48F8-A97B-F2DA747DB386}" type="slidenum">
              <a:rPr lang="de-DE" altLang="de-DE" sz="1300" smtClean="0"/>
              <a:pPr>
                <a:spcBef>
                  <a:spcPct val="0"/>
                </a:spcBef>
              </a:pPr>
              <a:t>107</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3963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4D7999-2897-4EBB-A368-029EF8C77BAE}" type="slidenum">
              <a:rPr lang="de-DE" altLang="de-DE" sz="1300" smtClean="0"/>
              <a:pPr>
                <a:spcBef>
                  <a:spcPct val="0"/>
                </a:spcBef>
              </a:pPr>
              <a:t>108</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7880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E6149B-EF38-40E8-8B25-912FB78C24F9}" type="slidenum">
              <a:rPr lang="de-DE" altLang="de-DE" sz="1300" smtClean="0"/>
              <a:pPr>
                <a:spcBef>
                  <a:spcPct val="0"/>
                </a:spcBef>
              </a:pPr>
              <a:t>109</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9419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84E2F9-8441-4227-BD96-0F4C1DCEC10A}" type="slidenum">
              <a:rPr lang="de-DE" altLang="de-DE" sz="1300" smtClean="0"/>
              <a:pPr>
                <a:spcBef>
                  <a:spcPct val="0"/>
                </a:spcBef>
              </a:pPr>
              <a:t>110</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50036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EB60D0-ACEA-4DF9-8DD5-AD4A16F7F5DD}" type="slidenum">
              <a:rPr lang="de-DE" altLang="de-DE" sz="1300" smtClean="0"/>
              <a:pPr>
                <a:spcBef>
                  <a:spcPct val="0"/>
                </a:spcBef>
              </a:pPr>
              <a:t>111</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3356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16447E0-2982-453F-9735-3D9121B95409}" type="slidenum">
              <a:rPr lang="de-DE" altLang="de-DE" sz="1300" smtClean="0"/>
              <a:pPr>
                <a:spcBef>
                  <a:spcPct val="0"/>
                </a:spcBef>
              </a:pPr>
              <a:t>112</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02115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76DDDC-EF0F-4DEC-B0A7-F22C72D6D41B}" type="slidenum">
              <a:rPr lang="de-DE" altLang="de-DE" sz="1300" smtClean="0"/>
              <a:pPr>
                <a:spcBef>
                  <a:spcPct val="0"/>
                </a:spcBef>
              </a:pPr>
              <a:t>113</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5101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B4505D-C2B1-4D62-AD95-ABEF485E00BE}" type="slidenum">
              <a:rPr lang="de-DE" altLang="de-DE" sz="1300" smtClean="0"/>
              <a:pPr>
                <a:spcBef>
                  <a:spcPct val="0"/>
                </a:spcBef>
              </a:pPr>
              <a:t>114</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17243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E96093-EA5D-4567-9478-FC07FC3A3FC2}" type="slidenum">
              <a:rPr lang="de-DE" altLang="de-DE" sz="1300" smtClean="0"/>
              <a:pPr>
                <a:spcBef>
                  <a:spcPct val="0"/>
                </a:spcBef>
              </a:pPr>
              <a:t>115</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76238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15CE2E-1DA1-4441-9DFC-9CAD2EF260F8}" type="slidenum">
              <a:rPr lang="de-DE" altLang="de-DE" sz="1300" smtClean="0"/>
              <a:pPr>
                <a:spcBef>
                  <a:spcPct val="0"/>
                </a:spcBef>
              </a:pPr>
              <a:t>116</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031853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A0255F-66EF-447C-A605-B0040DDBA7DC}" type="slidenum">
              <a:rPr lang="de-DE" altLang="de-DE" sz="1300" smtClean="0"/>
              <a:pPr>
                <a:spcBef>
                  <a:spcPct val="0"/>
                </a:spcBef>
              </a:pPr>
              <a:t>117</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94940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023BF14-2F3D-40FA-BE83-486C73DB85BA}" type="slidenum">
              <a:rPr lang="de-DE" altLang="de-DE" sz="1300" smtClean="0"/>
              <a:pPr>
                <a:spcBef>
                  <a:spcPct val="0"/>
                </a:spcBef>
              </a:pPr>
              <a:t>118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527559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0022FA-E0CB-4F18-88F5-9A980E8444B0}" type="slidenum">
              <a:rPr lang="de-DE" altLang="de-DE" sz="1300" smtClean="0"/>
              <a:pPr>
                <a:spcBef>
                  <a:spcPct val="0"/>
                </a:spcBef>
              </a:pPr>
              <a:t>119</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54263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0022FA-E0CB-4F18-88F5-9A980E8444B0}" type="slidenum">
              <a:rPr lang="de-DE" altLang="de-DE" sz="1300" smtClean="0"/>
              <a:pPr>
                <a:spcBef>
                  <a:spcPct val="0"/>
                </a:spcBef>
              </a:pPr>
              <a:t>120</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54263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2F2D65-1A95-4650-9C69-4AE890CD208E}" type="slidenum">
              <a:rPr lang="de-DE" altLang="de-DE" sz="1300" smtClean="0"/>
              <a:pPr>
                <a:spcBef>
                  <a:spcPct val="0"/>
                </a:spcBef>
              </a:pPr>
              <a:t>121</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896063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F79B65-2979-4C19-93C3-062BE62B3BF0}" type="slidenum">
              <a:rPr lang="de-DE" altLang="de-DE" sz="1300" smtClean="0"/>
              <a:pPr>
                <a:spcBef>
                  <a:spcPct val="0"/>
                </a:spcBef>
              </a:pPr>
              <a:t>122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10535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60D880-714A-4010-B0CF-82C9A5A45974}" type="slidenum">
              <a:rPr lang="de-DE" altLang="de-DE" sz="1300" smtClean="0"/>
              <a:pPr>
                <a:spcBef>
                  <a:spcPct val="0"/>
                </a:spcBef>
              </a:pPr>
              <a:t>123</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741493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046380-3FE6-454E-A9BC-C099C9A48EBC}" type="slidenum">
              <a:rPr lang="de-DE" altLang="de-DE" sz="1300" smtClean="0"/>
              <a:pPr>
                <a:spcBef>
                  <a:spcPct val="0"/>
                </a:spcBef>
              </a:pPr>
              <a:t>124</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3679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B16D717-3A86-44C4-8694-67BA0CC42BAF}" type="slidenum">
              <a:rPr lang="de-DE" altLang="de-DE" sz="1300" smtClean="0"/>
              <a:pPr>
                <a:spcBef>
                  <a:spcPct val="0"/>
                </a:spcBef>
              </a:pPr>
              <a:t>125</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920160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F9A246-A17C-42FA-9435-7BC09B84900E}" type="slidenum">
              <a:rPr lang="de-DE" altLang="de-DE" sz="1300" smtClean="0"/>
              <a:pPr>
                <a:spcBef>
                  <a:spcPct val="0"/>
                </a:spcBef>
              </a:pPr>
              <a:t>126</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965305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4DC708-BD66-41FE-8A4F-8E63E94FF11A}" type="slidenum">
              <a:rPr lang="de-DE" altLang="de-DE" sz="1300" smtClean="0"/>
              <a:pPr>
                <a:spcBef>
                  <a:spcPct val="0"/>
                </a:spcBef>
              </a:pPr>
              <a:t>127</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042767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116BBB-0851-4339-A52D-10E5EB64F411}" type="slidenum">
              <a:rPr lang="de-DE" altLang="de-DE" sz="1300" smtClean="0"/>
              <a:pPr>
                <a:spcBef>
                  <a:spcPct val="0"/>
                </a:spcBef>
              </a:pPr>
              <a:t>128</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365914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87F770-7005-4FD8-8EF1-FBA067812CCF}" type="slidenum">
              <a:rPr lang="de-DE" altLang="de-DE" sz="1300" smtClean="0"/>
              <a:pPr>
                <a:spcBef>
                  <a:spcPct val="0"/>
                </a:spcBef>
              </a:pPr>
              <a:t>129</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14851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D9B8D0-9F07-4810-83D7-CB91A3AD1429}" type="slidenum">
              <a:rPr lang="de-DE" altLang="de-DE" sz="1300" smtClean="0"/>
              <a:pPr>
                <a:spcBef>
                  <a:spcPct val="0"/>
                </a:spcBef>
              </a:pPr>
              <a:t>130</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58611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5319AB-8007-409D-A437-0711C95095A1}" type="slidenum">
              <a:rPr lang="de-DE" altLang="de-DE" sz="1300" smtClean="0"/>
              <a:pPr>
                <a:spcBef>
                  <a:spcPct val="0"/>
                </a:spcBef>
              </a:pPr>
              <a:t>131</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847458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C233C8-A03D-4B31-9347-0535DC160E16}" type="slidenum">
              <a:rPr lang="de-DE" altLang="de-DE" sz="1300" smtClean="0"/>
              <a:pPr>
                <a:spcBef>
                  <a:spcPct val="0"/>
                </a:spcBef>
              </a:pPr>
              <a:t>132</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955518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A15492-C7F8-4270-BF2B-BD8C487EA953}" type="slidenum">
              <a:rPr lang="de-DE" altLang="de-DE" sz="1300" smtClean="0"/>
              <a:pPr>
                <a:spcBef>
                  <a:spcPct val="0"/>
                </a:spcBef>
              </a:pPr>
              <a:t>133</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36697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807678-7609-453B-8EF7-2206F08A66CA}" type="slidenum">
              <a:rPr lang="de-DE" altLang="de-DE" sz="1300" smtClean="0"/>
              <a:pPr>
                <a:spcBef>
                  <a:spcPct val="0"/>
                </a:spcBef>
              </a:pPr>
              <a:t>134</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228023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9F30BF-AF1E-482F-A0F0-1762357A153B}" type="slidenum">
              <a:rPr lang="de-DE" altLang="de-DE" sz="1300" smtClean="0"/>
              <a:pPr>
                <a:spcBef>
                  <a:spcPct val="0"/>
                </a:spcBef>
              </a:pPr>
              <a:t>135</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47771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9F30BF-AF1E-482F-A0F0-1762357A153B}" type="slidenum">
              <a:rPr lang="de-DE" altLang="de-DE" sz="1300" smtClean="0"/>
              <a:pPr>
                <a:spcBef>
                  <a:spcPct val="0"/>
                </a:spcBef>
              </a:pPr>
              <a:t>136</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47771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137</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138</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139</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140</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141</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99F9CA-C0E6-4547-9F41-83AB0E6D21EA}" type="slidenum">
              <a:rPr lang="de-DE" altLang="de-DE" sz="1300" smtClean="0"/>
              <a:pPr>
                <a:spcBef>
                  <a:spcPct val="0"/>
                </a:spcBef>
              </a:pPr>
              <a:t>142</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715612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729344-4758-46CE-8101-015091BEA133}" type="slidenum">
              <a:rPr lang="de-DE" altLang="de-DE" sz="1300" smtClean="0"/>
              <a:pPr>
                <a:spcBef>
                  <a:spcPct val="0"/>
                </a:spcBef>
              </a:pPr>
              <a:t>143</a:t>
            </a:fld>
            <a:endParaRPr lang="de-DE" altLang="de-DE" sz="1300"/>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7428444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8707B2-3383-45C9-92A8-B6E32F468B17}" type="slidenum">
              <a:rPr lang="de-DE" altLang="de-DE" sz="1300" smtClean="0"/>
              <a:pPr>
                <a:spcBef>
                  <a:spcPct val="0"/>
                </a:spcBef>
              </a:pPr>
              <a:t>144</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88485631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0123D0-C189-499E-BE97-3901BD3BE0EA}" type="slidenum">
              <a:rPr lang="de-DE" altLang="de-DE" sz="1300" smtClean="0"/>
              <a:pPr>
                <a:spcBef>
                  <a:spcPct val="0"/>
                </a:spcBef>
              </a:pPr>
              <a:t>146</a:t>
            </a:fld>
            <a:endParaRPr lang="de-DE" altLang="de-DE" sz="1300"/>
          </a:p>
        </p:txBody>
      </p:sp>
      <p:sp>
        <p:nvSpPr>
          <p:cNvPr id="283651" name="Rectangle 2"/>
          <p:cNvSpPr>
            <a:spLocks noGrp="1" noRot="1" noChangeAspect="1" noChangeArrowheads="1" noTextEdit="1"/>
          </p:cNvSpPr>
          <p:nvPr>
            <p:ph type="sldImg"/>
          </p:nvPr>
        </p:nvSpPr>
        <p:spPr>
          <a:xfrm>
            <a:off x="138113" y="768350"/>
            <a:ext cx="6823075"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71008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9C2A419-5D23-47EB-AECA-A89988F74406}" type="slidenum">
              <a:rPr lang="de-DE" altLang="de-DE" sz="1300"/>
              <a:pPr algn="r" eaLnBrk="1" hangingPunct="1">
                <a:spcBef>
                  <a:spcPct val="0"/>
                </a:spcBef>
              </a:pPr>
              <a:t>147</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762793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1CE8ED5-8E8B-44E9-A1CE-151544036081}" type="slidenum">
              <a:rPr lang="de-DE" altLang="de-DE" sz="1300"/>
              <a:pPr algn="r" eaLnBrk="1" hangingPunct="1">
                <a:spcBef>
                  <a:spcPct val="0"/>
                </a:spcBef>
              </a:pPr>
              <a:t>148</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1485175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0D7E73-63F4-4829-8836-74A7BDBC4D44}" type="slidenum">
              <a:rPr lang="de-DE" altLang="de-DE" sz="1300"/>
              <a:pPr algn="r" eaLnBrk="1" hangingPunct="1">
                <a:spcBef>
                  <a:spcPct val="0"/>
                </a:spcBef>
              </a:pPr>
              <a:t>149</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52226817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FBF15E6-15BC-4EC0-AF2B-C30F192828D8}" type="slidenum">
              <a:rPr lang="de-DE" altLang="de-DE" sz="1300"/>
              <a:pPr algn="r" eaLnBrk="1" hangingPunct="1">
                <a:spcBef>
                  <a:spcPct val="0"/>
                </a:spcBef>
              </a:pPr>
              <a:t>150</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209563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75A2A2-9DBA-4F0A-B1D5-1D5D54C99214}" type="slidenum">
              <a:rPr lang="de-DE" altLang="de-DE" sz="1300"/>
              <a:pPr algn="r" eaLnBrk="1" hangingPunct="1">
                <a:spcBef>
                  <a:spcPct val="0"/>
                </a:spcBef>
              </a:pPr>
              <a:t>151</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9331517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152</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Folienbildplatzhalter 1"/>
          <p:cNvSpPr>
            <a:spLocks noGrp="1" noRot="1" noChangeAspect="1" noChangeArrowheads="1" noTextEdit="1"/>
          </p:cNvSpPr>
          <p:nvPr>
            <p:ph type="sldImg"/>
          </p:nvPr>
        </p:nvSpPr>
        <p:spPr>
          <a:xfrm>
            <a:off x="139700" y="768350"/>
            <a:ext cx="6821488" cy="3836988"/>
          </a:xfrm>
          <a:ln/>
        </p:spPr>
      </p:sp>
      <p:sp>
        <p:nvSpPr>
          <p:cNvPr id="299011" name="Notizenplatzhalt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299012" name="Foliennummernplatzhalt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Verdana" panose="020B0604030504040204" pitchFamily="34" charset="0"/>
              </a:defRPr>
            </a:lvl1pPr>
            <a:lvl2pPr marL="742950" indent="-285750" defTabSz="990600">
              <a:defRPr>
                <a:solidFill>
                  <a:schemeClr val="tx1"/>
                </a:solidFill>
                <a:latin typeface="Verdana" panose="020B0604030504040204" pitchFamily="34" charset="0"/>
              </a:defRPr>
            </a:lvl2pPr>
            <a:lvl3pPr marL="1143000" indent="-228600" defTabSz="990600">
              <a:defRPr>
                <a:solidFill>
                  <a:schemeClr val="tx1"/>
                </a:solidFill>
                <a:latin typeface="Verdana" panose="020B0604030504040204" pitchFamily="34" charset="0"/>
              </a:defRPr>
            </a:lvl3pPr>
            <a:lvl4pPr marL="1600200" indent="-228600" defTabSz="990600">
              <a:defRPr>
                <a:solidFill>
                  <a:schemeClr val="tx1"/>
                </a:solidFill>
                <a:latin typeface="Verdana" panose="020B0604030504040204" pitchFamily="34" charset="0"/>
              </a:defRPr>
            </a:lvl4pPr>
            <a:lvl5pPr marL="2057400" indent="-228600" defTabSz="990600">
              <a:defRPr>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defRPr>
            </a:lvl9pPr>
          </a:lstStyle>
          <a:p>
            <a:fld id="{D0DF134A-08D7-4A6C-A007-C8BB17EC347A}" type="slidenum">
              <a:rPr lang="de-DE" altLang="de-DE" smtClean="0">
                <a:latin typeface="Times New Roman" panose="02020603050405020304" pitchFamily="18" charset="0"/>
              </a:rPr>
              <a:pPr/>
              <a:t>154</a:t>
            </a:fld>
            <a:endParaRPr lang="de-DE" altLang="de-DE">
              <a:latin typeface="Times New Roman" panose="02020603050405020304" pitchFamily="18" charset="0"/>
            </a:endParaRPr>
          </a:p>
        </p:txBody>
      </p:sp>
    </p:spTree>
    <p:extLst>
      <p:ext uri="{BB962C8B-B14F-4D97-AF65-F5344CB8AC3E}">
        <p14:creationId xmlns:p14="http://schemas.microsoft.com/office/powerpoint/2010/main" val="735232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2 - Voreiliges Schlussfolgern I</a:t>
            </a:r>
          </a:p>
        </p:txBody>
      </p:sp>
      <p:sp>
        <p:nvSpPr>
          <p:cNvPr id="6" name="Slide Number Placeholder 5"/>
          <p:cNvSpPr>
            <a:spLocks noGrp="1"/>
          </p:cNvSpPr>
          <p:nvPr>
            <p:ph type="sldNum" sz="quarter" idx="12"/>
          </p:nvPr>
        </p:nvSpPr>
        <p:spPr bwMode="gray"/>
        <p:txBody>
          <a:bodyPr>
            <a:noAutofit/>
          </a:bodyPr>
          <a:lstStyle/>
          <a:p>
            <a:pPr>
              <a:defRPr/>
            </a:pPr>
            <a:fld id="{B753B9EC-D0E7-46BD-BE46-B8EFC249187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726E5050-4AD3-4937-8679-190C3273144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2 - Voreiliges Schlussfolgern I</a:t>
            </a:r>
          </a:p>
        </p:txBody>
      </p:sp>
      <p:sp>
        <p:nvSpPr>
          <p:cNvPr id="5" name="Slide Number Placeholder 4"/>
          <p:cNvSpPr>
            <a:spLocks noGrp="1"/>
          </p:cNvSpPr>
          <p:nvPr>
            <p:ph type="sldNum" sz="quarter" idx="12"/>
          </p:nvPr>
        </p:nvSpPr>
        <p:spPr bwMode="gray"/>
        <p:txBody>
          <a:bodyPr/>
          <a:lstStyle/>
          <a:p>
            <a:pPr>
              <a:defRPr/>
            </a:pPr>
            <a:fld id="{97B28F6E-ACAE-4018-8385-5DCED99AE6E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92BA7A26-C64D-4AD4-9010-93CA2DED1BC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2 - Voreiliges Schlussfolgern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1823985C-A473-412F-A241-91F81577CC3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8.xml"/><Relationship Id="rId1" Type="http://schemas.openxmlformats.org/officeDocument/2006/relationships/slideLayout" Target="../slideLayouts/slideLayout5.xml"/><Relationship Id="rId4" Type="http://schemas.openxmlformats.org/officeDocument/2006/relationships/image" Target="../media/image98.png"/></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9.xml"/><Relationship Id="rId1" Type="http://schemas.openxmlformats.org/officeDocument/2006/relationships/slideLayout" Target="../slideLayouts/slideLayout11.xml"/><Relationship Id="rId4" Type="http://schemas.openxmlformats.org/officeDocument/2006/relationships/image" Target="../media/image98.png"/></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4.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46.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4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48.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49.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50.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51.xml"/><Relationship Id="rId1" Type="http://schemas.openxmlformats.org/officeDocument/2006/relationships/slideLayout" Target="../slideLayouts/slideLayout5.xml"/><Relationship Id="rId4" Type="http://schemas.openxmlformats.org/officeDocument/2006/relationships/image" Target="http://upload.wikimedia.org/wikipedia/commons/thumb/2/2b/NASA_AS-11-40-5875.jpg/595px-NASA_AS-11-40-5875.jpg" TargetMode="Externa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2 A – Voreiliges Schlussfolgern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0137" y="580541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7|22</a:t>
            </a:r>
          </a:p>
          <a:p>
            <a:endParaRPr lang="de-DE" dirty="0">
              <a:latin typeface="+mj-lt"/>
            </a:endParaRPr>
          </a:p>
        </p:txBody>
      </p:sp>
    </p:spTree>
    <p:extLst>
      <p:ext uri="{BB962C8B-B14F-4D97-AF65-F5344CB8AC3E}">
        <p14:creationId xmlns:p14="http://schemas.microsoft.com/office/powerpoint/2010/main" val="28083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6146"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8194"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pPr>
            <a:r>
              <a:rPr lang="de-DE" altLang="de-DE" sz="2400" dirty="0">
                <a:solidFill>
                  <a:srgbClr val="333333"/>
                </a:solidFill>
                <a:latin typeface="Calibri Light"/>
              </a:rPr>
              <a:t>Manchmal ziehen wir Schlüsse ohne 100%-igen Beweis. </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a:t>
            </a:fld>
            <a:endParaRPr lang="de-DE" alt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2130"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a:t>
            </a:fld>
            <a:endParaRPr lang="de-DE" altLang="de-DE">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333333"/>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a:t>
            </a:fld>
            <a:endParaRPr lang="de-DE" alt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000000"/>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a:p>
            <a:pPr marL="596963" lvl="2" indent="-381000">
              <a:spcBef>
                <a:spcPts val="0"/>
              </a:spcBef>
              <a:buClr>
                <a:srgbClr val="000000"/>
              </a:buClr>
              <a:buFont typeface="WingDings"/>
              <a:buChar char=""/>
              <a:defRPr/>
            </a:pPr>
            <a:r>
              <a:rPr lang="de-DE" sz="2400" dirty="0"/>
              <a:t>einem übergenauen Vorgehen</a:t>
            </a:r>
            <a:br>
              <a:rPr lang="de-DE" sz="2400" dirty="0"/>
            </a:br>
            <a:r>
              <a:rPr lang="de-DE" sz="2400" dirty="0"/>
              <a:t>(</a:t>
            </a:r>
            <a:r>
              <a:rPr lang="de-DE" sz="2400" dirty="0">
                <a:solidFill>
                  <a:srgbClr val="004992"/>
                </a:solidFill>
              </a:rPr>
              <a:t>Nachteil:</a:t>
            </a:r>
            <a:r>
              <a:rPr lang="de-DE" sz="2400" dirty="0"/>
              <a:t> großer Zeitverlust)</a:t>
            </a:r>
            <a:endParaRPr lang="de-DE" sz="28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1105218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altLang="de-DE" sz="3600" dirty="0"/>
              <a:t>Schlussfolgerungen ohne 100%-igen Beweis</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7</a:t>
            </a:fld>
            <a:endParaRPr lang="de-DE" altLang="de-DE">
              <a:latin typeface="Calibri Light"/>
            </a:endParaRPr>
          </a:p>
        </p:txBody>
      </p:sp>
      <p:graphicFrame>
        <p:nvGraphicFramePr>
          <p:cNvPr id="524315" name="Group 27"/>
          <p:cNvGraphicFramePr>
            <a:graphicFrameLocks noGrp="1"/>
          </p:cNvGraphicFramePr>
          <p:nvPr>
            <p:extLst>
              <p:ext uri="{D42A27DB-BD31-4B8C-83A1-F6EECF244321}">
                <p14:modId xmlns:p14="http://schemas.microsoft.com/office/powerpoint/2010/main" val="372476040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Mögliche Erklärung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Gerechtfertigt?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Rauch dringt aus einer Wohnung.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Feuer?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rPr>
                        <a:t>???</a:t>
                      </a:r>
                      <a:r>
                        <a:rPr kumimoji="0" lang="de-DE" sz="2000" b="1" i="0" u="none" strike="noStrike" cap="none" normalizeH="0" baseline="0">
                          <a:ln>
                            <a:noFill/>
                          </a:ln>
                          <a:solidFill>
                            <a:srgbClr val="333333"/>
                          </a:solidFill>
                          <a:effectLst/>
                          <a:latin typeface="Calibri Light"/>
                        </a:rPr>
                        <a:t> – Was würden Sie tun?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Ein Mann lallt.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Betrunkener?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altLang="de-DE" sz="3600" dirty="0"/>
              <a:t>Schlussfolgerungen ohne 100%-igen Beweis</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8</a:t>
            </a:fld>
            <a:endParaRPr lang="de-DE" altLang="de-DE">
              <a:latin typeface="Calibri Light"/>
            </a:endParaRPr>
          </a:p>
        </p:txBody>
      </p:sp>
      <p:graphicFrame>
        <p:nvGraphicFramePr>
          <p:cNvPr id="526360" name="Group 24"/>
          <p:cNvGraphicFramePr>
            <a:graphicFrameLocks noGrp="1"/>
          </p:cNvGraphicFramePr>
          <p:nvPr>
            <p:extLst>
              <p:ext uri="{D42A27DB-BD31-4B8C-83A1-F6EECF244321}">
                <p14:modId xmlns:p14="http://schemas.microsoft.com/office/powerpoint/2010/main" val="10185072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Mögliche Erklärung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Gerechtfertigt?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Rauch dringt aus einer Wohnung.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Feuer?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wahrscheinlich</a:t>
                      </a:r>
                      <a:r>
                        <a:rPr kumimoji="0" lang="de-DE" sz="2000" b="0" i="0" u="none" strike="noStrike" cap="none" normalizeH="0" baseline="0" dirty="0">
                          <a:ln>
                            <a:noFill/>
                          </a:ln>
                          <a:solidFill>
                            <a:srgbClr val="333333"/>
                          </a:solidFill>
                          <a:effectLst/>
                          <a:latin typeface="Calibri Light"/>
                        </a:rPr>
                        <a:t> – Sprichwort: „Wo Rauch ist, da ist auch Feuer!“</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Feuerwehr verständigen: Unterlassung wäre schwerwiegender als falscher Alarm.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Ein Mann lallt.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Betrunkener?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t>Schlussfolgerungen ohne 100%-igen Beweis</a:t>
            </a:r>
            <a:endParaRPr lang="en-US" sz="3600" dirty="0"/>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9</a:t>
            </a:fld>
            <a:endParaRPr lang="de-DE" altLang="de-DE">
              <a:latin typeface="Calibri Light"/>
            </a:endParaRPr>
          </a:p>
        </p:txBody>
      </p:sp>
      <p:graphicFrame>
        <p:nvGraphicFramePr>
          <p:cNvPr id="525337" name="Group 25"/>
          <p:cNvGraphicFramePr>
            <a:graphicFrameLocks noGrp="1"/>
          </p:cNvGraphicFramePr>
          <p:nvPr>
            <p:extLst>
              <p:ext uri="{D42A27DB-BD31-4B8C-83A1-F6EECF244321}">
                <p14:modId xmlns:p14="http://schemas.microsoft.com/office/powerpoint/2010/main" val="140952487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Mögliche Erklärung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Gerechtfertigt?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Rauch dringt aus einer Wohnung.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Feuer?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wahrscheinlich</a:t>
                      </a:r>
                      <a:r>
                        <a:rPr kumimoji="0" lang="de-DE" sz="2000" b="0" i="0" u="none" strike="noStrike" cap="none" normalizeH="0" baseline="0" dirty="0">
                          <a:ln>
                            <a:noFill/>
                          </a:ln>
                          <a:solidFill>
                            <a:srgbClr val="333333"/>
                          </a:solidFill>
                          <a:effectLst/>
                          <a:latin typeface="Calibri Light"/>
                        </a:rPr>
                        <a:t> – Sprichwort: „Wo Rauch ist, da ist auch Feuer!“</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Feuerwehr verständigen: Unterlassung wäre schwerwiegender als falscher Alarm.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Ein Mann lallt.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Betrunkener?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möglich</a:t>
                      </a:r>
                      <a:r>
                        <a:rPr kumimoji="0" lang="de-DE" sz="2000" b="0" i="0" u="none" strike="noStrike" cap="none" normalizeH="0" baseline="0" dirty="0">
                          <a:ln>
                            <a:noFill/>
                          </a:ln>
                          <a:solidFill>
                            <a:srgbClr val="333333"/>
                          </a:solidFill>
                          <a:effectLst/>
                          <a:latin typeface="Calibri Light"/>
                        </a:rPr>
                        <a:t> – Es gibt eine Reihe weiterer Erklärungsmöglichkeiten (Alzheimer-Demenz, Schlaganfall etc.). Lässt man andere Erklärungen unberücksichtigt, tut man der Person evtl. Unrecht.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1951" name="Group 111"/>
          <p:cNvGraphicFramePr>
            <a:graphicFrameLocks noGrp="1"/>
          </p:cNvGraphicFramePr>
          <p:nvPr>
            <p:extLst>
              <p:ext uri="{D42A27DB-BD31-4B8C-83A1-F6EECF244321}">
                <p14:modId xmlns:p14="http://schemas.microsoft.com/office/powerpoint/2010/main" val="2396400784"/>
              </p:ext>
            </p:extLst>
          </p:nvPr>
        </p:nvGraphicFramePr>
        <p:xfrm>
          <a:off x="408955" y="1712160"/>
          <a:ext cx="11593288" cy="50292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85593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Bereich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Beispiel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de-DE" sz="1800" b="0" i="0" u="none" strike="noStrike" kern="1200" cap="none" normalizeH="0" baseline="0" dirty="0">
                          <a:ln>
                            <a:noFill/>
                          </a:ln>
                          <a:solidFill>
                            <a:schemeClr val="accent1"/>
                          </a:solidFill>
                          <a:effectLst/>
                          <a:latin typeface="Calibri Light"/>
                          <a:ea typeface="+mn-ea"/>
                          <a:cs typeface="+mn-cs"/>
                        </a:rPr>
                        <a:t>??? </a:t>
                      </a:r>
                      <a:r>
                        <a:rPr kumimoji="0" lang="de-DE" sz="1800" b="0" i="0" u="none" strike="noStrike" kern="1200" cap="none" normalizeH="0" baseline="0" dirty="0">
                          <a:ln>
                            <a:noFill/>
                          </a:ln>
                          <a:solidFill>
                            <a:schemeClr val="bg1"/>
                          </a:solidFill>
                          <a:effectLst/>
                          <a:latin typeface="Calibri Light"/>
                          <a:ea typeface="+mn-ea"/>
                          <a:cs typeface="+mn-cs"/>
                        </a:rPr>
                        <a:t>kommt es bei Verbrechen zu voreiligen Schlussfolgerungen. Je nach politischer Haltung,</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Herkunft oder Religion werden Tätern häufig vorschnell bestimmte Motive unterstellt.</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Beispiel:</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Täter und Opfer haben unterschiedliche Hautfarbe oder Religion: Vermutung, dass Rassismus/Extremismus das Motiv des Verbrechens ist</a:t>
                      </a:r>
                    </a:p>
                    <a:p>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de-DE" sz="1800" b="0" i="0" u="none" strike="noStrike" kern="1200" cap="none" normalizeH="0" baseline="0" dirty="0">
                          <a:ln>
                            <a:noFill/>
                          </a:ln>
                          <a:solidFill>
                            <a:schemeClr val="bg1"/>
                          </a:solidFill>
                          <a:effectLst/>
                          <a:latin typeface="Calibri Light"/>
                          <a:ea typeface="+mn-ea"/>
                          <a:cs typeface="+mn-cs"/>
                        </a:rPr>
                        <a:t>Manchmal stimmen solche Interpretationen am Ende tatsächlich. In der Berichterstattung</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werden andere Motive oder Tathintergründe häufig jedoch kaum erwogen. Es wird</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sich frühzeitig auf eine einzige Sichtweise festgelegt und diese beibehalten.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Medizin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Kurzschlussdenken</a:t>
            </a:r>
            <a:r>
              <a:rPr lang="en-US" sz="3600" dirty="0"/>
              <a:t> „in </a:t>
            </a:r>
            <a:r>
              <a:rPr lang="en-US" sz="3600" dirty="0" err="1"/>
              <a:t>Aktion</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97430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1951" name="Group 111"/>
          <p:cNvGraphicFramePr>
            <a:graphicFrameLocks noGrp="1"/>
          </p:cNvGraphicFramePr>
          <p:nvPr/>
        </p:nvGraphicFramePr>
        <p:xfrm>
          <a:off x="408955" y="1712160"/>
          <a:ext cx="11593288" cy="50292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85593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Bereich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Beispiel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de-DE" sz="1800" b="0" i="0" u="none" strike="noStrike" kern="1200" cap="none" normalizeH="0" baseline="0" dirty="0">
                          <a:ln>
                            <a:noFill/>
                          </a:ln>
                          <a:solidFill>
                            <a:srgbClr val="333333"/>
                          </a:solidFill>
                          <a:effectLst/>
                          <a:latin typeface="Calibri Light"/>
                          <a:ea typeface="+mn-ea"/>
                          <a:cs typeface="+mn-cs"/>
                        </a:rPr>
                        <a:t>Oft kommt es bei Verbrechen zu voreiligen Schlussfolgerungen. Je nach politischer Haltung,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Herkunft oder Religion werden Tätern häufig vorschnell bestimmte Motive unterstellt.</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Beispiel:</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Täter und Opfer haben unterschiedliche Hautfarbe oder Religion: Vermutung, dass Rassismus/Extremismus das Motiv des Verbrechens ist</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de-DE" sz="1800" b="0" i="0" u="none" strike="noStrike" kern="1200" cap="none" normalizeH="0" baseline="0" dirty="0">
                          <a:ln>
                            <a:noFill/>
                          </a:ln>
                          <a:solidFill>
                            <a:srgbClr val="333333"/>
                          </a:solidFill>
                          <a:effectLst/>
                          <a:latin typeface="Calibri Light"/>
                          <a:ea typeface="+mn-ea"/>
                          <a:cs typeface="+mn-cs"/>
                        </a:rPr>
                        <a:t>Manchmal stimmen solche Interpretationen am Ende tatsächlich. In der Berichterstattung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werden andere Motive oder Tathintergründe häufig jedoch kaum erwogen. Es wird</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sich frühzeitig auf eine einzige Sichtweise festgelegt und diese beibehalten.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Medizin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Kurzschlussdenken</a:t>
            </a:r>
            <a:r>
              <a:rPr lang="en-US" sz="3600" dirty="0"/>
              <a:t> „in </a:t>
            </a:r>
            <a:r>
              <a:rPr lang="en-US" sz="3600" dirty="0" err="1"/>
              <a:t>Aktion</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0927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1951" name="Group 111"/>
          <p:cNvGraphicFramePr>
            <a:graphicFrameLocks noGrp="1"/>
          </p:cNvGraphicFramePr>
          <p:nvPr/>
        </p:nvGraphicFramePr>
        <p:xfrm>
          <a:off x="408955" y="1712160"/>
          <a:ext cx="11593288" cy="50292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85593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Bereich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Beispiel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de-DE" sz="1800" b="0" i="0" u="none" strike="noStrike" kern="1200" cap="none" normalizeH="0" baseline="0" dirty="0">
                          <a:ln>
                            <a:noFill/>
                          </a:ln>
                          <a:solidFill>
                            <a:srgbClr val="333333"/>
                          </a:solidFill>
                          <a:effectLst/>
                          <a:latin typeface="Calibri Light"/>
                          <a:ea typeface="+mn-ea"/>
                          <a:cs typeface="+mn-cs"/>
                        </a:rPr>
                        <a:t>Oft kommt es bei Verbrechen zu voreiligen Schlussfolgerungen. Je nach politischer Haltung,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Herkunft oder Religion werden Tätern häufig vorschnell bestimmte Motive unterstellt.</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Beispiel:</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Täter und Opfer haben unterschiedliche Hautfarbe oder Religion: Vermutung, dass Rassismus/Extremismus das Motiv des Verbrechens ist</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de-DE" sz="1800" b="0" i="0" u="none" strike="noStrike" kern="1200" cap="none" normalizeH="0" baseline="0" dirty="0">
                          <a:ln>
                            <a:noFill/>
                          </a:ln>
                          <a:solidFill>
                            <a:srgbClr val="333333"/>
                          </a:solidFill>
                          <a:effectLst/>
                          <a:latin typeface="Calibri Light"/>
                          <a:ea typeface="+mn-ea"/>
                          <a:cs typeface="+mn-cs"/>
                        </a:rPr>
                        <a:t>Manchmal stimmen solche Interpretationen am Ende tatsächlich. In der Berichterstattung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werden andere Motive oder Tathintergründe häufig jedoch kaum erwogen. Es wird</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sich frühzeitig auf eine einzige Sichtweise festgelegt und diese beibehalten.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Medizin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rPr>
                        <a:t>Einzelnes Symptom </a:t>
                      </a:r>
                      <a:r>
                        <a:rPr kumimoji="0" lang="de-DE" sz="1800" b="0" i="0" u="none" strike="noStrike" cap="none" normalizeH="0" baseline="0" dirty="0">
                          <a:ln>
                            <a:noFill/>
                          </a:ln>
                          <a:solidFill>
                            <a:srgbClr val="004992"/>
                          </a:solidFill>
                          <a:effectLst/>
                          <a:latin typeface="Times New Roman"/>
                          <a:sym typeface="Wingdings" panose="05000000000000000000" pitchFamily="2" charset="2"/>
                        </a:rPr>
                        <a:t>→</a:t>
                      </a:r>
                      <a:r>
                        <a:rPr kumimoji="0" lang="de-DE" sz="1800" b="0" i="0" u="none" strike="noStrike" cap="none" normalizeH="0" baseline="0" dirty="0">
                          <a:ln>
                            <a:noFill/>
                          </a:ln>
                          <a:solidFill>
                            <a:srgbClr val="004992"/>
                          </a:solidFill>
                          <a:effectLst/>
                          <a:latin typeface="Calibri Light"/>
                        </a:rPr>
                        <a:t> Diagnose?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Einzelner Anfall wird manchmal als Epilepsie fehldiagnostiziert. Anfälle treten aber auch nach Alkoholentzug oder schwerem Fieber auf.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Andererseits werden Krankheiten manchmal wegen vorschneller Beendigung der Diagnostik übersehen (z.B. Krebs).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Kurzschlussdenken</a:t>
            </a:r>
            <a:r>
              <a:rPr lang="en-US" sz="3600" dirty="0"/>
              <a:t> „in </a:t>
            </a:r>
            <a:r>
              <a:rPr lang="en-US" sz="3600" dirty="0" err="1"/>
              <a:t>Aktion</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a:t>
            </a:fld>
            <a:endParaRPr lang="de-DE" altLang="de-DE">
              <a:latin typeface="Calibri Light"/>
            </a:endParaRPr>
          </a:p>
        </p:txBody>
      </p:sp>
    </p:spTree>
    <p:extLst>
      <p:ext uri="{BB962C8B-B14F-4D97-AF65-F5344CB8AC3E}">
        <p14:creationId xmlns:p14="http://schemas.microsoft.com/office/powerpoint/2010/main" val="2473491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127019904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Paul McCartney (Beatles) starb 1966 durch Unfall und wurde durch einen Doppelgänger ersetzt.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FFFFFF"/>
                          </a:solidFill>
                          <a:effectLst/>
                          <a:latin typeface="Calibri Light"/>
                        </a:rPr>
                        <a:t>angeblich über 70 versteckte Beweise, einige auf dem „Abbey Road“-Cover (s. rechts):</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Paul geht barfuß, ist leichenblass</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Paul ist Linkshänder, raucht rechts!</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Autokennzeichen „LMW“ (s. Pfeil) steht für „Linda McCartney </a:t>
                      </a:r>
                      <a:r>
                        <a:rPr kumimoji="0" lang="de-DE" sz="1800" b="0" i="0" u="none" strike="noStrike" cap="none" normalizeH="0" baseline="0" dirty="0" err="1">
                          <a:ln>
                            <a:noFill/>
                          </a:ln>
                          <a:solidFill>
                            <a:srgbClr val="FFFFFF"/>
                          </a:solidFill>
                          <a:effectLst/>
                          <a:latin typeface="Calibri Light"/>
                        </a:rPr>
                        <a:t>Weeping</a:t>
                      </a:r>
                      <a:r>
                        <a:rPr kumimoji="0" lang="de-DE" sz="1800" b="0" i="0" u="none" strike="noStrike" cap="none" normalizeH="0" baseline="0" dirty="0">
                          <a:ln>
                            <a:noFill/>
                          </a:ln>
                          <a:solidFill>
                            <a:srgbClr val="FFFFFF"/>
                          </a:solidFill>
                          <a:effectLst/>
                          <a:latin typeface="Calibri Light"/>
                        </a:rPr>
                        <a:t>“ (Linda McCartney trauert)</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weiteres: sein Bassspiel hätte sich nach 1966 verändert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 </a:t>
            </a:r>
            <a:br>
              <a:rPr lang="de-DE" dirty="0"/>
            </a:br>
            <a:r>
              <a:rPr lang="de-DE" sz="2400" dirty="0"/>
              <a:t>(für eine alternative Übung siehe Ende der Präsentation)</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a:t>
            </a:fld>
            <a:endParaRPr lang="de-DE" altLang="de-DE">
              <a:latin typeface="Calibri Light"/>
            </a:endParaRPr>
          </a:p>
        </p:txBody>
      </p:sp>
      <p:pic>
        <p:nvPicPr>
          <p:cNvPr id="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13" name="Group 21"/>
          <p:cNvGraphicFramePr>
            <a:graphicFrameLocks noGrp="1"/>
          </p:cNvGraphicFramePr>
          <p:nvPr>
            <p:extLst>
              <p:ext uri="{D42A27DB-BD31-4B8C-83A1-F6EECF244321}">
                <p14:modId xmlns:p14="http://schemas.microsoft.com/office/powerpoint/2010/main" val="141593033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Paul McCartney (Beatles) starb 1966 durch Unfall und wurde durch einen Doppelgänger ersetzt.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333333"/>
                          </a:solidFill>
                          <a:effectLst/>
                          <a:latin typeface="Calibri Light"/>
                        </a:rPr>
                        <a:t>angeblich über 70 versteckte Beweise, einige auf dem „Abbey Road“-Cover (s.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Paul geht barfuß, ist leichenblass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Paul ist Linkshänder, raucht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Autokennzeichen „LMW“ (s. Pfeil) steht für „Linda McCartney </a:t>
                      </a:r>
                      <a:r>
                        <a:rPr kumimoji="0" lang="de-DE" sz="1800" b="0" i="0" u="none" strike="noStrike" cap="none" normalizeH="0" baseline="0" dirty="0" err="1">
                          <a:ln>
                            <a:noFill/>
                          </a:ln>
                          <a:solidFill>
                            <a:srgbClr val="333333"/>
                          </a:solidFill>
                          <a:effectLst/>
                          <a:latin typeface="Calibri Light"/>
                        </a:rPr>
                        <a:t>Weeping</a:t>
                      </a:r>
                      <a:r>
                        <a:rPr kumimoji="0" lang="de-DE" sz="1800" b="0" i="0" u="none" strike="noStrike" cap="none" normalizeH="0" baseline="0" dirty="0">
                          <a:ln>
                            <a:noFill/>
                          </a:ln>
                          <a:solidFill>
                            <a:srgbClr val="333333"/>
                          </a:solidFill>
                          <a:effectLst/>
                          <a:latin typeface="Calibri Light"/>
                        </a:rPr>
                        <a:t>“ (Linda McCartney trauert)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weiteres: sein Bassspiel hätte sich nach 1966 verändert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a:t>
            </a:fld>
            <a:endParaRPr lang="de-DE" altLang="de-DE">
              <a:latin typeface="Calibri Light"/>
            </a:endParaRPr>
          </a:p>
        </p:txBody>
      </p:sp>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798596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37" name="Group 21"/>
          <p:cNvGraphicFramePr>
            <a:graphicFrameLocks noGrp="1"/>
          </p:cNvGraphicFramePr>
          <p:nvPr>
            <p:extLst>
              <p:ext uri="{D42A27DB-BD31-4B8C-83A1-F6EECF244321}">
                <p14:modId xmlns:p14="http://schemas.microsoft.com/office/powerpoint/2010/main" val="253543582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Paul McCartney (Beatles) starb 1966 durch Unfall und wurde durch </a:t>
                      </a:r>
                      <a:r>
                        <a:rPr kumimoji="0" lang="de-DE" sz="1800" b="0" i="0" u="none" strike="noStrike" cap="none" normalizeH="0" baseline="0">
                          <a:ln>
                            <a:noFill/>
                          </a:ln>
                          <a:solidFill>
                            <a:srgbClr val="333333"/>
                          </a:solidFill>
                          <a:effectLst/>
                          <a:latin typeface="Calibri Light"/>
                        </a:rPr>
                        <a:t>einen Doppelgänger </a:t>
                      </a:r>
                      <a:r>
                        <a:rPr kumimoji="0" lang="de-DE" sz="1800" b="0" i="0" u="none" strike="noStrike" cap="none" normalizeH="0" baseline="0" dirty="0">
                          <a:ln>
                            <a:noFill/>
                          </a:ln>
                          <a:solidFill>
                            <a:srgbClr val="333333"/>
                          </a:solidFill>
                          <a:effectLst/>
                          <a:latin typeface="Calibri Light"/>
                        </a:rPr>
                        <a:t>ersetzt.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333333"/>
                          </a:solidFill>
                          <a:effectLst/>
                          <a:latin typeface="Calibri Light"/>
                        </a:rPr>
                        <a:t>angeblich über 70 versteckte Beweise, einige auf dem „Abbey Road“-Cover (s.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a:ln>
                            <a:noFill/>
                          </a:ln>
                          <a:solidFill>
                            <a:srgbClr val="333333"/>
                          </a:solidFill>
                          <a:effectLst/>
                          <a:latin typeface="Calibri Light"/>
                        </a:rPr>
                        <a:t>Paul </a:t>
                      </a:r>
                      <a:r>
                        <a:rPr kumimoji="0" lang="de-DE" sz="1800" b="0" i="0" u="none" strike="noStrike" cap="none" normalizeH="0" baseline="0" dirty="0">
                          <a:ln>
                            <a:noFill/>
                          </a:ln>
                          <a:solidFill>
                            <a:srgbClr val="333333"/>
                          </a:solidFill>
                          <a:effectLst/>
                          <a:latin typeface="Calibri Light"/>
                        </a:rPr>
                        <a:t>geht barfuß, ist leichenblass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a:ln>
                            <a:noFill/>
                          </a:ln>
                          <a:solidFill>
                            <a:srgbClr val="333333"/>
                          </a:solidFill>
                          <a:effectLst/>
                          <a:latin typeface="Calibri Light"/>
                        </a:rPr>
                        <a:t>Paul </a:t>
                      </a:r>
                      <a:r>
                        <a:rPr kumimoji="0" lang="de-DE" sz="1800" b="0" i="0" u="none" strike="noStrike" cap="none" normalizeH="0" baseline="0" dirty="0">
                          <a:ln>
                            <a:noFill/>
                          </a:ln>
                          <a:solidFill>
                            <a:srgbClr val="333333"/>
                          </a:solidFill>
                          <a:effectLst/>
                          <a:latin typeface="Calibri Light"/>
                        </a:rPr>
                        <a:t>ist Linkshänder, raucht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Autokennzeichen „LMW“ (s. Pfeil) steht für „Linda McCartney </a:t>
                      </a:r>
                      <a:r>
                        <a:rPr kumimoji="0" lang="de-DE" sz="1800" b="0" i="0" u="none" strike="noStrike" cap="none" normalizeH="0" baseline="0" dirty="0" err="1">
                          <a:ln>
                            <a:noFill/>
                          </a:ln>
                          <a:solidFill>
                            <a:srgbClr val="333333"/>
                          </a:solidFill>
                          <a:effectLst/>
                          <a:latin typeface="Calibri Light"/>
                        </a:rPr>
                        <a:t>Weeping</a:t>
                      </a:r>
                      <a:r>
                        <a:rPr kumimoji="0" lang="de-DE" sz="1800" b="0" i="0" u="none" strike="noStrike" cap="none" normalizeH="0" baseline="0" dirty="0">
                          <a:ln>
                            <a:noFill/>
                          </a:ln>
                          <a:solidFill>
                            <a:srgbClr val="333333"/>
                          </a:solidFill>
                          <a:effectLst/>
                          <a:latin typeface="Calibri Light"/>
                        </a:rPr>
                        <a:t>“ (Linda McCartney trauert)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weiteres: sein Bassspiel hätte sich nach 1966 verändert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gleiches Aussehen &amp; Stimme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Belege sehr konstruiert, LMW kann für alles mögliche stehen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Ursprung: Legende kam 1969 durch gezielten Zeitungsscherz auf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a:t>
            </a:fld>
            <a:endParaRPr lang="de-DE" altLang="de-DE">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Paul McCartney durch einen Doppelgänger ersetzt?</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a:t>
            </a:fld>
            <a:endParaRPr lang="de-DE" altLang="de-DE">
              <a:latin typeface="Calibri Light"/>
            </a:endParaRPr>
          </a:p>
        </p:txBody>
      </p:sp>
      <p:sp>
        <p:nvSpPr>
          <p:cNvPr id="348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dirty="0">
                <a:solidFill>
                  <a:srgbClr val="FF0000"/>
                </a:solidFill>
                <a:latin typeface="Calibri Light"/>
              </a:rPr>
              <a:t>Nein!</a:t>
            </a:r>
            <a:r>
              <a:rPr lang="de-DE" altLang="de-DE" sz="4000" dirty="0">
                <a:latin typeface="Calibri Light"/>
              </a:rPr>
              <a:t> </a:t>
            </a:r>
          </a:p>
        </p:txBody>
      </p:sp>
      <p:sp>
        <p:nvSpPr>
          <p:cNvPr id="34821"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dirty="0">
                <a:latin typeface="Calibri Light"/>
              </a:rPr>
              <a:t>McCartneys humorvolle Entgegnung auf die Gerüchte um seinen Tod: ein Soloalbum mit dem Titel „Paul </a:t>
            </a:r>
            <a:r>
              <a:rPr lang="de-DE" altLang="de-DE" sz="2400" dirty="0" err="1">
                <a:latin typeface="Calibri Light"/>
              </a:rPr>
              <a:t>is</a:t>
            </a:r>
            <a:r>
              <a:rPr lang="de-DE" altLang="de-DE" sz="2400" dirty="0">
                <a:latin typeface="Calibri Light"/>
              </a:rPr>
              <a:t> live“ (Paul lebt). Beachten Sie, dass das Plattencover dem eben gezeigten sehr ähnelt. </a:t>
            </a:r>
          </a:p>
        </p:txBody>
      </p:sp>
      <p:grpSp>
        <p:nvGrpSpPr>
          <p:cNvPr id="7" name="Group 6"/>
          <p:cNvGrpSpPr/>
          <p:nvPr/>
        </p:nvGrpSpPr>
        <p:grpSpPr>
          <a:xfrm>
            <a:off x="696987" y="2855152"/>
            <a:ext cx="3967336" cy="2734088"/>
            <a:chOff x="408955" y="2720752"/>
            <a:chExt cx="3967336" cy="2734088"/>
          </a:xfrm>
        </p:grpSpPr>
        <p:pic>
          <p:nvPicPr>
            <p:cNvPr id="34820"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091" y="27207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9702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7207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
            </a:r>
          </a:p>
          <a:p>
            <a:endParaRPr lang="en-US" sz="2400" dirty="0">
              <a:solidFill>
                <a:srgbClr val="333333"/>
              </a:solidFill>
              <a:latin typeface="Calibri Light"/>
            </a:endParaRPr>
          </a:p>
        </p:txBody>
      </p:sp>
      <p:sp>
        <p:nvSpPr>
          <p:cNvPr id="36866"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686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Sie sind oft spannender als die Realität! </a:t>
            </a:r>
          </a:p>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Sie basieren auf schwer überprüfbaren Aussagen (z.B. das Bassspiel von McCartney hätte sich geändert), die einige Menschen leichtfertig glauben.</a:t>
            </a:r>
          </a:p>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Sie verschweigen alternative Erklärungen (z.B. dass LMW alles mögliche bedeuten kann).</a:t>
            </a:r>
          </a:p>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Legenden reißen Fakten aus dem Zusammenhang und strapazieren diese</a:t>
            </a:r>
            <a:r>
              <a:rPr lang="de-DE" altLang="de-DE" sz="2400" b="1" dirty="0">
                <a:solidFill>
                  <a:srgbClr val="333333"/>
                </a:solidFill>
                <a:latin typeface="Calibri Light"/>
              </a:rPr>
              <a:t> </a:t>
            </a:r>
            <a:r>
              <a:rPr lang="de-DE" altLang="de-DE" sz="2400" dirty="0">
                <a:solidFill>
                  <a:srgbClr val="333333"/>
                </a:solidFill>
                <a:latin typeface="Calibri Light"/>
              </a:rPr>
              <a:t>über</a:t>
            </a:r>
            <a:r>
              <a:rPr lang="de-DE" altLang="de-DE" sz="2400" b="1" dirty="0">
                <a:solidFill>
                  <a:srgbClr val="333333"/>
                </a:solidFill>
                <a:latin typeface="Calibri Light"/>
              </a:rPr>
              <a:t> </a:t>
            </a:r>
            <a:r>
              <a:rPr lang="de-DE" altLang="de-DE" sz="2400" dirty="0">
                <a:solidFill>
                  <a:srgbClr val="333333"/>
                </a:solidFill>
                <a:latin typeface="Calibri Light"/>
              </a:rPr>
              <a:t>(McCartney war wirklich Linkshänder, aber das bedeutet noch lange nicht, dass er nicht seine Zigarette in der rechten Hand halten könnte, z.B. weil der Fotograf das so wollte).</a:t>
            </a:r>
          </a:p>
          <a:p>
            <a:endParaRPr lang="en-US" sz="2400" dirty="0">
              <a:solidFill>
                <a:srgbClr val="333333"/>
              </a:solidFill>
              <a:latin typeface="Calibri Light"/>
            </a:endParaRPr>
          </a:p>
        </p:txBody>
      </p:sp>
      <p:sp>
        <p:nvSpPr>
          <p:cNvPr id="38914"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8915"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Wie kommt es zu diesen und anderen Verschwörungstheorien?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spcAft>
                <a:spcPct val="0"/>
              </a:spcAft>
              <a:buClr>
                <a:srgbClr val="000000"/>
              </a:buClr>
              <a:buFont typeface="WingDings"/>
              <a:buChar char=""/>
            </a:pPr>
            <a:r>
              <a:rPr lang="de-DE" altLang="de-DE" sz="2400" dirty="0">
                <a:solidFill>
                  <a:srgbClr val="333333"/>
                </a:solidFill>
                <a:latin typeface="Calibri Light"/>
              </a:rPr>
              <a:t>Es gibt viele Beispiele in der Geschichte, bei denen Minderheiten oder Außenseiter beschuldigt wurden, unkontrollierbare Situationen oder Katastrophen herbeigeführt zu haben. Im Mittelalter wurden für Missernten z.B. oft Juden oder angebliche Hexen verantwortlich gemacht.</a:t>
            </a:r>
          </a:p>
          <a:p>
            <a:pPr marL="342900" lvl="0" indent="-342900" defTabSz="914400" fontAlgn="base">
              <a:spcAft>
                <a:spcPct val="0"/>
              </a:spcAft>
              <a:buClr>
                <a:srgbClr val="000000"/>
              </a:buClr>
              <a:buFont typeface="WingDings"/>
              <a:buChar char=""/>
            </a:pPr>
            <a:r>
              <a:rPr lang="de-DE" altLang="de-DE" sz="2400" dirty="0">
                <a:solidFill>
                  <a:srgbClr val="333333"/>
                </a:solidFill>
                <a:latin typeface="Calibri Light"/>
              </a:rPr>
              <a:t>Solche simplen Schuldzuweisungen bildeten ein Ventil für die Wut in der Bevölkerung und gaben ein fälschliches Gefühl von Kontrolle. </a:t>
            </a:r>
          </a:p>
          <a:p>
            <a:endParaRPr lang="en-US" sz="2400" dirty="0">
              <a:latin typeface="Calibri Light"/>
            </a:endParaRPr>
          </a:p>
        </p:txBody>
      </p:sp>
      <p:sp>
        <p:nvSpPr>
          <p:cNvPr id="40962"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40963"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Wie kommt es zu diesen und anderen Verschwörungstheorien?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Was soll das Ganze?</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20</a:t>
            </a:fld>
            <a:endParaRPr lang="de-DE" altLang="de-DE">
              <a:latin typeface="Calibri Light"/>
            </a:endParaRPr>
          </a:p>
        </p:txBody>
      </p:sp>
      <p:sp>
        <p:nvSpPr>
          <p:cNvPr id="4301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de-DE" altLang="de-DE" sz="2400" dirty="0">
                <a:solidFill>
                  <a:srgbClr val="333333"/>
                </a:solidFill>
                <a:latin typeface="Calibri Light"/>
              </a:rPr>
              <a:t>Studien zeigen, dass viele (aber nicht alle!) Menschen mit Psychose dazu neigen, </a:t>
            </a:r>
            <a:r>
              <a:rPr lang="de-DE" altLang="de-DE" sz="2400" dirty="0">
                <a:solidFill>
                  <a:srgbClr val="004992"/>
                </a:solidFill>
                <a:latin typeface="Calibri Light"/>
              </a:rPr>
              <a:t>vorschnelle Entscheidungen zu treffen.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de-DE" altLang="de-DE" sz="2400" dirty="0">
                <a:solidFill>
                  <a:srgbClr val="333333"/>
                </a:solidFill>
                <a:latin typeface="Calibri Light"/>
              </a:rPr>
              <a:t>Studien zeigen, dass viele (aber nicht alle!) Menschen mit Psychose dazu neigen, </a:t>
            </a:r>
            <a:r>
              <a:rPr lang="de-DE" altLang="de-DE" sz="2400" dirty="0">
                <a:solidFill>
                  <a:srgbClr val="004992"/>
                </a:solidFill>
                <a:latin typeface="Calibri Light"/>
              </a:rPr>
              <a:t>vorschnelle Entscheidungen zu treffen.</a:t>
            </a:r>
          </a:p>
          <a:p>
            <a:pPr marL="342900" indent="-342900">
              <a:buClr>
                <a:srgbClr val="333333"/>
              </a:buClr>
              <a:buFont typeface="WingDings"/>
              <a:buChar char=""/>
            </a:pPr>
            <a:r>
              <a:rPr lang="de-DE" altLang="de-DE" sz="2400" dirty="0">
                <a:solidFill>
                  <a:srgbClr val="333333"/>
                </a:solidFill>
                <a:latin typeface="Calibri Light"/>
              </a:rPr>
              <a:t>Diese Vorgehensweise führt häufig zu Fehlentscheidungen. Insbesondere bei wichtigen Angelegenheiten ist es daher ratsam, </a:t>
            </a:r>
            <a:r>
              <a:rPr lang="de-DE" altLang="de-DE" sz="2400" dirty="0">
                <a:solidFill>
                  <a:srgbClr val="004992"/>
                </a:solidFill>
                <a:latin typeface="Calibri Light"/>
              </a:rPr>
              <a:t>möglichst viele Informationen zu sammeln und zu berücksichtigen.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21</a:t>
            </a:fld>
            <a:endParaRPr lang="de-DE" altLang="de-DE">
              <a:latin typeface="Calibri Light"/>
            </a:endParaRPr>
          </a:p>
        </p:txBody>
      </p:sp>
      <p:sp>
        <p:nvSpPr>
          <p:cNvPr id="45059"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30" name="Rechteck 1"/>
          <p:cNvSpPr>
            <a:spLocks noChangeArrowheads="1"/>
          </p:cNvSpPr>
          <p:nvPr/>
        </p:nvSpPr>
        <p:spPr bwMode="auto">
          <a:xfrm>
            <a:off x="408955" y="595153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de-DE" altLang="de-DE" sz="1800" dirty="0">
                <a:solidFill>
                  <a:srgbClr val="004992"/>
                </a:solidFill>
                <a:latin typeface="Calibri Light"/>
              </a:rPr>
              <a:t>Möchte vielleicht jemand eine kurze persönliche Erfahrung einbringen?</a:t>
            </a:r>
          </a:p>
        </p:txBody>
      </p:sp>
      <p:sp>
        <p:nvSpPr>
          <p:cNvPr id="6" name="Title 5"/>
          <p:cNvSpPr>
            <a:spLocks noGrp="1"/>
          </p:cNvSpPr>
          <p:nvPr>
            <p:ph type="title"/>
          </p:nvPr>
        </p:nvSpPr>
        <p:spPr/>
        <p:txBody>
          <a:bodyPr/>
          <a:lstStyle/>
          <a:p>
            <a:r>
              <a:rPr lang="de-DE" sz="3600" dirty="0"/>
              <a:t>Wie voreiliges Schlussfolgern Fehleinschätzungen während der Psychose begünstigt – Beispiele</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22</a:t>
            </a:fld>
            <a:endParaRPr lang="de-DE" altLang="de-DE">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2207377594"/>
              </p:ext>
            </p:extLst>
          </p:nvPr>
        </p:nvGraphicFramePr>
        <p:xfrm>
          <a:off x="408955" y="2420832"/>
          <a:ext cx="11376000" cy="3113698"/>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Ereignis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Bewertung in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Andere Erklärungen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2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Telefon knackt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Man wird abgehört, CIA hört mit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Kabelschaden; typische Geräusche bei Ferngespräch; Funkloch bei Handygespräch</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2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rPr>
                        <a:t>Im Radio wird „Toxic“ (dt.: giftig) von Britney Spears gespielt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Geheimes Zeichen für einen anstehenden Giftgasanschlag</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Musiksender ist auf Pop-Musik spezialisiert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2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Weißer Staub auf dem Küchentisch, der vorher nicht da war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1" u="none" strike="noStrike" cap="none" normalizeH="0" baseline="0" dirty="0">
                          <a:ln>
                            <a:noFill/>
                          </a:ln>
                          <a:solidFill>
                            <a:srgbClr val="333333"/>
                          </a:solidFill>
                          <a:effectLst/>
                          <a:latin typeface="Calibri Light"/>
                        </a:rPr>
                        <a:t>Gewissheit</a:t>
                      </a:r>
                      <a:r>
                        <a:rPr kumimoji="0" lang="de-DE" sz="1800" b="0" i="0" u="none" strike="noStrike" cap="none" normalizeH="0" baseline="0" dirty="0">
                          <a:ln>
                            <a:noFill/>
                          </a:ln>
                          <a:solidFill>
                            <a:srgbClr val="333333"/>
                          </a:solidFill>
                          <a:effectLst/>
                          <a:latin typeface="Calibri Light"/>
                        </a:rPr>
                        <a:t>, dass Milzbrand (Anthrax)- Attentat verübt wurde oder die Polizei einem Drogen unterschieben will</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Jemand hat vorher gebacken oder es wurde lange nicht Staub gewischt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23</a:t>
            </a:fld>
            <a:endParaRPr lang="de-DE" altLang="de-DE">
              <a:latin typeface="Calibri Light"/>
            </a:endParaRPr>
          </a:p>
        </p:txBody>
      </p:sp>
      <p:sp>
        <p:nvSpPr>
          <p:cNvPr id="5" name="Content Placeholder 4"/>
          <p:cNvSpPr>
            <a:spLocks noGrp="1"/>
          </p:cNvSpPr>
          <p:nvPr>
            <p:ph idx="1"/>
          </p:nvPr>
        </p:nvSpPr>
        <p:spPr/>
        <p:txBody>
          <a:bodyPr/>
          <a:lstStyle/>
          <a:p>
            <a:r>
              <a:rPr lang="de-DE" alt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24</a:t>
            </a:fld>
            <a:endParaRPr lang="de-DE" altLang="de-DE">
              <a:latin typeface="Calibri Light"/>
            </a:endParaRPr>
          </a:p>
        </p:txBody>
      </p:sp>
      <p:sp>
        <p:nvSpPr>
          <p:cNvPr id="5" name="Content Placeholder 4"/>
          <p:cNvSpPr>
            <a:spLocks noGrp="1"/>
          </p:cNvSpPr>
          <p:nvPr>
            <p:ph idx="1"/>
          </p:nvPr>
        </p:nvSpPr>
        <p:spPr/>
        <p:txBody>
          <a:bodyPr/>
          <a:lstStyle/>
          <a:p>
            <a:r>
              <a:rPr lang="de-DE" alt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004992"/>
              </a:buClr>
              <a:buFont typeface="WingDings"/>
              <a:buChar char=""/>
            </a:pPr>
            <a:r>
              <a:rPr lang="de-DE" altLang="de-DE" sz="2400" dirty="0">
                <a:solidFill>
                  <a:srgbClr val="004992"/>
                </a:solidFill>
                <a:latin typeface="Calibri Light"/>
              </a:rPr>
              <a:t>Ihre Aufgabe ist es, den Gegenstand zu erkennen.</a:t>
            </a:r>
          </a:p>
        </p:txBody>
      </p:sp>
    </p:spTree>
    <p:extLst>
      <p:ext uri="{BB962C8B-B14F-4D97-AF65-F5344CB8AC3E}">
        <p14:creationId xmlns:p14="http://schemas.microsoft.com/office/powerpoint/2010/main" val="4037440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25</a:t>
            </a:fld>
            <a:endParaRPr lang="de-DE" altLang="de-DE">
              <a:latin typeface="Calibri Light"/>
            </a:endParaRPr>
          </a:p>
        </p:txBody>
      </p:sp>
      <p:sp>
        <p:nvSpPr>
          <p:cNvPr id="5" name="Content Placeholder 4"/>
          <p:cNvSpPr>
            <a:spLocks noGrp="1"/>
          </p:cNvSpPr>
          <p:nvPr>
            <p:ph idx="1"/>
          </p:nvPr>
        </p:nvSpPr>
        <p:spPr/>
        <p:txBody>
          <a:bodyPr/>
          <a:lstStyle/>
          <a:p>
            <a:r>
              <a:rPr lang="de-DE" alt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004992"/>
              </a:buClr>
              <a:buFont typeface="WingDings"/>
              <a:buChar char=""/>
            </a:pPr>
            <a:r>
              <a:rPr lang="de-DE" altLang="de-DE" sz="2400" dirty="0">
                <a:solidFill>
                  <a:srgbClr val="004992"/>
                </a:solidFill>
                <a:latin typeface="Calibri Light"/>
              </a:rPr>
              <a:t>Ihre Aufgabe ist es, den Gegenstand zu erkennen.</a:t>
            </a:r>
          </a:p>
          <a:p>
            <a:pPr marL="342900" indent="-342900">
              <a:buClr>
                <a:srgbClr val="004992"/>
              </a:buClr>
              <a:buFont typeface="WingDings"/>
              <a:buChar char=""/>
            </a:pPr>
            <a:r>
              <a:rPr lang="de-DE" altLang="de-DE" sz="2400" dirty="0">
                <a:solidFill>
                  <a:srgbClr val="004992"/>
                </a:solidFill>
                <a:latin typeface="Calibri Light"/>
              </a:rPr>
              <a:t>Vorschnelle aber auch zu zögerliche Entscheidungen sollten vermieden werden. Diskutieren Sie jeweils, was für die eine oder andere Lösung spricht.</a:t>
            </a:r>
          </a:p>
        </p:txBody>
      </p:sp>
    </p:spTree>
    <p:extLst>
      <p:ext uri="{BB962C8B-B14F-4D97-AF65-F5344CB8AC3E}">
        <p14:creationId xmlns:p14="http://schemas.microsoft.com/office/powerpoint/2010/main" val="3846452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pPr defTabSz="914377">
              <a:spcBef>
                <a:spcPts val="0"/>
              </a:spcBef>
            </a:pPr>
            <a:r>
              <a:rPr lang="en-US" sz="3600" dirty="0" err="1"/>
              <a:t>Bild</a:t>
            </a:r>
            <a:r>
              <a:rPr lang="en-US" sz="3600" dirty="0"/>
              <a:t> 1</a:t>
            </a: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Es sind verschiedene Antwortmöglichkeiten vorgegeben. Diskutieren Sie bitte in der Gruppe, für wie wahrscheinlich Sie diese halten und ob Sie sich ausreichend sicher für eine Entscheidung sind.</a:t>
            </a:r>
            <a:r>
              <a:rPr lang="de-DE" altLang="de-DE" sz="2400" dirty="0">
                <a:solidFill>
                  <a:srgbClr val="FF0066"/>
                </a:solidFill>
                <a:latin typeface="Calibri Light"/>
              </a:rPr>
              <a:t> </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5734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a:xfrm>
            <a:off x="408955" y="2204864"/>
            <a:ext cx="11340000" cy="4248000"/>
          </a:xfrm>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28</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94378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29</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094267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30</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773158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31</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181983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32</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813225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33</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902543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57348"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34</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683732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pPr defTabSz="914377">
              <a:spcBef>
                <a:spcPts val="0"/>
              </a:spcBef>
            </a:pPr>
            <a:r>
              <a:rPr lang="en-US" sz="3600" dirty="0" err="1"/>
              <a:t>Bild</a:t>
            </a:r>
            <a:r>
              <a:rPr lang="en-US" sz="3600" dirty="0"/>
              <a:t> 2</a:t>
            </a:r>
          </a:p>
        </p:txBody>
      </p:sp>
      <p:sp>
        <p:nvSpPr>
          <p:cNvPr id="6" name="Content Placeholder 5"/>
          <p:cNvSpPr>
            <a:spLocks noGrp="1"/>
          </p:cNvSpPr>
          <p:nvPr>
            <p:ph idx="1"/>
          </p:nvPr>
        </p:nvSpPr>
        <p:spPr/>
        <p:txBody>
          <a:bodyPr/>
          <a:lstStyle/>
          <a:p>
            <a:pPr lvl="0" defTabSz="914400" eaLnBrk="0" fontAlgn="base" hangingPunct="0">
              <a:spcAft>
                <a:spcPct val="0"/>
              </a:spcAft>
            </a:pPr>
            <a:r>
              <a:rPr lang="de-DE" altLang="de-DE" sz="2400" dirty="0">
                <a:solidFill>
                  <a:srgbClr val="333333"/>
                </a:solidFill>
                <a:latin typeface="Calibri Light"/>
              </a:rPr>
              <a:t>In der folgenden Aufgabe sind keine Antwortmöglichkeiten vorgegeben. </a:t>
            </a:r>
          </a:p>
          <a:p>
            <a:pPr lvl="0" defTabSz="914400" eaLnBrk="0" fontAlgn="base" hangingPunct="0">
              <a:spcAft>
                <a:spcPct val="0"/>
              </a:spcAft>
            </a:pPr>
            <a:r>
              <a:rPr lang="de-DE" altLang="de-DE" sz="2400" dirty="0">
                <a:solidFill>
                  <a:srgbClr val="333333"/>
                </a:solidFill>
                <a:latin typeface="Calibri Light"/>
              </a:rPr>
              <a:t>Bitte überlegen Sie selbst, was auf dem Bild dargestellt sein könnte. Sie können dabei mehrere Antworten geben. Diskutieren Sie Ihre Einschätzungen in der Gruppe.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a:extLst>
              <a:ext uri="{FF2B5EF4-FFF2-40B4-BE49-F238E27FC236}">
                <a16:creationId xmlns:a16="http://schemas.microsoft.com/office/drawing/2014/main" id="{6EC489E7-3777-4A7B-B697-9127678DE7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a:extLst>
              <a:ext uri="{FF2B5EF4-FFF2-40B4-BE49-F238E27FC236}">
                <a16:creationId xmlns:a16="http://schemas.microsoft.com/office/drawing/2014/main" id="{91527466-05ED-4215-A3D0-A31233D329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595098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a:extLst>
              <a:ext uri="{FF2B5EF4-FFF2-40B4-BE49-F238E27FC236}">
                <a16:creationId xmlns:a16="http://schemas.microsoft.com/office/drawing/2014/main" id="{2E06CC29-4ECC-45FA-8CCD-FBE1D7E4EC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649017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D2323CAB-9ED0-4B2A-BD61-66173FC0A6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244090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08EC2CA-44D4-433C-BBD8-AE9B22B48D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382205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28B49535-EC61-4A0E-8FE5-CE345C0E17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41</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4248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A1841551-B4ED-405B-A4F7-EAC133A9D6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60175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3">
            <a:extLst>
              <a:ext uri="{FF2B5EF4-FFF2-40B4-BE49-F238E27FC236}">
                <a16:creationId xmlns:a16="http://schemas.microsoft.com/office/drawing/2014/main" id="{35015F93-B109-43C8-92A8-6F484434AB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43</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08310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pPr defTabSz="914377">
              <a:spcBef>
                <a:spcPts val="0"/>
              </a:spcBef>
            </a:pPr>
            <a:r>
              <a:rPr lang="en-US" sz="3600" dirty="0" err="1"/>
              <a:t>Bild</a:t>
            </a:r>
            <a:r>
              <a:rPr lang="en-US" sz="3600" dirty="0"/>
              <a:t> 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44</a:t>
            </a:fld>
            <a:endParaRPr lang="de-DE" alt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75779"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45</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573015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77827"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79875"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1923"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3971"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6019"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8067"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51</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01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pPr defTabSz="914377">
              <a:spcBef>
                <a:spcPts val="0"/>
              </a:spcBef>
            </a:pPr>
            <a:r>
              <a:rPr lang="en-US" sz="3600" dirty="0"/>
              <a:t>Bild 4</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53</a:t>
            </a:fld>
            <a:endParaRPr lang="de-DE" altLang="de-DE">
              <a:latin typeface="Calibri Light"/>
            </a:endParaRPr>
          </a:p>
        </p:txBody>
      </p:sp>
    </p:spTree>
    <p:extLst>
      <p:ext uri="{BB962C8B-B14F-4D97-AF65-F5344CB8AC3E}">
        <p14:creationId xmlns:p14="http://schemas.microsoft.com/office/powerpoint/2010/main" val="41980987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4211"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54</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6259"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55</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8307"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0355"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2403"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4451"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6499"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8"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3607583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pPr defTabSz="914377">
              <a:spcBef>
                <a:spcPts val="0"/>
              </a:spcBef>
            </a:pPr>
            <a:r>
              <a:rPr lang="en-US" sz="3600" dirty="0"/>
              <a:t>Bild 5</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12643"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2644"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63</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14691"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4692"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64</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16739"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6740"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65</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18787"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878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66</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20835"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0836"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67</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22883"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2884"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68</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24931"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4932"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126979"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6980"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70</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2 - Voreiliges Schlussfolgern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71</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dirty="0">
                <a:solidFill>
                  <a:prstClr val="white"/>
                </a:solidFill>
                <a:latin typeface="Verdana" panose="020B0604030504040204" pitchFamily="34" charset="0"/>
                <a:ea typeface="+mn-ea"/>
              </a:rPr>
              <a:t>... viele wichtige Erinnerungen gehen ebenfalls verloren </a:t>
            </a:r>
            <a:br>
              <a:rPr lang="de-DE" sz="1800" dirty="0">
                <a:solidFill>
                  <a:prstClr val="white"/>
                </a:solidFill>
                <a:latin typeface="Verdana" panose="020B0604030504040204" pitchFamily="34" charset="0"/>
                <a:ea typeface="+mn-ea"/>
              </a:rPr>
            </a:br>
            <a:r>
              <a:rPr lang="de-DE" sz="1800" dirty="0">
                <a:solidFill>
                  <a:prstClr val="white"/>
                </a:solidFill>
                <a:latin typeface="Verdana" panose="020B0604030504040204" pitchFamily="34" charset="0"/>
                <a:ea typeface="+mn-ea"/>
              </a:rPr>
              <a:t>(Termine, Urlaubserinnerungen,  Schulwissen ...).</a:t>
            </a:r>
            <a:endParaRPr lang="de-DE" sz="1800" b="1" dirty="0">
              <a:solidFill>
                <a:prstClr val="white"/>
              </a:solidFill>
              <a:latin typeface="Verdana" panose="020B0604030504040204" pitchFamily="34" charset="0"/>
              <a:ea typeface="+mn-ea"/>
            </a:endParaRPr>
          </a:p>
          <a:p>
            <a:pPr algn="ctr"/>
            <a:endParaRPr lang="de-DE" sz="2400" dirty="0">
              <a:solidFill>
                <a:prstClr val="white"/>
              </a:solidFill>
              <a:latin typeface="Verdana" panose="020B0604030504040204" pitchFamily="34" charset="0"/>
              <a:ea typeface="+mn-ea"/>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i="1" spc="-5" dirty="0">
                <a:solidFill>
                  <a:srgbClr val="333333"/>
                </a:solidFill>
                <a:latin typeface="Calibri Light"/>
                <a:ea typeface="+mn-ea"/>
                <a:cs typeface="Verdana"/>
              </a:rPr>
              <a:t>[</a:t>
            </a:r>
            <a:r>
              <a:rPr lang="en-US" sz="1800" i="1" spc="-5" dirty="0" err="1">
                <a:solidFill>
                  <a:srgbClr val="333333"/>
                </a:solidFill>
                <a:latin typeface="Calibri Light"/>
                <a:ea typeface="+mn-ea"/>
                <a:cs typeface="Verdana"/>
              </a:rPr>
              <a:t>für</a:t>
            </a:r>
            <a:r>
              <a:rPr lang="en-US" sz="1800" i="1" spc="-5" dirty="0">
                <a:solidFill>
                  <a:srgbClr val="333333"/>
                </a:solidFill>
                <a:latin typeface="Calibri Light"/>
                <a:ea typeface="+mn-ea"/>
                <a:cs typeface="Verdana"/>
              </a:rPr>
              <a:t> die Trainer:</a:t>
            </a:r>
            <a:endParaRPr sz="1800" dirty="0">
              <a:solidFill>
                <a:srgbClr val="333333"/>
              </a:solidFill>
              <a:latin typeface="Calibri Light"/>
              <a:ea typeface="+mn-ea"/>
              <a:cs typeface="Verdana"/>
            </a:endParaRPr>
          </a:p>
          <a:p>
            <a:pPr marL="12700" marR="5080">
              <a:spcBef>
                <a:spcPts val="800"/>
              </a:spcBef>
            </a:pPr>
            <a:r>
              <a:rPr lang="de-DE" sz="1800" dirty="0">
                <a:solidFill>
                  <a:srgbClr val="333333"/>
                </a:solidFill>
                <a:latin typeface="Calibri Light"/>
                <a:ea typeface="+mn-ea"/>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grpSp>
    </p:spTree>
    <p:extLst>
      <p:ext uri="{BB962C8B-B14F-4D97-AF65-F5344CB8AC3E}">
        <p14:creationId xmlns:p14="http://schemas.microsoft.com/office/powerpoint/2010/main" val="35171418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nchorCtr="0">
            <a:noAutofit/>
          </a:bodyPr>
          <a:lstStyle/>
          <a:p>
            <a:pPr defTabSz="914377">
              <a:spcBef>
                <a:spcPts val="0"/>
              </a:spcBef>
            </a:pPr>
            <a:r>
              <a:rPr lang="en-US" sz="3600" dirty="0"/>
              <a:t>Bild 6</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72</a:t>
            </a:fld>
            <a:endParaRPr lang="de-DE" altLang="de-DE">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73</a:t>
            </a:fld>
            <a:endParaRPr lang="de-DE" altLang="de-DE">
              <a:latin typeface="Calibri Light"/>
            </a:endParaRPr>
          </a:p>
        </p:txBody>
      </p:sp>
      <p:pic>
        <p:nvPicPr>
          <p:cNvPr id="133124" name="Picture 7" descr="Drach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chemeClr val="accent1"/>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chemeClr val="accent1"/>
                </a:solidFill>
                <a:latin typeface="Calibri Light"/>
              </a:rPr>
              <a:t>Möchten Sie sich schon entscheiden?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74</a:t>
            </a:fld>
            <a:endParaRPr lang="de-DE" altLang="de-DE">
              <a:latin typeface="Calibri Light"/>
            </a:endParaRPr>
          </a:p>
        </p:txBody>
      </p:sp>
      <p:pic>
        <p:nvPicPr>
          <p:cNvPr id="135172" name="Picture 6" descr="Dra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75</a:t>
            </a:fld>
            <a:endParaRPr lang="de-DE" altLang="de-DE">
              <a:latin typeface="Calibri Light"/>
            </a:endParaRPr>
          </a:p>
        </p:txBody>
      </p:sp>
      <p:pic>
        <p:nvPicPr>
          <p:cNvPr id="137220" name="Picture 6" descr="Dra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39268" name="Picture 8" descr="Drach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77</a:t>
            </a:fld>
            <a:endParaRPr lang="de-DE" altLang="de-DE">
              <a:latin typeface="Calibri Light"/>
            </a:endParaRPr>
          </a:p>
        </p:txBody>
      </p:sp>
      <p:pic>
        <p:nvPicPr>
          <p:cNvPr id="12" name="Picture 8" descr="Drach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3364" name="Picture 6" descr="Dra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6451818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5413" name="Picture 6" descr="Dra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79</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87" y="1124744"/>
            <a:ext cx="11376000" cy="720000"/>
          </a:xfrm>
        </p:spPr>
        <p:txBody>
          <a:bodyPr vert="horz" lIns="0" tIns="0" rIns="0" bIns="0" rtlCol="0" anchor="t">
            <a:noAutofit/>
          </a:bodyPr>
          <a:lstStyle/>
          <a:p>
            <a:pPr defTabSz="914377">
              <a:spcBef>
                <a:spcPts val="0"/>
              </a:spcBef>
            </a:pPr>
            <a:r>
              <a:rPr lang="en-US" sz="3600" dirty="0"/>
              <a:t>Bild 7</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81</a:t>
            </a:fld>
            <a:endParaRPr lang="de-DE" altLang="de-DE">
              <a:latin typeface="Calibri Light"/>
            </a:endParaRPr>
          </a:p>
        </p:txBody>
      </p:sp>
      <p:sp>
        <p:nvSpPr>
          <p:cNvPr id="8"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49580"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5162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83</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53676"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84</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55724"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85</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57771"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59819"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61867"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63915"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t>Bild 8</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89</a:t>
            </a:fld>
            <a:endParaRPr lang="de-DE" altLang="de-DE">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1026"/>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6793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0" name="Rectangle 1028"/>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6" name="Textfeld 5">
            <a:extLst>
              <a:ext uri="{FF2B5EF4-FFF2-40B4-BE49-F238E27FC236}">
                <a16:creationId xmlns:a16="http://schemas.microsoft.com/office/drawing/2014/main" id="{0BF8F3CF-4AF9-46A2-BCC8-58B38B61D6FF}"/>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7" name="Textfeld 6">
            <a:extLst>
              <a:ext uri="{FF2B5EF4-FFF2-40B4-BE49-F238E27FC236}">
                <a16:creationId xmlns:a16="http://schemas.microsoft.com/office/drawing/2014/main" id="{8DE0ECC4-77E8-4E04-AE47-9F61C37315E6}"/>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69987"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0" name="Textfeld 9">
            <a:extLst>
              <a:ext uri="{FF2B5EF4-FFF2-40B4-BE49-F238E27FC236}">
                <a16:creationId xmlns:a16="http://schemas.microsoft.com/office/drawing/2014/main" id="{7B75245D-4E3C-40B3-991F-D261E75C6A5A}"/>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30E4263C-82AE-4D6A-B722-F7A429B9ABE2}"/>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Rectangle 3"/>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9" name="Textfeld 8">
            <a:extLst>
              <a:ext uri="{FF2B5EF4-FFF2-40B4-BE49-F238E27FC236}">
                <a16:creationId xmlns:a16="http://schemas.microsoft.com/office/drawing/2014/main" id="{12EFD300-A339-47C6-B895-284B9DDA8BE4}"/>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3F9DB9C8-C2C1-48A0-8347-3750E6A905FE}"/>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4083"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4"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93</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0" name="Textfeld 9">
            <a:extLst>
              <a:ext uri="{FF2B5EF4-FFF2-40B4-BE49-F238E27FC236}">
                <a16:creationId xmlns:a16="http://schemas.microsoft.com/office/drawing/2014/main" id="{5A48327F-DFC6-4B09-9A47-1E4C43B14515}"/>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B75FC24E-9232-4270-BFF9-3EC4F7C419C0}"/>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6131"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2"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94</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0" name="Textfeld 9">
            <a:extLst>
              <a:ext uri="{FF2B5EF4-FFF2-40B4-BE49-F238E27FC236}">
                <a16:creationId xmlns:a16="http://schemas.microsoft.com/office/drawing/2014/main" id="{75212FF8-448F-4667-8524-F6C8A13B6749}"/>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F2DA515C-278E-4B90-BC26-76E188B87774}"/>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78179"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0"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95</a:t>
            </a:fld>
            <a:endParaRPr lang="de-DE" altLang="de-DE">
              <a:latin typeface="Calibri Light"/>
            </a:endParaRPr>
          </a:p>
        </p:txBody>
      </p:sp>
      <p:sp>
        <p:nvSpPr>
          <p:cNvPr id="15"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0" name="Textfeld 9">
            <a:extLst>
              <a:ext uri="{FF2B5EF4-FFF2-40B4-BE49-F238E27FC236}">
                <a16:creationId xmlns:a16="http://schemas.microsoft.com/office/drawing/2014/main" id="{06888828-1BB8-4B00-B2B3-79AC1484B291}"/>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658F4243-C199-42B4-B7AB-AF47FE513ECF}"/>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80227"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8"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0" name="Textfeld 9">
            <a:extLst>
              <a:ext uri="{FF2B5EF4-FFF2-40B4-BE49-F238E27FC236}">
                <a16:creationId xmlns:a16="http://schemas.microsoft.com/office/drawing/2014/main" id="{E1BDE710-8122-450C-907E-0C0CBD04C483}"/>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62E051D7-2D05-4EA4-9961-A0C4120E7C09}"/>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82275"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6" name="Rectangle 4"/>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0" name="Textfeld 9">
            <a:extLst>
              <a:ext uri="{FF2B5EF4-FFF2-40B4-BE49-F238E27FC236}">
                <a16:creationId xmlns:a16="http://schemas.microsoft.com/office/drawing/2014/main" id="{67CF799E-42E0-4040-99A1-6EE84EE138D3}"/>
              </a:ext>
            </a:extLst>
          </p:cNvPr>
          <p:cNvSpPr txBox="1"/>
          <p:nvPr/>
        </p:nvSpPr>
        <p:spPr bwMode="gray">
          <a:xfrm>
            <a:off x="4657427" y="2005929"/>
            <a:ext cx="406506" cy="342951"/>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1" name="Textfeld 10">
            <a:extLst>
              <a:ext uri="{FF2B5EF4-FFF2-40B4-BE49-F238E27FC236}">
                <a16:creationId xmlns:a16="http://schemas.microsoft.com/office/drawing/2014/main" id="{672D0787-7CBF-4C61-BCEE-E7DC845AF127}"/>
              </a:ext>
            </a:extLst>
          </p:cNvPr>
          <p:cNvSpPr txBox="1"/>
          <p:nvPr/>
        </p:nvSpPr>
        <p:spPr bwMode="gray">
          <a:xfrm>
            <a:off x="4801443" y="2132856"/>
            <a:ext cx="144016" cy="1584176"/>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t>Bild 9</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99</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508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88419"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100</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90467"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101</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92515"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102</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94563"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103</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96611"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104</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198659"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105</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pic>
        <p:nvPicPr>
          <p:cNvPr id="200707"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106</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t>Bild 10</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108</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0487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06927"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0897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11023"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112</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13071"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113</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1511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114</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17167"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115</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2192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Aufgabengruppe</a:t>
            </a:r>
            <a:r>
              <a:rPr lang="en-US" sz="3600" dirty="0"/>
              <a:t> 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116</a:t>
            </a:fld>
            <a:endParaRPr lang="de-DE" altLang="de-DE">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5"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a:t>Was </a:t>
            </a:r>
            <a:r>
              <a:rPr lang="en-US" sz="3600" dirty="0" err="1"/>
              <a:t>sehen</a:t>
            </a:r>
            <a:r>
              <a:rPr lang="en-US" sz="3600" dirty="0"/>
              <a:t> </a:t>
            </a:r>
            <a:r>
              <a:rPr lang="en-US" sz="3600" dirty="0" err="1"/>
              <a:t>Sie</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4"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t>Was </a:t>
            </a:r>
            <a:r>
              <a:rPr lang="en-US" sz="3600" dirty="0" err="1"/>
              <a:t>sehen</a:t>
            </a:r>
            <a:r>
              <a:rPr lang="en-US" sz="3600" dirty="0"/>
              <a:t> </a:t>
            </a:r>
            <a:r>
              <a:rPr lang="en-US" sz="3600" dirty="0" err="1"/>
              <a:t>Sie</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118</a:t>
            </a:fld>
            <a:endParaRPr lang="de-DE" altLang="de-DE">
              <a:latin typeface="Calibri Light"/>
            </a:endParaRPr>
          </a:p>
        </p:txBody>
      </p:sp>
      <p:sp>
        <p:nvSpPr>
          <p:cNvPr id="7"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Altes</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Paar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Pokal</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t>Was sehen Sie?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119</a:t>
            </a:fld>
            <a:endParaRPr lang="de-DE" altLang="de-DE">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t>Was sehen Sie?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120</a:t>
            </a:fld>
            <a:endParaRPr lang="de-DE" altLang="de-DE">
              <a:latin typeface="Calibri Light"/>
            </a:endParaRPr>
          </a:p>
        </p:txBody>
      </p:sp>
      <p:sp>
        <p:nvSpPr>
          <p:cNvPr id="6"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7"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extLst>
      <p:ext uri="{BB962C8B-B14F-4D97-AF65-F5344CB8AC3E}">
        <p14:creationId xmlns:p14="http://schemas.microsoft.com/office/powerpoint/2010/main" val="9152830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latin typeface="Calibri Light"/>
              </a:rPr>
              <a:t>Schnelle Entscheidungen führen nicht immer zu Fehlentscheidungen. Manchmal erkennt man aber nur die „halbe Wahrheit“!</a:t>
            </a:r>
            <a:endParaRPr lang="en-US" altLang="de-DE" sz="2400" b="1" dirty="0">
              <a:solidFill>
                <a:srgbClr val="006699"/>
              </a:solidFill>
              <a:latin typeface="Calibri Light"/>
            </a:endParaRPr>
          </a:p>
          <a:p>
            <a:pPr algn="ct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121</a:t>
            </a:fld>
            <a:endParaRPr lang="de-DE" altLang="de-DE">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spcAft>
                <a:spcPct val="0"/>
              </a:spcAft>
            </a:pPr>
            <a:r>
              <a:rPr lang="de-DE" altLang="de-DE" sz="2400" dirty="0">
                <a:solidFill>
                  <a:srgbClr val="333333"/>
                </a:solidFill>
                <a:latin typeface="Calibri Light"/>
              </a:rPr>
              <a:t>Schnelle Entscheidungen führen nicht immer zu Fehlentscheidungen. Manchmal erkennt man aber nur die „halbe Wahrheit“!</a:t>
            </a:r>
          </a:p>
          <a:p>
            <a:pPr lvl="0" algn="ctr" defTabSz="914400" fontAlgn="base">
              <a:spcAft>
                <a:spcPct val="0"/>
              </a:spcAft>
            </a:pPr>
            <a:r>
              <a:rPr lang="de-DE" altLang="de-DE" sz="2400" b="1" dirty="0">
                <a:solidFill>
                  <a:srgbClr val="004992"/>
                </a:solidFill>
                <a:latin typeface="Calibri Light"/>
              </a:rPr>
              <a:t>Versuchen Sie, in den folgenden Bildern alle Gestalten zu finden!</a:t>
            </a:r>
            <a:endParaRPr lang="en-US" altLang="de-DE" sz="2400" b="1" dirty="0">
              <a:solidFill>
                <a:srgbClr val="004992"/>
              </a:solidFill>
              <a:latin typeface="Calibri Light"/>
            </a:endParaRPr>
          </a:p>
          <a:p>
            <a:pPr algn="ct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122</a:t>
            </a:fld>
            <a:endParaRPr lang="de-DE" altLang="de-DE">
              <a:latin typeface="Calibri Ligh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123</a:t>
            </a:fld>
            <a:endParaRPr lang="de-DE" altLang="de-DE">
              <a:latin typeface="Calibri Light"/>
            </a:endParaRPr>
          </a:p>
        </p:txBody>
      </p:sp>
      <p:pic>
        <p:nvPicPr>
          <p:cNvPr id="9"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124</a:t>
            </a:fld>
            <a:endParaRPr lang="de-DE" altLang="de-DE">
              <a:latin typeface="Calibri Light"/>
            </a:endParaRPr>
          </a:p>
        </p:txBody>
      </p:sp>
      <p:pic>
        <p:nvPicPr>
          <p:cNvPr id="12" name="Picture 4" descr="N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Alte Frau, junge Frau, Mann mit Schnurrbart?</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125</a:t>
            </a:fld>
            <a:endParaRPr lang="de-DE" altLang="de-DE">
              <a:latin typeface="Calibri Light"/>
            </a:endParaRPr>
          </a:p>
        </p:txBody>
      </p:sp>
      <p:pic>
        <p:nvPicPr>
          <p:cNvPr id="11" name="Picture 4" descr="ElViejoyElRio"/>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126</a:t>
            </a:fld>
            <a:endParaRPr lang="de-DE" altLang="de-DE">
              <a:latin typeface="Calibri Light"/>
            </a:endParaRPr>
          </a:p>
        </p:txBody>
      </p:sp>
      <p:pic>
        <p:nvPicPr>
          <p:cNvPr id="11" name="Picture 6" descr="ElViejoyElRio"/>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89002"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Alter Mann oder Reiter?</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ext Box 3"/>
          <p:cNvSpPr txBox="1">
            <a:spLocks noChangeArrowheads="1"/>
          </p:cNvSpPr>
          <p:nvPr/>
        </p:nvSpPr>
        <p:spPr bwMode="auto">
          <a:xfrm>
            <a:off x="2352230" y="5084764"/>
            <a:ext cx="78252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GB" altLang="de-DE" sz="40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127</a:t>
            </a:fld>
            <a:endParaRPr lang="de-DE" altLang="de-DE">
              <a:latin typeface="Calibri Light"/>
            </a:endParaRPr>
          </a:p>
        </p:txBody>
      </p:sp>
      <p:pic>
        <p:nvPicPr>
          <p:cNvPr id="9" name="Picture 4" descr="Jastrow, J"/>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128</a:t>
            </a:fld>
            <a:endParaRPr lang="de-DE" altLang="de-DE">
              <a:latin typeface="Calibri Light"/>
            </a:endParaRPr>
          </a:p>
        </p:txBody>
      </p:sp>
      <p:pic>
        <p:nvPicPr>
          <p:cNvPr id="7" name="Picture 4" descr="Jastrow, J"/>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Ente oder Hase?</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129</a:t>
            </a:fld>
            <a:endParaRPr lang="de-DE" altLang="de-DE">
              <a:latin typeface="Calibri Light"/>
            </a:endParaRPr>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2956105637"/>
              </p:ext>
            </p:extLst>
          </p:nvPr>
        </p:nvGraphicFramePr>
        <p:xfrm>
          <a:off x="4876781" y="2203704"/>
          <a:ext cx="2441612" cy="3383280"/>
        </p:xfrm>
        <a:graphic>
          <a:graphicData uri="http://schemas.openxmlformats.org/presentationml/2006/ole">
            <mc:AlternateContent xmlns:mc="http://schemas.openxmlformats.org/markup-compatibility/2006">
              <mc:Choice xmlns:v="urn:schemas-microsoft-com:vml" Requires="v">
                <p:oleObj name="CorelPhotoPaint.Image.11" r:id="rId3" imgW="2770296" imgH="3838337" progId="CorelPhotoPaint.Image.11">
                  <p:embed/>
                </p:oleObj>
              </mc:Choice>
              <mc:Fallback>
                <p:oleObj name="CorelPhotoPaint.Image.11" r:id="rId3" imgW="2770296" imgH="3838337" progId="CorelPhotoPaint.Image.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781" y="2203704"/>
                        <a:ext cx="24416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130</a:t>
            </a:fld>
            <a:endParaRPr lang="de-DE" altLang="de-DE">
              <a:latin typeface="Calibri Light"/>
            </a:endParaRPr>
          </a:p>
        </p:txBody>
      </p:sp>
      <p:graphicFrame>
        <p:nvGraphicFramePr>
          <p:cNvPr id="6" name="Content Placeholder 5"/>
          <p:cNvGraphicFramePr>
            <a:graphicFrameLocks noGrp="1" noChangeAspect="1"/>
          </p:cNvGraphicFramePr>
          <p:nvPr>
            <p:ph idx="4294967295"/>
            <p:extLst>
              <p:ext uri="{D42A27DB-BD31-4B8C-83A1-F6EECF244321}">
                <p14:modId xmlns:p14="http://schemas.microsoft.com/office/powerpoint/2010/main" val="1428004582"/>
              </p:ext>
            </p:extLst>
          </p:nvPr>
        </p:nvGraphicFramePr>
        <p:xfrm>
          <a:off x="4877316" y="2203704"/>
          <a:ext cx="2440543" cy="3383280"/>
        </p:xfrm>
        <a:graphic>
          <a:graphicData uri="http://schemas.openxmlformats.org/presentationml/2006/ole">
            <mc:AlternateContent xmlns:mc="http://schemas.openxmlformats.org/markup-compatibility/2006">
              <mc:Choice xmlns:v="urn:schemas-microsoft-com:vml" Requires="v">
                <p:oleObj name="CorelPhotoPaint.Image.11" r:id="rId3" imgW="2770296" imgH="3838337" progId="CorelPhotoPaint.Image.11">
                  <p:embed/>
                </p:oleObj>
              </mc:Choice>
              <mc:Fallback>
                <p:oleObj name="CorelPhotoPaint.Image.11" r:id="rId3" imgW="2770296" imgH="3838337" progId="CorelPhotoPaint.Image.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7316" y="2203704"/>
                        <a:ext cx="244054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Was könnte umgekehrt dargestellt sein?</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131</a:t>
            </a:fld>
            <a:endParaRPr lang="de-DE" altLang="de-DE">
              <a:latin typeface="Calibri Light"/>
            </a:endParaRPr>
          </a:p>
        </p:txBody>
      </p:sp>
      <p:pic>
        <p:nvPicPr>
          <p:cNvPr id="9" name="Picture 3" descr="upside down"/>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Pferd oder Reiter?</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ChangeArrowheads="1"/>
          </p:cNvSpPr>
          <p:nvPr/>
        </p:nvSpPr>
        <p:spPr bwMode="auto">
          <a:xfrm>
            <a:off x="3120779" y="5661025"/>
            <a:ext cx="5953617" cy="947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53955" name="Text Box 4"/>
          <p:cNvSpPr txBox="1">
            <a:spLocks noChangeArrowheads="1"/>
          </p:cNvSpPr>
          <p:nvPr/>
        </p:nvSpPr>
        <p:spPr bwMode="auto">
          <a:xfrm>
            <a:off x="6358006"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53957" name="Rectangle 6"/>
          <p:cNvSpPr>
            <a:spLocks noChangeArrowheads="1"/>
          </p:cNvSpPr>
          <p:nvPr/>
        </p:nvSpPr>
        <p:spPr bwMode="auto">
          <a:xfrm>
            <a:off x="408955" y="1813842"/>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b="1">
              <a:solidFill>
                <a:schemeClr val="bg1"/>
              </a:solidFill>
              <a:latin typeface="Calibri Light"/>
            </a:endParaRPr>
          </a:p>
        </p:txBody>
      </p:sp>
      <p:sp>
        <p:nvSpPr>
          <p:cNvPr id="253958" name="Text Box 7"/>
          <p:cNvSpPr txBox="1">
            <a:spLocks noChangeArrowheads="1"/>
          </p:cNvSpPr>
          <p:nvPr/>
        </p:nvSpPr>
        <p:spPr bwMode="auto">
          <a:xfrm>
            <a:off x="624580" y="5805488"/>
            <a:ext cx="1113868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GB" altLang="de-DE" sz="28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132</a:t>
            </a:fld>
            <a:endParaRPr lang="de-DE" altLang="de-DE">
              <a:latin typeface="Calibri Light"/>
            </a:endParaRPr>
          </a:p>
        </p:txBody>
      </p:sp>
      <p:pic>
        <p:nvPicPr>
          <p:cNvPr id="12" name="Picture 10" descr="PandeaMuertoslg"/>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3" descr="PandeaMuertoslg"/>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133</a:t>
            </a:fld>
            <a:endParaRPr lang="de-DE" altLang="de-DE">
              <a:latin typeface="Calibri Light"/>
            </a:endParaRPr>
          </a:p>
        </p:txBody>
      </p:sp>
      <p:sp>
        <p:nvSpPr>
          <p:cNvPr id="256008" name="Rectangle 14"/>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dirty="0">
                <a:latin typeface="Calibri Light"/>
              </a:rPr>
              <a:t>reproduced with kind pemission by</a:t>
            </a:r>
          </a:p>
          <a:p>
            <a:pPr eaLnBrk="1" hangingPunct="1">
              <a:spcBef>
                <a:spcPct val="0"/>
              </a:spcBef>
              <a:buClrTx/>
              <a:buFontTx/>
              <a:buNone/>
            </a:pPr>
            <a:r>
              <a:rPr lang="de-DE" altLang="de-DE" sz="800" dirty="0">
                <a:latin typeface="Calibri Light"/>
              </a:rPr>
              <a:t>rockypointcollectibles.easystorecreator.net/</a:t>
            </a: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Totenkopf oder Bäckerin?</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1"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t>Was sehen Sie?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134</a:t>
            </a:fld>
            <a:endParaRPr lang="de-DE" altLang="de-DE">
              <a:latin typeface="Calibri Light"/>
            </a:endParaRPr>
          </a:p>
        </p:txBody>
      </p:sp>
      <p:pic>
        <p:nvPicPr>
          <p:cNvPr id="11"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260099"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Versuchen Sie, alle Gestalten zu finden!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135</a:t>
            </a:fld>
            <a:endParaRPr lang="de-DE" altLang="de-DE">
              <a:latin typeface="Calibri Light"/>
            </a:endParaRPr>
          </a:p>
        </p:txBody>
      </p:sp>
      <p:pic>
        <p:nvPicPr>
          <p:cNvPr id="9" name="Picture 6" descr="LaSilladelaGioconda"/>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9"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136</a:t>
            </a:fld>
            <a:endParaRPr lang="de-DE" altLang="de-DE">
              <a:latin typeface="Calibri Light"/>
            </a:endParaRPr>
          </a:p>
        </p:txBody>
      </p:sp>
      <p:pic>
        <p:nvPicPr>
          <p:cNvPr id="9" name="Picture 6" descr="LaSilladelaGioconda"/>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extLst>
      <p:ext uri="{BB962C8B-B14F-4D97-AF65-F5344CB8AC3E}">
        <p14:creationId xmlns:p14="http://schemas.microsoft.com/office/powerpoint/2010/main" val="7897462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137</a:t>
            </a:fld>
            <a:endParaRPr lang="de-DE" altLang="de-DE">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138</a:t>
            </a:fld>
            <a:endParaRPr lang="de-DE" altLang="de-DE">
              <a:latin typeface="Calibri Light"/>
            </a:endParaRPr>
          </a:p>
        </p:txBody>
      </p:sp>
    </p:spTree>
    <p:extLst>
      <p:ext uri="{BB962C8B-B14F-4D97-AF65-F5344CB8AC3E}">
        <p14:creationId xmlns:p14="http://schemas.microsoft.com/office/powerpoint/2010/main" val="18632025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139</a:t>
            </a:fld>
            <a:endParaRPr lang="de-DE" altLang="de-DE">
              <a:latin typeface="Calibri Light"/>
            </a:endParaRPr>
          </a:p>
        </p:txBody>
      </p:sp>
    </p:spTree>
    <p:extLst>
      <p:ext uri="{BB962C8B-B14F-4D97-AF65-F5344CB8AC3E}">
        <p14:creationId xmlns:p14="http://schemas.microsoft.com/office/powerpoint/2010/main" val="35419398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 </a:t>
            </a:r>
            <a:endParaRPr lang="de-DE"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140</a:t>
            </a:fld>
            <a:endParaRPr lang="de-DE" altLang="de-DE">
              <a:latin typeface="Calibri Light"/>
            </a:endParaRPr>
          </a:p>
        </p:txBody>
      </p:sp>
    </p:spTree>
    <p:extLst>
      <p:ext uri="{BB962C8B-B14F-4D97-AF65-F5344CB8AC3E}">
        <p14:creationId xmlns:p14="http://schemas.microsoft.com/office/powerpoint/2010/main" val="154687707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Wichtige Entscheidungen sollten auf Tatsachen beruhen. Bloße Vermutungen sind „schlechte Ratgeber“. Berücksichtigen Sie immer auch die Konsequenzen einer falschen Entscheidung.</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141</a:t>
            </a:fld>
            <a:endParaRPr lang="de-DE" altLang="de-DE">
              <a:latin typeface="Calibri Light"/>
            </a:endParaRPr>
          </a:p>
        </p:txBody>
      </p:sp>
    </p:spTree>
    <p:extLst>
      <p:ext uri="{BB962C8B-B14F-4D97-AF65-F5344CB8AC3E}">
        <p14:creationId xmlns:p14="http://schemas.microsoft.com/office/powerpoint/2010/main" val="18639775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spcBef>
                <a:spcPct val="0"/>
              </a:spcBef>
              <a:spcAft>
                <a:spcPct val="0"/>
              </a:spcAft>
            </a:pPr>
            <a:r>
              <a:rPr lang="de-DE" altLang="de-DE" sz="2400" dirty="0">
                <a:solidFill>
                  <a:srgbClr val="333333"/>
                </a:solidFill>
                <a:latin typeface="Calibri Light"/>
                <a:cs typeface="Times New Roman" panose="02020603050405020304" pitchFamily="18" charset="0"/>
              </a:rPr>
              <a:t>Bei vielen (aber nicht allen!) Menschen mit Psychose besteht die Tendenz, vorschnell und extrem zu urteilen. </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142</a:t>
            </a:fld>
            <a:endParaRPr lang="de-DE" altLang="de-DE">
              <a:latin typeface="Calibri Ligh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 vielen (aber nicht allen!) Menschen mit Psychose besteht die Tendenz, vorschnell und extrem zu urteilen. </a:t>
            </a:r>
          </a:p>
          <a:p>
            <a:pPr lvl="0" defTabSz="914400" fontAlgn="base">
              <a:spcAft>
                <a:spcPct val="0"/>
              </a:spcAft>
            </a:pPr>
            <a:r>
              <a:rPr lang="de-DE" altLang="de-DE" dirty="0">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Ole behauptet auf einer öffentlichen Veranstaltung, der zukünftige König von Deutschland zu sein.</a:t>
            </a:r>
          </a:p>
          <a:p>
            <a:pPr lvl="0" defTabSz="914400" fontAlgn="base">
              <a:spcAft>
                <a:spcPct val="0"/>
              </a:spcAft>
            </a:pPr>
            <a:r>
              <a:rPr lang="de-DE" altLang="de-DE" dirty="0">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Ole fand in einem Überraschungsei eine Königsfigur mit Krone.</a:t>
            </a:r>
          </a:p>
          <a:p>
            <a:pPr lvl="0" defTabSz="914400" fontAlgn="base">
              <a:spcAft>
                <a:spcPct val="0"/>
              </a:spcAft>
            </a:pPr>
            <a:r>
              <a:rPr lang="de-DE" altLang="de-DE" dirty="0">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Keine adelige Herkunft, Monarchie längst abgeschafft; v.a. aber: Überraschungsei stellt kein überzeugendes Indiz dar.</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143</a:t>
            </a:fld>
            <a:endParaRPr lang="de-DE" altLang="de-DE">
              <a:latin typeface="Calibri Ligh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 vielen (aber nicht allen!) Menschen mit Psychose besteht die Tendenz, vorschnell und extrem zu urteilen. </a:t>
            </a:r>
          </a:p>
          <a:p>
            <a:pPr lvl="0" defTabSz="914400" fontAlgn="base"/>
            <a:r>
              <a:rPr lang="de-DE" altLang="de-DE" dirty="0">
                <a:solidFill>
                  <a:srgbClr val="004992"/>
                </a:solidFill>
                <a:latin typeface="Calibri Light"/>
                <a:cs typeface="Times New Roman" panose="02020603050405020304" pitchFamily="18" charset="0"/>
              </a:rPr>
              <a:t>Beispiel:</a:t>
            </a:r>
            <a:r>
              <a:rPr lang="de-DE" altLang="de-DE" dirty="0">
                <a:solidFill>
                  <a:srgbClr val="336699"/>
                </a:solidFill>
                <a:latin typeface="Calibri Light"/>
                <a:cs typeface="Times New Roman" panose="02020603050405020304" pitchFamily="18" charset="0"/>
              </a:rPr>
              <a:t> </a:t>
            </a:r>
            <a:r>
              <a:rPr lang="de-DE" altLang="de-DE" dirty="0">
                <a:solidFill>
                  <a:srgbClr val="333333"/>
                </a:solidFill>
                <a:latin typeface="Calibri Light"/>
                <a:cs typeface="Times New Roman" panose="02020603050405020304" pitchFamily="18" charset="0"/>
              </a:rPr>
              <a:t>Ole behauptet auf einer öffentlichen Veranstaltung, der zukünftige König von Deutschland zu sein.</a:t>
            </a:r>
          </a:p>
          <a:p>
            <a:pPr lvl="0" defTabSz="914400" fontAlgn="base"/>
            <a:r>
              <a:rPr lang="de-DE" altLang="de-DE" dirty="0">
                <a:solidFill>
                  <a:srgbClr val="004992"/>
                </a:solidFill>
                <a:latin typeface="Calibri Light"/>
                <a:cs typeface="Times New Roman" panose="02020603050405020304" pitchFamily="18" charset="0"/>
              </a:rPr>
              <a:t>Hintergrund:</a:t>
            </a:r>
            <a:r>
              <a:rPr lang="de-DE" altLang="de-DE" dirty="0">
                <a:solidFill>
                  <a:srgbClr val="336699"/>
                </a:solidFill>
                <a:latin typeface="Calibri Light"/>
                <a:cs typeface="Times New Roman" panose="02020603050405020304" pitchFamily="18" charset="0"/>
              </a:rPr>
              <a:t> </a:t>
            </a:r>
            <a:r>
              <a:rPr lang="de-DE" altLang="de-DE" dirty="0">
                <a:solidFill>
                  <a:srgbClr val="333333"/>
                </a:solidFill>
                <a:latin typeface="Calibri Light"/>
                <a:cs typeface="Times New Roman" panose="02020603050405020304" pitchFamily="18" charset="0"/>
              </a:rPr>
              <a:t>Ole fand in einem Überraschungsei eine Königsfigur mit Krone.</a:t>
            </a:r>
          </a:p>
          <a:p>
            <a:pPr lvl="0" defTabSz="914400" fontAlgn="base"/>
            <a:r>
              <a:rPr lang="de-DE" altLang="de-DE" dirty="0">
                <a:solidFill>
                  <a:srgbClr val="004992"/>
                </a:solidFill>
                <a:latin typeface="Calibri Light"/>
                <a:cs typeface="Times New Roman" panose="02020603050405020304" pitchFamily="18" charset="0"/>
              </a:rPr>
              <a:t>Aber:</a:t>
            </a:r>
            <a:r>
              <a:rPr lang="de-DE" altLang="de-DE" dirty="0">
                <a:solidFill>
                  <a:srgbClr val="336699"/>
                </a:solidFill>
                <a:latin typeface="Calibri Light"/>
                <a:cs typeface="Times New Roman" panose="02020603050405020304" pitchFamily="18" charset="0"/>
              </a:rPr>
              <a:t> </a:t>
            </a:r>
            <a:r>
              <a:rPr lang="de-DE" altLang="de-DE" dirty="0">
                <a:solidFill>
                  <a:srgbClr val="333333"/>
                </a:solidFill>
                <a:latin typeface="Calibri Light"/>
                <a:cs typeface="Times New Roman" panose="02020603050405020304" pitchFamily="18" charset="0"/>
              </a:rPr>
              <a:t>Keine adelige Herkunft, Monarchie längst abgeschafft; v.a. aber: Überraschungsei stellt kein überzeugendes Indiz dar.</a:t>
            </a:r>
          </a:p>
          <a:p>
            <a:pPr lvl="0" defTabSz="914400" fontAlgn="base"/>
            <a:r>
              <a:rPr lang="de-DE" altLang="de-DE" sz="2400" dirty="0">
                <a:solidFill>
                  <a:srgbClr val="333333"/>
                </a:solidFill>
                <a:latin typeface="Calibri Light"/>
                <a:cs typeface="Times New Roman" panose="02020603050405020304" pitchFamily="18" charset="0"/>
              </a:rPr>
              <a:t>Es sollten mehr Informationen gesammelt werden und andere Erklärungsmöglichkeiten, z.B. gemeinsam mit Vertrauenspersonen, erwogen werden. </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144</a:t>
            </a:fld>
            <a:endParaRPr lang="de-DE" altLang="de-DE">
              <a:latin typeface="Calibri Light"/>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2 - Voreiliges Schlussfolgern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145</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9256429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82" name="Rectangle 88"/>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146</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602451107"/>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young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junger</a:t>
                      </a:r>
                      <a:r>
                        <a:rPr kumimoji="0" lang="en-GB" sz="1000" b="0" i="0" u="none" strike="noStrike" cap="none" normalizeH="0" baseline="0" dirty="0">
                          <a:ln>
                            <a:noFill/>
                          </a:ln>
                          <a:solidFill>
                            <a:srgbClr val="333333"/>
                          </a:solidFill>
                          <a:effectLst/>
                          <a:latin typeface="Calibri Light"/>
                          <a:cs typeface="Times New Roman" pitchFamily="18" charset="0"/>
                        </a:rPr>
                        <a:t>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Various motives: rocking chair, elephant etc./</a:t>
                      </a:r>
                      <a:r>
                        <a:rPr kumimoji="0" lang="en-GB" sz="1000" b="0" i="0" u="none" strike="noStrike" cap="none" normalizeH="0" baseline="0" dirty="0" err="1">
                          <a:ln>
                            <a:noFill/>
                          </a:ln>
                          <a:solidFill>
                            <a:srgbClr val="333333"/>
                          </a:solidFill>
                          <a:effectLst/>
                          <a:latin typeface="Calibri Light"/>
                        </a:rPr>
                        <a:t>Verschiedene</a:t>
                      </a:r>
                      <a:r>
                        <a:rPr kumimoji="0" lang="en-GB" sz="1000" b="0" i="0" u="none" strike="noStrike" cap="none" normalizeH="0" baseline="0" dirty="0">
                          <a:ln>
                            <a:noFill/>
                          </a:ln>
                          <a:solidFill>
                            <a:srgbClr val="333333"/>
                          </a:solidFill>
                          <a:effectLst/>
                          <a:latin typeface="Calibri Light"/>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Schaukelstuhl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Elefant</a:t>
                      </a:r>
                      <a:r>
                        <a:rPr kumimoji="0" lang="en-GB" sz="1000" b="0" i="0" u="none" strike="noStrike" cap="none" normalizeH="0" baseline="0" dirty="0">
                          <a:ln>
                            <a:noFill/>
                          </a:ln>
                          <a:solidFill>
                            <a:srgbClr val="333333"/>
                          </a:solidFill>
                          <a:effectLst/>
                          <a:latin typeface="Calibri Light"/>
                        </a:rPr>
                        <a:t> etc.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Old woman, young woman, man with </a:t>
                      </a:r>
                      <a:r>
                        <a:rPr kumimoji="0" lang="en-GB" sz="1000" b="0" i="0" u="none" strike="noStrike" cap="none" normalizeH="0" baseline="0" dirty="0" err="1">
                          <a:ln>
                            <a:noFill/>
                          </a:ln>
                          <a:solidFill>
                            <a:srgbClr val="333333"/>
                          </a:solidFill>
                          <a:effectLst/>
                          <a:latin typeface="Calibri Light"/>
                          <a:cs typeface="Times New Roman" pitchFamily="18" charset="0"/>
                        </a:rPr>
                        <a:t>mustache</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a:ln>
                            <a:noFill/>
                          </a:ln>
                          <a:solidFill>
                            <a:srgbClr val="333333"/>
                          </a:solidFill>
                          <a:effectLst/>
                          <a:latin typeface="Calibri Light"/>
                          <a:cs typeface="Times New Roman" pitchFamily="18" charset="0"/>
                        </a:rPr>
                        <a:t>Alte Frau, junge Frau, Mann mit Schnurrbart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a:t>
                      </a:r>
                      <a:r>
                        <a:rPr kumimoji="0" lang="de-DE" sz="1000" b="0" i="0" u="none" strike="noStrike" cap="none" normalizeH="0" baseline="0" dirty="0">
                          <a:ln>
                            <a:noFill/>
                          </a:ln>
                          <a:solidFill>
                            <a:srgbClr val="333333"/>
                          </a:solidFill>
                          <a:effectLst/>
                          <a:latin typeface="Calibri Light"/>
                        </a:rPr>
                        <a:t>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public domain</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rabbit-duck/</a:t>
                      </a:r>
                      <a:r>
                        <a:rPr kumimoji="0" lang="en-US" sz="1000" b="0" i="0" u="none" strike="noStrike" cap="none" normalizeH="0" baseline="0" dirty="0" err="1">
                          <a:ln>
                            <a:noFill/>
                          </a:ln>
                          <a:solidFill>
                            <a:srgbClr val="333333"/>
                          </a:solidFill>
                          <a:effectLst/>
                          <a:latin typeface="Calibri Light"/>
                        </a:rPr>
                        <a:t>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a:t>
                      </a:r>
                      <a:r>
                        <a:rPr kumimoji="0" lang="de-DE" sz="1000" b="0" i="0" u="none" strike="noStrike" cap="none" normalizeH="0" baseline="0" dirty="0" err="1">
                          <a:ln>
                            <a:noFill/>
                          </a:ln>
                          <a:solidFill>
                            <a:srgbClr val="333333"/>
                          </a:solidFill>
                          <a:effectLst/>
                          <a:latin typeface="Calibri Light"/>
                          <a:cs typeface="Times New Roman" pitchFamily="18" charset="0"/>
                        </a:rPr>
                        <a:t>Ocampo</a:t>
                      </a:r>
                      <a:r>
                        <a:rPr kumimoji="0" lang="de-DE" sz="1000" b="0" i="0" u="none" strike="noStrike" cap="none" normalizeH="0" baseline="0" dirty="0">
                          <a:ln>
                            <a:noFill/>
                          </a:ln>
                          <a:solidFill>
                            <a:srgbClr val="333333"/>
                          </a:solidFill>
                          <a:effectLst/>
                          <a:latin typeface="Calibri Light"/>
                          <a:cs typeface="Times New Roman" pitchFamily="18" charset="0"/>
                        </a:rPr>
                        <a:t>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a:t>
                      </a:r>
                      <a:r>
                        <a:rPr kumimoji="0" lang="de-DE" sz="1000" b="0" i="0" u="none" strike="noStrike" cap="none" normalizeH="0" baseline="0">
                          <a:ln>
                            <a:noFill/>
                          </a:ln>
                          <a:solidFill>
                            <a:srgbClr val="333333"/>
                          </a:solidFill>
                          <a:effectLst/>
                          <a:latin typeface="Calibri Light"/>
                        </a:rPr>
                        <a:t> pictures</a:t>
                      </a:r>
                      <a:endParaRPr kumimoji="0" lang="en-US"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de-DE" sz="1000" b="0" i="0" u="none" strike="noStrike" cap="none" normalizeH="0" baseline="0" dirty="0">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37" name="Group 45"/>
          <p:cNvGraphicFramePr>
            <a:graphicFrameLocks noGrp="1"/>
          </p:cNvGraphicFramePr>
          <p:nvPr>
            <p:extLst>
              <p:ext uri="{D42A27DB-BD31-4B8C-83A1-F6EECF244321}">
                <p14:modId xmlns:p14="http://schemas.microsoft.com/office/powerpoint/2010/main" val="217612716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Verschwörungstheoretiker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Angebliche </a:t>
                      </a:r>
                      <a:r>
                        <a:rPr kumimoji="0" lang="de-DE" sz="1800" b="0" i="0" u="none" strike="noStrike" cap="none" normalizeH="0" baseline="0" dirty="0">
                          <a:ln>
                            <a:noFill/>
                          </a:ln>
                          <a:solidFill>
                            <a:srgbClr val="333333"/>
                          </a:solidFill>
                          <a:effectLst/>
                          <a:latin typeface="Calibri Light"/>
                          <a:cs typeface="Times New Roman" pitchFamily="18" charset="0"/>
                        </a:rPr>
                        <a:t>Motive der USA: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Die damals in Konkurrenz zur USA stehende Weltmacht Sowjetunion hatte vorher erfolgreich einen Satelliten in den Weltraum gesendet. Die USA brauchten dringend einen Erfolg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Ablenkung vom damals tobenden Vietnam-Krieg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NASA (Weltraumorganisation der USA) täuschte die US-Regierung aus Angst vor Budget-Kürzungen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147</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21386909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Char char="•"/>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148</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998442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unmöglich, da es auf dem Mond keine Atmosphäre/Wetter gibt</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Sternenloser Himmel und unterschiedlicher Schattenwurf auf den Bildern weisen darauf hin, dass die Fotoaufnahmen in einem Filmstudio gemacht wurden </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lang="de-DE" sz="1800" dirty="0">
                          <a:solidFill>
                            <a:srgbClr val="333333"/>
                          </a:solidFill>
                          <a:latin typeface="Calibri Light"/>
                        </a:rPr>
                        <a:t>Wegen der großen Entfernung zwischen Mond und Erde benötigen Funksprüche hin und zurück mehrere Sekunden. Manche von Armstrongs Antworten vom Mond erfolgen jedoch direkt auf Nixons Fragen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149</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166941008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FFFFFF"/>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FFFFFF"/>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150</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795629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endParaRPr kumimoji="0" lang="de-DE" sz="1800" b="1" i="0" u="none" strike="noStrike" cap="none" normalizeH="0" baseline="0" dirty="0">
                        <a:ln>
                          <a:noFill/>
                        </a:ln>
                        <a:solidFill>
                          <a:srgbClr val="004992"/>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333333"/>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333333"/>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Interview wurde zusammengeschnitten, da in der Originalaufnahme mehrere Sekunden Verzögerung im Dialog zwischen Nixon und Armstrong lagen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92880"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151</a:t>
            </a:fld>
            <a:endParaRPr lang="de-DE" altLang="de-DE">
              <a:latin typeface="Calibri Light"/>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die Mondlandung von der US-Regierung vorgetäuscht?</a:t>
            </a: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152</a:t>
            </a:fld>
            <a:endParaRPr lang="de-DE" altLang="de-DE">
              <a:latin typeface="Calibri Light"/>
            </a:endParaRPr>
          </a:p>
        </p:txBody>
      </p:sp>
      <p:sp>
        <p:nvSpPr>
          <p:cNvPr id="34821" name="Text Box 8"/>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dirty="0">
                <a:latin typeface="Calibri Light"/>
              </a:rPr>
              <a:t>Regisseur Roland Emmerich (z.B. „Independence Day“):</a:t>
            </a:r>
            <a:br>
              <a:rPr lang="de-DE" altLang="de-DE" sz="2400" dirty="0">
                <a:latin typeface="Calibri Light"/>
              </a:rPr>
            </a:br>
            <a:r>
              <a:rPr lang="de-DE" altLang="de-DE" sz="2400" i="1" dirty="0">
                <a:latin typeface="Calibri Light"/>
              </a:rPr>
              <a:t>„Die Mondlandung war (…) technisch zu gut gemacht. Sowas konnte man in den 60er Jahren in der Qualität noch gar nicht herstellen. Da hätte man sogar mit heutiger Technik Probleme das nachzustellen.“</a:t>
            </a:r>
          </a:p>
        </p:txBody>
      </p:sp>
      <p:sp>
        <p:nvSpPr>
          <p:cNvPr id="13" name="Textfeld 7"/>
          <p:cNvSpPr txBox="1">
            <a:spLocks noChangeArrowheads="1"/>
          </p:cNvSpPr>
          <p:nvPr/>
        </p:nvSpPr>
        <p:spPr bwMode="auto">
          <a:xfrm>
            <a:off x="4139115" y="5445224"/>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Quelle: ZDF „Vorsicht Verschwörung“ </a:t>
            </a:r>
          </a:p>
        </p:txBody>
      </p:sp>
      <p:sp>
        <p:nvSpPr>
          <p:cNvPr id="6" name="Rectangle 5"/>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Nein!</a:t>
            </a:r>
            <a:endParaRPr lang="de-DE" altLang="de-DE" sz="4000" dirty="0">
              <a:latin typeface="Calibri Light"/>
            </a:endParaRPr>
          </a:p>
        </p:txBody>
      </p:sp>
      <p:pic>
        <p:nvPicPr>
          <p:cNvPr id="16"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47865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hteck 1"/>
          <p:cNvSpPr>
            <a:spLocks noChangeArrowheads="1"/>
          </p:cNvSpPr>
          <p:nvPr/>
        </p:nvSpPr>
        <p:spPr bwMode="auto">
          <a:xfrm>
            <a:off x="408955" y="1813842"/>
            <a:ext cx="1137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2400">
                <a:solidFill>
                  <a:schemeClr val="bg1"/>
                </a:solidFill>
                <a:latin typeface="Calibri Light"/>
              </a:rPr>
              <a:t>Wie kommt es zu diesen und anderen </a:t>
            </a:r>
            <a:r>
              <a:rPr lang="de-DE" altLang="de-DE" sz="2800">
                <a:solidFill>
                  <a:schemeClr val="bg1"/>
                </a:solidFill>
                <a:latin typeface="Calibri Light"/>
              </a:rPr>
              <a:t>Verschwörungstheorien</a:t>
            </a:r>
            <a:r>
              <a:rPr lang="de-DE" altLang="de-DE" sz="2400">
                <a:solidFill>
                  <a:schemeClr val="bg1"/>
                </a:solidFill>
                <a:latin typeface="Calibri Light"/>
              </a:rPr>
              <a:t>?</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153</a:t>
            </a:fld>
            <a:endParaRPr lang="de-DE" altLang="de-DE">
              <a:latin typeface="Calibri Ligh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Sie sind oft spannender als die Realität! </a:t>
            </a:r>
          </a:p>
          <a:p>
            <a:pPr marL="342900" lvl="0" indent="-342900" defTabSz="914400" fontAlgn="base">
              <a:buClr>
                <a:srgbClr val="000000"/>
              </a:buClr>
              <a:buFont typeface="WingDings"/>
              <a:buChar char=""/>
            </a:pPr>
            <a:r>
              <a:rPr lang="de-DE" altLang="de-DE" sz="2400" dirty="0">
                <a:solidFill>
                  <a:srgbClr val="333333"/>
                </a:solidFill>
                <a:latin typeface="Calibri Light"/>
              </a:rPr>
              <a:t>Sie basieren auf schwer überprüfbaren Aussagen (z.B. die wehende Fahne deutet zunächst darauf hin, dass die Fotos auf der Erde gemacht wurden), die einige Menschen glauben und nicht mehr anzweifeln.</a:t>
            </a:r>
          </a:p>
          <a:p>
            <a:pPr marL="342900" lvl="0" indent="-342900" defTabSz="914400" fontAlgn="base">
              <a:buClr>
                <a:srgbClr val="000000"/>
              </a:buClr>
              <a:buFont typeface="WingDings"/>
              <a:buChar char=""/>
            </a:pPr>
            <a:r>
              <a:rPr lang="de-DE" altLang="de-DE" sz="2400" dirty="0">
                <a:solidFill>
                  <a:srgbClr val="333333"/>
                </a:solidFill>
                <a:latin typeface="Calibri Light"/>
              </a:rPr>
              <a:t>Sie verschweigen alternative Erklärungen (z.B. dass der sternenlose Himmel durch die kurze Belichtungszeit der Nachtfotografie entsteht).</a:t>
            </a:r>
          </a:p>
          <a:p>
            <a:pPr marL="342900" lvl="0" indent="-342900" defTabSz="914400" fontAlgn="base">
              <a:buClr>
                <a:srgbClr val="000000"/>
              </a:buClr>
              <a:buFont typeface="WingDings"/>
              <a:buChar char=""/>
            </a:pPr>
            <a:r>
              <a:rPr lang="de-DE" altLang="de-DE" sz="2400" dirty="0">
                <a:solidFill>
                  <a:srgbClr val="333333"/>
                </a:solidFill>
                <a:latin typeface="Calibri Light"/>
              </a:rPr>
              <a:t>Legenden reißen Fakten aus dem Zusammenhang und strapazieren diese über.</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154</a:t>
            </a:fld>
            <a:endParaRPr lang="de-DE" altLang="de-DE">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7287</Words>
  <Application>Microsoft Office PowerPoint</Application>
  <PresentationFormat>Benutzerdefiniert</PresentationFormat>
  <Paragraphs>1301</Paragraphs>
  <Slides>154</Slides>
  <Notes>152</Notes>
  <HiddenSlides>0</HiddenSlides>
  <MMClips>0</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154</vt:i4>
      </vt:variant>
    </vt:vector>
  </HeadingPairs>
  <TitlesOfParts>
    <vt:vector size="164" baseType="lpstr">
      <vt:lpstr>Arial</vt:lpstr>
      <vt:lpstr>Calibri</vt:lpstr>
      <vt:lpstr>Calibri Light</vt:lpstr>
      <vt:lpstr>Symbol</vt:lpstr>
      <vt:lpstr>Times New Roman</vt:lpstr>
      <vt:lpstr>Verdana</vt:lpstr>
      <vt:lpstr>Wingdings</vt:lpstr>
      <vt:lpstr>Wingdings</vt:lpstr>
      <vt:lpstr>UKE_PPT-Vorlage_16zu9</vt:lpstr>
      <vt:lpstr>CorelPhotoPaint.Image.11</vt:lpstr>
      <vt:lpstr>MKT 2 A – Voreiliges Schlussfolgern I</vt:lpstr>
      <vt:lpstr>Voreiliges Schlussfolgern</vt:lpstr>
      <vt:lpstr>Voreiliges Schlussfolgern</vt:lpstr>
      <vt:lpstr>Voreiliges Schlussfolgern</vt:lpstr>
      <vt:lpstr>Voreiliges Schlussfolgern</vt:lpstr>
      <vt:lpstr>Voreiliges Schlussfolgern</vt:lpstr>
      <vt:lpstr>Schlussfolgerungen ohne 100%-igen Beweis</vt:lpstr>
      <vt:lpstr>Schlussfolgerungen ohne 100%-igen Beweis</vt:lpstr>
      <vt:lpstr>Schlussfolgerungen ohne 100%-igen Beweis</vt:lpstr>
      <vt:lpstr>Kurzschlussdenken „in Aktion“</vt:lpstr>
      <vt:lpstr>Kurzschlussdenken „in Aktion“</vt:lpstr>
      <vt:lpstr>Kurzschlussdenken „in Aktion“</vt:lpstr>
      <vt:lpstr>Kurzschlussdenken „in Aktion“ – Moderne Legenden –  (für eine alternative Übung siehe Ende der Präsentation)</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lpstr>Wie kommt es zu diesen und anderen Verschwörungstheorien?</vt:lpstr>
      <vt:lpstr>Was soll das Ganze?</vt:lpstr>
      <vt:lpstr>Was soll das Ganze?</vt:lpstr>
      <vt:lpstr>Wie voreiliges Schlussfolgern Fehleinschätzungen während der Psychose begünstigt – Beispiele</vt:lpstr>
      <vt:lpstr>Aufgabe (1)</vt:lpstr>
      <vt:lpstr>Aufgabe (1)</vt:lpstr>
      <vt:lpstr>Aufgabe (1)</vt:lpstr>
      <vt:lpstr>Bild 1</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2</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3</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4</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5</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Optional: Videoclip</vt:lpstr>
      <vt:lpstr>Bild 6</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7</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8</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9</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10</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Aufgabengruppe 2:</vt:lpstr>
      <vt:lpstr>Was sehen Sie?</vt:lpstr>
      <vt:lpstr>Was sehen Sie?</vt:lpstr>
      <vt:lpstr>Was sehen Sie?</vt:lpstr>
      <vt:lpstr>Was sehen Sie?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Was sehen Sie?</vt:lpstr>
      <vt:lpstr>Versuchen Sie, alle Gestalten zu finden!</vt:lpstr>
      <vt:lpstr>PowerPoint-Präsentation</vt:lpstr>
      <vt:lpstr>Übertragung auf den Alltag</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470</cp:revision>
  <dcterms:created xsi:type="dcterms:W3CDTF">2002-10-15T10:55:06Z</dcterms:created>
  <dcterms:modified xsi:type="dcterms:W3CDTF">2022-07-20T12:21:03Z</dcterms:modified>
</cp:coreProperties>
</file>