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4" r:id="rId1"/>
  </p:sldMasterIdLst>
  <p:notesMasterIdLst>
    <p:notesMasterId r:id="rId92"/>
  </p:notesMasterIdLst>
  <p:handoutMasterIdLst>
    <p:handoutMasterId r:id="rId93"/>
  </p:handoutMasterIdLst>
  <p:sldIdLst>
    <p:sldId id="927" r:id="rId2"/>
    <p:sldId id="838" r:id="rId3"/>
    <p:sldId id="904" r:id="rId4"/>
    <p:sldId id="903" r:id="rId5"/>
    <p:sldId id="902" r:id="rId6"/>
    <p:sldId id="901" r:id="rId7"/>
    <p:sldId id="444" r:id="rId8"/>
    <p:sldId id="888" r:id="rId9"/>
    <p:sldId id="910" r:id="rId10"/>
    <p:sldId id="909" r:id="rId11"/>
    <p:sldId id="908" r:id="rId12"/>
    <p:sldId id="907" r:id="rId13"/>
    <p:sldId id="906" r:id="rId14"/>
    <p:sldId id="905" r:id="rId15"/>
    <p:sldId id="446" r:id="rId16"/>
    <p:sldId id="823" r:id="rId17"/>
    <p:sldId id="824" r:id="rId18"/>
    <p:sldId id="825" r:id="rId19"/>
    <p:sldId id="847" r:id="rId20"/>
    <p:sldId id="912" r:id="rId21"/>
    <p:sldId id="911" r:id="rId22"/>
    <p:sldId id="458" r:id="rId23"/>
    <p:sldId id="459" r:id="rId24"/>
    <p:sldId id="848" r:id="rId25"/>
    <p:sldId id="728" r:id="rId26"/>
    <p:sldId id="849" r:id="rId27"/>
    <p:sldId id="850" r:id="rId28"/>
    <p:sldId id="852" r:id="rId29"/>
    <p:sldId id="914" r:id="rId30"/>
    <p:sldId id="913" r:id="rId31"/>
    <p:sldId id="811" r:id="rId32"/>
    <p:sldId id="855" r:id="rId33"/>
    <p:sldId id="916" r:id="rId34"/>
    <p:sldId id="915" r:id="rId35"/>
    <p:sldId id="894" r:id="rId36"/>
    <p:sldId id="919" r:id="rId37"/>
    <p:sldId id="918" r:id="rId38"/>
    <p:sldId id="917" r:id="rId39"/>
    <p:sldId id="860" r:id="rId40"/>
    <p:sldId id="921" r:id="rId41"/>
    <p:sldId id="920" r:id="rId42"/>
    <p:sldId id="861" r:id="rId43"/>
    <p:sldId id="862" r:id="rId44"/>
    <p:sldId id="922" r:id="rId45"/>
    <p:sldId id="804" r:id="rId46"/>
    <p:sldId id="805" r:id="rId47"/>
    <p:sldId id="863" r:id="rId48"/>
    <p:sldId id="801" r:id="rId49"/>
    <p:sldId id="802" r:id="rId50"/>
    <p:sldId id="864" r:id="rId51"/>
    <p:sldId id="899" r:id="rId52"/>
    <p:sldId id="749" r:id="rId53"/>
    <p:sldId id="752" r:id="rId54"/>
    <p:sldId id="750" r:id="rId55"/>
    <p:sldId id="751" r:id="rId56"/>
    <p:sldId id="760" r:id="rId57"/>
    <p:sldId id="761" r:id="rId58"/>
    <p:sldId id="762" r:id="rId59"/>
    <p:sldId id="753" r:id="rId60"/>
    <p:sldId id="756" r:id="rId61"/>
    <p:sldId id="754" r:id="rId62"/>
    <p:sldId id="865" r:id="rId63"/>
    <p:sldId id="785" r:id="rId64"/>
    <p:sldId id="788" r:id="rId65"/>
    <p:sldId id="786" r:id="rId66"/>
    <p:sldId id="866" r:id="rId67"/>
    <p:sldId id="778" r:id="rId68"/>
    <p:sldId id="779" r:id="rId69"/>
    <p:sldId id="867" r:id="rId70"/>
    <p:sldId id="769" r:id="rId71"/>
    <p:sldId id="770" r:id="rId72"/>
    <p:sldId id="868" r:id="rId73"/>
    <p:sldId id="772" r:id="rId74"/>
    <p:sldId id="831" r:id="rId75"/>
    <p:sldId id="869" r:id="rId76"/>
    <p:sldId id="878" r:id="rId77"/>
    <p:sldId id="879" r:id="rId78"/>
    <p:sldId id="880" r:id="rId79"/>
    <p:sldId id="881" r:id="rId80"/>
    <p:sldId id="882" r:id="rId81"/>
    <p:sldId id="883" r:id="rId82"/>
    <p:sldId id="884" r:id="rId83"/>
    <p:sldId id="886" r:id="rId84"/>
    <p:sldId id="924" r:id="rId85"/>
    <p:sldId id="923" r:id="rId86"/>
    <p:sldId id="875" r:id="rId87"/>
    <p:sldId id="926" r:id="rId88"/>
    <p:sldId id="925" r:id="rId89"/>
    <p:sldId id="900" r:id="rId90"/>
    <p:sldId id="885" r:id="rId91"/>
  </p:sldIdLst>
  <p:sldSz cx="12195175" cy="6858000"/>
  <p:notesSz cx="7099300" cy="10234613"/>
  <p:embeddedFontLst>
    <p:embeddedFont>
      <p:font typeface="Calibri Light" panose="020F0302020204030204" pitchFamily="34" charset="0"/>
      <p:regular r:id="rId94"/>
      <p:italic r:id="rId95"/>
    </p:embeddedFont>
  </p:embeddedFontLst>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162">
          <p15:clr>
            <a:srgbClr val="A4A3A4"/>
          </p15:clr>
        </p15:guide>
        <p15:guide id="2" pos="2880">
          <p15:clr>
            <a:srgbClr val="A4A3A4"/>
          </p15:clr>
        </p15:guide>
        <p15:guide id="3" orient="horz" pos="663">
          <p15:clr>
            <a:srgbClr val="A4A3A4"/>
          </p15:clr>
        </p15:guide>
        <p15:guide id="4" orient="horz" pos="436">
          <p15:clr>
            <a:srgbClr val="A4A3A4"/>
          </p15:clr>
        </p15:guide>
        <p15:guide id="5" pos="5488">
          <p15:clr>
            <a:srgbClr val="A4A3A4"/>
          </p15:clr>
        </p15:guide>
        <p15:guide id="6" pos="272">
          <p15:clr>
            <a:srgbClr val="A4A3A4"/>
          </p15:clr>
        </p15:guide>
        <p15:guide id="7" pos="3841">
          <p15:clr>
            <a:srgbClr val="A4A3A4"/>
          </p15:clr>
        </p15:guide>
        <p15:guide id="8" pos="7319">
          <p15:clr>
            <a:srgbClr val="A4A3A4"/>
          </p15:clr>
        </p15:guide>
        <p15:guide id="9" pos="36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6282" autoAdjust="0"/>
    <p:restoredTop sz="94681" autoAdjust="0"/>
  </p:normalViewPr>
  <p:slideViewPr>
    <p:cSldViewPr snapToGrid="0">
      <p:cViewPr varScale="1">
        <p:scale>
          <a:sx n="67" d="100"/>
          <a:sy n="67" d="100"/>
        </p:scale>
        <p:origin x="948" y="52"/>
      </p:cViewPr>
      <p:guideLst>
        <p:guide orient="horz" pos="1162"/>
        <p:guide pos="2880"/>
        <p:guide orient="horz" pos="663"/>
        <p:guide orient="horz" pos="436"/>
        <p:guide pos="5488"/>
        <p:guide pos="272"/>
        <p:guide pos="3841"/>
        <p:guide pos="7319"/>
        <p:guide pos="36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font" Target="fonts/font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handoutMaster" Target="handoutMasters/handoutMaster1.xml"/><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1.fntdata"/><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8" Type="http://schemas.openxmlformats.org/officeDocument/2006/relationships/slide" Target="slides/slide64.xml"/><Relationship Id="rId13" Type="http://schemas.openxmlformats.org/officeDocument/2006/relationships/slide" Target="slides/slide77.xml"/><Relationship Id="rId3" Type="http://schemas.openxmlformats.org/officeDocument/2006/relationships/slide" Target="slides/slide53.xml"/><Relationship Id="rId7" Type="http://schemas.openxmlformats.org/officeDocument/2006/relationships/slide" Target="slides/slide62.xml"/><Relationship Id="rId12" Type="http://schemas.openxmlformats.org/officeDocument/2006/relationships/slide" Target="slides/slide72.xml"/><Relationship Id="rId2" Type="http://schemas.openxmlformats.org/officeDocument/2006/relationships/slide" Target="slides/slide50.xml"/><Relationship Id="rId16" Type="http://schemas.openxmlformats.org/officeDocument/2006/relationships/slide" Target="slides/slide83.xml"/><Relationship Id="rId1" Type="http://schemas.openxmlformats.org/officeDocument/2006/relationships/slide" Target="slides/slide49.xml"/><Relationship Id="rId6" Type="http://schemas.openxmlformats.org/officeDocument/2006/relationships/slide" Target="slides/slide61.xml"/><Relationship Id="rId11" Type="http://schemas.openxmlformats.org/officeDocument/2006/relationships/slide" Target="slides/slide71.xml"/><Relationship Id="rId5" Type="http://schemas.openxmlformats.org/officeDocument/2006/relationships/slide" Target="slides/slide60.xml"/><Relationship Id="rId15" Type="http://schemas.openxmlformats.org/officeDocument/2006/relationships/slide" Target="slides/slide81.xml"/><Relationship Id="rId10" Type="http://schemas.openxmlformats.org/officeDocument/2006/relationships/slide" Target="slides/slide66.xml"/><Relationship Id="rId4" Type="http://schemas.openxmlformats.org/officeDocument/2006/relationships/slide" Target="slides/slide54.xml"/><Relationship Id="rId9" Type="http://schemas.openxmlformats.org/officeDocument/2006/relationships/slide" Target="slides/slide65.xml"/><Relationship Id="rId14" Type="http://schemas.openxmlformats.org/officeDocument/2006/relationships/slide" Target="slides/slide8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pitchFamily="34"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pitchFamily="34"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pitchFamily="34"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F5B4C642-0E83-4E2C-A13C-675803D84259}" type="slidenum">
              <a:rPr lang="en-GB" altLang="de-DE"/>
              <a:pPr>
                <a:defRPr/>
              </a:pPr>
              <a:t>‹Nr.›</a:t>
            </a:fld>
            <a:endParaRPr lang="en-GB" altLang="de-DE"/>
          </a:p>
        </p:txBody>
      </p:sp>
    </p:spTree>
    <p:extLst>
      <p:ext uri="{BB962C8B-B14F-4D97-AF65-F5344CB8AC3E}">
        <p14:creationId xmlns:p14="http://schemas.microsoft.com/office/powerpoint/2010/main" val="39031590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pitchFamily="34"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pitchFamily="34"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pitchFamily="34"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DC3DAB71-ABA0-4833-9FFB-392A69CC982A}" type="slidenum">
              <a:rPr lang="en-US" altLang="de-DE"/>
              <a:pPr>
                <a:defRPr/>
              </a:pPr>
              <a:t>‹Nr.›</a:t>
            </a:fld>
            <a:endParaRPr lang="en-US" altLang="de-DE"/>
          </a:p>
        </p:txBody>
      </p:sp>
    </p:spTree>
    <p:extLst>
      <p:ext uri="{BB962C8B-B14F-4D97-AF65-F5344CB8AC3E}">
        <p14:creationId xmlns:p14="http://schemas.microsoft.com/office/powerpoint/2010/main" val="14486202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F5D6BF-FABB-47F7-A114-8D5FECA85E2B}"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6769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F5D6BF-FABB-47F7-A114-8D5FECA85E2B}"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6769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F5D6BF-FABB-47F7-A114-8D5FECA85E2B}"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6769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F5D6BF-FABB-47F7-A114-8D5FECA85E2B}"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6769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F5D6BF-FABB-47F7-A114-8D5FECA85E2B}"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6769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CAAAE7-827C-404B-B497-3F9DB40E8647}"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1033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9D5C96-65BD-4B99-9DA1-C4CF4B3BFF1B}"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9621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9D5C96-65BD-4B99-9DA1-C4CF4B3BFF1B}"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9621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9D5C96-65BD-4B99-9DA1-C4CF4B3BFF1B}"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9621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9D5C96-65BD-4B99-9DA1-C4CF4B3BFF1B}"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9621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9D5C96-65BD-4B99-9DA1-C4CF4B3BFF1B}"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9621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9D5C96-65BD-4B99-9DA1-C4CF4B3BFF1B}"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96216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9D5C96-65BD-4B99-9DA1-C4CF4B3BFF1B}"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96216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6BD9D4-4DE7-4C00-9752-0F914200865D}"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68469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E233AE-9A22-400F-ADA4-0C4AF3AAD8F4}"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84383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36799C-61FB-4D5A-A2F1-32C16073FB72}" type="slidenum">
              <a:rPr lang="en-US" altLang="de-DE" sz="1300" smtClean="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8284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0E933F-CE9D-4D65-A0AC-8FCD6F5418EE}" type="slidenum">
              <a:rPr lang="en-US" altLang="de-DE" sz="1300" smtClean="0"/>
              <a:pPr>
                <a:spcBef>
                  <a:spcPct val="0"/>
                </a:spcBef>
              </a:pPr>
              <a:t>18</a:t>
            </a:fld>
            <a:endParaRPr lang="en-US"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0266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423346-3B9C-42D2-8F84-770DE6F4C849}"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20258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423346-3B9C-42D2-8F84-770DE6F4C849}"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20258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423346-3B9C-42D2-8F84-770DE6F4C849}"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20258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ECD281-A2D6-4C1D-8D4B-78A640AE5515}"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99946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B3E288-E902-4911-AE81-B99B6D7C56B0}"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09817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89437F-C66A-4891-86D2-57DC1F7D46AF}"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01991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EC3B56-177B-46D3-B2E4-D9B76EDB74C7}"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88751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2EA7B4-7BBC-4C89-AAA4-0A0917EB2100}"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94909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8D2C1B-F7F4-452A-9528-7962ED9C9726}"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1808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212320-2045-4845-B07A-34BDDCC35577}" type="slidenum">
              <a:rPr lang="en-US" altLang="de-DE" sz="1300" smtClean="0"/>
              <a:pPr>
                <a:spcBef>
                  <a:spcPct val="0"/>
                </a:spcBef>
              </a:pPr>
              <a:t>28</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56776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212320-2045-4845-B07A-34BDDCC35577}"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56776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212320-2045-4845-B07A-34BDDCC35577}"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56776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5B23C9-8C81-4632-8D35-69E9166E130C}" type="slidenum">
              <a:rPr lang="en-US" altLang="de-DE" sz="1300" smtClean="0"/>
              <a:pPr>
                <a:spcBef>
                  <a:spcPct val="0"/>
                </a:spcBef>
              </a:pPr>
              <a:t>31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66663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15205F-9951-4842-B55D-EB88489B98EE}" type="slidenum">
              <a:rPr lang="en-US" altLang="de-DE" sz="1300" smtClean="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45265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15205F-9951-4842-B55D-EB88489B98EE}"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45265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15205F-9951-4842-B55D-EB88489B98EE}"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45265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D5E585-6858-4E2F-AF3D-3B5A4C26C332}" type="slidenum">
              <a:rPr lang="en-US" altLang="de-DE" sz="1300" smtClean="0"/>
              <a:pPr>
                <a:spcBef>
                  <a:spcPct val="0"/>
                </a:spcBef>
              </a:pPr>
              <a:t>35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320738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D5E585-6858-4E2F-AF3D-3B5A4C26C332}" type="slidenum">
              <a:rPr lang="en-US" altLang="de-DE" sz="1300" smtClean="0"/>
              <a:pPr>
                <a:spcBef>
                  <a:spcPct val="0"/>
                </a:spcBef>
              </a:pPr>
              <a:t>36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320738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D5E585-6858-4E2F-AF3D-3B5A4C26C332}" type="slidenum">
              <a:rPr lang="en-US" altLang="de-DE" sz="1300" smtClean="0"/>
              <a:pPr>
                <a:spcBef>
                  <a:spcPct val="0"/>
                </a:spcBef>
              </a:pPr>
              <a:t>37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320738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D5E585-6858-4E2F-AF3D-3B5A4C26C332}"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320738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D1CBA2-8AF4-466E-963C-D388F6B3DF94}" type="slidenum">
              <a:rPr lang="en-US" altLang="de-DE" sz="1300" smtClean="0"/>
              <a:pPr>
                <a:spcBef>
                  <a:spcPct val="0"/>
                </a:spcBef>
              </a:pPr>
              <a:t>39</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38083866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D1CBA2-8AF4-466E-963C-D388F6B3DF94}" type="slidenum">
              <a:rPr lang="en-US" altLang="de-DE" sz="1300" smtClean="0"/>
              <a:pPr>
                <a:spcBef>
                  <a:spcPct val="0"/>
                </a:spcBef>
              </a:pPr>
              <a:t>40</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38083866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D1CBA2-8AF4-466E-963C-D388F6B3DF94}"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38083866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4D8F1C-45F7-4E8C-A534-883416F20680}"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77152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C92846-9E64-4BC4-8FC9-8AF3C2BD4E9F}" type="slidenum">
              <a:rPr lang="en-US" altLang="de-DE" sz="1300" smtClean="0"/>
              <a:pPr>
                <a:spcBef>
                  <a:spcPct val="0"/>
                </a:spcBef>
              </a:pPr>
              <a:t>43</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41505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C92846-9E64-4BC4-8FC9-8AF3C2BD4E9F}"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41505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FF6966-9110-4308-8DA3-F9C755492628}"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64668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EE57A6-9120-49E9-BD69-7E736692DB9C}"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13642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A26B2A-D624-4DD4-B5DD-BB21DA23B88E}" type="slidenum">
              <a:rPr lang="en-US" altLang="de-DE" sz="1300" smtClean="0"/>
              <a:pPr>
                <a:spcBef>
                  <a:spcPct val="0"/>
                </a:spcBef>
              </a:pPr>
              <a:t>47</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88921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FC780A-09F7-4270-AA59-5ADC93615D6F}" type="slidenum">
              <a:rPr lang="en-US" altLang="de-DE" sz="1300" smtClean="0"/>
              <a:pPr>
                <a:spcBef>
                  <a:spcPct val="0"/>
                </a:spcBef>
              </a:pPr>
              <a:t>48</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5589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D114B7-CB00-42BA-8C3A-D09A3DDDCB67}" type="slidenum">
              <a:rPr lang="en-US" altLang="de-DE" sz="1300" smtClean="0"/>
              <a:pPr>
                <a:spcBef>
                  <a:spcPct val="0"/>
                </a:spcBef>
              </a:pPr>
              <a:t>49</a:t>
            </a:fld>
            <a:endParaRPr lang="en-US" altLang="de-DE" sz="1300"/>
          </a:p>
        </p:txBody>
      </p:sp>
      <p:sp>
        <p:nvSpPr>
          <p:cNvPr id="103427" name="Rectangle 1026"/>
          <p:cNvSpPr>
            <a:spLocks noGrp="1" noRot="1" noChangeAspect="1" noChangeArrowheads="1" noTextEdit="1"/>
          </p:cNvSpPr>
          <p:nvPr>
            <p:ph type="sldImg"/>
          </p:nvPr>
        </p:nvSpPr>
        <p:spPr>
          <a:xfrm>
            <a:off x="138113" y="768350"/>
            <a:ext cx="6823075"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17606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9EF948-716A-4242-8B32-D8AF9AA9CA1C}" type="slidenum">
              <a:rPr lang="en-US" altLang="de-DE" sz="1300" smtClean="0"/>
              <a:pPr>
                <a:spcBef>
                  <a:spcPct val="0"/>
                </a:spcBef>
              </a:pPr>
              <a:t>50</a:t>
            </a:fld>
            <a:endParaRPr lang="en-US" altLang="de-DE" sz="1300"/>
          </a:p>
        </p:txBody>
      </p:sp>
      <p:sp>
        <p:nvSpPr>
          <p:cNvPr id="105475" name="Rectangle 1026"/>
          <p:cNvSpPr>
            <a:spLocks noGrp="1" noRot="1" noChangeAspect="1" noChangeArrowheads="1" noTextEdit="1"/>
          </p:cNvSpPr>
          <p:nvPr>
            <p:ph type="sldImg"/>
          </p:nvPr>
        </p:nvSpPr>
        <p:spPr>
          <a:xfrm>
            <a:off x="138113" y="768350"/>
            <a:ext cx="6823075" cy="3836988"/>
          </a:xfrm>
          <a:ln/>
        </p:spPr>
      </p:sp>
      <p:sp>
        <p:nvSpPr>
          <p:cNvPr id="1054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76634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7AD74C-EAD5-4724-8A9B-0CFB7BF81B90}" type="slidenum">
              <a:rPr lang="en-US" altLang="de-DE" sz="1300" smtClean="0"/>
              <a:pPr>
                <a:spcBef>
                  <a:spcPct val="0"/>
                </a:spcBef>
              </a:pPr>
              <a:t>52</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8637378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7D621D-6FB4-4158-84E1-06ED24997EB9}" type="slidenum">
              <a:rPr lang="en-US" altLang="de-DE" sz="1300" smtClean="0"/>
              <a:pPr>
                <a:spcBef>
                  <a:spcPct val="0"/>
                </a:spcBef>
              </a:pPr>
              <a:t>53</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00760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CB3200-5A13-4C26-8416-44C9DF675D4F}" type="slidenum">
              <a:rPr lang="en-US" altLang="de-DE" sz="1300" smtClean="0"/>
              <a:pPr>
                <a:spcBef>
                  <a:spcPct val="0"/>
                </a:spcBef>
              </a:pPr>
              <a:t>54</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78805990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81CDEF-E00E-4C2E-89CA-AE0E5C2BAD10}" type="slidenum">
              <a:rPr lang="en-US" altLang="de-DE" sz="1300" smtClean="0"/>
              <a:pPr>
                <a:spcBef>
                  <a:spcPct val="0"/>
                </a:spcBef>
              </a:pPr>
              <a:t>55</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392232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1732EF-93C6-4CBC-B7FE-F92C511B342A}" type="slidenum">
              <a:rPr lang="en-US" altLang="de-DE" sz="1300" smtClean="0"/>
              <a:pPr>
                <a:spcBef>
                  <a:spcPct val="0"/>
                </a:spcBef>
              </a:pPr>
              <a:t>56</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8850919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6F54CF-C28B-4D12-8D9B-D9DD515B13B8}" type="slidenum">
              <a:rPr lang="en-US" altLang="de-DE" sz="1300" smtClean="0"/>
              <a:pPr>
                <a:spcBef>
                  <a:spcPct val="0"/>
                </a:spcBef>
              </a:pPr>
              <a:t>57</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331810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7D9A46-E885-4DE6-ABE7-75BCFD2E5415}" type="slidenum">
              <a:rPr lang="en-US" altLang="de-DE" sz="1300" smtClean="0"/>
              <a:pPr>
                <a:spcBef>
                  <a:spcPct val="0"/>
                </a:spcBef>
              </a:pPr>
              <a:t>58</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286923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2A3093-3300-4323-967B-8DB5C851E2E1}" type="slidenum">
              <a:rPr lang="en-US" altLang="de-DE" sz="1300" smtClean="0"/>
              <a:pPr>
                <a:spcBef>
                  <a:spcPct val="0"/>
                </a:spcBef>
              </a:pPr>
              <a:t>59</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8423220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1514ED-6407-4E92-9BD3-9EF719930F77}" type="slidenum">
              <a:rPr lang="en-US" altLang="de-DE" sz="1300" smtClean="0"/>
              <a:pPr>
                <a:spcBef>
                  <a:spcPct val="0"/>
                </a:spcBef>
              </a:pPr>
              <a:t>60</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15562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BA230D-A4CA-47CA-80EC-A8E47F55DD37}" type="slidenum">
              <a:rPr lang="en-US" altLang="de-DE" sz="1300" smtClean="0"/>
              <a:pPr>
                <a:spcBef>
                  <a:spcPct val="0"/>
                </a:spcBef>
              </a:pPr>
              <a:t>61</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8220875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2A4FB7-D29D-4A5C-862C-D7B61B1B9B84}" type="slidenum">
              <a:rPr lang="en-US" altLang="de-DE" sz="1300" smtClean="0"/>
              <a:pPr>
                <a:spcBef>
                  <a:spcPct val="0"/>
                </a:spcBef>
              </a:pPr>
              <a:t>62</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5822228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C4AE7A-9A1B-40B5-9A02-791869630C88}" type="slidenum">
              <a:rPr lang="en-US" altLang="de-DE" sz="1300" smtClean="0"/>
              <a:pPr>
                <a:spcBef>
                  <a:spcPct val="0"/>
                </a:spcBef>
              </a:pPr>
              <a:t>63</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1241817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40577B-2505-4930-8FEE-F35142FE478E}" type="slidenum">
              <a:rPr lang="en-US" altLang="de-DE" sz="1300" smtClean="0"/>
              <a:pPr>
                <a:spcBef>
                  <a:spcPct val="0"/>
                </a:spcBef>
              </a:pPr>
              <a:t>64</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84933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358EDB-7C79-47B8-9922-30F1B9303C5B}" type="slidenum">
              <a:rPr lang="en-US" altLang="de-DE" sz="1300" smtClean="0"/>
              <a:pPr>
                <a:spcBef>
                  <a:spcPct val="0"/>
                </a:spcBef>
              </a:pPr>
              <a:t>65</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8680139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AE2903-7EDC-42D5-981D-D8B156FF8A62}" type="slidenum">
              <a:rPr lang="en-US" altLang="de-DE" sz="1300" smtClean="0"/>
              <a:pPr>
                <a:spcBef>
                  <a:spcPct val="0"/>
                </a:spcBef>
              </a:pPr>
              <a:t>66</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3889666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7FEE79-0FA9-49D1-8857-3988A5FF24D4}" type="slidenum">
              <a:rPr lang="en-US" altLang="de-DE" sz="1300" smtClean="0"/>
              <a:pPr>
                <a:spcBef>
                  <a:spcPct val="0"/>
                </a:spcBef>
              </a:pPr>
              <a:t>67</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20120509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D4A8F7-CCC3-4396-8C1F-1B1E402A4A0D}" type="slidenum">
              <a:rPr lang="en-US" altLang="de-DE" sz="1300" smtClean="0"/>
              <a:pPr>
                <a:spcBef>
                  <a:spcPct val="0"/>
                </a:spcBef>
              </a:pPr>
              <a:t>68</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4266111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FB4BA3-B8E2-4B68-8906-2DA4D420E328}" type="slidenum">
              <a:rPr lang="en-US" altLang="de-DE" sz="1300" smtClean="0"/>
              <a:pPr>
                <a:spcBef>
                  <a:spcPct val="0"/>
                </a:spcBef>
              </a:pPr>
              <a:t>69</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63411262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EB3937-2295-4A60-B19B-331CD81B450C}" type="slidenum">
              <a:rPr lang="en-US" altLang="de-DE" sz="1300" smtClean="0"/>
              <a:pPr>
                <a:spcBef>
                  <a:spcPct val="0"/>
                </a:spcBef>
              </a:pPr>
              <a:t>70</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60350889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3D1621-6950-465B-9A23-F862A80F2200}" type="slidenum">
              <a:rPr lang="en-US" altLang="de-DE" sz="1300" smtClean="0"/>
              <a:pPr>
                <a:spcBef>
                  <a:spcPct val="0"/>
                </a:spcBef>
              </a:pPr>
              <a:t>71</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10418790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086747-C46C-48EA-88FF-02BAE0B2DEA7}" type="slidenum">
              <a:rPr lang="en-US" altLang="de-DE" sz="1300" smtClean="0"/>
              <a:pPr>
                <a:spcBef>
                  <a:spcPct val="0"/>
                </a:spcBef>
              </a:pPr>
              <a:t>72</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08666300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DE53EC-8AF2-45BF-86CB-DEB13E4987CA}" type="slidenum">
              <a:rPr lang="en-US" altLang="de-DE" sz="1300" smtClean="0"/>
              <a:pPr>
                <a:spcBef>
                  <a:spcPct val="0"/>
                </a:spcBef>
              </a:pPr>
              <a:t>73</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10406433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1DB619-6031-4B8B-9141-7CA0B7913530}" type="slidenum">
              <a:rPr lang="en-US" altLang="de-DE" sz="1300" smtClean="0"/>
              <a:pPr>
                <a:spcBef>
                  <a:spcPct val="0"/>
                </a:spcBef>
              </a:pPr>
              <a:t>74</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862598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5B97B7-504C-48A3-AE72-2D5F9E724DD1}" type="slidenum">
              <a:rPr lang="en-US" altLang="de-DE" sz="1300" smtClean="0"/>
              <a:pPr>
                <a:spcBef>
                  <a:spcPct val="0"/>
                </a:spcBef>
              </a:pPr>
              <a:t>75</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828629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357256-7DFA-47E2-AC2F-9D10BF0C4333}" type="slidenum">
              <a:rPr lang="en-US" altLang="de-DE" sz="1300" smtClean="0"/>
              <a:pPr>
                <a:spcBef>
                  <a:spcPct val="0"/>
                </a:spcBef>
              </a:pPr>
              <a:t>76</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91281683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0A45DB-2E39-443B-872C-79A21BAE200F}" type="slidenum">
              <a:rPr lang="en-US" altLang="de-DE" sz="1300" smtClean="0"/>
              <a:pPr>
                <a:spcBef>
                  <a:spcPct val="0"/>
                </a:spcBef>
              </a:pPr>
              <a:t>77</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10427429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967F27-3384-4306-ACDE-FCE5BA5BBD75}" type="slidenum">
              <a:rPr lang="en-US" altLang="de-DE" sz="1300" smtClean="0"/>
              <a:pPr>
                <a:spcBef>
                  <a:spcPct val="0"/>
                </a:spcBef>
              </a:pPr>
              <a:t>78</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20290313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2ACD58-75CF-4AB4-966E-193AD3831344}" type="slidenum">
              <a:rPr lang="en-US" altLang="de-DE" sz="1300" smtClean="0"/>
              <a:pPr>
                <a:spcBef>
                  <a:spcPct val="0"/>
                </a:spcBef>
              </a:pPr>
              <a:t>79</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182115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C173AB-8981-47EA-AF9B-92BE0E0919F9}" type="slidenum">
              <a:rPr lang="en-US" altLang="de-DE" sz="1300" smtClean="0"/>
              <a:pPr>
                <a:spcBef>
                  <a:spcPct val="0"/>
                </a:spcBef>
              </a:pPr>
              <a:t>80</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938270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8C8FF3-BBF0-45E5-AEEC-A425DC408B37}" type="slidenum">
              <a:rPr lang="en-US" altLang="de-DE" sz="1300" smtClean="0"/>
              <a:pPr>
                <a:spcBef>
                  <a:spcPct val="0"/>
                </a:spcBef>
              </a:pPr>
              <a:t>81</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74805031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4A7261-A24E-44CE-AE4F-2D26F33B726F}" type="slidenum">
              <a:rPr lang="en-US" altLang="de-DE" sz="1300" smtClean="0"/>
              <a:pPr>
                <a:spcBef>
                  <a:spcPct val="0"/>
                </a:spcBef>
              </a:pPr>
              <a:t>82</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439848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6FB7C0-1865-44F5-A383-D2E30749A347}" type="slidenum">
              <a:rPr lang="en-US" altLang="de-DE" sz="1300" smtClean="0"/>
              <a:pPr>
                <a:spcBef>
                  <a:spcPct val="0"/>
                </a:spcBef>
              </a:pPr>
              <a:t>83</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8706744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6FB7C0-1865-44F5-A383-D2E30749A347}" type="slidenum">
              <a:rPr lang="en-US" altLang="de-DE" sz="1300" smtClean="0"/>
              <a:pPr>
                <a:spcBef>
                  <a:spcPct val="0"/>
                </a:spcBef>
              </a:pPr>
              <a:t>84</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8706744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6FB7C0-1865-44F5-A383-D2E30749A347}" type="slidenum">
              <a:rPr lang="en-US" altLang="de-DE" sz="1300" smtClean="0"/>
              <a:pPr>
                <a:spcBef>
                  <a:spcPct val="0"/>
                </a:spcBef>
              </a:pPr>
              <a:t>85</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8706744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AFEAFD-FF11-49B1-B560-3066796A31A4}" type="slidenum">
              <a:rPr lang="en-US" altLang="de-DE" sz="1300" smtClean="0"/>
              <a:pPr>
                <a:spcBef>
                  <a:spcPct val="0"/>
                </a:spcBef>
              </a:pPr>
              <a:t>86</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403258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AFEAFD-FF11-49B1-B560-3066796A31A4}" type="slidenum">
              <a:rPr lang="en-US" altLang="de-DE" sz="1300" smtClean="0"/>
              <a:pPr>
                <a:spcBef>
                  <a:spcPct val="0"/>
                </a:spcBef>
              </a:pPr>
              <a:t>87</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403258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AFEAFD-FF11-49B1-B560-3066796A31A4}" type="slidenum">
              <a:rPr lang="en-US" altLang="de-DE" sz="1300" smtClean="0"/>
              <a:pPr>
                <a:spcBef>
                  <a:spcPct val="0"/>
                </a:spcBef>
              </a:pPr>
              <a:t>88</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403258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647379-C0CE-4B69-B860-9CF37C01398A}" type="slidenum">
              <a:rPr lang="en-US" altLang="de-DE" sz="1300" smtClean="0"/>
              <a:pPr>
                <a:spcBef>
                  <a:spcPct val="0"/>
                </a:spcBef>
              </a:pPr>
              <a:t>90</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8072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rtl="0"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he-IL" altLang="ko-KR" sz="1400" dirty="0">
                <a:solidFill>
                  <a:srgbClr val="004992"/>
                </a:solidFill>
              </a:rPr>
              <a:t>קוגניטיבי-אימון מטא</a:t>
            </a:r>
            <a:endParaRPr lang="de-DE" sz="1400"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5 – זיכרון</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9441BCC6-A028-4846-BE29-AFAC9562C026}"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e-IL"/>
              <a:t>קוגניטיבי-אימון מטא 5 – זיכרון</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6C86A5FA-D8AA-4280-AC0E-CEB875905856}"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5 – זיכרון</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C71284F-0146-4D41-B624-D30C72FC5416}"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5 – זיכרון</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441BCC6-A028-4846-BE29-AFAC9562C02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5 – זיכרון</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441BCC6-A028-4846-BE29-AFAC9562C02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e-IL"/>
              <a:t>קוגניטיבי-אימון מטא 5 – זיכרון</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2CD5827D-9173-4B1D-A3E2-C9D8F5D7C71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5 – זיכרון</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CBD5005-2C69-40F9-8C06-416EF5F0131D}"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baseline="0">
                <a:solidFill>
                  <a:schemeClr val="tx1"/>
                </a:solidFill>
                <a:latin typeface="+mj-lt"/>
              </a:defRPr>
            </a:lvl1pPr>
          </a:lstStyle>
          <a:p>
            <a:pPr>
              <a:defRPr/>
            </a:pPr>
            <a:r>
              <a:rPr lang="he-IL"/>
              <a:t>קוגניטיבי-אימון מטא 5 – זיכרון</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9441BCC6-A028-4846-BE29-AFAC9562C026}"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9.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0"/>
          <a:lstStyle/>
          <a:p>
            <a:r>
              <a:rPr lang="en-US" altLang="de-DE" dirty="0">
                <a:latin typeface="+mn-lt"/>
                <a:ea typeface="+mn-ea"/>
                <a:cs typeface="+mn-cs"/>
              </a:rPr>
              <a:t> </a:t>
            </a:r>
            <a:r>
              <a:rPr lang="en-US" altLang="ja-JP" dirty="0"/>
              <a:t>–</a:t>
            </a:r>
            <a:r>
              <a:rPr lang="en-US" altLang="de-DE" dirty="0">
                <a:latin typeface="+mn-lt"/>
                <a:ea typeface="+mn-ea"/>
                <a:cs typeface="+mn-cs"/>
              </a:rPr>
              <a:t> </a:t>
            </a:r>
            <a:r>
              <a:rPr lang="en-US" altLang="de-DE" dirty="0"/>
              <a:t>MCT 5 A</a:t>
            </a:r>
            <a:r>
              <a:rPr lang="he-IL" altLang="de-DE" dirty="0">
                <a:latin typeface="+mn-lt"/>
                <a:ea typeface="+mn-ea"/>
                <a:cs typeface="+mn-cs"/>
              </a:rPr>
              <a:t>זיכרון</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 </a:t>
            </a:r>
            <a:r>
              <a:rPr lang="nl-NL" sz="1600" dirty="0">
                <a:solidFill>
                  <a:srgbClr val="004992"/>
                </a:solidFill>
              </a:rPr>
              <a:t>(</a:t>
            </a:r>
            <a:r>
              <a:rPr lang="en-US" sz="1600" dirty="0">
                <a:solidFill>
                  <a:srgbClr val="004992"/>
                </a:solidFill>
              </a:rPr>
              <a:t>12</a:t>
            </a:r>
            <a:r>
              <a:rPr lang="nl-NL" sz="1600" dirty="0">
                <a:solidFill>
                  <a:srgbClr val="004992"/>
                </a:solidFill>
              </a:rPr>
              <a:t>|21)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832692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זיכרון</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SzPct val="80000"/>
              <a:buFont typeface="WingDings"/>
              <a:buChar char=""/>
              <a:tabLst>
                <a:tab pos="361950" algn="l"/>
              </a:tabLst>
              <a:defRPr/>
            </a:pPr>
            <a:r>
              <a:rPr lang="he-IL" sz="2400" dirty="0">
                <a:solidFill>
                  <a:srgbClr val="333333"/>
                </a:solidFill>
              </a:rPr>
              <a:t>אנו מוגבלים ביכולת לשינון מידע.</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זיכרון</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SzPct val="80000"/>
              <a:buFont typeface="WingDings"/>
              <a:buChar char=""/>
              <a:tabLst>
                <a:tab pos="361950" algn="l"/>
              </a:tabLst>
              <a:defRPr/>
            </a:pPr>
            <a:r>
              <a:rPr lang="he-IL" sz="2400" dirty="0">
                <a:solidFill>
                  <a:srgbClr val="333333"/>
                </a:solidFill>
              </a:rPr>
              <a:t>אנו מוגבלים ביכולת לשינון מידע.</a:t>
            </a:r>
            <a:br>
              <a:rPr lang="en-US" sz="2400" dirty="0">
                <a:solidFill>
                  <a:srgbClr val="333333"/>
                </a:solidFill>
              </a:rPr>
            </a:br>
            <a:r>
              <a:rPr lang="he-IL" sz="2400" dirty="0">
                <a:solidFill>
                  <a:srgbClr val="333333"/>
                </a:solidFill>
              </a:rPr>
              <a:t>לדוגמה: לא נצליח להיזכר בבערך 40% מהפרטים בסיפור ששמענו לפני חצי שעה.</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2462742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זיכרון</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SzPct val="80000"/>
              <a:buFont typeface="WingDings"/>
              <a:buChar char=""/>
              <a:tabLst>
                <a:tab pos="361950" algn="l"/>
              </a:tabLst>
              <a:defRPr/>
            </a:pPr>
            <a:r>
              <a:rPr lang="he-IL" sz="2400" dirty="0">
                <a:solidFill>
                  <a:srgbClr val="333333"/>
                </a:solidFill>
              </a:rPr>
              <a:t>אנו מוגבלים ביכולת לשינון מידע.</a:t>
            </a:r>
            <a:br>
              <a:rPr lang="en-US" sz="2400" dirty="0">
                <a:solidFill>
                  <a:srgbClr val="333333"/>
                </a:solidFill>
              </a:rPr>
            </a:br>
            <a:r>
              <a:rPr lang="he-IL" sz="2400" dirty="0">
                <a:solidFill>
                  <a:srgbClr val="333333"/>
                </a:solidFill>
              </a:rPr>
              <a:t>לדוגמה: לא נצליח להיזכר בבערך 40% מהפרטים בסיפור ששמענו לפני חצי שעה.</a:t>
            </a:r>
            <a:endParaRPr lang="en-US" sz="2400" dirty="0">
              <a:solidFill>
                <a:srgbClr val="333333"/>
              </a:solidFill>
            </a:endParaRPr>
          </a:p>
          <a:p>
            <a:pPr marL="342900" lvl="0" indent="-342900" defTabSz="914400" fontAlgn="base">
              <a:buClr>
                <a:srgbClr val="000000"/>
              </a:buClr>
              <a:buSzPct val="80000"/>
              <a:buFont typeface="WingDings"/>
              <a:buChar char=""/>
              <a:tabLst>
                <a:tab pos="361950" algn="l"/>
              </a:tabLst>
              <a:defRPr/>
            </a:pPr>
            <a:r>
              <a:rPr lang="he-IL" sz="2400" dirty="0">
                <a:solidFill>
                  <a:srgbClr val="004992"/>
                </a:solidFill>
              </a:rPr>
              <a:t>יתרונות: </a:t>
            </a:r>
            <a:r>
              <a:rPr lang="he-IL" sz="2400" dirty="0">
                <a:solidFill>
                  <a:srgbClr val="333333"/>
                </a:solidFill>
              </a:rPr>
              <a:t>???</a:t>
            </a:r>
          </a:p>
          <a:p>
            <a:pPr marL="342900" lvl="0" indent="-342900" defTabSz="914400" fontAlgn="base">
              <a:buClr>
                <a:srgbClr val="000000"/>
              </a:buClr>
              <a:buSzPct val="80000"/>
              <a:buFont typeface="WingDings"/>
              <a:buChar char=""/>
              <a:tabLst>
                <a:tab pos="361950" algn="l"/>
              </a:tabLst>
              <a:defRPr/>
            </a:pPr>
            <a:r>
              <a:rPr lang="he-IL" sz="2400" dirty="0">
                <a:solidFill>
                  <a:srgbClr val="004992"/>
                </a:solidFill>
              </a:rPr>
              <a:t>חסרונות: </a:t>
            </a:r>
            <a:r>
              <a:rPr lang="he-IL"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2659357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זיכרון</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SzPct val="80000"/>
              <a:buFont typeface="WingDings"/>
              <a:buChar char=""/>
              <a:tabLst>
                <a:tab pos="361950" algn="l"/>
              </a:tabLst>
              <a:defRPr/>
            </a:pPr>
            <a:r>
              <a:rPr lang="he-IL" sz="2400" dirty="0">
                <a:solidFill>
                  <a:srgbClr val="333333"/>
                </a:solidFill>
              </a:rPr>
              <a:t>אנו מוגבלים ביכולת לשינון מידע.</a:t>
            </a:r>
            <a:br>
              <a:rPr lang="en-US" sz="2400" dirty="0">
                <a:solidFill>
                  <a:srgbClr val="333333"/>
                </a:solidFill>
              </a:rPr>
            </a:br>
            <a:r>
              <a:rPr lang="he-IL" sz="2400" dirty="0">
                <a:solidFill>
                  <a:srgbClr val="333333"/>
                </a:solidFill>
              </a:rPr>
              <a:t>לדוגמה: לא נצליח להיזכר בבערך 40% מהפרטים בסיפור ששמענו לפני חצי שעה.</a:t>
            </a:r>
            <a:endParaRPr lang="en-US" sz="2400" dirty="0">
              <a:solidFill>
                <a:srgbClr val="333333"/>
              </a:solidFill>
            </a:endParaRPr>
          </a:p>
          <a:p>
            <a:pPr marL="342900" lvl="0" indent="-342900" defTabSz="914400" fontAlgn="base">
              <a:buClr>
                <a:srgbClr val="000000"/>
              </a:buClr>
              <a:buSzPct val="80000"/>
              <a:buFont typeface="WingDings"/>
              <a:buChar char=""/>
              <a:tabLst>
                <a:tab pos="361950" algn="l"/>
              </a:tabLst>
              <a:defRPr/>
            </a:pPr>
            <a:r>
              <a:rPr lang="he-IL" sz="2400" dirty="0">
                <a:solidFill>
                  <a:srgbClr val="004992"/>
                </a:solidFill>
              </a:rPr>
              <a:t>יתרונות: </a:t>
            </a:r>
            <a:r>
              <a:rPr lang="he-IL" sz="2400" dirty="0">
                <a:solidFill>
                  <a:srgbClr val="333333"/>
                </a:solidFill>
              </a:rPr>
              <a:t>המח שלנו לא מתמלא במידע חסר תועלת. בעיקר אובד מידע לא רלוונטי. אבל.</a:t>
            </a:r>
          </a:p>
          <a:p>
            <a:pPr marL="342900" lvl="0" indent="-342900" defTabSz="914400" fontAlgn="base">
              <a:buClr>
                <a:srgbClr val="000000"/>
              </a:buClr>
              <a:buSzPct val="80000"/>
              <a:buFont typeface="WingDings"/>
              <a:buChar char=""/>
              <a:tabLst>
                <a:tab pos="361950" algn="l"/>
              </a:tabLst>
              <a:defRPr/>
            </a:pPr>
            <a:r>
              <a:rPr lang="he-IL" sz="2400" dirty="0">
                <a:solidFill>
                  <a:srgbClr val="004992"/>
                </a:solidFill>
              </a:rPr>
              <a:t>חסרונות: </a:t>
            </a:r>
            <a:r>
              <a:rPr lang="he-IL"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4200170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זיכרון</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SzPct val="80000"/>
              <a:buFont typeface="WingDings"/>
              <a:buChar char=""/>
              <a:tabLst>
                <a:tab pos="361950" algn="l"/>
              </a:tabLst>
              <a:defRPr/>
            </a:pPr>
            <a:r>
              <a:rPr lang="he-IL" sz="2400" dirty="0">
                <a:solidFill>
                  <a:srgbClr val="333333"/>
                </a:solidFill>
              </a:rPr>
              <a:t>אנו מוגבלים ביכולת לשינון מידע.</a:t>
            </a:r>
            <a:br>
              <a:rPr lang="en-US" sz="2400" dirty="0">
                <a:solidFill>
                  <a:srgbClr val="333333"/>
                </a:solidFill>
              </a:rPr>
            </a:br>
            <a:r>
              <a:rPr lang="he-IL" sz="2400" dirty="0">
                <a:solidFill>
                  <a:srgbClr val="333333"/>
                </a:solidFill>
              </a:rPr>
              <a:t>לדוגמה: לא נצליח להיזכר בבערך 40% מהפרטים בסיפור ששמענו לפני חצי שעה.</a:t>
            </a:r>
            <a:endParaRPr lang="en-US" sz="2400" dirty="0">
              <a:solidFill>
                <a:srgbClr val="333333"/>
              </a:solidFill>
            </a:endParaRPr>
          </a:p>
          <a:p>
            <a:pPr marL="342900" lvl="0" indent="-342900" defTabSz="914400" fontAlgn="base">
              <a:buClr>
                <a:srgbClr val="000000"/>
              </a:buClr>
              <a:buSzPct val="80000"/>
              <a:buFont typeface="WingDings"/>
              <a:buChar char=""/>
              <a:tabLst>
                <a:tab pos="361950" algn="l"/>
              </a:tabLst>
              <a:defRPr/>
            </a:pPr>
            <a:r>
              <a:rPr lang="he-IL" sz="2400" dirty="0">
                <a:solidFill>
                  <a:srgbClr val="004992"/>
                </a:solidFill>
              </a:rPr>
              <a:t>יתרונות: </a:t>
            </a:r>
            <a:r>
              <a:rPr lang="he-IL" sz="2400" dirty="0">
                <a:solidFill>
                  <a:srgbClr val="333333"/>
                </a:solidFill>
              </a:rPr>
              <a:t>המח שלנו לא מתמלא במידע חסר תועלת. בעיקר אובד מידע לא רלוונטי. אבל.</a:t>
            </a:r>
          </a:p>
          <a:p>
            <a:pPr marL="342900" lvl="0" indent="-342900" defTabSz="914400" fontAlgn="base">
              <a:buClr>
                <a:srgbClr val="000000"/>
              </a:buClr>
              <a:buSzPct val="80000"/>
              <a:buFont typeface="WingDings"/>
              <a:buChar char=""/>
              <a:tabLst>
                <a:tab pos="361950" algn="l"/>
              </a:tabLst>
              <a:defRPr/>
            </a:pPr>
            <a:r>
              <a:rPr lang="he-IL" sz="2400" dirty="0">
                <a:solidFill>
                  <a:srgbClr val="004992"/>
                </a:solidFill>
              </a:rPr>
              <a:t>חסרונות: </a:t>
            </a:r>
            <a:r>
              <a:rPr lang="de-DE" sz="2400" dirty="0">
                <a:solidFill>
                  <a:srgbClr val="333333"/>
                </a:solidFill>
              </a:rPr>
              <a:t>…</a:t>
            </a:r>
            <a:r>
              <a:rPr lang="he-IL" sz="2400" dirty="0">
                <a:solidFill>
                  <a:srgbClr val="333333"/>
                </a:solidFill>
              </a:rPr>
              <a:t>גם מידע חשוב נעלם (פגישות, זכרונות מחופשה, ידע שנרכש בבית הספר...)</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a:t>
            </a:fld>
            <a:endParaRPr lang="de-DE" altLang="de-DE">
              <a:latin typeface="+mn-lt"/>
            </a:endParaRPr>
          </a:p>
        </p:txBody>
      </p:sp>
    </p:spTree>
    <p:extLst>
      <p:ext uri="{BB962C8B-B14F-4D97-AF65-F5344CB8AC3E}">
        <p14:creationId xmlns:p14="http://schemas.microsoft.com/office/powerpoint/2010/main" val="2717709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איך אני יכול לשנן דברים טוב יותר?</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rtl="0" fontAlgn="base"/>
            <a:r>
              <a:rPr lang="de-DE"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a:t>
            </a:fld>
            <a:endParaRPr lang="de-DE" altLang="de-DE">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איך אני יכול לשנן דברים טוב יותר?</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חזרה ויישום</a:t>
            </a:r>
            <a:r>
              <a:rPr lang="en-US" altLang="de-DE" sz="2400" dirty="0">
                <a:solidFill>
                  <a:srgbClr val="333333"/>
                </a:solidFill>
              </a:rPr>
              <a:t>;</a:t>
            </a:r>
            <a:r>
              <a:rPr lang="he-IL" altLang="de-DE" sz="2400" dirty="0">
                <a:solidFill>
                  <a:srgbClr val="333333"/>
                </a:solidFill>
              </a:rPr>
              <a:t> </a:t>
            </a:r>
            <a:r>
              <a:rPr lang="he-IL" altLang="de-DE" sz="2400" dirty="0">
                <a:solidFill>
                  <a:srgbClr val="004992"/>
                </a:solidFill>
              </a:rPr>
              <a:t>הבנה</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a:t>
            </a:fld>
            <a:endParaRPr lang="de-DE" alt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איך אני יכול לשנן דברים טוב יותר?</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חזרה ויישום</a:t>
            </a:r>
            <a:r>
              <a:rPr lang="en-US" altLang="de-DE" sz="2400" dirty="0">
                <a:solidFill>
                  <a:srgbClr val="333333"/>
                </a:solidFill>
              </a:rPr>
              <a:t>;</a:t>
            </a:r>
            <a:r>
              <a:rPr lang="he-IL" altLang="de-DE" sz="2400" dirty="0">
                <a:solidFill>
                  <a:srgbClr val="333333"/>
                </a:solidFill>
              </a:rPr>
              <a:t> </a:t>
            </a:r>
            <a:r>
              <a:rPr lang="he-IL" altLang="de-DE" sz="2400" dirty="0">
                <a:solidFill>
                  <a:srgbClr val="004992"/>
                </a:solidFill>
              </a:rPr>
              <a:t>הבנה</a:t>
            </a:r>
          </a:p>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בעניינים מופשטים: נסה לחשוב על דוגמאות או עזרים לזכירה (לדוגמה, עבור ברגים: </a:t>
            </a:r>
            <a:r>
              <a:rPr lang="he-IL" altLang="de-DE" sz="2400" b="1" dirty="0">
                <a:solidFill>
                  <a:srgbClr val="004992"/>
                </a:solidFill>
              </a:rPr>
              <a:t>ש</a:t>
            </a:r>
            <a:r>
              <a:rPr lang="he-IL" altLang="de-DE" sz="2400" dirty="0">
                <a:solidFill>
                  <a:srgbClr val="333333"/>
                </a:solidFill>
              </a:rPr>
              <a:t>מאל</a:t>
            </a:r>
            <a:r>
              <a:rPr lang="de-DE" altLang="de-DE" sz="2400" dirty="0">
                <a:solidFill>
                  <a:srgbClr val="333333"/>
                </a:solidFill>
              </a:rPr>
              <a:t> </a:t>
            </a:r>
            <a:r>
              <a:rPr lang="he-IL" altLang="de-DE" sz="2400" dirty="0">
                <a:solidFill>
                  <a:srgbClr val="333333"/>
                </a:solidFill>
              </a:rPr>
              <a:t>=</a:t>
            </a:r>
            <a:r>
              <a:rPr lang="de-DE" altLang="de-DE" sz="2400" dirty="0">
                <a:solidFill>
                  <a:srgbClr val="333333"/>
                </a:solidFill>
              </a:rPr>
              <a:t> </a:t>
            </a:r>
            <a:r>
              <a:rPr lang="he-IL" altLang="de-DE" sz="2400" b="1" dirty="0">
                <a:solidFill>
                  <a:srgbClr val="004992"/>
                </a:solidFill>
              </a:rPr>
              <a:t>ש</a:t>
            </a:r>
            <a:r>
              <a:rPr lang="he-IL" altLang="de-DE" sz="2400" dirty="0">
                <a:solidFill>
                  <a:srgbClr val="333333"/>
                </a:solidFill>
              </a:rPr>
              <a:t>חרר, </a:t>
            </a:r>
            <a:r>
              <a:rPr lang="he-IL" altLang="de-DE" sz="2400" b="1" dirty="0">
                <a:solidFill>
                  <a:srgbClr val="004992"/>
                </a:solidFill>
              </a:rPr>
              <a:t>י</a:t>
            </a:r>
            <a:r>
              <a:rPr lang="he-IL" altLang="de-DE" sz="2400" dirty="0">
                <a:solidFill>
                  <a:srgbClr val="004992"/>
                </a:solidFill>
              </a:rPr>
              <a:t>מין</a:t>
            </a:r>
            <a:r>
              <a:rPr lang="de-DE" altLang="de-DE" sz="2400" dirty="0">
                <a:solidFill>
                  <a:srgbClr val="004992"/>
                </a:solidFill>
              </a:rPr>
              <a:t> </a:t>
            </a:r>
            <a:r>
              <a:rPr lang="he-IL" altLang="de-DE" sz="2400" dirty="0">
                <a:solidFill>
                  <a:srgbClr val="004992"/>
                </a:solidFill>
              </a:rPr>
              <a:t>=</a:t>
            </a:r>
            <a:r>
              <a:rPr lang="de-DE" altLang="de-DE" sz="2400" dirty="0">
                <a:solidFill>
                  <a:srgbClr val="004992"/>
                </a:solidFill>
              </a:rPr>
              <a:t> </a:t>
            </a:r>
            <a:r>
              <a:rPr lang="he-IL" altLang="de-DE" sz="2400" b="1">
                <a:solidFill>
                  <a:srgbClr val="004992"/>
                </a:solidFill>
              </a:rPr>
              <a:t>י</a:t>
            </a:r>
            <a:r>
              <a:rPr lang="he-IL" altLang="de-DE" sz="2400">
                <a:solidFill>
                  <a:srgbClr val="004992"/>
                </a:solidFill>
              </a:rPr>
              <a:t>קטין</a:t>
            </a:r>
            <a:r>
              <a:rPr lang="he-IL"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9</a:t>
            </a:fld>
            <a:endParaRPr lang="de-DE" altLang="de-DE">
              <a:latin typeface="+mn-lt"/>
            </a:endParaRPr>
          </a:p>
        </p:txBody>
      </p:sp>
    </p:spTree>
    <p:extLst>
      <p:ext uri="{BB962C8B-B14F-4D97-AF65-F5344CB8AC3E}">
        <p14:creationId xmlns:p14="http://schemas.microsoft.com/office/powerpoint/2010/main" val="1787146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איך אני יכול לשנן דברים טוב יותר?</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חזרה ויישום</a:t>
            </a:r>
            <a:r>
              <a:rPr lang="en-US" altLang="de-DE" sz="2400" dirty="0">
                <a:solidFill>
                  <a:srgbClr val="333333"/>
                </a:solidFill>
              </a:rPr>
              <a:t>;</a:t>
            </a:r>
            <a:r>
              <a:rPr lang="he-IL" altLang="de-DE" sz="2400" dirty="0">
                <a:solidFill>
                  <a:srgbClr val="333333"/>
                </a:solidFill>
              </a:rPr>
              <a:t> </a:t>
            </a:r>
            <a:r>
              <a:rPr lang="he-IL" altLang="de-DE" sz="2400" dirty="0">
                <a:solidFill>
                  <a:srgbClr val="004992"/>
                </a:solidFill>
              </a:rPr>
              <a:t>הבנה</a:t>
            </a:r>
          </a:p>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בעניינים מופשטים: נסה לחשוב על דוגמאות או עזרים לזכירה (לדוגמה, עבור ברגים: </a:t>
            </a:r>
            <a:r>
              <a:rPr lang="he-IL" altLang="de-DE" sz="2400" b="1" dirty="0">
                <a:solidFill>
                  <a:srgbClr val="004992"/>
                </a:solidFill>
              </a:rPr>
              <a:t>ש</a:t>
            </a:r>
            <a:r>
              <a:rPr lang="he-IL" altLang="de-DE" sz="2400" dirty="0">
                <a:solidFill>
                  <a:srgbClr val="333333"/>
                </a:solidFill>
              </a:rPr>
              <a:t>מאל</a:t>
            </a:r>
            <a:r>
              <a:rPr lang="de-DE" altLang="de-DE" sz="2400" dirty="0">
                <a:solidFill>
                  <a:srgbClr val="333333"/>
                </a:solidFill>
              </a:rPr>
              <a:t> </a:t>
            </a:r>
            <a:r>
              <a:rPr lang="he-IL" altLang="de-DE" sz="2400" dirty="0">
                <a:solidFill>
                  <a:srgbClr val="333333"/>
                </a:solidFill>
              </a:rPr>
              <a:t>=</a:t>
            </a:r>
            <a:r>
              <a:rPr lang="de-DE" altLang="de-DE" sz="2400" dirty="0">
                <a:solidFill>
                  <a:srgbClr val="333333"/>
                </a:solidFill>
              </a:rPr>
              <a:t> </a:t>
            </a:r>
            <a:r>
              <a:rPr lang="he-IL" altLang="de-DE" sz="2400" b="1" dirty="0">
                <a:solidFill>
                  <a:srgbClr val="004992"/>
                </a:solidFill>
              </a:rPr>
              <a:t>ש</a:t>
            </a:r>
            <a:r>
              <a:rPr lang="he-IL" altLang="de-DE" sz="2400" dirty="0">
                <a:solidFill>
                  <a:srgbClr val="333333"/>
                </a:solidFill>
              </a:rPr>
              <a:t>חרר, </a:t>
            </a:r>
            <a:r>
              <a:rPr lang="he-IL" altLang="de-DE" sz="2400" b="1" dirty="0">
                <a:solidFill>
                  <a:srgbClr val="004992"/>
                </a:solidFill>
              </a:rPr>
              <a:t>י</a:t>
            </a:r>
            <a:r>
              <a:rPr lang="he-IL" altLang="de-DE" sz="2400" dirty="0">
                <a:solidFill>
                  <a:srgbClr val="004992"/>
                </a:solidFill>
              </a:rPr>
              <a:t>מין</a:t>
            </a:r>
            <a:r>
              <a:rPr lang="de-DE" altLang="de-DE" sz="2400" dirty="0">
                <a:solidFill>
                  <a:srgbClr val="004992"/>
                </a:solidFill>
              </a:rPr>
              <a:t> </a:t>
            </a:r>
            <a:r>
              <a:rPr lang="he-IL" altLang="de-DE" sz="2400" dirty="0">
                <a:solidFill>
                  <a:srgbClr val="004992"/>
                </a:solidFill>
              </a:rPr>
              <a:t>=</a:t>
            </a:r>
            <a:r>
              <a:rPr lang="de-DE" altLang="de-DE" sz="2400" dirty="0">
                <a:solidFill>
                  <a:srgbClr val="004992"/>
                </a:solidFill>
              </a:rPr>
              <a:t> </a:t>
            </a:r>
            <a:r>
              <a:rPr lang="he-IL" altLang="de-DE" sz="2400" b="1" dirty="0">
                <a:solidFill>
                  <a:srgbClr val="004992"/>
                </a:solidFill>
              </a:rPr>
              <a:t>י</a:t>
            </a:r>
            <a:r>
              <a:rPr lang="he-IL" altLang="de-DE" sz="2400" dirty="0">
                <a:solidFill>
                  <a:srgbClr val="004992"/>
                </a:solidFill>
              </a:rPr>
              <a:t>קטין</a:t>
            </a:r>
            <a:r>
              <a:rPr lang="he-IL" altLang="de-DE" sz="2400" dirty="0">
                <a:solidFill>
                  <a:srgbClr val="333333"/>
                </a:solidFill>
              </a:rPr>
              <a:t>)</a:t>
            </a: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שלֵב מידע עם </a:t>
            </a:r>
            <a:r>
              <a:rPr lang="he-IL" altLang="de-DE" sz="2400">
                <a:solidFill>
                  <a:srgbClr val="333333"/>
                </a:solidFill>
              </a:rPr>
              <a:t>ידע קיים</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10</a:t>
            </a:fld>
            <a:endParaRPr lang="de-DE" altLang="de-DE">
              <a:latin typeface="+mn-lt"/>
            </a:endParaRPr>
          </a:p>
        </p:txBody>
      </p:sp>
    </p:spTree>
    <p:extLst>
      <p:ext uri="{BB962C8B-B14F-4D97-AF65-F5344CB8AC3E}">
        <p14:creationId xmlns:p14="http://schemas.microsoft.com/office/powerpoint/2010/main" val="417203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איך אני יכול לשנן דברים טוב יותר?</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חזרה ויישום</a:t>
            </a:r>
            <a:r>
              <a:rPr lang="en-US" altLang="de-DE" sz="2400" dirty="0">
                <a:solidFill>
                  <a:srgbClr val="333333"/>
                </a:solidFill>
              </a:rPr>
              <a:t>;</a:t>
            </a:r>
            <a:r>
              <a:rPr lang="he-IL" altLang="de-DE" sz="2400" dirty="0">
                <a:solidFill>
                  <a:srgbClr val="333333"/>
                </a:solidFill>
              </a:rPr>
              <a:t> </a:t>
            </a:r>
            <a:r>
              <a:rPr lang="he-IL" altLang="de-DE" sz="2400" dirty="0">
                <a:solidFill>
                  <a:srgbClr val="004992"/>
                </a:solidFill>
              </a:rPr>
              <a:t>הבנה</a:t>
            </a:r>
          </a:p>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בעניינים מופשטים: נסה לחשוב על דוגמאות או עזרים לזכירה (לדוגמה, עבור ברגים: </a:t>
            </a:r>
            <a:r>
              <a:rPr lang="he-IL" altLang="de-DE" sz="2400" b="1" dirty="0">
                <a:solidFill>
                  <a:srgbClr val="004992"/>
                </a:solidFill>
              </a:rPr>
              <a:t>ש</a:t>
            </a:r>
            <a:r>
              <a:rPr lang="he-IL" altLang="de-DE" sz="2400" dirty="0">
                <a:solidFill>
                  <a:srgbClr val="333333"/>
                </a:solidFill>
              </a:rPr>
              <a:t>מאל</a:t>
            </a:r>
            <a:r>
              <a:rPr lang="de-DE" altLang="de-DE" sz="2400" dirty="0">
                <a:solidFill>
                  <a:srgbClr val="333333"/>
                </a:solidFill>
              </a:rPr>
              <a:t> </a:t>
            </a:r>
            <a:r>
              <a:rPr lang="he-IL" altLang="de-DE" sz="2400" dirty="0">
                <a:solidFill>
                  <a:srgbClr val="333333"/>
                </a:solidFill>
              </a:rPr>
              <a:t>=</a:t>
            </a:r>
            <a:r>
              <a:rPr lang="de-DE" altLang="de-DE" sz="2400" dirty="0">
                <a:solidFill>
                  <a:srgbClr val="333333"/>
                </a:solidFill>
              </a:rPr>
              <a:t> </a:t>
            </a:r>
            <a:r>
              <a:rPr lang="he-IL" altLang="de-DE" sz="2400" b="1" dirty="0">
                <a:solidFill>
                  <a:srgbClr val="004992"/>
                </a:solidFill>
              </a:rPr>
              <a:t>ש</a:t>
            </a:r>
            <a:r>
              <a:rPr lang="he-IL" altLang="de-DE" sz="2400" dirty="0">
                <a:solidFill>
                  <a:srgbClr val="333333"/>
                </a:solidFill>
              </a:rPr>
              <a:t>חרר, </a:t>
            </a:r>
            <a:r>
              <a:rPr lang="he-IL" altLang="de-DE" sz="2400" b="1" dirty="0">
                <a:solidFill>
                  <a:srgbClr val="004992"/>
                </a:solidFill>
              </a:rPr>
              <a:t>י</a:t>
            </a:r>
            <a:r>
              <a:rPr lang="he-IL" altLang="de-DE" sz="2400" dirty="0">
                <a:solidFill>
                  <a:srgbClr val="004992"/>
                </a:solidFill>
              </a:rPr>
              <a:t>מין</a:t>
            </a:r>
            <a:r>
              <a:rPr lang="de-DE" altLang="de-DE" sz="2400" dirty="0">
                <a:solidFill>
                  <a:srgbClr val="004992"/>
                </a:solidFill>
              </a:rPr>
              <a:t> </a:t>
            </a:r>
            <a:r>
              <a:rPr lang="he-IL" altLang="de-DE" sz="2400" dirty="0">
                <a:solidFill>
                  <a:srgbClr val="004992"/>
                </a:solidFill>
              </a:rPr>
              <a:t>=</a:t>
            </a:r>
            <a:r>
              <a:rPr lang="de-DE" altLang="de-DE" sz="2400" dirty="0">
                <a:solidFill>
                  <a:srgbClr val="004992"/>
                </a:solidFill>
              </a:rPr>
              <a:t> </a:t>
            </a:r>
            <a:r>
              <a:rPr lang="he-IL" altLang="de-DE" sz="2400" b="1" dirty="0">
                <a:solidFill>
                  <a:srgbClr val="004992"/>
                </a:solidFill>
              </a:rPr>
              <a:t>י</a:t>
            </a:r>
            <a:r>
              <a:rPr lang="he-IL" altLang="de-DE" sz="2400" dirty="0">
                <a:solidFill>
                  <a:srgbClr val="004992"/>
                </a:solidFill>
              </a:rPr>
              <a:t>קטין</a:t>
            </a:r>
            <a:r>
              <a:rPr lang="he-IL" altLang="de-DE" sz="2400" dirty="0">
                <a:solidFill>
                  <a:srgbClr val="333333"/>
                </a:solidFill>
              </a:rPr>
              <a:t>)</a:t>
            </a: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שלֵב מידע עם ידע קיים</a:t>
            </a:r>
            <a:endParaRPr lang="en-US" alt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המנע מלמידה </a:t>
            </a:r>
            <a:r>
              <a:rPr lang="he-IL" altLang="de-DE" sz="2400">
                <a:solidFill>
                  <a:srgbClr val="333333"/>
                </a:solidFill>
              </a:rPr>
              <a:t>ממושכת מדי</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11</a:t>
            </a:fld>
            <a:endParaRPr lang="de-DE" altLang="de-DE">
              <a:latin typeface="+mn-lt"/>
            </a:endParaRPr>
          </a:p>
        </p:txBody>
      </p:sp>
    </p:spTree>
    <p:extLst>
      <p:ext uri="{BB962C8B-B14F-4D97-AF65-F5344CB8AC3E}">
        <p14:creationId xmlns:p14="http://schemas.microsoft.com/office/powerpoint/2010/main" val="4055857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איך אני יכול לשנן דברים טוב יותר?</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חזרה ויישום</a:t>
            </a:r>
            <a:r>
              <a:rPr lang="en-US" altLang="de-DE" sz="2400" dirty="0">
                <a:solidFill>
                  <a:srgbClr val="333333"/>
                </a:solidFill>
              </a:rPr>
              <a:t>;</a:t>
            </a:r>
            <a:r>
              <a:rPr lang="he-IL" altLang="de-DE" sz="2400" dirty="0">
                <a:solidFill>
                  <a:srgbClr val="333333"/>
                </a:solidFill>
              </a:rPr>
              <a:t> </a:t>
            </a:r>
            <a:r>
              <a:rPr lang="he-IL" altLang="de-DE" sz="2400" dirty="0">
                <a:solidFill>
                  <a:srgbClr val="004992"/>
                </a:solidFill>
              </a:rPr>
              <a:t>הבנה</a:t>
            </a:r>
          </a:p>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בעניינים מופשטים: נסה לחשוב על דוגמאות או עזרים לזכירה (לדוגמה, עבור ברגים: </a:t>
            </a:r>
            <a:r>
              <a:rPr lang="he-IL" altLang="de-DE" sz="2400" b="1" dirty="0">
                <a:solidFill>
                  <a:srgbClr val="004992"/>
                </a:solidFill>
              </a:rPr>
              <a:t>ש</a:t>
            </a:r>
            <a:r>
              <a:rPr lang="he-IL" altLang="de-DE" sz="2400" dirty="0">
                <a:solidFill>
                  <a:srgbClr val="333333"/>
                </a:solidFill>
              </a:rPr>
              <a:t>מאל</a:t>
            </a:r>
            <a:r>
              <a:rPr lang="de-DE" altLang="de-DE" sz="2400" dirty="0">
                <a:solidFill>
                  <a:srgbClr val="333333"/>
                </a:solidFill>
              </a:rPr>
              <a:t> </a:t>
            </a:r>
            <a:r>
              <a:rPr lang="he-IL" altLang="de-DE" sz="2400" dirty="0">
                <a:solidFill>
                  <a:srgbClr val="333333"/>
                </a:solidFill>
              </a:rPr>
              <a:t>=</a:t>
            </a:r>
            <a:r>
              <a:rPr lang="de-DE" altLang="de-DE" sz="2400" dirty="0">
                <a:solidFill>
                  <a:srgbClr val="333333"/>
                </a:solidFill>
              </a:rPr>
              <a:t> </a:t>
            </a:r>
            <a:r>
              <a:rPr lang="he-IL" altLang="de-DE" sz="2400" b="1" dirty="0">
                <a:solidFill>
                  <a:srgbClr val="004992"/>
                </a:solidFill>
              </a:rPr>
              <a:t>ש</a:t>
            </a:r>
            <a:r>
              <a:rPr lang="he-IL" altLang="de-DE" sz="2400" dirty="0">
                <a:solidFill>
                  <a:srgbClr val="333333"/>
                </a:solidFill>
              </a:rPr>
              <a:t>חרר, </a:t>
            </a:r>
            <a:r>
              <a:rPr lang="he-IL" altLang="de-DE" sz="2400" b="1" dirty="0">
                <a:solidFill>
                  <a:srgbClr val="004992"/>
                </a:solidFill>
              </a:rPr>
              <a:t>י</a:t>
            </a:r>
            <a:r>
              <a:rPr lang="he-IL" altLang="de-DE" sz="2400" dirty="0">
                <a:solidFill>
                  <a:srgbClr val="004992"/>
                </a:solidFill>
              </a:rPr>
              <a:t>מין</a:t>
            </a:r>
            <a:r>
              <a:rPr lang="de-DE" altLang="de-DE" sz="2400" dirty="0">
                <a:solidFill>
                  <a:srgbClr val="004992"/>
                </a:solidFill>
              </a:rPr>
              <a:t> </a:t>
            </a:r>
            <a:r>
              <a:rPr lang="he-IL" altLang="de-DE" sz="2400" dirty="0">
                <a:solidFill>
                  <a:srgbClr val="004992"/>
                </a:solidFill>
              </a:rPr>
              <a:t>=</a:t>
            </a:r>
            <a:r>
              <a:rPr lang="de-DE" altLang="de-DE" sz="2400" dirty="0">
                <a:solidFill>
                  <a:srgbClr val="004992"/>
                </a:solidFill>
              </a:rPr>
              <a:t> </a:t>
            </a:r>
            <a:r>
              <a:rPr lang="he-IL" altLang="de-DE" sz="2400" b="1" dirty="0">
                <a:solidFill>
                  <a:srgbClr val="004992"/>
                </a:solidFill>
              </a:rPr>
              <a:t>י</a:t>
            </a:r>
            <a:r>
              <a:rPr lang="he-IL" altLang="de-DE" sz="2400" dirty="0">
                <a:solidFill>
                  <a:srgbClr val="004992"/>
                </a:solidFill>
              </a:rPr>
              <a:t>קטין</a:t>
            </a:r>
            <a:r>
              <a:rPr lang="he-IL" altLang="de-DE" sz="2400" dirty="0">
                <a:solidFill>
                  <a:srgbClr val="333333"/>
                </a:solidFill>
              </a:rPr>
              <a:t>)</a:t>
            </a: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שלֵב מידע עם ידע קיים</a:t>
            </a:r>
            <a:endParaRPr lang="en-US" alt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המנע מלמידה ממושכת מדי</a:t>
            </a:r>
            <a:endParaRPr lang="en-US" alt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המנע/שתה </a:t>
            </a:r>
            <a:r>
              <a:rPr lang="he-IL" altLang="de-DE" sz="2400">
                <a:solidFill>
                  <a:srgbClr val="333333"/>
                </a:solidFill>
              </a:rPr>
              <a:t>מעט אלכוהול</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12</a:t>
            </a:fld>
            <a:endParaRPr lang="de-DE" altLang="de-DE">
              <a:latin typeface="+mn-lt"/>
            </a:endParaRPr>
          </a:p>
        </p:txBody>
      </p:sp>
    </p:spTree>
    <p:extLst>
      <p:ext uri="{BB962C8B-B14F-4D97-AF65-F5344CB8AC3E}">
        <p14:creationId xmlns:p14="http://schemas.microsoft.com/office/powerpoint/2010/main" val="3395083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איך אני יכול לשנן דברים טוב יותר?</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חזרה ויישום</a:t>
            </a:r>
            <a:r>
              <a:rPr lang="en-US" altLang="de-DE" sz="2400" dirty="0">
                <a:solidFill>
                  <a:srgbClr val="333333"/>
                </a:solidFill>
              </a:rPr>
              <a:t>;</a:t>
            </a:r>
            <a:r>
              <a:rPr lang="he-IL" altLang="de-DE" sz="2400" dirty="0">
                <a:solidFill>
                  <a:srgbClr val="333333"/>
                </a:solidFill>
              </a:rPr>
              <a:t> </a:t>
            </a:r>
            <a:r>
              <a:rPr lang="he-IL" altLang="de-DE" sz="2400" dirty="0">
                <a:solidFill>
                  <a:srgbClr val="004992"/>
                </a:solidFill>
              </a:rPr>
              <a:t>הבנה</a:t>
            </a:r>
          </a:p>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בעניינים מופשטים: נסה לחשוב על דוגמאות או עזרים לזכירה (לדוגמה, עבור ברגים: </a:t>
            </a:r>
            <a:r>
              <a:rPr lang="he-IL" altLang="de-DE" sz="2400" b="1" dirty="0">
                <a:solidFill>
                  <a:srgbClr val="004992"/>
                </a:solidFill>
              </a:rPr>
              <a:t>ש</a:t>
            </a:r>
            <a:r>
              <a:rPr lang="he-IL" altLang="de-DE" sz="2400" dirty="0">
                <a:solidFill>
                  <a:srgbClr val="333333"/>
                </a:solidFill>
              </a:rPr>
              <a:t>מאל</a:t>
            </a:r>
            <a:r>
              <a:rPr lang="de-DE" altLang="de-DE" sz="2400" dirty="0">
                <a:solidFill>
                  <a:srgbClr val="333333"/>
                </a:solidFill>
              </a:rPr>
              <a:t> </a:t>
            </a:r>
            <a:r>
              <a:rPr lang="he-IL" altLang="de-DE" sz="2400" dirty="0">
                <a:solidFill>
                  <a:srgbClr val="333333"/>
                </a:solidFill>
              </a:rPr>
              <a:t>=</a:t>
            </a:r>
            <a:r>
              <a:rPr lang="de-DE" altLang="de-DE" sz="2400" dirty="0">
                <a:solidFill>
                  <a:srgbClr val="333333"/>
                </a:solidFill>
              </a:rPr>
              <a:t> </a:t>
            </a:r>
            <a:r>
              <a:rPr lang="he-IL" altLang="de-DE" sz="2400" b="1" dirty="0">
                <a:solidFill>
                  <a:srgbClr val="004992"/>
                </a:solidFill>
              </a:rPr>
              <a:t>ש</a:t>
            </a:r>
            <a:r>
              <a:rPr lang="he-IL" altLang="de-DE" sz="2400" dirty="0">
                <a:solidFill>
                  <a:srgbClr val="333333"/>
                </a:solidFill>
              </a:rPr>
              <a:t>חרר, </a:t>
            </a:r>
            <a:r>
              <a:rPr lang="he-IL" altLang="de-DE" sz="2400" b="1" dirty="0">
                <a:solidFill>
                  <a:srgbClr val="004992"/>
                </a:solidFill>
              </a:rPr>
              <a:t>י</a:t>
            </a:r>
            <a:r>
              <a:rPr lang="he-IL" altLang="de-DE" sz="2400" dirty="0">
                <a:solidFill>
                  <a:srgbClr val="004992"/>
                </a:solidFill>
              </a:rPr>
              <a:t>מין</a:t>
            </a:r>
            <a:r>
              <a:rPr lang="de-DE" altLang="de-DE" sz="2400" dirty="0">
                <a:solidFill>
                  <a:srgbClr val="004992"/>
                </a:solidFill>
              </a:rPr>
              <a:t> </a:t>
            </a:r>
            <a:r>
              <a:rPr lang="he-IL" altLang="de-DE" sz="2400" dirty="0">
                <a:solidFill>
                  <a:srgbClr val="004992"/>
                </a:solidFill>
              </a:rPr>
              <a:t>=</a:t>
            </a:r>
            <a:r>
              <a:rPr lang="de-DE" altLang="de-DE" sz="2400" dirty="0">
                <a:solidFill>
                  <a:srgbClr val="004992"/>
                </a:solidFill>
              </a:rPr>
              <a:t> </a:t>
            </a:r>
            <a:r>
              <a:rPr lang="he-IL" altLang="de-DE" sz="2400" b="1" dirty="0">
                <a:solidFill>
                  <a:srgbClr val="004992"/>
                </a:solidFill>
              </a:rPr>
              <a:t>י</a:t>
            </a:r>
            <a:r>
              <a:rPr lang="he-IL" altLang="de-DE" sz="2400" dirty="0">
                <a:solidFill>
                  <a:srgbClr val="004992"/>
                </a:solidFill>
              </a:rPr>
              <a:t>קטין</a:t>
            </a:r>
            <a:r>
              <a:rPr lang="he-IL" altLang="de-DE" sz="2400" dirty="0">
                <a:solidFill>
                  <a:srgbClr val="333333"/>
                </a:solidFill>
              </a:rPr>
              <a:t>)</a:t>
            </a: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שלֵב מידע עם ידע קיים</a:t>
            </a:r>
            <a:endParaRPr lang="en-US" alt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המנע מלמידה ממושכת מדי</a:t>
            </a:r>
            <a:endParaRPr lang="en-US" alt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המנע/שתה מעט אלכוהול</a:t>
            </a:r>
            <a:endParaRPr lang="en-US" alt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לך לישון לאחר שלמדת (ללא הפרעות </a:t>
            </a:r>
            <a:r>
              <a:rPr lang="he-IL" altLang="de-DE" sz="2400">
                <a:solidFill>
                  <a:srgbClr val="333333"/>
                </a:solidFill>
              </a:rPr>
              <a:t>נוספות)</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13</a:t>
            </a:fld>
            <a:endParaRPr lang="de-DE" altLang="de-DE">
              <a:latin typeface="+mn-lt"/>
            </a:endParaRPr>
          </a:p>
        </p:txBody>
      </p:sp>
    </p:spTree>
    <p:extLst>
      <p:ext uri="{BB962C8B-B14F-4D97-AF65-F5344CB8AC3E}">
        <p14:creationId xmlns:p14="http://schemas.microsoft.com/office/powerpoint/2010/main" val="2335602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איך אני יכול לשנן דברים טוב יותר?</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חזרה ויישום</a:t>
            </a:r>
            <a:r>
              <a:rPr lang="en-US" altLang="de-DE" sz="2400" dirty="0">
                <a:solidFill>
                  <a:srgbClr val="333333"/>
                </a:solidFill>
              </a:rPr>
              <a:t>;</a:t>
            </a:r>
            <a:r>
              <a:rPr lang="he-IL" altLang="de-DE" sz="2400" dirty="0">
                <a:solidFill>
                  <a:srgbClr val="333333"/>
                </a:solidFill>
              </a:rPr>
              <a:t> </a:t>
            </a:r>
            <a:r>
              <a:rPr lang="he-IL" altLang="de-DE" sz="2400" dirty="0">
                <a:solidFill>
                  <a:srgbClr val="004992"/>
                </a:solidFill>
              </a:rPr>
              <a:t>הבנה</a:t>
            </a:r>
          </a:p>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בעניינים מופשטים: נסה לחשוב על דוגמאות או עזרים לזכירה (לדוגמה, עבור ברגים: </a:t>
            </a:r>
            <a:r>
              <a:rPr lang="he-IL" altLang="de-DE" sz="2400" b="1" dirty="0">
                <a:solidFill>
                  <a:srgbClr val="004992"/>
                </a:solidFill>
              </a:rPr>
              <a:t>ש</a:t>
            </a:r>
            <a:r>
              <a:rPr lang="he-IL" altLang="de-DE" sz="2400" dirty="0">
                <a:solidFill>
                  <a:srgbClr val="333333"/>
                </a:solidFill>
              </a:rPr>
              <a:t>מאל</a:t>
            </a:r>
            <a:r>
              <a:rPr lang="de-DE" altLang="de-DE" sz="2400" dirty="0">
                <a:solidFill>
                  <a:srgbClr val="333333"/>
                </a:solidFill>
              </a:rPr>
              <a:t> </a:t>
            </a:r>
            <a:r>
              <a:rPr lang="he-IL" altLang="de-DE" sz="2400" dirty="0">
                <a:solidFill>
                  <a:srgbClr val="333333"/>
                </a:solidFill>
              </a:rPr>
              <a:t>=</a:t>
            </a:r>
            <a:r>
              <a:rPr lang="de-DE" altLang="de-DE" sz="2400" dirty="0">
                <a:solidFill>
                  <a:srgbClr val="333333"/>
                </a:solidFill>
              </a:rPr>
              <a:t> </a:t>
            </a:r>
            <a:r>
              <a:rPr lang="he-IL" altLang="de-DE" sz="2400" b="1" dirty="0">
                <a:solidFill>
                  <a:srgbClr val="004992"/>
                </a:solidFill>
              </a:rPr>
              <a:t>ש</a:t>
            </a:r>
            <a:r>
              <a:rPr lang="he-IL" altLang="de-DE" sz="2400" dirty="0">
                <a:solidFill>
                  <a:srgbClr val="333333"/>
                </a:solidFill>
              </a:rPr>
              <a:t>חרר, </a:t>
            </a:r>
            <a:r>
              <a:rPr lang="he-IL" altLang="de-DE" sz="2400" b="1" dirty="0">
                <a:solidFill>
                  <a:srgbClr val="004992"/>
                </a:solidFill>
              </a:rPr>
              <a:t>י</a:t>
            </a:r>
            <a:r>
              <a:rPr lang="he-IL" altLang="de-DE" sz="2400" dirty="0">
                <a:solidFill>
                  <a:srgbClr val="004992"/>
                </a:solidFill>
              </a:rPr>
              <a:t>מין</a:t>
            </a:r>
            <a:r>
              <a:rPr lang="de-DE" altLang="de-DE" sz="2400" dirty="0">
                <a:solidFill>
                  <a:srgbClr val="004992"/>
                </a:solidFill>
              </a:rPr>
              <a:t> </a:t>
            </a:r>
            <a:r>
              <a:rPr lang="he-IL" altLang="de-DE" sz="2400" dirty="0">
                <a:solidFill>
                  <a:srgbClr val="004992"/>
                </a:solidFill>
              </a:rPr>
              <a:t>=</a:t>
            </a:r>
            <a:r>
              <a:rPr lang="de-DE" altLang="de-DE" sz="2400" dirty="0">
                <a:solidFill>
                  <a:srgbClr val="004992"/>
                </a:solidFill>
              </a:rPr>
              <a:t> </a:t>
            </a:r>
            <a:r>
              <a:rPr lang="he-IL" altLang="de-DE" sz="2400" b="1" dirty="0">
                <a:solidFill>
                  <a:srgbClr val="004992"/>
                </a:solidFill>
              </a:rPr>
              <a:t>י</a:t>
            </a:r>
            <a:r>
              <a:rPr lang="he-IL" altLang="de-DE" sz="2400" dirty="0">
                <a:solidFill>
                  <a:srgbClr val="004992"/>
                </a:solidFill>
              </a:rPr>
              <a:t>קטין</a:t>
            </a:r>
            <a:r>
              <a:rPr lang="he-IL" altLang="de-DE" sz="2400" dirty="0">
                <a:solidFill>
                  <a:srgbClr val="333333"/>
                </a:solidFill>
              </a:rPr>
              <a:t>)</a:t>
            </a: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שלֵב מידע עם ידע קיים</a:t>
            </a:r>
            <a:endParaRPr lang="en-US" alt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המנע מלמידה ממושכת מדי</a:t>
            </a:r>
            <a:endParaRPr lang="en-US" alt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המנע/שתה מעט אלכוהול</a:t>
            </a:r>
            <a:endParaRPr lang="en-US" alt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לך לישון לאחר שלמדת (ללא הפרעות נוספות)</a:t>
            </a:r>
            <a:endParaRPr lang="en-US" alt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ערב חושים רבים בזמן למידה (למשל: להקשיב, להתבונן, לכתוב דברים)</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14</a:t>
            </a:fld>
            <a:endParaRPr lang="de-DE" altLang="de-DE">
              <a:latin typeface="+mn-lt"/>
            </a:endParaRPr>
          </a:p>
        </p:txBody>
      </p:sp>
    </p:spTree>
    <p:extLst>
      <p:ext uri="{BB962C8B-B14F-4D97-AF65-F5344CB8AC3E}">
        <p14:creationId xmlns:p14="http://schemas.microsoft.com/office/powerpoint/2010/main" val="3364913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6343650" y="2204864"/>
            <a:ext cx="5405304" cy="4248000"/>
          </a:xfrm>
        </p:spPr>
        <p:txBody>
          <a:bodyPr/>
          <a:lstStyle/>
          <a:p>
            <a:pPr lvl="0" defTabSz="914400" fontAlgn="base"/>
            <a:r>
              <a:rPr lang="he-IL" altLang="de-DE" sz="2400">
                <a:solidFill>
                  <a:srgbClr val="004992"/>
                </a:solidFill>
              </a:rPr>
              <a:t>ככל שתערב יותר חושים במהלך הלמידה, כך תזכור טוב יותר!!!</a:t>
            </a:r>
            <a:endParaRPr lang="en-US" sz="2400" dirty="0"/>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9074"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איך אני יכול לשנן דברים טוב יותר?</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15</a:t>
            </a:fld>
            <a:endParaRPr lang="de-DE" altLang="de-DE">
              <a:latin typeface="+mn-lt"/>
            </a:endParaRPr>
          </a:p>
        </p:txBody>
      </p:sp>
      <p:sp>
        <p:nvSpPr>
          <p:cNvPr id="21" name="Caption_20-30"/>
          <p:cNvSpPr txBox="1">
            <a:spLocks noChangeArrowheads="1"/>
          </p:cNvSpPr>
          <p:nvPr/>
        </p:nvSpPr>
        <p:spPr bwMode="auto">
          <a:xfrm>
            <a:off x="489073"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he-IL" altLang="de-DE" sz="1400" b="1">
                <a:latin typeface="+mn-lt"/>
              </a:rPr>
              <a:t>איסוף נתונים לזכרון ב-%</a:t>
            </a:r>
            <a:endParaRPr lang="en-GB" altLang="de-DE" sz="1400" b="1" dirty="0">
              <a:latin typeface="+mn-lt"/>
            </a:endParaRPr>
          </a:p>
        </p:txBody>
      </p:sp>
      <p:sp>
        <p:nvSpPr>
          <p:cNvPr id="22" name="Caption_5-29"/>
          <p:cNvSpPr txBox="1">
            <a:spLocks noChangeArrowheads="1"/>
          </p:cNvSpPr>
          <p:nvPr/>
        </p:nvSpPr>
        <p:spPr bwMode="auto">
          <a:xfrm>
            <a:off x="1344219"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he-IL" altLang="de-DE" sz="1200" b="1">
                <a:latin typeface="+mn-lt"/>
              </a:rPr>
              <a:t>הקשבה</a:t>
            </a:r>
            <a:endParaRPr lang="en-GB" altLang="de-DE" sz="1200" b="1" dirty="0">
              <a:latin typeface="+mn-lt"/>
            </a:endParaRPr>
          </a:p>
        </p:txBody>
      </p:sp>
      <p:sp>
        <p:nvSpPr>
          <p:cNvPr id="23" name="Caption_6-28"/>
          <p:cNvSpPr txBox="1">
            <a:spLocks noChangeArrowheads="1"/>
          </p:cNvSpPr>
          <p:nvPr/>
        </p:nvSpPr>
        <p:spPr bwMode="auto">
          <a:xfrm>
            <a:off x="134421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he-IL" altLang="de-DE" sz="1200" b="1">
                <a:latin typeface="+mn-lt"/>
              </a:rPr>
              <a:t>הקשבה</a:t>
            </a:r>
            <a:endParaRPr lang="en-GB" altLang="de-DE" sz="1200" b="1" dirty="0">
              <a:latin typeface="+mn-lt"/>
            </a:endParaRPr>
          </a:p>
        </p:txBody>
      </p:sp>
      <p:sp>
        <p:nvSpPr>
          <p:cNvPr id="24" name="Caption_7-27"/>
          <p:cNvSpPr txBox="1">
            <a:spLocks noChangeArrowheads="1"/>
          </p:cNvSpPr>
          <p:nvPr/>
        </p:nvSpPr>
        <p:spPr bwMode="auto">
          <a:xfrm>
            <a:off x="1344219"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he-IL" altLang="de-DE" sz="1200" b="1">
                <a:latin typeface="+mn-lt"/>
              </a:rPr>
              <a:t>הקשבה</a:t>
            </a:r>
            <a:endParaRPr lang="en-GB" altLang="de-DE" sz="1200" b="1" dirty="0">
              <a:latin typeface="+mn-lt"/>
            </a:endParaRPr>
          </a:p>
        </p:txBody>
      </p:sp>
      <p:sp>
        <p:nvSpPr>
          <p:cNvPr id="25" name="Caption_8-26"/>
          <p:cNvSpPr txBox="1">
            <a:spLocks noChangeArrowheads="1"/>
          </p:cNvSpPr>
          <p:nvPr/>
        </p:nvSpPr>
        <p:spPr bwMode="auto">
          <a:xfrm>
            <a:off x="134421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he-IL" altLang="de-DE" sz="1200" b="1">
                <a:latin typeface="+mn-lt"/>
              </a:rPr>
              <a:t>הקשבה</a:t>
            </a:r>
            <a:endParaRPr lang="en-GB" altLang="de-DE" sz="1200" b="1" dirty="0">
              <a:latin typeface="+mn-lt"/>
            </a:endParaRPr>
          </a:p>
        </p:txBody>
      </p:sp>
      <p:sp>
        <p:nvSpPr>
          <p:cNvPr id="26" name="Caption_9-25"/>
          <p:cNvSpPr txBox="1">
            <a:spLocks noChangeArrowheads="1"/>
          </p:cNvSpPr>
          <p:nvPr/>
        </p:nvSpPr>
        <p:spPr bwMode="auto">
          <a:xfrm>
            <a:off x="1344219"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he-IL" altLang="de-DE" sz="1200" b="1">
                <a:latin typeface="+mn-lt"/>
              </a:rPr>
              <a:t>התבוננות</a:t>
            </a:r>
            <a:endParaRPr lang="en-GB" altLang="de-DE" sz="1200" b="1" dirty="0">
              <a:latin typeface="+mn-lt"/>
            </a:endParaRPr>
          </a:p>
        </p:txBody>
      </p:sp>
      <p:sp>
        <p:nvSpPr>
          <p:cNvPr id="27" name="Caption_10-24"/>
          <p:cNvSpPr txBox="1">
            <a:spLocks noChangeArrowheads="1"/>
          </p:cNvSpPr>
          <p:nvPr/>
        </p:nvSpPr>
        <p:spPr bwMode="auto">
          <a:xfrm>
            <a:off x="2334169"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he-IL" altLang="de-DE" sz="1200" b="1">
                <a:latin typeface="+mn-lt"/>
              </a:rPr>
              <a:t>התבוננות</a:t>
            </a:r>
            <a:endParaRPr lang="en-GB" altLang="de-DE" sz="1200" b="1" dirty="0">
              <a:latin typeface="+mn-lt"/>
            </a:endParaRPr>
          </a:p>
        </p:txBody>
      </p:sp>
      <p:sp>
        <p:nvSpPr>
          <p:cNvPr id="28" name="Caption_11-23"/>
          <p:cNvSpPr txBox="1">
            <a:spLocks noChangeArrowheads="1"/>
          </p:cNvSpPr>
          <p:nvPr/>
        </p:nvSpPr>
        <p:spPr bwMode="auto">
          <a:xfrm>
            <a:off x="233416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he-IL" altLang="de-DE" sz="1200" b="1">
                <a:latin typeface="+mn-lt"/>
              </a:rPr>
              <a:t>התבוננות</a:t>
            </a:r>
            <a:endParaRPr lang="en-GB" altLang="de-DE" sz="1200" b="1" dirty="0">
              <a:latin typeface="+mn-lt"/>
            </a:endParaRPr>
          </a:p>
        </p:txBody>
      </p:sp>
      <p:sp>
        <p:nvSpPr>
          <p:cNvPr id="29" name="Caption_12-22"/>
          <p:cNvSpPr txBox="1">
            <a:spLocks noChangeArrowheads="1"/>
          </p:cNvSpPr>
          <p:nvPr/>
        </p:nvSpPr>
        <p:spPr bwMode="auto">
          <a:xfrm>
            <a:off x="233416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he-IL" altLang="de-DE" sz="1200" b="1">
                <a:latin typeface="+mn-lt"/>
              </a:rPr>
              <a:t>התבוננות</a:t>
            </a:r>
            <a:endParaRPr lang="en-GB" altLang="de-DE" sz="1200" b="1" dirty="0">
              <a:latin typeface="+mn-lt"/>
            </a:endParaRPr>
          </a:p>
        </p:txBody>
      </p:sp>
      <p:sp>
        <p:nvSpPr>
          <p:cNvPr id="30" name="Caption_13-21"/>
          <p:cNvSpPr txBox="1">
            <a:spLocks noChangeArrowheads="1"/>
          </p:cNvSpPr>
          <p:nvPr/>
        </p:nvSpPr>
        <p:spPr bwMode="auto">
          <a:xfrm>
            <a:off x="3253113"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he-IL" altLang="de-DE" sz="1200" b="1">
                <a:latin typeface="+mn-lt"/>
              </a:rPr>
              <a:t>דיון</a:t>
            </a:r>
            <a:endParaRPr lang="en-GB" altLang="de-DE" sz="1200" b="1" dirty="0">
              <a:latin typeface="+mn-lt"/>
            </a:endParaRPr>
          </a:p>
        </p:txBody>
      </p:sp>
      <p:sp>
        <p:nvSpPr>
          <p:cNvPr id="31" name="Caption_14-20"/>
          <p:cNvSpPr txBox="1">
            <a:spLocks noChangeArrowheads="1"/>
          </p:cNvSpPr>
          <p:nvPr/>
        </p:nvSpPr>
        <p:spPr bwMode="auto">
          <a:xfrm>
            <a:off x="3253113"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he-IL" altLang="de-DE" sz="1200" b="1">
                <a:latin typeface="+mn-lt"/>
              </a:rPr>
              <a:t>דיון</a:t>
            </a:r>
            <a:endParaRPr lang="en-GB" altLang="de-DE" sz="1200" b="1" dirty="0">
              <a:latin typeface="+mn-lt"/>
            </a:endParaRPr>
          </a:p>
        </p:txBody>
      </p:sp>
      <p:sp>
        <p:nvSpPr>
          <p:cNvPr id="32" name="Caption_15-19"/>
          <p:cNvSpPr txBox="1">
            <a:spLocks noChangeArrowheads="1"/>
          </p:cNvSpPr>
          <p:nvPr/>
        </p:nvSpPr>
        <p:spPr bwMode="auto">
          <a:xfrm>
            <a:off x="449440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he-IL" altLang="de-DE" sz="1200" b="1">
                <a:latin typeface="+mn-lt"/>
              </a:rPr>
              <a:t>יישום</a:t>
            </a:r>
            <a:endParaRPr lang="en-GB" altLang="de-DE" sz="1200" b="1" dirty="0">
              <a:latin typeface="+mn-lt"/>
            </a:endParaRPr>
          </a:p>
        </p:txBody>
      </p:sp>
      <p:sp>
        <p:nvSpPr>
          <p:cNvPr id="33" name="Shape Penutup"/>
          <p:cNvSpPr/>
          <p:nvPr/>
        </p:nvSpPr>
        <p:spPr bwMode="gray">
          <a:xfrm>
            <a:off x="450974"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4" name="Shape Penutup"/>
          <p:cNvSpPr/>
          <p:nvPr/>
        </p:nvSpPr>
        <p:spPr bwMode="gray">
          <a:xfrm>
            <a:off x="450974"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5" name="Shape Penutup"/>
          <p:cNvSpPr/>
          <p:nvPr/>
        </p:nvSpPr>
        <p:spPr bwMode="gray">
          <a:xfrm>
            <a:off x="6032377"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6" name="Shape Penutup"/>
          <p:cNvSpPr/>
          <p:nvPr/>
        </p:nvSpPr>
        <p:spPr bwMode="gray">
          <a:xfrm>
            <a:off x="450974"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האם כולנו זוכרים או תופסים את אותו הדבר?</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16</a:t>
            </a:fld>
            <a:endParaRPr lang="de-DE" altLang="de-DE">
              <a:latin typeface="+mn-lt"/>
            </a:endParaRPr>
          </a:p>
        </p:txBody>
      </p:sp>
      <p:pic>
        <p:nvPicPr>
          <p:cNvPr id="13" name="Picture 3" descr="68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6591"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69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1615"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
          <p:cNvSpPr txBox="1">
            <a:spLocks/>
          </p:cNvSpPr>
          <p:nvPr/>
        </p:nvSpPr>
        <p:spPr bwMode="gray">
          <a:xfrm>
            <a:off x="408955" y="5733256"/>
            <a:ext cx="11376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rtl="1" fontAlgn="auto">
              <a:lnSpc>
                <a:spcPct val="100000"/>
              </a:lnSpc>
              <a:spcBef>
                <a:spcPts val="0"/>
              </a:spcBef>
            </a:pPr>
            <a:r>
              <a:rPr lang="he-IL" sz="2400">
                <a:solidFill>
                  <a:srgbClr val="333333"/>
                </a:solidFill>
              </a:rPr>
              <a:t>לדוגמה: שלושה אמנים שונים ציירו את אותו נוף ספרדי...</a:t>
            </a:r>
            <a:endParaRPr lang="en-US" sz="2400" dirty="0">
              <a:solidFill>
                <a:srgbClr val="33333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01882"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20"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1388"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שים לב להבדלים בציורים הנוגעים בצבע וגודל בציורים. האם ישנם היבטים אותם ציירו האמנים בצורה שונה או אולי אפילו השמיטו?</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17</a:t>
            </a:fld>
            <a:endParaRPr lang="de-DE" altLang="de-DE">
              <a:latin typeface="+mn-lt"/>
            </a:endParaRPr>
          </a:p>
        </p:txBody>
      </p:sp>
      <p:sp>
        <p:nvSpPr>
          <p:cNvPr id="23" name="Caption_16"/>
          <p:cNvSpPr txBox="1">
            <a:spLocks noChangeArrowheads="1"/>
          </p:cNvSpPr>
          <p:nvPr/>
        </p:nvSpPr>
        <p:spPr bwMode="auto">
          <a:xfrm>
            <a:off x="8191388"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he-IL" altLang="de-DE" sz="1800" b="0">
                <a:latin typeface="+mn-lt"/>
              </a:rPr>
              <a:t>אנדראס וויברגר</a:t>
            </a:r>
            <a:endParaRPr lang="de-DE" altLang="de-DE" sz="1800" b="0" dirty="0">
              <a:latin typeface="+mn-lt"/>
            </a:endParaRPr>
          </a:p>
        </p:txBody>
      </p:sp>
      <p:sp>
        <p:nvSpPr>
          <p:cNvPr id="24" name="Caption_14"/>
          <p:cNvSpPr txBox="1">
            <a:spLocks noChangeArrowheads="1"/>
          </p:cNvSpPr>
          <p:nvPr/>
        </p:nvSpPr>
        <p:spPr bwMode="auto">
          <a:xfrm>
            <a:off x="446220"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he-IL" altLang="de-DE" sz="1800" b="0" dirty="0">
                <a:latin typeface="+mn-lt"/>
              </a:rPr>
              <a:t>הלמוט שאק</a:t>
            </a:r>
            <a:endParaRPr lang="de-DE" altLang="de-DE" sz="1800" b="0" dirty="0">
              <a:latin typeface="+mn-lt"/>
            </a:endParaRPr>
          </a:p>
        </p:txBody>
      </p:sp>
      <p:sp>
        <p:nvSpPr>
          <p:cNvPr id="25" name="Caption_15"/>
          <p:cNvSpPr txBox="1">
            <a:spLocks noChangeArrowheads="1"/>
          </p:cNvSpPr>
          <p:nvPr/>
        </p:nvSpPr>
        <p:spPr bwMode="auto">
          <a:xfrm>
            <a:off x="4201882"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he-IL" altLang="de-DE" sz="1800" b="0">
                <a:latin typeface="+mn-lt"/>
              </a:rPr>
              <a:t>ברנד האמפל</a:t>
            </a:r>
            <a:endParaRPr lang="de-DE" altLang="de-DE" sz="1800" b="0" dirty="0">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כל אדם רואה דברים בצורה שונה!</a:t>
            </a:r>
            <a:br>
              <a:rPr lang="he-IL" sz="3600">
                <a:solidFill>
                  <a:srgbClr val="004992"/>
                </a:solidFill>
                <a:latin typeface="+mn-lt"/>
                <a:ea typeface="+mn-ea"/>
                <a:cs typeface="+mn-cs"/>
              </a:rPr>
            </a:br>
            <a:r>
              <a:rPr lang="he-IL">
                <a:solidFill>
                  <a:srgbClr val="004992"/>
                </a:solidFill>
                <a:latin typeface="+mn-lt"/>
                <a:ea typeface="+mn-ea"/>
                <a:cs typeface="+mn-cs"/>
              </a:rPr>
              <a:t>כמו בדוגמת הציורים: אותו הנוף, בדגשים שונים!</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18</a:t>
            </a:fld>
            <a:endParaRPr lang="de-DE" altLang="de-DE">
              <a:latin typeface="+mn-lt"/>
            </a:endParaRPr>
          </a:p>
        </p:txBody>
      </p:sp>
      <p:pic>
        <p:nvPicPr>
          <p:cNvPr id="17"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1388"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01882"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Bild 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220"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9"/>
          <p:cNvSpPr txBox="1">
            <a:spLocks noChangeArrowheads="1"/>
          </p:cNvSpPr>
          <p:nvPr/>
        </p:nvSpPr>
        <p:spPr bwMode="auto">
          <a:xfrm>
            <a:off x="8191388" y="5685055"/>
            <a:ext cx="35948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he-IL" altLang="de-DE" sz="1200" b="0">
                <a:latin typeface="+mn-lt"/>
              </a:rPr>
              <a:t>אנדראס וויברגר: הגבעות בציור זה קטנות יותר מאשר בציורים האחרים.</a:t>
            </a:r>
            <a:endParaRPr lang="en-US" altLang="de-DE" sz="1200" b="0" dirty="0">
              <a:latin typeface="+mn-lt"/>
            </a:endParaRPr>
          </a:p>
        </p:txBody>
      </p:sp>
      <p:sp>
        <p:nvSpPr>
          <p:cNvPr id="21" name="Caption_17"/>
          <p:cNvSpPr txBox="1">
            <a:spLocks noChangeArrowheads="1"/>
          </p:cNvSpPr>
          <p:nvPr/>
        </p:nvSpPr>
        <p:spPr bwMode="auto">
          <a:xfrm>
            <a:off x="446220" y="5685055"/>
            <a:ext cx="3196167"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he-IL" altLang="de-DE" sz="1200" b="0" dirty="0">
                <a:latin typeface="+mn-lt"/>
              </a:rPr>
              <a:t>הלמוט שאק: בציור זה תבחין כי חלקים מהאדמה נמשכים עד לאופק. הנוף הרבה יותר צבעוני. בניגוד לשני הציורים האחרים, קבוצת עצים עומדת בחלקה ישירות מול האופק (אין גבעות מאחור) </a:t>
            </a:r>
            <a:endParaRPr lang="en-US" altLang="de-DE" sz="1200" b="0" dirty="0">
              <a:latin typeface="+mn-lt"/>
            </a:endParaRPr>
          </a:p>
        </p:txBody>
      </p:sp>
      <p:sp>
        <p:nvSpPr>
          <p:cNvPr id="22" name="Caption_18"/>
          <p:cNvSpPr txBox="1">
            <a:spLocks noChangeArrowheads="1"/>
          </p:cNvSpPr>
          <p:nvPr/>
        </p:nvSpPr>
        <p:spPr bwMode="auto">
          <a:xfrm>
            <a:off x="4201882" y="5685055"/>
            <a:ext cx="34300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he-IL" altLang="de-DE" sz="1200" b="0">
                <a:latin typeface="+mn-lt"/>
              </a:rPr>
              <a:t>ברנד האמפל: הצבעים בתמונה הם יותר צבעי אדמה. העץ שבסמוך לשביל, חסר (מוקף בעיגול)</a:t>
            </a:r>
            <a:endParaRPr lang="en-US" altLang="de-DE" sz="1200" b="0" dirty="0">
              <a:latin typeface="+mn-lt"/>
            </a:endParaRPr>
          </a:p>
        </p:txBody>
      </p:sp>
      <p:sp>
        <p:nvSpPr>
          <p:cNvPr id="23" name="Caption_24"/>
          <p:cNvSpPr>
            <a:spLocks noChangeArrowheads="1"/>
          </p:cNvSpPr>
          <p:nvPr/>
        </p:nvSpPr>
        <p:spPr bwMode="auto">
          <a:xfrm>
            <a:off x="10855684"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24" name="Caption_25"/>
          <p:cNvSpPr>
            <a:spLocks noChangeArrowheads="1"/>
          </p:cNvSpPr>
          <p:nvPr/>
        </p:nvSpPr>
        <p:spPr bwMode="auto">
          <a:xfrm>
            <a:off x="7032330"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25" name="Caption_26"/>
          <p:cNvSpPr>
            <a:spLocks noChangeArrowheads="1"/>
          </p:cNvSpPr>
          <p:nvPr/>
        </p:nvSpPr>
        <p:spPr bwMode="auto">
          <a:xfrm>
            <a:off x="2887563"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תירגול</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de-DE" sz="2400" dirty="0">
                <a:solidFill>
                  <a:srgbClr val="333333"/>
                </a:solidFill>
              </a:rPr>
              <a:t>יוצגו בפניך מצבים מורכבים (למשל חוף ים, תחנת רכבת)</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תירגול</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de-DE" sz="2400" dirty="0">
                <a:solidFill>
                  <a:srgbClr val="333333"/>
                </a:solidFill>
              </a:rPr>
              <a:t>יוצגו בפניך מצבים מורכבים (למשל חוף ים, תחנת רכבת)</a:t>
            </a:r>
          </a:p>
          <a:p>
            <a:pPr marL="342900" lvl="0" indent="-342900" defTabSz="914400" fontAlgn="base">
              <a:buClr>
                <a:srgbClr val="333333"/>
              </a:buClr>
              <a:buSzPct val="80000"/>
              <a:buFont typeface="WingDings"/>
              <a:buChar char=""/>
            </a:pPr>
            <a:r>
              <a:rPr lang="he-IL" altLang="ko-KR" sz="2400" dirty="0">
                <a:solidFill>
                  <a:srgbClr val="333333"/>
                </a:solidFill>
              </a:rPr>
              <a:t>לאחר מכן אתה תתבקש להיזכר במה שראית בתמונה ולהעריך את מידת הביטחון שלך </a:t>
            </a:r>
            <a:r>
              <a:rPr lang="he-IL" altLang="ko-KR" sz="2400">
                <a:solidFill>
                  <a:srgbClr val="333333"/>
                </a:solidFill>
              </a:rPr>
              <a:t>בשיפוט שלך</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20</a:t>
            </a:fld>
            <a:endParaRPr lang="de-DE" altLang="de-DE">
              <a:latin typeface="+mn-lt"/>
            </a:endParaRPr>
          </a:p>
        </p:txBody>
      </p:sp>
    </p:spTree>
    <p:extLst>
      <p:ext uri="{BB962C8B-B14F-4D97-AF65-F5344CB8AC3E}">
        <p14:creationId xmlns:p14="http://schemas.microsoft.com/office/powerpoint/2010/main" val="25166933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תירגול</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de-DE" sz="2400" dirty="0">
                <a:solidFill>
                  <a:srgbClr val="333333"/>
                </a:solidFill>
              </a:rPr>
              <a:t>יוצגו בפניך מצבים מורכבים (למשל חוף ים, תחנת רכבת)</a:t>
            </a:r>
          </a:p>
          <a:p>
            <a:pPr marL="342900" lvl="0" indent="-342900" defTabSz="914400" fontAlgn="base">
              <a:buClr>
                <a:srgbClr val="333333"/>
              </a:buClr>
              <a:buSzPct val="80000"/>
              <a:buFont typeface="WingDings"/>
              <a:buChar char=""/>
            </a:pPr>
            <a:r>
              <a:rPr lang="he-IL" altLang="ko-KR" sz="2400" dirty="0">
                <a:solidFill>
                  <a:srgbClr val="333333"/>
                </a:solidFill>
              </a:rPr>
              <a:t>לאחר מכן אתה תתבקש להיזכר במה שראית בתמונה ולהעריך את מידת הביטחון שלך בשיפוט שלך</a:t>
            </a:r>
          </a:p>
          <a:p>
            <a:pPr lvl="0" algn="ctr" defTabSz="914400" fontAlgn="base">
              <a:buSzPct val="80000"/>
            </a:pPr>
            <a:r>
              <a:rPr lang="he-IL" altLang="de-DE" sz="2400" dirty="0">
                <a:solidFill>
                  <a:srgbClr val="004992"/>
                </a:solidFill>
              </a:rPr>
              <a:t>נסה לשחזר פרטים רבים ככל האפשר!!!</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21</a:t>
            </a:fld>
            <a:endParaRPr lang="de-DE" altLang="de-DE">
              <a:latin typeface="+mn-lt"/>
            </a:endParaRPr>
          </a:p>
        </p:txBody>
      </p:sp>
    </p:spTree>
    <p:extLst>
      <p:ext uri="{BB962C8B-B14F-4D97-AF65-F5344CB8AC3E}">
        <p14:creationId xmlns:p14="http://schemas.microsoft.com/office/powerpoint/2010/main" val="35505210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22</a:t>
            </a:fld>
            <a:endParaRPr lang="de-DE" altLang="de-DE">
              <a:latin typeface="+mn-lt"/>
            </a:endParaRPr>
          </a:p>
        </p:txBody>
      </p:sp>
      <p:pic>
        <p:nvPicPr>
          <p:cNvPr id="7"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46483"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e-IL" sz="3600" dirty="0">
                <a:solidFill>
                  <a:srgbClr val="004992"/>
                </a:solidFill>
                <a:latin typeface="+mn-lt"/>
                <a:ea typeface="+mn-ea"/>
                <a:cs typeface="+mn-cs"/>
              </a:rPr>
              <a:t>בחוף</a:t>
            </a:r>
            <a:br>
              <a:rPr lang="he-IL" sz="3600" dirty="0">
                <a:solidFill>
                  <a:srgbClr val="004992"/>
                </a:solidFill>
                <a:latin typeface="+mn-lt"/>
                <a:ea typeface="+mn-ea"/>
                <a:cs typeface="+mn-cs"/>
              </a:rPr>
            </a:br>
            <a:r>
              <a:rPr lang="he-IL" dirty="0">
                <a:solidFill>
                  <a:srgbClr val="004992"/>
                </a:solidFill>
                <a:latin typeface="+mn-lt"/>
                <a:ea typeface="+mn-ea"/>
                <a:cs typeface="+mn-cs"/>
              </a:rPr>
              <a:t>מה ראית? מה מידת הביטחון שלך?</a:t>
            </a:r>
            <a:endParaRPr lang="en-US" dirty="0">
              <a:solidFill>
                <a:srgbClr val="004992"/>
              </a:solidFill>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שמשיית חוף</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מציל</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כלב</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כדור</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חגורת הצלה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מים</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כובע</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מגבת</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בחוף</a:t>
            </a:r>
            <a:endParaRPr lang="en-US" sz="3600">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שמשיית חוף</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מציל</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כלב</a:t>
            </a:r>
            <a:endParaRPr lang="de-DE" sz="2400" kern="0" dirty="0">
              <a:solidFill>
                <a:srgbClr val="333333"/>
              </a:solidFill>
            </a:endParaRP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כדור</a:t>
            </a:r>
            <a:endParaRPr lang="de-DE" sz="2400" kern="0" dirty="0">
              <a:solidFill>
                <a:srgbClr val="004992"/>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חגורת הצלה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מים</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כובע</a:t>
            </a:r>
            <a:endParaRPr lang="de-DE" sz="2400" kern="0" dirty="0">
              <a:solidFill>
                <a:srgbClr val="333333"/>
              </a:solidFill>
            </a:endParaRP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מגבת</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24</a:t>
            </a:fld>
            <a:endParaRPr lang="de-DE" altLang="de-DE">
              <a:latin typeface="+mn-lt"/>
            </a:endParaRPr>
          </a:p>
        </p:txBody>
      </p:sp>
      <p:pic>
        <p:nvPicPr>
          <p:cNvPr id="12"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58142"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6"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7"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25</a:t>
            </a:fld>
            <a:endParaRPr lang="de-DE" altLang="de-DE">
              <a:latin typeface="+mn-lt"/>
            </a:endParaRPr>
          </a:p>
        </p:txBody>
      </p:sp>
      <p:pic>
        <p:nvPicPr>
          <p:cNvPr id="8"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29091"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e-IL" sz="3600" dirty="0">
                <a:solidFill>
                  <a:srgbClr val="004992"/>
                </a:solidFill>
                <a:latin typeface="+mn-lt"/>
                <a:ea typeface="+mn-ea"/>
                <a:cs typeface="+mn-cs"/>
              </a:rPr>
              <a:t>תחנת רכבת</a:t>
            </a:r>
            <a:br>
              <a:rPr lang="he-IL" sz="3600" dirty="0">
                <a:solidFill>
                  <a:srgbClr val="004992"/>
                </a:solidFill>
                <a:latin typeface="+mn-lt"/>
                <a:ea typeface="+mn-ea"/>
                <a:cs typeface="+mn-cs"/>
              </a:rPr>
            </a:br>
            <a:r>
              <a:rPr lang="he-IL" dirty="0">
                <a:solidFill>
                  <a:srgbClr val="004992"/>
                </a:solidFill>
                <a:latin typeface="+mn-lt"/>
                <a:ea typeface="+mn-ea"/>
                <a:cs typeface="+mn-cs"/>
              </a:rPr>
              <a:t>מה ראית? מה מידת הביטחון שלך?</a:t>
            </a:r>
            <a:endParaRPr lang="en-US" dirty="0">
              <a:solidFill>
                <a:srgbClr val="004992"/>
              </a:solidFill>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פסי רכבת</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קרון</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מנוע רכבת</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תחנה</a:t>
            </a: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לוח זמנים</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תמרור רכבת</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ספסל</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תחנת רכבת</a:t>
            </a:r>
            <a:endParaRPr lang="en-US" sz="3600">
              <a:latin typeface="+mn-lt"/>
              <a:ea typeface="+mn-ea"/>
              <a:cs typeface="+mn-cs"/>
            </a:endParaRPr>
          </a:p>
        </p:txBody>
      </p:sp>
      <p:sp>
        <p:nvSpPr>
          <p:cNvPr id="57346" name="Rectangle 3"/>
          <p:cNvSpPr>
            <a:spLocks noGrp="1" noChangeArrowheads="1"/>
          </p:cNvSpPr>
          <p:nvPr>
            <p:ph idx="1"/>
          </p:nvPr>
        </p:nvSpPr>
        <p:spPr>
          <a:xfrm>
            <a:off x="411480" y="2203704"/>
            <a:ext cx="11338560" cy="4251960"/>
          </a:xfrm>
        </p:spPr>
        <p:txBody>
          <a:bodyPr wrap="square">
            <a:noAutofit/>
          </a:bodyPr>
          <a:lstStyle/>
          <a:p>
            <a:pPr marL="342900" indent="-342900" rtl="1" eaLnBrk="1" hangingPunct="1">
              <a:lnSpc>
                <a:spcPct val="100000"/>
              </a:lnSpc>
              <a:spcBef>
                <a:spcPts val="1200"/>
              </a:spcBef>
              <a:buClr>
                <a:srgbClr val="333333"/>
              </a:buClr>
              <a:buSzPct val="80000"/>
              <a:buFont typeface="WingDings"/>
              <a:buChar char=""/>
            </a:pPr>
            <a:r>
              <a:rPr lang="he-IL" altLang="de-DE" sz="2400" dirty="0">
                <a:solidFill>
                  <a:srgbClr val="333333"/>
                </a:solidFill>
              </a:rPr>
              <a:t>פסי רכבת</a:t>
            </a:r>
            <a:endParaRPr lang="de-DE" altLang="de-DE" sz="2400" dirty="0">
              <a:solidFill>
                <a:srgbClr val="333333"/>
              </a:solidFill>
            </a:endParaRPr>
          </a:p>
          <a:p>
            <a:pPr marL="342900" indent="-342900" rtl="1" eaLnBrk="1" hangingPunct="1">
              <a:lnSpc>
                <a:spcPct val="100000"/>
              </a:lnSpc>
              <a:spcBef>
                <a:spcPts val="1200"/>
              </a:spcBef>
              <a:buClr>
                <a:srgbClr val="333333"/>
              </a:buClr>
              <a:buSzPct val="80000"/>
              <a:buFont typeface="WingDings"/>
              <a:buChar char=""/>
            </a:pPr>
            <a:r>
              <a:rPr lang="he-IL" altLang="de-DE" sz="2400" dirty="0">
                <a:solidFill>
                  <a:srgbClr val="333333"/>
                </a:solidFill>
              </a:rPr>
              <a:t>קרון</a:t>
            </a:r>
            <a:endParaRPr lang="de-DE" altLang="de-DE" sz="2400" dirty="0">
              <a:solidFill>
                <a:srgbClr val="333333"/>
              </a:solidFill>
            </a:endParaRPr>
          </a:p>
          <a:p>
            <a:pPr marL="342900" indent="-342900" rtl="1" eaLnBrk="1" hangingPunct="1">
              <a:lnSpc>
                <a:spcPct val="100000"/>
              </a:lnSpc>
              <a:spcBef>
                <a:spcPts val="1200"/>
              </a:spcBef>
              <a:buClr>
                <a:srgbClr val="004992"/>
              </a:buClr>
              <a:buSzPct val="80000"/>
              <a:buFont typeface="WingDings"/>
              <a:buChar char=""/>
            </a:pPr>
            <a:r>
              <a:rPr lang="he-IL" altLang="de-DE" sz="2400" dirty="0">
                <a:solidFill>
                  <a:srgbClr val="004992"/>
                </a:solidFill>
              </a:rPr>
              <a:t>מנוע רכבת</a:t>
            </a:r>
            <a:endParaRPr lang="de-DE" altLang="de-DE" sz="2400" dirty="0">
              <a:solidFill>
                <a:srgbClr val="004992"/>
              </a:solidFill>
            </a:endParaRPr>
          </a:p>
          <a:p>
            <a:pPr marL="342900" indent="-342900" rtl="1" eaLnBrk="1" hangingPunct="1">
              <a:lnSpc>
                <a:spcPct val="100000"/>
              </a:lnSpc>
              <a:spcBef>
                <a:spcPts val="1200"/>
              </a:spcBef>
              <a:buClr>
                <a:srgbClr val="333333"/>
              </a:buClr>
              <a:buSzPct val="80000"/>
              <a:buFont typeface="WingDings"/>
              <a:buChar char=""/>
            </a:pPr>
            <a:r>
              <a:rPr lang="he-IL" altLang="de-DE" sz="2400" dirty="0">
                <a:solidFill>
                  <a:srgbClr val="333333"/>
                </a:solidFill>
              </a:rPr>
              <a:t>תחנה</a:t>
            </a:r>
          </a:p>
          <a:p>
            <a:pPr marL="342900" indent="-342900" rtl="1" eaLnBrk="1" hangingPunct="1">
              <a:lnSpc>
                <a:spcPct val="100000"/>
              </a:lnSpc>
              <a:spcBef>
                <a:spcPts val="1200"/>
              </a:spcBef>
              <a:buClr>
                <a:srgbClr val="333333"/>
              </a:buClr>
              <a:buSzPct val="80000"/>
              <a:buFont typeface="WingDings"/>
              <a:buChar char=""/>
            </a:pPr>
            <a:r>
              <a:rPr lang="he-IL" altLang="de-DE" sz="2400" dirty="0">
                <a:solidFill>
                  <a:srgbClr val="333333"/>
                </a:solidFill>
              </a:rPr>
              <a:t>לוח זמנים</a:t>
            </a:r>
            <a:endParaRPr lang="de-DE" altLang="de-DE" sz="2400" dirty="0">
              <a:solidFill>
                <a:srgbClr val="333333"/>
              </a:solidFill>
            </a:endParaRPr>
          </a:p>
          <a:p>
            <a:pPr marL="342900" indent="-342900" rtl="1" eaLnBrk="1" hangingPunct="1">
              <a:lnSpc>
                <a:spcPct val="100000"/>
              </a:lnSpc>
              <a:spcBef>
                <a:spcPts val="1200"/>
              </a:spcBef>
              <a:buClr>
                <a:srgbClr val="004992"/>
              </a:buClr>
              <a:buSzPct val="80000"/>
              <a:buFont typeface="WingDings"/>
              <a:buChar char=""/>
            </a:pPr>
            <a:r>
              <a:rPr lang="he-IL" altLang="de-DE" sz="2400" dirty="0">
                <a:solidFill>
                  <a:srgbClr val="004992"/>
                </a:solidFill>
              </a:rPr>
              <a:t>תמרור רכבת</a:t>
            </a:r>
            <a:endParaRPr lang="de-DE" altLang="de-DE" sz="2400" dirty="0">
              <a:solidFill>
                <a:srgbClr val="004992"/>
              </a:solidFill>
            </a:endParaRPr>
          </a:p>
          <a:p>
            <a:pPr marL="342900" indent="-342900" rtl="1" eaLnBrk="1" hangingPunct="1">
              <a:lnSpc>
                <a:spcPct val="100000"/>
              </a:lnSpc>
              <a:spcBef>
                <a:spcPts val="1200"/>
              </a:spcBef>
              <a:buClr>
                <a:srgbClr val="333333"/>
              </a:buClr>
              <a:buSzPct val="80000"/>
              <a:buFont typeface="WingDings"/>
              <a:buChar char=""/>
            </a:pPr>
            <a:r>
              <a:rPr lang="he-IL" altLang="de-DE" sz="2400" dirty="0">
                <a:solidFill>
                  <a:srgbClr val="333333"/>
                </a:solidFill>
              </a:rPr>
              <a:t>ספסל</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27</a:t>
            </a:fld>
            <a:endParaRPr lang="de-DE" altLang="de-DE">
              <a:latin typeface="+mn-lt"/>
            </a:endParaRPr>
          </a:p>
        </p:txBody>
      </p:sp>
      <p:pic>
        <p:nvPicPr>
          <p:cNvPr id="12"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9195"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4"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זיכרונות כוזבים בחיי היום-יום</a:t>
            </a:r>
            <a:endParaRPr lang="en-US" sz="3600">
              <a:latin typeface="+mn-lt"/>
              <a:ea typeface="+mn-ea"/>
              <a:cs typeface="+mn-cs"/>
            </a:endParaRPr>
          </a:p>
        </p:txBody>
      </p:sp>
      <p:sp>
        <p:nvSpPr>
          <p:cNvPr id="63490" name="Rectangle 2"/>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pPr>
            <a:r>
              <a:rPr lang="he-IL" altLang="de-DE" sz="2400" dirty="0">
                <a:solidFill>
                  <a:srgbClr val="333333"/>
                </a:solidFill>
              </a:rPr>
              <a:t>לא כל מה שאנו זוכרים באמת קרה!</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זיכרונות כוזבים בחיי היום-יום</a:t>
            </a:r>
            <a:endParaRPr lang="en-US" sz="3600">
              <a:latin typeface="+mn-lt"/>
              <a:ea typeface="+mn-ea"/>
              <a:cs typeface="+mn-cs"/>
            </a:endParaRPr>
          </a:p>
        </p:txBody>
      </p:sp>
      <p:sp>
        <p:nvSpPr>
          <p:cNvPr id="63490" name="Rectangle 2"/>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pPr>
            <a:r>
              <a:rPr lang="he-IL" altLang="de-DE" sz="2400" dirty="0">
                <a:solidFill>
                  <a:srgbClr val="333333"/>
                </a:solidFill>
              </a:rPr>
              <a:t>לא כל מה שאנו זוכרים באמת קרה!</a:t>
            </a:r>
          </a:p>
          <a:p>
            <a:pPr marL="342900" indent="-342900" rtl="1" eaLnBrk="1" hangingPunct="1">
              <a:buClr>
                <a:srgbClr val="333333"/>
              </a:buClr>
              <a:buSzPct val="80000"/>
              <a:buFont typeface="WingDings"/>
              <a:buChar char=""/>
            </a:pPr>
            <a:r>
              <a:rPr lang="he-IL" altLang="de-DE" sz="2400" dirty="0">
                <a:solidFill>
                  <a:srgbClr val="333333"/>
                </a:solidFill>
              </a:rPr>
              <a:t>המח שלנו מחליף ומוסיף מידע חסר מאירועים רלוונטיים קודמים (למשל סצנת חוף אופיינית מחופשות). חלק מהפרטים נוספים בעזרת ההיגיון (למשל בדוגמה: כדור, </a:t>
            </a:r>
            <a:r>
              <a:rPr lang="he-IL" altLang="de-DE" sz="2400">
                <a:solidFill>
                  <a:srgbClr val="333333"/>
                </a:solidFill>
              </a:rPr>
              <a:t>מגבת)!</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29</a:t>
            </a:fld>
            <a:endParaRPr lang="de-DE" altLang="de-DE">
              <a:latin typeface="+mn-lt"/>
            </a:endParaRPr>
          </a:p>
        </p:txBody>
      </p:sp>
    </p:spTree>
    <p:extLst>
      <p:ext uri="{BB962C8B-B14F-4D97-AF65-F5344CB8AC3E}">
        <p14:creationId xmlns:p14="http://schemas.microsoft.com/office/powerpoint/2010/main" val="16441514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זיכרונות כוזבים בחיי היום-יום</a:t>
            </a:r>
            <a:endParaRPr lang="en-US" sz="3600">
              <a:latin typeface="+mn-lt"/>
              <a:ea typeface="+mn-ea"/>
              <a:cs typeface="+mn-cs"/>
            </a:endParaRPr>
          </a:p>
        </p:txBody>
      </p:sp>
      <p:sp>
        <p:nvSpPr>
          <p:cNvPr id="63490" name="Rectangle 2"/>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pPr>
            <a:r>
              <a:rPr lang="he-IL" altLang="de-DE" sz="2400" dirty="0">
                <a:solidFill>
                  <a:srgbClr val="333333"/>
                </a:solidFill>
              </a:rPr>
              <a:t>לא כל מה שאנו זוכרים באמת קרה!</a:t>
            </a:r>
          </a:p>
          <a:p>
            <a:pPr marL="342900" indent="-342900" rtl="1" eaLnBrk="1" hangingPunct="1">
              <a:buClr>
                <a:srgbClr val="333333"/>
              </a:buClr>
              <a:buSzPct val="80000"/>
              <a:buFont typeface="WingDings"/>
              <a:buChar char=""/>
            </a:pPr>
            <a:r>
              <a:rPr lang="he-IL" altLang="de-DE" sz="2400" dirty="0">
                <a:solidFill>
                  <a:srgbClr val="333333"/>
                </a:solidFill>
              </a:rPr>
              <a:t>המח שלנו מחליף ומוסיף מידע חסר מאירועים רלוונטיים קודמים (למשל סצנת חוף אופיינית מחופשות). חלק מהפרטים נוספים בעזרת ההיגיון (למשל בדוגמה: כדור, מגבת)!</a:t>
            </a:r>
            <a:endParaRPr lang="de-DE" altLang="de-DE" sz="2400" dirty="0">
              <a:solidFill>
                <a:srgbClr val="333333"/>
              </a:solidFill>
            </a:endParaRPr>
          </a:p>
          <a:p>
            <a:pPr marL="342900" indent="-342900" rtl="1" eaLnBrk="1" hangingPunct="1">
              <a:buClr>
                <a:srgbClr val="333333"/>
              </a:buClr>
              <a:buSzPct val="80000"/>
              <a:buFont typeface="WingDings"/>
              <a:buChar char=""/>
            </a:pPr>
            <a:r>
              <a:rPr lang="he-IL" altLang="de-DE" sz="2400" dirty="0">
                <a:solidFill>
                  <a:srgbClr val="333333"/>
                </a:solidFill>
              </a:rPr>
              <a:t>זיכרונות אמיתיים ניתנים לעיתים קרובות להבדלה מזיכרונות כוזבים </a:t>
            </a:r>
            <a:r>
              <a:rPr lang="he-IL" altLang="de-DE" sz="2400" dirty="0">
                <a:solidFill>
                  <a:srgbClr val="004992"/>
                </a:solidFill>
              </a:rPr>
              <a:t>בחדות </a:t>
            </a:r>
            <a:r>
              <a:rPr lang="he-IL" altLang="de-DE" sz="2400" dirty="0">
                <a:solidFill>
                  <a:srgbClr val="333333"/>
                </a:solidFill>
              </a:rPr>
              <a:t>שלהם. זיכרונות שווא </a:t>
            </a:r>
            <a:r>
              <a:rPr lang="he-IL" altLang="de-DE" sz="2400">
                <a:solidFill>
                  <a:srgbClr val="333333"/>
                </a:solidFill>
              </a:rPr>
              <a:t>הם ”חיוורים“ </a:t>
            </a:r>
            <a:r>
              <a:rPr lang="he-IL" altLang="de-DE" sz="2400" dirty="0">
                <a:solidFill>
                  <a:srgbClr val="333333"/>
                </a:solidFill>
              </a:rPr>
              <a:t>יותר ופחות מפורטים.</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30</a:t>
            </a:fld>
            <a:endParaRPr lang="de-DE" altLang="de-DE">
              <a:latin typeface="+mn-lt"/>
            </a:endParaRPr>
          </a:p>
        </p:txBody>
      </p:sp>
    </p:spTree>
    <p:extLst>
      <p:ext uri="{BB962C8B-B14F-4D97-AF65-F5344CB8AC3E}">
        <p14:creationId xmlns:p14="http://schemas.microsoft.com/office/powerpoint/2010/main" val="12084964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סוגים של טעויות זיכרון</a:t>
            </a:r>
            <a:endParaRPr lang="en-US" sz="360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rtl="0" fontAlgn="base"/>
            <a:r>
              <a:rPr lang="de-DE" altLang="de-DE" sz="240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31</a:t>
            </a:fld>
            <a:endParaRPr lang="de-DE" altLang="de-DE">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סוגים של טעויות זיכרון</a:t>
            </a:r>
            <a:endParaRPr lang="en-US" sz="3600">
              <a:latin typeface="+mn-lt"/>
              <a:ea typeface="+mn-ea"/>
              <a:cs typeface="+mn-cs"/>
            </a:endParaRPr>
          </a:p>
        </p:txBody>
      </p:sp>
      <p:sp>
        <p:nvSpPr>
          <p:cNvPr id="7" name="Content Placeholder 6"/>
          <p:cNvSpPr>
            <a:spLocks noGrp="1"/>
          </p:cNvSpPr>
          <p:nvPr>
            <p:ph idx="1"/>
          </p:nvPr>
        </p:nvSpPr>
        <p:spPr/>
        <p:txBody>
          <a:bodyPr/>
          <a:lstStyle/>
          <a:p>
            <a:pPr marL="342900" lvl="0" indent="-342900" defTabSz="914400" fontAlgn="base">
              <a:buClr>
                <a:srgbClr val="333333"/>
              </a:buClr>
              <a:buSzPct val="80000"/>
              <a:buFont typeface="WingDings"/>
              <a:buChar char=""/>
              <a:defRPr/>
            </a:pPr>
            <a:r>
              <a:rPr lang="he-IL" sz="2400" kern="0" dirty="0">
                <a:solidFill>
                  <a:srgbClr val="004992"/>
                </a:solidFill>
              </a:rPr>
              <a:t>שיכחה</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rPr>
              <a:pPr>
                <a:defRPr/>
              </a:pPr>
              <a:t>32</a:t>
            </a:fld>
            <a:endParaRPr lang="de-DE" altLang="de-DE">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סוגים של טעויות זיכרון</a:t>
            </a:r>
            <a:endParaRPr lang="en-US" sz="3600">
              <a:latin typeface="+mn-lt"/>
              <a:ea typeface="+mn-ea"/>
              <a:cs typeface="+mn-cs"/>
            </a:endParaRPr>
          </a:p>
        </p:txBody>
      </p:sp>
      <p:sp>
        <p:nvSpPr>
          <p:cNvPr id="7" name="Content Placeholder 6"/>
          <p:cNvSpPr>
            <a:spLocks noGrp="1"/>
          </p:cNvSpPr>
          <p:nvPr>
            <p:ph idx="1"/>
          </p:nvPr>
        </p:nvSpPr>
        <p:spPr/>
        <p:txBody>
          <a:bodyPr/>
          <a:lstStyle/>
          <a:p>
            <a:pPr marL="342900" lvl="0" indent="-342900" defTabSz="914400" fontAlgn="base">
              <a:buClr>
                <a:srgbClr val="333333"/>
              </a:buClr>
              <a:buSzPct val="80000"/>
              <a:buFont typeface="WingDings"/>
              <a:buChar char=""/>
              <a:defRPr/>
            </a:pPr>
            <a:r>
              <a:rPr lang="he-IL" sz="2400" kern="0" dirty="0">
                <a:solidFill>
                  <a:srgbClr val="004992"/>
                </a:solidFill>
              </a:rPr>
              <a:t>שיכחה</a:t>
            </a:r>
          </a:p>
          <a:p>
            <a:pPr marL="342900" lvl="0" indent="-342900" defTabSz="914400" fontAlgn="base">
              <a:buClr>
                <a:srgbClr val="000000"/>
              </a:buClr>
              <a:buSzPct val="80000"/>
              <a:buFont typeface="WingDings"/>
              <a:buChar char=""/>
              <a:defRPr/>
            </a:pPr>
            <a:r>
              <a:rPr lang="he-IL" sz="2400" kern="0" dirty="0">
                <a:solidFill>
                  <a:srgbClr val="004992"/>
                </a:solidFill>
              </a:rPr>
              <a:t>זיכרון מוטה:</a:t>
            </a:r>
            <a:br>
              <a:rPr lang="en-US" sz="2400" kern="0">
                <a:solidFill>
                  <a:srgbClr val="004992"/>
                </a:solidFill>
              </a:rPr>
            </a:br>
            <a:r>
              <a:rPr lang="he-IL" sz="2400" kern="0">
                <a:solidFill>
                  <a:srgbClr val="333333"/>
                </a:solidFill>
                <a:latin typeface="Times New Roman"/>
                <a:sym typeface="Wingdings" panose="05000000000000000000" pitchFamily="2" charset="2"/>
              </a:rPr>
              <a:t>←</a:t>
            </a:r>
            <a:r>
              <a:rPr lang="he-IL" sz="2400" kern="0">
                <a:solidFill>
                  <a:srgbClr val="004992"/>
                </a:solidFill>
              </a:rPr>
              <a:t> </a:t>
            </a:r>
            <a:r>
              <a:rPr lang="he-IL" sz="2400" kern="0" dirty="0">
                <a:solidFill>
                  <a:srgbClr val="333333"/>
                </a:solidFill>
                <a:latin typeface="+mn-lt"/>
              </a:rPr>
              <a:t>הטיית זיכרון נורמטיבי: ארועים חיוביים זכורים טוב יותר מארועים שליליים.</a:t>
            </a:r>
            <a:br>
              <a:rPr lang="en-US" sz="2400" kern="0">
                <a:solidFill>
                  <a:srgbClr val="333333"/>
                </a:solidFill>
                <a:latin typeface="+mn-lt"/>
              </a:rPr>
            </a:br>
            <a:r>
              <a:rPr lang="he-IL" sz="2400" kern="0">
                <a:solidFill>
                  <a:srgbClr val="333333"/>
                </a:solidFill>
                <a:latin typeface="Times New Roman"/>
                <a:sym typeface="Wingdings" panose="05000000000000000000" pitchFamily="2" charset="2"/>
              </a:rPr>
              <a:t>←</a:t>
            </a:r>
            <a:r>
              <a:rPr lang="he-IL" sz="2400" kern="0">
                <a:solidFill>
                  <a:srgbClr val="333333"/>
                </a:solidFill>
                <a:sym typeface="Wingdings" panose="05000000000000000000" pitchFamily="2" charset="2"/>
              </a:rPr>
              <a:t> </a:t>
            </a:r>
            <a:r>
              <a:rPr lang="he-IL" sz="2400" kern="0" dirty="0">
                <a:solidFill>
                  <a:srgbClr val="333333"/>
                </a:solidFill>
                <a:latin typeface="+mn-lt"/>
              </a:rPr>
              <a:t>הטיית זיכרון בדיכאון: ארועים שליליים זכורים טוב יותר מארועים </a:t>
            </a:r>
            <a:r>
              <a:rPr lang="he-IL" sz="2400" kern="0">
                <a:solidFill>
                  <a:srgbClr val="333333"/>
                </a:solidFill>
                <a:latin typeface="+mn-lt"/>
              </a:rPr>
              <a:t>חיוביים.</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rPr>
              <a:pPr>
                <a:defRPr/>
              </a:pPr>
              <a:t>33</a:t>
            </a:fld>
            <a:endParaRPr lang="de-DE" altLang="de-DE">
              <a:latin typeface="+mn-lt"/>
            </a:endParaRPr>
          </a:p>
        </p:txBody>
      </p:sp>
    </p:spTree>
    <p:extLst>
      <p:ext uri="{BB962C8B-B14F-4D97-AF65-F5344CB8AC3E}">
        <p14:creationId xmlns:p14="http://schemas.microsoft.com/office/powerpoint/2010/main" val="26286896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סוגים של טעויות זיכרון</a:t>
            </a:r>
            <a:endParaRPr lang="en-US" sz="3600">
              <a:latin typeface="+mn-lt"/>
              <a:ea typeface="+mn-ea"/>
              <a:cs typeface="+mn-cs"/>
            </a:endParaRPr>
          </a:p>
        </p:txBody>
      </p:sp>
      <p:sp>
        <p:nvSpPr>
          <p:cNvPr id="7" name="Content Placeholder 6"/>
          <p:cNvSpPr>
            <a:spLocks noGrp="1"/>
          </p:cNvSpPr>
          <p:nvPr>
            <p:ph idx="1"/>
          </p:nvPr>
        </p:nvSpPr>
        <p:spPr/>
        <p:txBody>
          <a:bodyPr/>
          <a:lstStyle/>
          <a:p>
            <a:pPr marL="342900" lvl="0" indent="-342900" defTabSz="914400" fontAlgn="base">
              <a:buClr>
                <a:srgbClr val="333333"/>
              </a:buClr>
              <a:buSzPct val="80000"/>
              <a:buFont typeface="WingDings"/>
              <a:buChar char=""/>
              <a:defRPr/>
            </a:pPr>
            <a:r>
              <a:rPr lang="he-IL" sz="2400" kern="0" dirty="0">
                <a:solidFill>
                  <a:srgbClr val="004992"/>
                </a:solidFill>
              </a:rPr>
              <a:t>שיכחה</a:t>
            </a:r>
          </a:p>
          <a:p>
            <a:pPr marL="342900" lvl="0" indent="-342900" defTabSz="914400" fontAlgn="base">
              <a:buClr>
                <a:srgbClr val="000000"/>
              </a:buClr>
              <a:buSzPct val="80000"/>
              <a:buFont typeface="WingDings"/>
              <a:buChar char=""/>
              <a:defRPr/>
            </a:pPr>
            <a:r>
              <a:rPr lang="he-IL" sz="2400" kern="0" dirty="0">
                <a:solidFill>
                  <a:srgbClr val="004992"/>
                </a:solidFill>
              </a:rPr>
              <a:t>זיכרון מוטה:</a:t>
            </a:r>
            <a:br>
              <a:rPr lang="en-US" sz="2400" kern="0">
                <a:solidFill>
                  <a:srgbClr val="004992"/>
                </a:solidFill>
              </a:rPr>
            </a:br>
            <a:r>
              <a:rPr lang="he-IL" sz="2400" kern="0">
                <a:solidFill>
                  <a:srgbClr val="333333"/>
                </a:solidFill>
                <a:latin typeface="Times New Roman"/>
                <a:sym typeface="Wingdings" panose="05000000000000000000" pitchFamily="2" charset="2"/>
              </a:rPr>
              <a:t>←</a:t>
            </a:r>
            <a:r>
              <a:rPr lang="he-IL" sz="2400" kern="0">
                <a:solidFill>
                  <a:srgbClr val="004992"/>
                </a:solidFill>
              </a:rPr>
              <a:t> </a:t>
            </a:r>
            <a:r>
              <a:rPr lang="he-IL" sz="2400" kern="0" dirty="0">
                <a:solidFill>
                  <a:srgbClr val="333333"/>
                </a:solidFill>
                <a:latin typeface="+mn-lt"/>
              </a:rPr>
              <a:t>הטיית זיכרון נורמטיבי: ארועים חיוביים זכורים טוב יותר מארועים שליליים.</a:t>
            </a:r>
            <a:br>
              <a:rPr lang="en-US" sz="2400" kern="0">
                <a:solidFill>
                  <a:srgbClr val="333333"/>
                </a:solidFill>
                <a:latin typeface="+mn-lt"/>
              </a:rPr>
            </a:br>
            <a:r>
              <a:rPr lang="he-IL" sz="2400" kern="0">
                <a:solidFill>
                  <a:srgbClr val="333333"/>
                </a:solidFill>
                <a:latin typeface="Times New Roman"/>
                <a:sym typeface="Wingdings" panose="05000000000000000000" pitchFamily="2" charset="2"/>
              </a:rPr>
              <a:t>←</a:t>
            </a:r>
            <a:r>
              <a:rPr lang="he-IL" sz="2400" kern="0">
                <a:solidFill>
                  <a:srgbClr val="333333"/>
                </a:solidFill>
                <a:sym typeface="Wingdings" panose="05000000000000000000" pitchFamily="2" charset="2"/>
              </a:rPr>
              <a:t> </a:t>
            </a:r>
            <a:r>
              <a:rPr lang="he-IL" sz="2400" kern="0" dirty="0">
                <a:solidFill>
                  <a:srgbClr val="333333"/>
                </a:solidFill>
                <a:latin typeface="+mn-lt"/>
              </a:rPr>
              <a:t>הטיית זיכרון בדיכאון: ארועים שליליים זכורים טוב יותר מארועים חיוביים.</a:t>
            </a:r>
          </a:p>
          <a:p>
            <a:pPr marL="342900" lvl="0" indent="-342900" defTabSz="914400" fontAlgn="base">
              <a:buClr>
                <a:srgbClr val="000000"/>
              </a:buClr>
              <a:buSzPct val="80000"/>
              <a:buFont typeface="WingDings"/>
              <a:buChar char=""/>
              <a:defRPr/>
            </a:pPr>
            <a:r>
              <a:rPr lang="he-IL" sz="2400" kern="0" dirty="0">
                <a:solidFill>
                  <a:srgbClr val="004992"/>
                </a:solidFill>
              </a:rPr>
              <a:t>אשליות/זיכרונות כוזבים: </a:t>
            </a:r>
            <a:r>
              <a:rPr lang="he-IL" sz="2400" kern="0" dirty="0">
                <a:solidFill>
                  <a:srgbClr val="333333"/>
                </a:solidFill>
              </a:rPr>
              <a:t>זכרון של דברים שלא התרחשו כלל!</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rPr>
              <a:pPr>
                <a:defRPr/>
              </a:pPr>
              <a:t>34</a:t>
            </a:fld>
            <a:endParaRPr lang="de-DE" altLang="de-DE">
              <a:latin typeface="+mn-lt"/>
            </a:endParaRPr>
          </a:p>
        </p:txBody>
      </p:sp>
    </p:spTree>
    <p:extLst>
      <p:ext uri="{BB962C8B-B14F-4D97-AF65-F5344CB8AC3E}">
        <p14:creationId xmlns:p14="http://schemas.microsoft.com/office/powerpoint/2010/main" val="10401088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זיכרונות שווא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35</a:t>
            </a:fld>
            <a:endParaRPr lang="de-DE" altLang="de-DE">
              <a:latin typeface="+mn-lt"/>
            </a:endParaRPr>
          </a:p>
        </p:txBody>
      </p:sp>
      <p:graphicFrame>
        <p:nvGraphicFramePr>
          <p:cNvPr id="20" name="Table 19"/>
          <p:cNvGraphicFramePr>
            <a:graphicFrameLocks noGrp="1"/>
          </p:cNvGraphicFramePr>
          <p:nvPr>
            <p:extLst>
              <p:ext uri="{D42A27DB-BD31-4B8C-83A1-F6EECF244321}">
                <p14:modId xmlns:p14="http://schemas.microsoft.com/office/powerpoint/2010/main" val="2508072002"/>
              </p:ext>
            </p:extLst>
          </p:nvPr>
        </p:nvGraphicFramePr>
        <p:xfrm>
          <a:off x="408954" y="1916832"/>
          <a:ext cx="11376000" cy="118872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בניגוד לאמונה הרווחת, קפטן קירק (וויליאם שאטנר) מעולם לא אמר את הביטוי </a:t>
                      </a:r>
                      <a:r>
                        <a:rPr kumimoji="0" lang="en-US" sz="2000" b="0" i="0" u="none" strike="noStrike" cap="none" normalizeH="0" baseline="0" dirty="0">
                          <a:ln>
                            <a:noFill/>
                          </a:ln>
                          <a:solidFill>
                            <a:srgbClr val="333333"/>
                          </a:solidFill>
                          <a:effectLst/>
                          <a:latin typeface="+mn-lt"/>
                          <a:ea typeface="+mn-ea"/>
                          <a:cs typeface="+mn-cs"/>
                        </a:rPr>
                        <a:t>“Beam me up, Scotty”</a:t>
                      </a:r>
                      <a:r>
                        <a:rPr kumimoji="0" lang="he-IL" sz="2000" b="0" i="0" u="none" strike="noStrike" cap="none" normalizeH="0" baseline="0" dirty="0">
                          <a:ln>
                            <a:noFill/>
                          </a:ln>
                          <a:solidFill>
                            <a:srgbClr val="333333"/>
                          </a:solidFill>
                          <a:effectLst/>
                          <a:latin typeface="+mn-lt"/>
                          <a:ea typeface="+mn-ea"/>
                          <a:cs typeface="+mn-cs"/>
                        </a:rPr>
                        <a:t> (”שגר אותי סקוטי“) במסע בין כוכבים.</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2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6060" y="2048411"/>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זיכרונות שווא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36</a:t>
            </a:fld>
            <a:endParaRPr lang="de-DE" altLang="de-DE">
              <a:latin typeface="+mn-lt"/>
            </a:endParaRPr>
          </a:p>
        </p:txBody>
      </p:sp>
      <p:graphicFrame>
        <p:nvGraphicFramePr>
          <p:cNvPr id="20" name="Table 19"/>
          <p:cNvGraphicFramePr>
            <a:graphicFrameLocks noGrp="1"/>
          </p:cNvGraphicFramePr>
          <p:nvPr>
            <p:extLst>
              <p:ext uri="{D42A27DB-BD31-4B8C-83A1-F6EECF244321}">
                <p14:modId xmlns:p14="http://schemas.microsoft.com/office/powerpoint/2010/main" val="3980739009"/>
              </p:ext>
            </p:extLst>
          </p:nvPr>
        </p:nvGraphicFramePr>
        <p:xfrm>
          <a:off x="408954" y="1916832"/>
          <a:ext cx="11376000" cy="237744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בניגוד לאמונה הרווחת, קפטן קירק (וויליאם שאטנר) מעולם לא אמר את הביטוי </a:t>
                      </a:r>
                      <a:r>
                        <a:rPr kumimoji="0" lang="en-US" sz="2000" b="0" i="0" u="none" strike="noStrike" cap="none" normalizeH="0" baseline="0" dirty="0">
                          <a:ln>
                            <a:noFill/>
                          </a:ln>
                          <a:solidFill>
                            <a:srgbClr val="333333"/>
                          </a:solidFill>
                          <a:effectLst/>
                          <a:latin typeface="+mn-lt"/>
                          <a:ea typeface="+mn-ea"/>
                          <a:cs typeface="+mn-cs"/>
                        </a:rPr>
                        <a:t>“Beam me up, Scotty”</a:t>
                      </a:r>
                      <a:r>
                        <a:rPr kumimoji="0" lang="he-IL" sz="2000" b="0" i="0" u="none" strike="noStrike" cap="none" normalizeH="0" baseline="0" dirty="0">
                          <a:ln>
                            <a:noFill/>
                          </a:ln>
                          <a:solidFill>
                            <a:srgbClr val="333333"/>
                          </a:solidFill>
                          <a:effectLst/>
                          <a:latin typeface="+mn-lt"/>
                          <a:ea typeface="+mn-ea"/>
                          <a:cs typeface="+mn-cs"/>
                        </a:rPr>
                        <a:t> (”שגר אותי סקוטי“) במסע בין כוכבים.</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2000" b="0" i="0" u="none" strike="noStrike" cap="none" normalizeH="0" baseline="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מספר עדי ראיה בהפגזות בדרזדן (גרמניה) זכרו כי לאחר ההפצצה, מטוסים מנמיכי טוס רדפו אחרי אנשים שניסו להימלט. הסטוריונים מטילים בזה ספק (למשל: אבק ודלקות מתפשטות הופכים מעשים כאלה לבלתי אפשריים).</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23"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16410" y="323141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7" descr="The Rocketeer - flickr - Kirk Talks to Spock about his Fez Addiction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46060" y="2048411"/>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03477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זיכרונות שווא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37</a:t>
            </a:fld>
            <a:endParaRPr lang="de-DE" altLang="de-DE">
              <a:latin typeface="+mn-lt"/>
            </a:endParaRPr>
          </a:p>
        </p:txBody>
      </p:sp>
      <p:graphicFrame>
        <p:nvGraphicFramePr>
          <p:cNvPr id="20" name="Table 19"/>
          <p:cNvGraphicFramePr>
            <a:graphicFrameLocks noGrp="1"/>
          </p:cNvGraphicFramePr>
          <p:nvPr>
            <p:extLst>
              <p:ext uri="{D42A27DB-BD31-4B8C-83A1-F6EECF244321}">
                <p14:modId xmlns:p14="http://schemas.microsoft.com/office/powerpoint/2010/main" val="1729485210"/>
              </p:ext>
            </p:extLst>
          </p:nvPr>
        </p:nvGraphicFramePr>
        <p:xfrm>
          <a:off x="408954" y="1916832"/>
          <a:ext cx="11376000" cy="356616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בניגוד לאמונה הרווחת, קפטן קירק (וויליאם שאטנר) מעולם לא אמר את הביטוי </a:t>
                      </a:r>
                      <a:r>
                        <a:rPr kumimoji="0" lang="en-US" sz="2000" b="0" i="0" u="none" strike="noStrike" cap="none" normalizeH="0" baseline="0" dirty="0">
                          <a:ln>
                            <a:noFill/>
                          </a:ln>
                          <a:solidFill>
                            <a:srgbClr val="333333"/>
                          </a:solidFill>
                          <a:effectLst/>
                          <a:latin typeface="+mn-lt"/>
                          <a:ea typeface="+mn-ea"/>
                          <a:cs typeface="+mn-cs"/>
                        </a:rPr>
                        <a:t>“Beam me up, Scotty”</a:t>
                      </a:r>
                      <a:r>
                        <a:rPr kumimoji="0" lang="he-IL" sz="2000" b="0" i="0" u="none" strike="noStrike" cap="none" normalizeH="0" baseline="0" dirty="0">
                          <a:ln>
                            <a:noFill/>
                          </a:ln>
                          <a:solidFill>
                            <a:srgbClr val="333333"/>
                          </a:solidFill>
                          <a:effectLst/>
                          <a:latin typeface="+mn-lt"/>
                          <a:ea typeface="+mn-ea"/>
                          <a:cs typeface="+mn-cs"/>
                        </a:rPr>
                        <a:t> (”שגר אותי סקוטי“) במסע בין כוכבים.</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2000" b="0" i="0" u="none" strike="noStrike" cap="none" normalizeH="0" baseline="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מספר עדי ראיה בהפגזות בדרזדן (גרמניה) זכרו כי לאחר ההפצצה, מטוסים מנמיכי טוס רדפו אחרי אנשים שניסו להימלט. הסטוריונים מטילים בזה ספק (למשל: אבק ודלקות מתפשטות הופכים מעשים כאלה לבלתי אפשריים).</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2000" b="0" i="0" u="none" strike="noStrike" cap="none" normalizeH="0" baseline="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הפסיכולוג המפורסם ז 'אן פיאז'ה זכר שנחטף כשהיה בן שנתיים. מאוחר יותר נתגלה כי המטפלת שלו המציאה את הסיפור הזה כשהיה קטן.</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22" name="Picture 29" descr="Nobik Attila - flickr - Piaget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19601" y="4424675"/>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16410" y="323141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7" descr="The Rocketeer - flickr - Kirk Talks to Spock about his Fez Addiction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46060" y="2048411"/>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67582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זיכרונות שווא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38</a:t>
            </a:fld>
            <a:endParaRPr lang="de-DE" altLang="de-DE">
              <a:latin typeface="+mn-lt"/>
            </a:endParaRPr>
          </a:p>
        </p:txBody>
      </p:sp>
      <p:graphicFrame>
        <p:nvGraphicFramePr>
          <p:cNvPr id="20" name="Table 19"/>
          <p:cNvGraphicFramePr>
            <a:graphicFrameLocks noGrp="1"/>
          </p:cNvGraphicFramePr>
          <p:nvPr>
            <p:extLst>
              <p:ext uri="{D42A27DB-BD31-4B8C-83A1-F6EECF244321}">
                <p14:modId xmlns:p14="http://schemas.microsoft.com/office/powerpoint/2010/main" val="3483874831"/>
              </p:ext>
            </p:extLst>
          </p:nvPr>
        </p:nvGraphicFramePr>
        <p:xfrm>
          <a:off x="408954" y="1916832"/>
          <a:ext cx="11376000" cy="475488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בניגוד לאמונה הרווחת, קפטן קירק (וויליאם שאטנר) מעולם לא אמר את הביטוי </a:t>
                      </a:r>
                      <a:r>
                        <a:rPr kumimoji="0" lang="en-US" sz="2000" b="0" i="0" u="none" strike="noStrike" cap="none" normalizeH="0" baseline="0" dirty="0">
                          <a:ln>
                            <a:noFill/>
                          </a:ln>
                          <a:solidFill>
                            <a:srgbClr val="333333"/>
                          </a:solidFill>
                          <a:effectLst/>
                          <a:latin typeface="+mn-lt"/>
                          <a:ea typeface="+mn-ea"/>
                          <a:cs typeface="+mn-cs"/>
                        </a:rPr>
                        <a:t>“Beam me up, Scotty”</a:t>
                      </a:r>
                      <a:r>
                        <a:rPr kumimoji="0" lang="he-IL" sz="2000" b="0" i="0" u="none" strike="noStrike" cap="none" normalizeH="0" baseline="0" dirty="0">
                          <a:ln>
                            <a:noFill/>
                          </a:ln>
                          <a:solidFill>
                            <a:srgbClr val="333333"/>
                          </a:solidFill>
                          <a:effectLst/>
                          <a:latin typeface="+mn-lt"/>
                          <a:ea typeface="+mn-ea"/>
                          <a:cs typeface="+mn-cs"/>
                        </a:rPr>
                        <a:t> (”שגר אותי סקוטי“) במסע בין כוכבים.</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2000" b="0" i="0" u="none" strike="noStrike" cap="none" normalizeH="0" baseline="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מספר עדי ראיה בהפגזות בדרזדן (גרמניה) זכרו כי לאחר ההפצצה, מטוסים מנמיכי טוס רדפו אחרי אנשים שניסו להימלט. הסטוריונים מטילים בזה ספק (למשל: אבק ודלקות מתפשטות הופכים מעשים כאלה לבלתי אפשריים).</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2000" b="0" i="0" u="none" strike="noStrike" cap="none" normalizeH="0" baseline="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הפסיכולוג המפורסם ז 'אן פיאז'ה זכר שנחטף כשהיה בן שנתיים. מאוחר יותר נתגלה כי המטפלת שלו המציאה את הסיפור הזה כשהיה קטן.</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2000" b="0" i="0" u="none" strike="noStrike" cap="none" normalizeH="0" baseline="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בניסוי שנערך, הוצגו למשתתפים פרסומות מדיסני וורלד, בהן הראו את באגס באני. 30% מהמשתתפים זכרו שפגשו את באגס באני בביקורם בדיסני וורלד כילדים, למרות שבאגס באני הוא דמות של האחים וורנר ולא של דיסני.</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21" name="Picture 30" descr="missha - bug bunny -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73031" y="5627008"/>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9" descr="Nobik Attila - flickr - Piaget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19601" y="4424675"/>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8" descr="lyricsart- Dresden bombing- flickr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16410" y="323141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7" descr="The Rocketeer - flickr - Kirk Talks to Spock about his Fez Addiction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46060" y="2048411"/>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867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מדוע אנו עושים זאת?</a:t>
            </a:r>
            <a:endParaRPr lang="en-US" sz="3600">
              <a:latin typeface="+mn-lt"/>
              <a:ea typeface="+mn-ea"/>
              <a:cs typeface="+mn-cs"/>
            </a:endParaRPr>
          </a:p>
        </p:txBody>
      </p:sp>
      <p:sp>
        <p:nvSpPr>
          <p:cNvPr id="7" name="Content Placeholder 6"/>
          <p:cNvSpPr>
            <a:spLocks noGrp="1"/>
          </p:cNvSpPr>
          <p:nvPr>
            <p:ph idx="1"/>
          </p:nvPr>
        </p:nvSpPr>
        <p:spPr/>
        <p:txBody>
          <a:bodyPr/>
          <a:lstStyle/>
          <a:p>
            <a:pPr marL="342900" lvl="0" indent="-342900" defTabSz="914400" fontAlgn="base">
              <a:buClr>
                <a:srgbClr val="333333"/>
              </a:buClr>
              <a:buSzPct val="80000"/>
              <a:buFont typeface="WingDings"/>
              <a:buChar char=""/>
              <a:defRPr/>
            </a:pPr>
            <a:r>
              <a:rPr lang="he-IL" sz="2400" kern="0" dirty="0">
                <a:solidFill>
                  <a:srgbClr val="333333"/>
                </a:solidFill>
              </a:rPr>
              <a:t>מחקרים מראים כי אנשים רבים עם פסיכוזה</a:t>
            </a:r>
            <a:br>
              <a:rPr lang="en-US" sz="2400" kern="0" dirty="0">
                <a:solidFill>
                  <a:srgbClr val="333333"/>
                </a:solidFill>
              </a:rPr>
            </a:br>
            <a:r>
              <a:rPr lang="de-DE" sz="2400" kern="0" dirty="0">
                <a:solidFill>
                  <a:srgbClr val="333333"/>
                </a:solidFill>
              </a:rPr>
              <a:t>)</a:t>
            </a:r>
            <a:r>
              <a:rPr lang="he-IL" sz="2400" kern="0" dirty="0">
                <a:solidFill>
                  <a:srgbClr val="333333"/>
                </a:solidFill>
              </a:rPr>
              <a:t>אך לא כולם!</a:t>
            </a:r>
            <a:r>
              <a:rPr lang="de-DE" sz="2400" kern="0" dirty="0">
                <a:solidFill>
                  <a:srgbClr val="333333"/>
                </a:solidFill>
              </a:rPr>
              <a:t>(</a:t>
            </a:r>
            <a:r>
              <a:rPr lang="he-IL" sz="2400" kern="0" dirty="0">
                <a:solidFill>
                  <a:srgbClr val="333333"/>
                </a:solidFill>
              </a:rPr>
              <a:t> מאמינים יותר בזיכרונות כוזבים מאנשים ללא פסיכוזה.</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39</a:t>
            </a:fld>
            <a:endParaRPr lang="de-DE" altLang="de-DE">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מדוע אנו עושים זאת?</a:t>
            </a:r>
            <a:endParaRPr lang="en-US" sz="3600">
              <a:latin typeface="+mn-lt"/>
              <a:ea typeface="+mn-ea"/>
              <a:cs typeface="+mn-cs"/>
            </a:endParaRPr>
          </a:p>
        </p:txBody>
      </p:sp>
      <p:sp>
        <p:nvSpPr>
          <p:cNvPr id="7" name="Content Placeholder 6"/>
          <p:cNvSpPr>
            <a:spLocks noGrp="1"/>
          </p:cNvSpPr>
          <p:nvPr>
            <p:ph idx="1"/>
          </p:nvPr>
        </p:nvSpPr>
        <p:spPr/>
        <p:txBody>
          <a:bodyPr/>
          <a:lstStyle/>
          <a:p>
            <a:pPr marL="342900" lvl="0" indent="-342900" defTabSz="914400" fontAlgn="base">
              <a:buClr>
                <a:srgbClr val="333333"/>
              </a:buClr>
              <a:buSzPct val="80000"/>
              <a:buFont typeface="WingDings"/>
              <a:buChar char=""/>
              <a:defRPr/>
            </a:pPr>
            <a:r>
              <a:rPr lang="he-IL" sz="2400" kern="0" dirty="0">
                <a:solidFill>
                  <a:srgbClr val="333333"/>
                </a:solidFill>
              </a:rPr>
              <a:t>מחקרים מראים כי אנשים רבים עם פסיכוזה</a:t>
            </a:r>
            <a:br>
              <a:rPr lang="en-US" sz="2400" kern="0" dirty="0">
                <a:solidFill>
                  <a:srgbClr val="333333"/>
                </a:solidFill>
              </a:rPr>
            </a:br>
            <a:r>
              <a:rPr lang="de-DE" sz="2400" kern="0" dirty="0">
                <a:solidFill>
                  <a:srgbClr val="333333"/>
                </a:solidFill>
              </a:rPr>
              <a:t>)</a:t>
            </a:r>
            <a:r>
              <a:rPr lang="he-IL" sz="2400" kern="0" dirty="0">
                <a:solidFill>
                  <a:srgbClr val="333333"/>
                </a:solidFill>
              </a:rPr>
              <a:t>אך לא כולם!</a:t>
            </a:r>
            <a:r>
              <a:rPr lang="de-DE" sz="2400" kern="0" dirty="0">
                <a:solidFill>
                  <a:srgbClr val="333333"/>
                </a:solidFill>
              </a:rPr>
              <a:t>(</a:t>
            </a:r>
            <a:r>
              <a:rPr lang="he-IL" sz="2400" kern="0" dirty="0">
                <a:solidFill>
                  <a:srgbClr val="333333"/>
                </a:solidFill>
              </a:rPr>
              <a:t> מאמינים יותר בזיכרונות כוזבים מאנשים ללא פסיכוזה.</a:t>
            </a:r>
            <a:endParaRPr lang="de-DE" sz="2400" kern="0" dirty="0">
              <a:solidFill>
                <a:srgbClr val="333333"/>
              </a:solidFill>
            </a:endParaRPr>
          </a:p>
          <a:p>
            <a:pPr marL="342900" lvl="0" indent="-342900" defTabSz="914400" fontAlgn="base">
              <a:buClr>
                <a:srgbClr val="333333"/>
              </a:buClr>
              <a:buSzPct val="80000"/>
              <a:buFont typeface="WingDings"/>
              <a:buChar char=""/>
              <a:defRPr/>
            </a:pPr>
            <a:r>
              <a:rPr lang="he-IL" sz="2400" kern="0" dirty="0">
                <a:solidFill>
                  <a:srgbClr val="333333"/>
                </a:solidFill>
              </a:rPr>
              <a:t>בפסיכוזה, הביטחון בזיכרונות אמיתיים (כלומר דברים שקרו באמת) </a:t>
            </a:r>
            <a:r>
              <a:rPr lang="he-IL" sz="2400" kern="0">
                <a:solidFill>
                  <a:srgbClr val="333333"/>
                </a:solidFill>
              </a:rPr>
              <a:t>מופחת.</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40</a:t>
            </a:fld>
            <a:endParaRPr lang="de-DE" altLang="de-DE">
              <a:latin typeface="+mn-lt"/>
            </a:endParaRPr>
          </a:p>
        </p:txBody>
      </p:sp>
    </p:spTree>
    <p:extLst>
      <p:ext uri="{BB962C8B-B14F-4D97-AF65-F5344CB8AC3E}">
        <p14:creationId xmlns:p14="http://schemas.microsoft.com/office/powerpoint/2010/main" val="34408871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מדוע אנו עושים זאת?</a:t>
            </a:r>
            <a:endParaRPr lang="en-US" sz="3600">
              <a:latin typeface="+mn-lt"/>
              <a:ea typeface="+mn-ea"/>
              <a:cs typeface="+mn-cs"/>
            </a:endParaRPr>
          </a:p>
        </p:txBody>
      </p:sp>
      <p:sp>
        <p:nvSpPr>
          <p:cNvPr id="7" name="Content Placeholder 6"/>
          <p:cNvSpPr>
            <a:spLocks noGrp="1"/>
          </p:cNvSpPr>
          <p:nvPr>
            <p:ph idx="1"/>
          </p:nvPr>
        </p:nvSpPr>
        <p:spPr/>
        <p:txBody>
          <a:bodyPr/>
          <a:lstStyle/>
          <a:p>
            <a:pPr marL="342900" lvl="0" indent="-342900" defTabSz="914400" fontAlgn="base">
              <a:buClr>
                <a:srgbClr val="333333"/>
              </a:buClr>
              <a:buSzPct val="80000"/>
              <a:buFont typeface="WingDings"/>
              <a:buChar char=""/>
              <a:defRPr/>
            </a:pPr>
            <a:r>
              <a:rPr lang="he-IL" sz="2400" kern="0" dirty="0">
                <a:solidFill>
                  <a:srgbClr val="333333"/>
                </a:solidFill>
              </a:rPr>
              <a:t>מחקרים מראים כי אנשים רבים עם פסיכוזה</a:t>
            </a:r>
            <a:br>
              <a:rPr lang="en-US" sz="2400" kern="0" dirty="0">
                <a:solidFill>
                  <a:srgbClr val="333333"/>
                </a:solidFill>
              </a:rPr>
            </a:br>
            <a:r>
              <a:rPr lang="de-DE" sz="2400" kern="0" dirty="0">
                <a:solidFill>
                  <a:srgbClr val="333333"/>
                </a:solidFill>
              </a:rPr>
              <a:t>)</a:t>
            </a:r>
            <a:r>
              <a:rPr lang="he-IL" sz="2400" kern="0" dirty="0">
                <a:solidFill>
                  <a:srgbClr val="333333"/>
                </a:solidFill>
              </a:rPr>
              <a:t>אך לא כולם!</a:t>
            </a:r>
            <a:r>
              <a:rPr lang="de-DE" sz="2400" kern="0" dirty="0">
                <a:solidFill>
                  <a:srgbClr val="333333"/>
                </a:solidFill>
              </a:rPr>
              <a:t>(</a:t>
            </a:r>
            <a:r>
              <a:rPr lang="he-IL" sz="2400" kern="0" dirty="0">
                <a:solidFill>
                  <a:srgbClr val="333333"/>
                </a:solidFill>
              </a:rPr>
              <a:t> מאמינים יותר בזיכרונות כוזבים מאנשים ללא פסיכוזה.</a:t>
            </a:r>
            <a:endParaRPr lang="de-DE" sz="2400" kern="0" dirty="0">
              <a:solidFill>
                <a:srgbClr val="333333"/>
              </a:solidFill>
            </a:endParaRPr>
          </a:p>
          <a:p>
            <a:pPr marL="342900" lvl="0" indent="-342900" defTabSz="914400" fontAlgn="base">
              <a:buClr>
                <a:srgbClr val="333333"/>
              </a:buClr>
              <a:buSzPct val="80000"/>
              <a:buFont typeface="WingDings"/>
              <a:buChar char=""/>
              <a:defRPr/>
            </a:pPr>
            <a:r>
              <a:rPr lang="he-IL" sz="2400" kern="0" dirty="0">
                <a:solidFill>
                  <a:srgbClr val="333333"/>
                </a:solidFill>
              </a:rPr>
              <a:t>בפסיכוזה, הביטחון בזיכרונות אמיתיים (כלומר דברים שקרו באמת) מופחת.</a:t>
            </a:r>
            <a:endParaRPr lang="de-DE" sz="2400" kern="0" dirty="0">
              <a:solidFill>
                <a:srgbClr val="333333"/>
              </a:solidFill>
            </a:endParaRPr>
          </a:p>
          <a:p>
            <a:pPr marL="342900" lvl="0" indent="-342900" defTabSz="914400" fontAlgn="base">
              <a:buClr>
                <a:srgbClr val="333333"/>
              </a:buClr>
              <a:buSzPct val="80000"/>
              <a:buFont typeface="WingDings"/>
              <a:buChar char=""/>
              <a:defRPr/>
            </a:pPr>
            <a:r>
              <a:rPr lang="he-IL" sz="2400" kern="0" dirty="0">
                <a:solidFill>
                  <a:srgbClr val="333333"/>
                </a:solidFill>
              </a:rPr>
              <a:t>זה עלול להוביל לקושי בהבחנה בין זיכרונות כוזבים וזיכרונות אמיתיים ועלול לפגוע בראייה בריאה ומציאותית של הסביבה.</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41</a:t>
            </a:fld>
            <a:endParaRPr lang="de-DE" altLang="de-DE">
              <a:latin typeface="+mn-lt"/>
            </a:endParaRPr>
          </a:p>
        </p:txBody>
      </p:sp>
    </p:spTree>
    <p:extLst>
      <p:ext uri="{BB962C8B-B14F-4D97-AF65-F5344CB8AC3E}">
        <p14:creationId xmlns:p14="http://schemas.microsoft.com/office/powerpoint/2010/main" val="8519176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85" name="Rechteck 4"/>
          <p:cNvSpPr>
            <a:spLocks noChangeArrowheads="1"/>
          </p:cNvSpPr>
          <p:nvPr/>
        </p:nvSpPr>
        <p:spPr bwMode="auto">
          <a:xfrm>
            <a:off x="408955" y="5622925"/>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a:spcBef>
                <a:spcPct val="0"/>
              </a:spcBef>
              <a:buClrTx/>
              <a:buFontTx/>
              <a:buNone/>
            </a:pPr>
            <a:r>
              <a:rPr lang="he-IL" altLang="de-DE" sz="2400">
                <a:solidFill>
                  <a:srgbClr val="004992"/>
                </a:solidFill>
                <a:latin typeface="+mn-lt"/>
              </a:rPr>
              <a:t>מישהו חווה משהו דומה שהוא רוצה לספר עליו?</a:t>
            </a:r>
            <a:r>
              <a:rPr lang="en-US" altLang="de-DE" sz="2400">
                <a:solidFill>
                  <a:srgbClr val="004992"/>
                </a:solidFill>
                <a:latin typeface="+mn-lt"/>
              </a:rPr>
              <a:t> </a:t>
            </a:r>
            <a:endParaRPr lang="de-DE" altLang="de-DE" sz="2400">
              <a:solidFill>
                <a:srgbClr val="004992"/>
              </a:solidFill>
              <a:latin typeface="+mn-l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e-IL" sz="3600" dirty="0">
                <a:latin typeface="+mn-lt"/>
                <a:ea typeface="+mn-ea"/>
                <a:cs typeface="+mn-cs"/>
              </a:rPr>
              <a:t>כיצד טעויות זיכרון תורמות לפרשנויות שגויות במהלך פסיכוזה – דוגמאות</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42</a:t>
            </a:fld>
            <a:endParaRPr lang="de-DE" altLang="de-DE">
              <a:latin typeface="+mn-lt"/>
            </a:endParaRPr>
          </a:p>
        </p:txBody>
      </p:sp>
      <p:graphicFrame>
        <p:nvGraphicFramePr>
          <p:cNvPr id="8" name="Table 7"/>
          <p:cNvGraphicFramePr>
            <a:graphicFrameLocks noGrp="1"/>
          </p:cNvGraphicFramePr>
          <p:nvPr>
            <p:extLst>
              <p:ext uri="{D42A27DB-BD31-4B8C-83A1-F6EECF244321}">
                <p14:modId xmlns:p14="http://schemas.microsoft.com/office/powerpoint/2010/main" val="3173568939"/>
              </p:ext>
            </p:extLst>
          </p:nvPr>
        </p:nvGraphicFramePr>
        <p:xfrm>
          <a:off x="408954" y="2203704"/>
          <a:ext cx="11376000" cy="3200400"/>
        </p:xfrm>
        <a:graphic>
          <a:graphicData uri="http://schemas.openxmlformats.org/drawingml/2006/table">
            <a:tbl>
              <a:tblPr rtl="1" firstRow="1" bandRow="1">
                <a:tableStyleId>{21E4AEA4-8DFA-4A89-87EB-49C32662AFE0}</a:tableStyleId>
              </a:tblPr>
              <a:tblGrid>
                <a:gridCol w="2997747">
                  <a:extLst>
                    <a:ext uri="{9D8B030D-6E8A-4147-A177-3AD203B41FA5}">
                      <a16:colId xmlns:a16="http://schemas.microsoft.com/office/drawing/2014/main" val="20000"/>
                    </a:ext>
                  </a:extLst>
                </a:gridCol>
                <a:gridCol w="3157932">
                  <a:extLst>
                    <a:ext uri="{9D8B030D-6E8A-4147-A177-3AD203B41FA5}">
                      <a16:colId xmlns:a16="http://schemas.microsoft.com/office/drawing/2014/main" val="20001"/>
                    </a:ext>
                  </a:extLst>
                </a:gridCol>
                <a:gridCol w="5220321">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ארוע</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זיכרון כוזב</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סיטואציה אמיתית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ויכוח עם אמא</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זוכרת שהיא אמרה ”את לא הבת שלי יותר“.</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333333"/>
                          </a:solidFill>
                          <a:effectLst/>
                          <a:latin typeface="+mn-lt"/>
                          <a:ea typeface="+mn-ea"/>
                          <a:cs typeface="+mn-cs"/>
                        </a:rPr>
                        <a:t>האם בעצם אמרה</a:t>
                      </a:r>
                      <a:r>
                        <a:rPr kumimoji="0" lang="he-IL" sz="2400" b="0" i="0" u="none" strike="noStrike" cap="none" normalizeH="0" baseline="0">
                          <a:ln>
                            <a:noFill/>
                          </a:ln>
                          <a:solidFill>
                            <a:srgbClr val="333333"/>
                          </a:solidFill>
                          <a:effectLst/>
                          <a:latin typeface="+mn-lt"/>
                          <a:ea typeface="+mn-ea"/>
                          <a:cs typeface="+mn-cs"/>
                        </a:rPr>
                        <a:t>: ”אני </a:t>
                      </a:r>
                      <a:r>
                        <a:rPr kumimoji="0" lang="he-IL" sz="2400" b="0" i="0" u="none" strike="noStrike" cap="none" normalizeH="0" baseline="0" dirty="0">
                          <a:ln>
                            <a:noFill/>
                          </a:ln>
                          <a:solidFill>
                            <a:srgbClr val="333333"/>
                          </a:solidFill>
                          <a:effectLst/>
                          <a:latin typeface="+mn-lt"/>
                          <a:ea typeface="+mn-ea"/>
                          <a:cs typeface="+mn-cs"/>
                        </a:rPr>
                        <a:t>לא זוכרת </a:t>
                      </a:r>
                      <a:r>
                        <a:rPr kumimoji="0" lang="he-IL" sz="2400" b="0" i="0" u="none" strike="noStrike" cap="none" normalizeH="0" baseline="0">
                          <a:ln>
                            <a:noFill/>
                          </a:ln>
                          <a:solidFill>
                            <a:srgbClr val="333333"/>
                          </a:solidFill>
                          <a:effectLst/>
                          <a:latin typeface="+mn-lt"/>
                          <a:ea typeface="+mn-ea"/>
                          <a:cs typeface="+mn-cs"/>
                        </a:rPr>
                        <a:t>שהיית כזו“.</a:t>
                      </a:r>
                      <a:br>
                        <a:rPr kumimoji="0" lang="he-IL" sz="2400" b="0" i="0" u="none" strike="noStrike" cap="none" normalizeH="0" baseline="0" dirty="0">
                          <a:ln>
                            <a:noFill/>
                          </a:ln>
                          <a:solidFill>
                            <a:srgbClr val="333333"/>
                          </a:solidFill>
                          <a:effectLst/>
                          <a:latin typeface="+mn-lt"/>
                          <a:ea typeface="+mn-ea"/>
                          <a:cs typeface="+mn-cs"/>
                        </a:rPr>
                      </a:br>
                      <a:r>
                        <a:rPr kumimoji="0" lang="he-IL" sz="2400" b="0" i="0" u="none" strike="noStrike" cap="none" normalizeH="0" baseline="0" dirty="0">
                          <a:ln>
                            <a:noFill/>
                          </a:ln>
                          <a:solidFill>
                            <a:srgbClr val="333333"/>
                          </a:solidFill>
                          <a:effectLst/>
                          <a:latin typeface="+mn-lt"/>
                          <a:ea typeface="+mn-ea"/>
                          <a:cs typeface="+mn-cs"/>
                        </a:rPr>
                        <a:t>עם הזמן, המילים המדוייקות נשכחו.</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תרפיה קבוצתית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לאף אחד לא אכפת מהבעיות שלי.</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333333"/>
                          </a:solidFill>
                          <a:effectLst/>
                          <a:latin typeface="+mn-lt"/>
                          <a:ea typeface="+mn-ea"/>
                          <a:cs typeface="+mn-cs"/>
                        </a:rPr>
                        <a:t>משתתפים אחדים ניסו לנחם באותו רגע, אבל מאוחר יותר זה נשכח.</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תירגול</a:t>
            </a:r>
            <a:endParaRPr lang="en-US" sz="3600">
              <a:latin typeface="+mn-lt"/>
              <a:ea typeface="+mn-ea"/>
              <a:cs typeface="+mn-cs"/>
            </a:endParaRPr>
          </a:p>
        </p:txBody>
      </p:sp>
      <p:sp>
        <p:nvSpPr>
          <p:cNvPr id="92162" name="Rectangle 3"/>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pPr>
            <a:r>
              <a:rPr lang="he-IL" altLang="de-DE" sz="2400">
                <a:solidFill>
                  <a:srgbClr val="333333"/>
                </a:solidFill>
              </a:rPr>
              <a:t>שוב, יוצגו בפניך מצבים מורכבים</a:t>
            </a:r>
            <a:endParaRPr lang="de-DE" altLang="de-DE" sz="240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43</a:t>
            </a:fld>
            <a:endParaRPr lang="de-DE" altLang="de-DE">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תירגול</a:t>
            </a:r>
            <a:endParaRPr lang="en-US" sz="3600">
              <a:latin typeface="+mn-lt"/>
              <a:ea typeface="+mn-ea"/>
              <a:cs typeface="+mn-cs"/>
            </a:endParaRPr>
          </a:p>
        </p:txBody>
      </p:sp>
      <p:sp>
        <p:nvSpPr>
          <p:cNvPr id="92162" name="Rectangle 3"/>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pPr>
            <a:r>
              <a:rPr lang="he-IL" altLang="de-DE" sz="2400">
                <a:solidFill>
                  <a:srgbClr val="333333"/>
                </a:solidFill>
              </a:rPr>
              <a:t>שוב, יוצגו בפניך מצבים מורכבים</a:t>
            </a:r>
            <a:endParaRPr lang="de-DE" altLang="de-DE" sz="2400">
              <a:solidFill>
                <a:srgbClr val="333333"/>
              </a:solidFill>
            </a:endParaRPr>
          </a:p>
          <a:p>
            <a:pPr marL="342900" indent="-342900" rtl="1" eaLnBrk="1" hangingPunct="1">
              <a:buClr>
                <a:srgbClr val="333333"/>
              </a:buClr>
              <a:buSzPct val="80000"/>
              <a:buFont typeface="WingDings"/>
              <a:buChar char=""/>
            </a:pPr>
            <a:r>
              <a:rPr lang="he-IL" altLang="de-DE" sz="2400">
                <a:solidFill>
                  <a:srgbClr val="333333"/>
                </a:solidFill>
              </a:rPr>
              <a:t>נסה לזהות אילו פרטים לא הופיעו בתמונה (פרטים אלו יוצגו אח”כ בכחול)</a:t>
            </a:r>
            <a:endParaRPr lang="de-DE" altLang="de-DE" sz="240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44</a:t>
            </a:fld>
            <a:endParaRPr lang="de-DE" altLang="de-DE">
              <a:latin typeface="+mn-lt"/>
            </a:endParaRPr>
          </a:p>
        </p:txBody>
      </p:sp>
    </p:spTree>
    <p:extLst>
      <p:ext uri="{BB962C8B-B14F-4D97-AF65-F5344CB8AC3E}">
        <p14:creationId xmlns:p14="http://schemas.microsoft.com/office/powerpoint/2010/main" val="513218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45</a:t>
            </a:fld>
            <a:endParaRPr lang="de-DE" altLang="de-DE">
              <a:latin typeface="+mn-lt"/>
            </a:endParaRPr>
          </a:p>
        </p:txBody>
      </p:sp>
      <p:pic>
        <p:nvPicPr>
          <p:cNvPr id="7"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1"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e-IL" sz="3600" dirty="0">
                <a:solidFill>
                  <a:srgbClr val="004992"/>
                </a:solidFill>
                <a:latin typeface="+mn-lt"/>
                <a:ea typeface="+mn-ea"/>
                <a:cs typeface="+mn-cs"/>
              </a:rPr>
              <a:t>קיוסק</a:t>
            </a:r>
            <a:br>
              <a:rPr lang="he-IL" sz="3600" dirty="0">
                <a:solidFill>
                  <a:srgbClr val="004992"/>
                </a:solidFill>
                <a:latin typeface="+mn-lt"/>
                <a:ea typeface="+mn-ea"/>
                <a:cs typeface="+mn-cs"/>
              </a:rPr>
            </a:br>
            <a:r>
              <a:rPr lang="he-IL" dirty="0">
                <a:solidFill>
                  <a:srgbClr val="004992"/>
                </a:solidFill>
                <a:latin typeface="+mn-lt"/>
                <a:ea typeface="+mn-ea"/>
                <a:cs typeface="+mn-cs"/>
              </a:rPr>
              <a:t>מה ראית? מה מידת הביטחון שלך?</a:t>
            </a:r>
            <a:endParaRPr lang="en-US" dirty="0">
              <a:solidFill>
                <a:srgbClr val="004992"/>
              </a:solidFill>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שלט קיוסק</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נקניקיה</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פח אשפה</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ספסל</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דגלים</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תוויות מחיר</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בקבוקים</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מוכר</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46</a:t>
            </a:fld>
            <a:endParaRPr lang="de-DE" altLang="de-DE">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קיוסק</a:t>
            </a:r>
            <a:endParaRPr lang="en-US" sz="3600">
              <a:latin typeface="+mn-lt"/>
              <a:ea typeface="+mn-ea"/>
              <a:cs typeface="+mn-cs"/>
            </a:endParaRPr>
          </a:p>
        </p:txBody>
      </p:sp>
      <p:sp>
        <p:nvSpPr>
          <p:cNvPr id="98306" name="Rectangle 3"/>
          <p:cNvSpPr>
            <a:spLocks noGrp="1" noChangeArrowheads="1"/>
          </p:cNvSpPr>
          <p:nvPr>
            <p:ph idx="1"/>
          </p:nvPr>
        </p:nvSpPr>
        <p:spPr>
          <a:xfrm>
            <a:off x="411480" y="2203704"/>
            <a:ext cx="11338560" cy="4251960"/>
          </a:xfrm>
        </p:spPr>
        <p:txBody>
          <a:bodyPr wrap="square">
            <a:noAutofit/>
          </a:bodyPr>
          <a:lstStyle/>
          <a:p>
            <a:pPr marL="342900" indent="-342900" rtl="1" eaLnBrk="1" hangingPunct="1">
              <a:lnSpc>
                <a:spcPct val="100000"/>
              </a:lnSpc>
              <a:spcBef>
                <a:spcPts val="1200"/>
              </a:spcBef>
              <a:buClr>
                <a:srgbClr val="333333"/>
              </a:buClr>
              <a:buSzPct val="80000"/>
              <a:buFont typeface="WingDings"/>
              <a:buChar char=""/>
            </a:pPr>
            <a:r>
              <a:rPr lang="he-IL" altLang="de-DE" sz="2400" dirty="0">
                <a:solidFill>
                  <a:srgbClr val="333333"/>
                </a:solidFill>
              </a:rPr>
              <a:t>שלט קיוסק</a:t>
            </a:r>
            <a:endParaRPr lang="de-DE" altLang="de-DE" sz="2400" dirty="0">
              <a:solidFill>
                <a:srgbClr val="333333"/>
              </a:solidFill>
            </a:endParaRPr>
          </a:p>
          <a:p>
            <a:pPr marL="342900" indent="-342900" rtl="1" eaLnBrk="1" hangingPunct="1">
              <a:lnSpc>
                <a:spcPct val="100000"/>
              </a:lnSpc>
              <a:spcBef>
                <a:spcPts val="1200"/>
              </a:spcBef>
              <a:buClr>
                <a:srgbClr val="333333"/>
              </a:buClr>
              <a:buSzPct val="80000"/>
              <a:buFont typeface="WingDings"/>
              <a:buChar char=""/>
            </a:pPr>
            <a:r>
              <a:rPr lang="he-IL" altLang="de-DE" sz="2400" dirty="0">
                <a:solidFill>
                  <a:srgbClr val="333333"/>
                </a:solidFill>
              </a:rPr>
              <a:t>נקניקיה</a:t>
            </a:r>
            <a:endParaRPr lang="de-DE" altLang="de-DE" sz="2400" dirty="0">
              <a:solidFill>
                <a:srgbClr val="333333"/>
              </a:solidFill>
            </a:endParaRPr>
          </a:p>
          <a:p>
            <a:pPr marL="342900" indent="-342900" rtl="1" eaLnBrk="1" hangingPunct="1">
              <a:lnSpc>
                <a:spcPct val="100000"/>
              </a:lnSpc>
              <a:spcBef>
                <a:spcPts val="1200"/>
              </a:spcBef>
              <a:buClr>
                <a:srgbClr val="004992"/>
              </a:buClr>
              <a:buSzPct val="80000"/>
              <a:buFont typeface="WingDings"/>
              <a:buChar char=""/>
            </a:pPr>
            <a:r>
              <a:rPr lang="he-IL" altLang="de-DE" sz="2400" dirty="0">
                <a:solidFill>
                  <a:srgbClr val="004992"/>
                </a:solidFill>
              </a:rPr>
              <a:t>פח אשפה</a:t>
            </a:r>
            <a:endParaRPr lang="de-DE" altLang="de-DE" sz="2400" dirty="0">
              <a:solidFill>
                <a:srgbClr val="004992"/>
              </a:solidFill>
            </a:endParaRPr>
          </a:p>
          <a:p>
            <a:pPr marL="342900" indent="-342900" rtl="1" eaLnBrk="1" hangingPunct="1">
              <a:lnSpc>
                <a:spcPct val="100000"/>
              </a:lnSpc>
              <a:spcBef>
                <a:spcPts val="1200"/>
              </a:spcBef>
              <a:buClr>
                <a:srgbClr val="333333"/>
              </a:buClr>
              <a:buSzPct val="80000"/>
              <a:buFont typeface="WingDings"/>
              <a:buChar char=""/>
            </a:pPr>
            <a:r>
              <a:rPr lang="he-IL" altLang="de-DE" sz="2400" dirty="0">
                <a:solidFill>
                  <a:srgbClr val="333333"/>
                </a:solidFill>
              </a:rPr>
              <a:t>ספסל</a:t>
            </a:r>
            <a:endParaRPr lang="de-DE" altLang="de-DE" sz="2400" dirty="0">
              <a:solidFill>
                <a:srgbClr val="333333"/>
              </a:solidFill>
            </a:endParaRPr>
          </a:p>
          <a:p>
            <a:pPr marL="342900" indent="-342900" rtl="1" eaLnBrk="1" hangingPunct="1">
              <a:lnSpc>
                <a:spcPct val="100000"/>
              </a:lnSpc>
              <a:spcBef>
                <a:spcPts val="1200"/>
              </a:spcBef>
              <a:buClr>
                <a:srgbClr val="333333"/>
              </a:buClr>
              <a:buSzPct val="80000"/>
              <a:buFont typeface="WingDings"/>
              <a:buChar char=""/>
            </a:pPr>
            <a:r>
              <a:rPr lang="he-IL" altLang="de-DE" sz="2400" dirty="0">
                <a:solidFill>
                  <a:srgbClr val="333333"/>
                </a:solidFill>
              </a:rPr>
              <a:t>דגלים</a:t>
            </a:r>
            <a:endParaRPr lang="de-DE" altLang="de-DE" sz="2400" dirty="0">
              <a:solidFill>
                <a:srgbClr val="333333"/>
              </a:solidFill>
            </a:endParaRPr>
          </a:p>
          <a:p>
            <a:pPr marL="342900" indent="-342900" rtl="1" eaLnBrk="1" hangingPunct="1">
              <a:lnSpc>
                <a:spcPct val="100000"/>
              </a:lnSpc>
              <a:spcBef>
                <a:spcPts val="1200"/>
              </a:spcBef>
              <a:buClr>
                <a:srgbClr val="004992"/>
              </a:buClr>
              <a:buSzPct val="80000"/>
              <a:buFont typeface="WingDings"/>
              <a:buChar char=""/>
            </a:pPr>
            <a:r>
              <a:rPr lang="he-IL" altLang="de-DE" sz="2400" dirty="0">
                <a:solidFill>
                  <a:srgbClr val="004992"/>
                </a:solidFill>
              </a:rPr>
              <a:t>תוויות מחיר</a:t>
            </a:r>
            <a:endParaRPr lang="de-DE" altLang="de-DE" sz="2400" dirty="0">
              <a:solidFill>
                <a:srgbClr val="004992"/>
              </a:solidFill>
            </a:endParaRPr>
          </a:p>
          <a:p>
            <a:pPr marL="342900" indent="-342900" rtl="1" eaLnBrk="1" hangingPunct="1">
              <a:lnSpc>
                <a:spcPct val="100000"/>
              </a:lnSpc>
              <a:spcBef>
                <a:spcPts val="1200"/>
              </a:spcBef>
              <a:buClr>
                <a:srgbClr val="333333"/>
              </a:buClr>
              <a:buSzPct val="80000"/>
              <a:buFont typeface="WingDings"/>
              <a:buChar char=""/>
            </a:pPr>
            <a:r>
              <a:rPr lang="he-IL" altLang="de-DE" sz="2400" dirty="0">
                <a:solidFill>
                  <a:srgbClr val="333333"/>
                </a:solidFill>
              </a:rPr>
              <a:t>בקבוקים</a:t>
            </a:r>
            <a:endParaRPr lang="de-DE" altLang="de-DE" sz="2400" dirty="0">
              <a:solidFill>
                <a:srgbClr val="333333"/>
              </a:solidFill>
            </a:endParaRPr>
          </a:p>
          <a:p>
            <a:pPr marL="342900" indent="-342900" rtl="1" eaLnBrk="1" hangingPunct="1">
              <a:lnSpc>
                <a:spcPct val="100000"/>
              </a:lnSpc>
              <a:spcBef>
                <a:spcPts val="1200"/>
              </a:spcBef>
              <a:buClr>
                <a:srgbClr val="333333"/>
              </a:buClr>
              <a:buSzPct val="80000"/>
              <a:buFont typeface="WingDings"/>
              <a:buChar char=""/>
            </a:pPr>
            <a:r>
              <a:rPr lang="he-IL" altLang="de-DE" sz="2400" dirty="0">
                <a:solidFill>
                  <a:srgbClr val="333333"/>
                </a:solidFill>
              </a:rPr>
              <a:t>מוכר</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47</a:t>
            </a:fld>
            <a:endParaRPr lang="de-DE" altLang="de-DE">
              <a:latin typeface="+mn-lt"/>
            </a:endParaRPr>
          </a:p>
        </p:txBody>
      </p:sp>
      <p:pic>
        <p:nvPicPr>
          <p:cNvPr id="11"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97187"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3"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48</a:t>
            </a:fld>
            <a:endParaRPr lang="de-DE" altLang="de-DE">
              <a:latin typeface="+mn-lt"/>
            </a:endParaRPr>
          </a:p>
        </p:txBody>
      </p:sp>
      <p:pic>
        <p:nvPicPr>
          <p:cNvPr id="7"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2051"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e-IL" sz="3600" dirty="0">
                <a:solidFill>
                  <a:srgbClr val="004992"/>
                </a:solidFill>
                <a:latin typeface="+mn-lt"/>
                <a:ea typeface="+mn-ea"/>
                <a:cs typeface="+mn-cs"/>
              </a:rPr>
              <a:t>גינה</a:t>
            </a:r>
            <a:br>
              <a:rPr lang="he-IL" sz="3600" dirty="0">
                <a:solidFill>
                  <a:srgbClr val="004992"/>
                </a:solidFill>
                <a:latin typeface="+mn-lt"/>
                <a:ea typeface="+mn-ea"/>
                <a:cs typeface="+mn-cs"/>
              </a:rPr>
            </a:br>
            <a:r>
              <a:rPr lang="he-IL" dirty="0">
                <a:solidFill>
                  <a:srgbClr val="004992"/>
                </a:solidFill>
                <a:latin typeface="+mn-lt"/>
                <a:ea typeface="+mn-ea"/>
                <a:cs typeface="+mn-cs"/>
              </a:rPr>
              <a:t>מה לא הוצג? מה מידת הביטחון שלך?</a:t>
            </a:r>
            <a:endParaRPr lang="en-US" dirty="0">
              <a:solidFill>
                <a:srgbClr val="004992"/>
              </a:solidFill>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צינור השקיה</a:t>
            </a:r>
            <a:endParaRPr 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חמניה</a:t>
            </a:r>
            <a:endParaRPr 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ערוגות</a:t>
            </a:r>
          </a:p>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עץ</a:t>
            </a:r>
            <a:endParaRPr 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את חפירה</a:t>
            </a:r>
            <a:endParaRPr 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מגרפה</a:t>
            </a:r>
            <a:endParaRPr 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צינור</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49</a:t>
            </a:fld>
            <a:endParaRPr lang="de-DE" altLang="de-DE">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גינה</a:t>
            </a:r>
            <a:endParaRPr lang="en-US" sz="3600">
              <a:latin typeface="+mn-lt"/>
              <a:ea typeface="+mn-ea"/>
              <a:cs typeface="+mn-cs"/>
            </a:endParaRPr>
          </a:p>
        </p:txBody>
      </p:sp>
      <p:sp>
        <p:nvSpPr>
          <p:cNvPr id="7" name="Content Placeholder 6"/>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צינור השקיה</a:t>
            </a:r>
            <a:endParaRPr 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חמניה</a:t>
            </a:r>
            <a:endParaRPr 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ערוגות</a:t>
            </a:r>
          </a:p>
          <a:p>
            <a:pPr marL="342900" lvl="0" indent="-342900" defTabSz="914400" fontAlgn="base">
              <a:lnSpc>
                <a:spcPct val="100000"/>
              </a:lnSpc>
              <a:spcBef>
                <a:spcPts val="1200"/>
              </a:spcBef>
              <a:buClr>
                <a:srgbClr val="004992"/>
              </a:buClr>
              <a:buSzPct val="80000"/>
              <a:buFont typeface="WingDings"/>
              <a:buChar char=""/>
              <a:defRPr/>
            </a:pPr>
            <a:r>
              <a:rPr lang="he-IL" sz="2400" dirty="0">
                <a:solidFill>
                  <a:srgbClr val="004992"/>
                </a:solidFill>
              </a:rPr>
              <a:t>עץ</a:t>
            </a:r>
            <a:endParaRPr lang="de-DE" sz="2400" dirty="0">
              <a:solidFill>
                <a:srgbClr val="004992"/>
              </a:solidFill>
            </a:endParaRPr>
          </a:p>
          <a:p>
            <a:pPr marL="342900" lvl="0" indent="-342900" defTabSz="914400" fontAlgn="base">
              <a:lnSpc>
                <a:spcPct val="100000"/>
              </a:lnSpc>
              <a:spcBef>
                <a:spcPts val="1200"/>
              </a:spcBef>
              <a:buClr>
                <a:srgbClr val="004992"/>
              </a:buClr>
              <a:buSzPct val="80000"/>
              <a:buFont typeface="WingDings"/>
              <a:buChar char=""/>
              <a:defRPr/>
            </a:pPr>
            <a:r>
              <a:rPr lang="he-IL" sz="2400" dirty="0">
                <a:solidFill>
                  <a:srgbClr val="004992"/>
                </a:solidFill>
              </a:rPr>
              <a:t>את חפירה</a:t>
            </a:r>
            <a:endParaRPr lang="de-DE" sz="2400" dirty="0">
              <a:solidFill>
                <a:srgbClr val="004992"/>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מגרפה</a:t>
            </a:r>
            <a:endParaRPr 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צינור</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rPr>
              <a:pPr>
                <a:defRPr/>
              </a:pPr>
              <a:t>50</a:t>
            </a:fld>
            <a:endParaRPr lang="de-DE" altLang="de-DE">
              <a:latin typeface="+mn-lt"/>
            </a:endParaRPr>
          </a:p>
        </p:txBody>
      </p:sp>
      <p:pic>
        <p:nvPicPr>
          <p:cNvPr id="12"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5"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he-IL" altLang="ko-KR" sz="3600" spc="-5" dirty="0">
                <a:latin typeface="+mn-lt"/>
                <a:ea typeface="+mn-ea"/>
                <a:cs typeface="+mn-cs"/>
              </a:rPr>
              <a:t>אופציונלי: סרטון וידאו</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e-IL" altLang="ko-KR" sz="2400" dirty="0">
                <a:solidFill>
                  <a:srgbClr val="004992"/>
                </a:solidFill>
              </a:rPr>
              <a:t>:אופציונלי: סרטוני וידאו העוסקים בנושא היומי זמינים בקישור הבא:</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he-IL" altLang="ko-KR" sz="2400" dirty="0">
                <a:solidFill>
                  <a:srgbClr val="333333"/>
                </a:solidFill>
              </a:rPr>
              <a:t>לאחר הסרטון, תוכלו לדון כיצד הוא קשור לנושא שלנו היום.</a:t>
            </a: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5" name="Slide Number Placeholder 4"/>
          <p:cNvSpPr>
            <a:spLocks noGrp="1"/>
          </p:cNvSpPr>
          <p:nvPr>
            <p:ph type="sldNum" sz="quarter" idx="12"/>
          </p:nvPr>
        </p:nvSpPr>
        <p:spPr/>
        <p:txBody>
          <a:bodyPr/>
          <a:lstStyle/>
          <a:p>
            <a:pPr>
              <a:defRPr/>
            </a:pPr>
            <a:fld id="{6C86A5FA-D8AA-4280-AC0E-CEB875905856}" type="slidenum">
              <a:rPr lang="de-DE" altLang="de-DE" smtClean="0">
                <a:latin typeface="+mn-lt"/>
              </a:rPr>
              <a:pPr>
                <a:defRPr/>
              </a:pPr>
              <a:t>51</a:t>
            </a:fld>
            <a:endParaRPr lang="de-DE" altLang="de-DE">
              <a:latin typeface="+mn-lt"/>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sz="1800" spc="-5" dirty="0">
                <a:solidFill>
                  <a:srgbClr val="333333"/>
                </a:solidFill>
                <a:latin typeface="+mn-lt"/>
              </a:rPr>
              <a:t>]</a:t>
            </a:r>
            <a:r>
              <a:rPr lang="he-IL" altLang="ko-KR" sz="1800" i="1" spc="-5" dirty="0">
                <a:solidFill>
                  <a:srgbClr val="333333"/>
                </a:solidFill>
                <a:latin typeface="+mn-lt"/>
              </a:rPr>
              <a:t>למאמנים: </a:t>
            </a:r>
          </a:p>
          <a:p>
            <a:pPr marL="635" algn="r" defTabSz="914400" rtl="1" eaLnBrk="0" fontAlgn="base" hangingPunct="0">
              <a:spcBef>
                <a:spcPts val="894"/>
              </a:spcBef>
              <a:spcAft>
                <a:spcPct val="0"/>
              </a:spcAft>
            </a:pPr>
            <a:r>
              <a:rPr lang="he-IL" altLang="ko-KR" sz="1800" dirty="0">
                <a:solidFill>
                  <a:srgbClr val="333333"/>
                </a:solidFill>
                <a:latin typeface="+mn-lt"/>
              </a:rPr>
              <a:t>חלק מסרטוני הוידאו כוללים שפה שעלולה להיות לא הולמת לכל הקהלים והתרבויות. אנא סננו בקפידה את החומרים לפני הצגתם.</a:t>
            </a:r>
            <a:r>
              <a:rPr lang="ar-SA" altLang="ko-KR" sz="1800" dirty="0">
                <a:solidFill>
                  <a:srgbClr val="333333"/>
                </a:solidFill>
                <a:latin typeface="+mn-lt"/>
              </a:rPr>
              <a:t>]</a:t>
            </a:r>
          </a:p>
        </p:txBody>
      </p:sp>
      <p:grpSp>
        <p:nvGrpSpPr>
          <p:cNvPr id="16" name="Group 15"/>
          <p:cNvGrpSpPr/>
          <p:nvPr/>
        </p:nvGrpSpPr>
        <p:grpSpPr>
          <a:xfrm>
            <a:off x="481720"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grpSp>
    </p:spTree>
    <p:extLst>
      <p:ext uri="{BB962C8B-B14F-4D97-AF65-F5344CB8AC3E}">
        <p14:creationId xmlns:p14="http://schemas.microsoft.com/office/powerpoint/2010/main" val="7204679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0" name="Rectangle 4"/>
          <p:cNvSpPr>
            <a:spLocks noChangeArrowheads="1"/>
          </p:cNvSpPr>
          <p:nvPr/>
        </p:nvSpPr>
        <p:spPr bwMode="auto">
          <a:xfrm>
            <a:off x="2146859" y="5100638"/>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800">
                <a:solidFill>
                  <a:srgbClr val="333333"/>
                </a:solidFill>
                <a:latin typeface="+mn-lt"/>
              </a:rPr>
              <a:t>© geobra Brandstätter </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52</a:t>
            </a:fld>
            <a:endParaRPr lang="de-DE" altLang="de-DE">
              <a:latin typeface="+mn-lt"/>
            </a:endParaRPr>
          </a:p>
        </p:txBody>
      </p:sp>
      <p:pic>
        <p:nvPicPr>
          <p:cNvPr id="8"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749"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סיעור מוחות</a:t>
            </a:r>
            <a:endParaRPr lang="en-US" sz="3600">
              <a:latin typeface="+mn-lt"/>
              <a:ea typeface="+mn-ea"/>
              <a:cs typeface="+mn-cs"/>
            </a:endParaRPr>
          </a:p>
        </p:txBody>
      </p:sp>
      <p:sp>
        <p:nvSpPr>
          <p:cNvPr id="108546" name="Rectangle 3"/>
          <p:cNvSpPr>
            <a:spLocks noGrp="1" noChangeArrowheads="1"/>
          </p:cNvSpPr>
          <p:nvPr>
            <p:ph idx="1"/>
          </p:nvPr>
        </p:nvSpPr>
        <p:spPr>
          <a:noFill/>
        </p:spPr>
        <p:txBody>
          <a:bodyPr>
            <a:noAutofit/>
          </a:bodyPr>
          <a:lstStyle/>
          <a:p>
            <a:pPr>
              <a:lnSpc>
                <a:spcPct val="90000"/>
              </a:lnSpc>
            </a:pPr>
            <a:r>
              <a:rPr lang="he-IL" altLang="de-DE" sz="2400" dirty="0">
                <a:solidFill>
                  <a:srgbClr val="333333"/>
                </a:solidFill>
              </a:rPr>
              <a:t>מה רואים בדרך כלל בכיתה?</a:t>
            </a:r>
            <a:endParaRPr lang="de-DE" altLang="de-DE" sz="2400" dirty="0">
              <a:solidFill>
                <a:srgbClr val="333333"/>
              </a:solidFill>
            </a:endParaRP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53</a:t>
            </a:fld>
            <a:endParaRPr lang="de-DE" altLang="de-D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e-IL" sz="3600" dirty="0">
                <a:solidFill>
                  <a:srgbClr val="004992"/>
                </a:solidFill>
                <a:latin typeface="+mn-lt"/>
                <a:ea typeface="+mn-ea"/>
                <a:cs typeface="+mn-cs"/>
              </a:rPr>
              <a:t>כיתה</a:t>
            </a:r>
            <a:br>
              <a:rPr lang="he-IL" sz="3600" dirty="0">
                <a:solidFill>
                  <a:srgbClr val="004992"/>
                </a:solidFill>
                <a:latin typeface="+mn-lt"/>
                <a:ea typeface="+mn-ea"/>
                <a:cs typeface="+mn-cs"/>
              </a:rPr>
            </a:br>
            <a:r>
              <a:rPr lang="he-IL" dirty="0">
                <a:solidFill>
                  <a:srgbClr val="004992"/>
                </a:solidFill>
                <a:latin typeface="+mn-lt"/>
                <a:ea typeface="+mn-ea"/>
                <a:cs typeface="+mn-cs"/>
              </a:rPr>
              <a:t>מה ראית? מה מידת הביטחון שלך?</a:t>
            </a:r>
            <a:endParaRPr lang="en-US" dirty="0">
              <a:solidFill>
                <a:srgbClr val="004992"/>
              </a:solidFill>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ילקוט</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מורה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מפה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ספרים</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ספסלים</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כסא של מורה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לוח</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תיק של מורה</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54</a:t>
            </a:fld>
            <a:endParaRPr lang="de-DE" altLang="de-DE">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כיתה</a:t>
            </a:r>
            <a:endParaRPr lang="en-US" sz="3600">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ילקוט</a:t>
            </a:r>
            <a:endParaRPr lang="de-DE" sz="2400" kern="0" dirty="0">
              <a:solidFill>
                <a:srgbClr val="004992"/>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מורה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מפה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ספרים</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ספסלים</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כסא של מורה</a:t>
            </a:r>
            <a:endParaRPr lang="de-DE" sz="2400" kern="0" dirty="0">
              <a:solidFill>
                <a:srgbClr val="333333"/>
              </a:solidFill>
            </a:endParaRP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לוח</a:t>
            </a:r>
            <a:endParaRPr lang="de-DE" sz="2400" kern="0" dirty="0">
              <a:solidFill>
                <a:srgbClr val="004992"/>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תיק של מורה</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55</a:t>
            </a:fld>
            <a:endParaRPr lang="de-DE" altLang="de-DE">
              <a:latin typeface="+mn-lt"/>
            </a:endParaRPr>
          </a:p>
        </p:txBody>
      </p:sp>
      <p:pic>
        <p:nvPicPr>
          <p:cNvPr id="13"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6"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56</a:t>
            </a:fld>
            <a:endParaRPr lang="de-DE" altLang="de-DE">
              <a:latin typeface="+mn-lt"/>
            </a:endParaRPr>
          </a:p>
        </p:txBody>
      </p:sp>
      <p:pic>
        <p:nvPicPr>
          <p:cNvPr id="7"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6347"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e-IL" sz="3600" dirty="0">
                <a:solidFill>
                  <a:srgbClr val="004992"/>
                </a:solidFill>
                <a:latin typeface="+mn-lt"/>
                <a:ea typeface="+mn-ea"/>
                <a:cs typeface="+mn-cs"/>
              </a:rPr>
              <a:t>דיג</a:t>
            </a:r>
            <a:br>
              <a:rPr lang="he-IL" sz="3600" dirty="0">
                <a:solidFill>
                  <a:srgbClr val="004992"/>
                </a:solidFill>
                <a:latin typeface="+mn-lt"/>
                <a:ea typeface="+mn-ea"/>
                <a:cs typeface="+mn-cs"/>
              </a:rPr>
            </a:br>
            <a:r>
              <a:rPr lang="he-IL" dirty="0">
                <a:solidFill>
                  <a:srgbClr val="004992"/>
                </a:solidFill>
                <a:latin typeface="+mn-lt"/>
                <a:ea typeface="+mn-ea"/>
                <a:cs typeface="+mn-cs"/>
              </a:rPr>
              <a:t>מה לא הוצג? מה מידת הביטחון שלך?</a:t>
            </a:r>
            <a:endParaRPr lang="en-US" dirty="0">
              <a:solidFill>
                <a:srgbClr val="004992"/>
              </a:solidFill>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מקטרת</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דלי</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כפתור על הכובע</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a:solidFill>
                  <a:srgbClr val="333333"/>
                </a:solidFill>
              </a:rPr>
              <a:t>שלט ”ספורט“ </a:t>
            </a:r>
            <a:r>
              <a:rPr lang="he-IL" sz="2400" kern="0" dirty="0">
                <a:solidFill>
                  <a:srgbClr val="333333"/>
                </a:solidFill>
              </a:rPr>
              <a:t>על הסירה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חכה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סוודר אדום</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מים</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דג</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57</a:t>
            </a:fld>
            <a:endParaRPr lang="de-DE" altLang="de-DE">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דיג</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מקטרת</a:t>
            </a:r>
            <a:endParaRPr lang="de-DE" sz="2400" kern="0" dirty="0">
              <a:solidFill>
                <a:srgbClr val="333333"/>
              </a:solidFill>
            </a:endParaRP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דלי</a:t>
            </a:r>
            <a:endParaRPr lang="de-DE" sz="2400" kern="0" dirty="0">
              <a:solidFill>
                <a:srgbClr val="004992"/>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כפתור על הכובע</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a:solidFill>
                  <a:srgbClr val="333333"/>
                </a:solidFill>
              </a:rPr>
              <a:t>שלט ”ספורט“ </a:t>
            </a:r>
            <a:r>
              <a:rPr lang="he-IL" sz="2400" kern="0" dirty="0">
                <a:solidFill>
                  <a:srgbClr val="333333"/>
                </a:solidFill>
              </a:rPr>
              <a:t>על הסירה</a:t>
            </a:r>
            <a:endParaRPr lang="de-DE" sz="2400" kern="0" dirty="0">
              <a:solidFill>
                <a:srgbClr val="333333"/>
              </a:solidFill>
            </a:endParaRP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חכה</a:t>
            </a:r>
            <a:endParaRPr lang="de-DE" sz="2400" kern="0" dirty="0">
              <a:solidFill>
                <a:srgbClr val="004992"/>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סוודר אדום</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מים</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דג</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58</a:t>
            </a:fld>
            <a:endParaRPr lang="de-DE" altLang="de-DE">
              <a:latin typeface="+mn-lt"/>
            </a:endParaRPr>
          </a:p>
        </p:txBody>
      </p:sp>
      <p:pic>
        <p:nvPicPr>
          <p:cNvPr id="12"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3411"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5"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59</a:t>
            </a:fld>
            <a:endParaRPr lang="de-DE" altLang="de-DE">
              <a:latin typeface="+mn-lt"/>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0980"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סיעור מוחות</a:t>
            </a:r>
            <a:endParaRPr lang="en-US" sz="3600">
              <a:latin typeface="+mn-lt"/>
              <a:ea typeface="+mn-ea"/>
              <a:cs typeface="+mn-cs"/>
            </a:endParaRPr>
          </a:p>
        </p:txBody>
      </p:sp>
      <p:sp>
        <p:nvSpPr>
          <p:cNvPr id="122882" name="Rectangle 3"/>
          <p:cNvSpPr>
            <a:spLocks noGrp="1" noChangeArrowheads="1"/>
          </p:cNvSpPr>
          <p:nvPr>
            <p:ph idx="1"/>
          </p:nvPr>
        </p:nvSpPr>
        <p:spPr>
          <a:noFill/>
        </p:spPr>
        <p:txBody>
          <a:bodyPr>
            <a:noAutofit/>
          </a:bodyPr>
          <a:lstStyle/>
          <a:p>
            <a:pPr>
              <a:lnSpc>
                <a:spcPct val="90000"/>
              </a:lnSpc>
            </a:pPr>
            <a:r>
              <a:rPr lang="he-IL" altLang="de-DE" sz="2400" dirty="0">
                <a:solidFill>
                  <a:srgbClr val="333333"/>
                </a:solidFill>
              </a:rPr>
              <a:t>מה רואים בדרך כלל במעבר חציה?</a:t>
            </a:r>
            <a:endParaRPr lang="de-DE" altLang="de-DE" sz="2400" dirty="0">
              <a:solidFill>
                <a:srgbClr val="333333"/>
              </a:solidFill>
            </a:endParaRP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60</a:t>
            </a:fld>
            <a:endParaRPr lang="de-DE" altLang="de-DE">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e-IL" sz="3600" dirty="0">
                <a:solidFill>
                  <a:srgbClr val="004992"/>
                </a:solidFill>
                <a:latin typeface="+mn-lt"/>
                <a:ea typeface="+mn-ea"/>
                <a:cs typeface="+mn-cs"/>
              </a:rPr>
              <a:t>מעבר חציה</a:t>
            </a:r>
            <a:br>
              <a:rPr lang="he-IL" sz="3600" dirty="0">
                <a:solidFill>
                  <a:srgbClr val="004992"/>
                </a:solidFill>
                <a:latin typeface="+mn-lt"/>
                <a:ea typeface="+mn-ea"/>
                <a:cs typeface="+mn-cs"/>
              </a:rPr>
            </a:br>
            <a:r>
              <a:rPr lang="he-IL" dirty="0">
                <a:solidFill>
                  <a:srgbClr val="004992"/>
                </a:solidFill>
                <a:latin typeface="+mn-lt"/>
                <a:ea typeface="+mn-ea"/>
                <a:cs typeface="+mn-cs"/>
              </a:rPr>
              <a:t>מה ראית? מה מידת הביטחון שלך?</a:t>
            </a:r>
            <a:endParaRPr lang="en-US" dirty="0">
              <a:solidFill>
                <a:srgbClr val="004992"/>
              </a:solidFill>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מכוניות</a:t>
            </a:r>
            <a:endParaRPr lang="de-DE" sz="2400" kern="0" dirty="0">
              <a:solidFill>
                <a:srgbClr val="333333"/>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שוטר</a:t>
            </a:r>
            <a:endParaRPr lang="de-DE" sz="2400" kern="0" dirty="0">
              <a:solidFill>
                <a:srgbClr val="333333"/>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ילד על אפניים</a:t>
            </a:r>
            <a:endParaRPr lang="de-DE" sz="2400" kern="0" dirty="0">
              <a:solidFill>
                <a:srgbClr val="333333"/>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אישה קשישה</a:t>
            </a:r>
            <a:endParaRPr lang="de-DE" sz="2400" kern="0" dirty="0">
              <a:solidFill>
                <a:srgbClr val="333333"/>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רמזור ירוק</a:t>
            </a:r>
            <a:endParaRPr lang="de-DE" sz="2400" kern="0" dirty="0">
              <a:solidFill>
                <a:srgbClr val="333333"/>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מעבר חצייה</a:t>
            </a:r>
            <a:endParaRPr lang="de-DE" sz="2400" kern="0" dirty="0">
              <a:solidFill>
                <a:srgbClr val="333333"/>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שלט עצור</a:t>
            </a:r>
            <a:endParaRPr lang="de-DE" sz="2400" kern="0" dirty="0">
              <a:solidFill>
                <a:srgbClr val="333333"/>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מתאר של עיר</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61</a:t>
            </a:fld>
            <a:endParaRPr lang="de-DE" altLang="de-DE">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מעבר חציה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rPr>
              <a:pPr>
                <a:defRPr/>
              </a:pPr>
              <a:t>62</a:t>
            </a:fld>
            <a:endParaRPr lang="de-DE" altLang="de-DE">
              <a:latin typeface="+mn-lt"/>
            </a:endParaRPr>
          </a:p>
        </p:txBody>
      </p:sp>
      <p:pic>
        <p:nvPicPr>
          <p:cNvPr id="12"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41203"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5"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
        <p:nvSpPr>
          <p:cNvPr id="16" name="Content Placeholder 6"/>
          <p:cNvSpPr txBox="1">
            <a:spLocks/>
          </p:cNvSpPr>
          <p:nvPr/>
        </p:nvSpPr>
        <p:spPr bwMode="gray">
          <a:xfrm>
            <a:off x="411480" y="2203704"/>
            <a:ext cx="11338560" cy="4251960"/>
          </a:xfrm>
          <a:prstGeom prst="rect">
            <a:avLst/>
          </a:prstGeom>
        </p:spPr>
        <p:txBody>
          <a:bodyPr vert="horz" wrap="square" lIns="0" tIns="0" rIns="0" bIns="0" rtlCol="0">
            <a:noAutofit/>
          </a:bodyPr>
          <a:lst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מכוניות</a:t>
            </a:r>
            <a:endParaRPr lang="de-DE" sz="2400" kern="0" dirty="0">
              <a:solidFill>
                <a:srgbClr val="004992"/>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שוטר</a:t>
            </a:r>
            <a:endParaRPr lang="de-DE" sz="2400" kern="0" dirty="0">
              <a:solidFill>
                <a:srgbClr val="333333"/>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ילד על אפניים</a:t>
            </a:r>
            <a:endParaRPr lang="de-DE" sz="2400" kern="0" dirty="0">
              <a:solidFill>
                <a:srgbClr val="333333"/>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אישה קשישה</a:t>
            </a:r>
            <a:endParaRPr lang="de-DE" sz="2400" kern="0" dirty="0">
              <a:solidFill>
                <a:srgbClr val="333333"/>
              </a:solidFill>
            </a:endParaRPr>
          </a:p>
          <a:p>
            <a:pPr marL="34290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רמזור ירוק</a:t>
            </a:r>
            <a:endParaRPr lang="de-DE" sz="2400" kern="0" dirty="0">
              <a:solidFill>
                <a:srgbClr val="004992"/>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מעבר חצייה</a:t>
            </a:r>
            <a:endParaRPr lang="de-DE" sz="2400" kern="0" dirty="0">
              <a:solidFill>
                <a:srgbClr val="333333"/>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שלט עצור</a:t>
            </a:r>
            <a:endParaRPr lang="de-DE" sz="2400" kern="0" dirty="0">
              <a:solidFill>
                <a:srgbClr val="333333"/>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מתאר של עיר</a:t>
            </a:r>
            <a:endParaRPr lang="en-US" sz="24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63</a:t>
            </a:fld>
            <a:endParaRPr lang="de-DE" altLang="de-DE">
              <a:latin typeface="+mn-lt"/>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סיעור מוחות</a:t>
            </a:r>
            <a:endParaRPr lang="en-US" sz="3600">
              <a:latin typeface="+mn-lt"/>
              <a:ea typeface="+mn-ea"/>
              <a:cs typeface="+mn-cs"/>
            </a:endParaRPr>
          </a:p>
        </p:txBody>
      </p:sp>
      <p:sp>
        <p:nvSpPr>
          <p:cNvPr id="131074" name="Rectangle 3"/>
          <p:cNvSpPr>
            <a:spLocks noGrp="1" noChangeArrowheads="1"/>
          </p:cNvSpPr>
          <p:nvPr>
            <p:ph idx="1"/>
          </p:nvPr>
        </p:nvSpPr>
        <p:spPr>
          <a:noFill/>
        </p:spPr>
        <p:txBody>
          <a:bodyPr>
            <a:noAutofit/>
          </a:bodyPr>
          <a:lstStyle/>
          <a:p>
            <a:pPr rtl="1" eaLnBrk="1" hangingPunct="1"/>
            <a:r>
              <a:rPr lang="he-IL" altLang="de-DE" sz="2400" dirty="0">
                <a:solidFill>
                  <a:srgbClr val="333333"/>
                </a:solidFill>
              </a:rPr>
              <a:t>מה רואים בדרך כלל בגן משחקים?</a:t>
            </a:r>
          </a:p>
          <a:p>
            <a:pPr rtl="1" eaLnBrk="1" hangingPunct="1"/>
            <a:r>
              <a:rPr lang="he-IL" altLang="de-DE" sz="2400" dirty="0">
                <a:solidFill>
                  <a:srgbClr val="333333"/>
                </a:solidFill>
              </a:rPr>
              <a:t>...</a:t>
            </a:r>
          </a:p>
          <a:p>
            <a:pPr rtl="1" eaLnBrk="1" hangingPunct="1"/>
            <a:r>
              <a:rPr lang="he-IL" altLang="de-DE" sz="2400" dirty="0">
                <a:solidFill>
                  <a:srgbClr val="333333"/>
                </a:solidFill>
              </a:rPr>
              <a:t>...</a:t>
            </a:r>
          </a:p>
          <a:p>
            <a:pPr rtl="1" eaLnBrk="1" hangingPunct="1"/>
            <a:r>
              <a:rPr lang="he-IL" altLang="de-DE" sz="2400" dirty="0">
                <a:solidFill>
                  <a:srgbClr val="333333"/>
                </a:solidFill>
              </a:rPr>
              <a:t>...</a:t>
            </a:r>
          </a:p>
          <a:p>
            <a:pPr rtl="1" eaLnBrk="1" hangingPunct="1"/>
            <a:r>
              <a:rPr lang="he-IL" altLang="de-DE" sz="2400" dirty="0">
                <a:solidFill>
                  <a:srgbClr val="333333"/>
                </a:solidFill>
              </a:rPr>
              <a: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e-IL" sz="3600" dirty="0">
                <a:solidFill>
                  <a:srgbClr val="004992"/>
                </a:solidFill>
                <a:latin typeface="+mn-lt"/>
                <a:ea typeface="+mn-ea"/>
                <a:cs typeface="+mn-cs"/>
              </a:rPr>
              <a:t>גינת משחקים</a:t>
            </a:r>
            <a:br>
              <a:rPr lang="he-IL" sz="3600" dirty="0">
                <a:solidFill>
                  <a:srgbClr val="004992"/>
                </a:solidFill>
                <a:latin typeface="+mn-lt"/>
                <a:ea typeface="+mn-ea"/>
                <a:cs typeface="+mn-cs"/>
              </a:rPr>
            </a:br>
            <a:r>
              <a:rPr lang="he-IL" dirty="0">
                <a:solidFill>
                  <a:srgbClr val="004992"/>
                </a:solidFill>
                <a:latin typeface="+mn-lt"/>
                <a:ea typeface="+mn-ea"/>
                <a:cs typeface="+mn-cs"/>
              </a:rPr>
              <a:t>מה ראית? מה מידת הביטחון שלך?</a:t>
            </a:r>
            <a:endParaRPr lang="en-US" dirty="0">
              <a:solidFill>
                <a:srgbClr val="004992"/>
              </a:solidFill>
              <a:latin typeface="+mn-lt"/>
              <a:ea typeface="+mn-ea"/>
              <a:cs typeface="+mn-cs"/>
            </a:endParaRPr>
          </a:p>
        </p:txBody>
      </p:sp>
      <p:sp>
        <p:nvSpPr>
          <p:cNvPr id="6" name="Content Placeholder 5"/>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he-IL" sz="2000" dirty="0">
                <a:solidFill>
                  <a:srgbClr val="333333"/>
                </a:solidFill>
              </a:rPr>
              <a:t>מגלשה</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קרוסלה</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עפיפון</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סקייטבורד</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כדור</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עצים</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נדנדה</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צעצועים</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ארגז חול</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גינת משחקים</a:t>
            </a:r>
            <a:endParaRPr lang="en-US" sz="3600">
              <a:latin typeface="+mn-lt"/>
              <a:ea typeface="+mn-ea"/>
              <a:cs typeface="+mn-cs"/>
            </a:endParaRPr>
          </a:p>
        </p:txBody>
      </p:sp>
      <p:sp>
        <p:nvSpPr>
          <p:cNvPr id="7" name="Content Placeholder 6"/>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he-IL" sz="2000" dirty="0">
                <a:solidFill>
                  <a:srgbClr val="333333"/>
                </a:solidFill>
              </a:rPr>
              <a:t>מגלשה</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קרוסלה</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עפיפון</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סקייטבורד</a:t>
            </a:r>
          </a:p>
          <a:p>
            <a:pPr marL="342900" lvl="0" indent="-342900" defTabSz="914377">
              <a:lnSpc>
                <a:spcPct val="100000"/>
              </a:lnSpc>
              <a:spcBef>
                <a:spcPts val="1200"/>
              </a:spcBef>
              <a:buClr>
                <a:srgbClr val="004992"/>
              </a:buClr>
              <a:buFont typeface="WingDings"/>
              <a:buChar char=""/>
            </a:pPr>
            <a:r>
              <a:rPr lang="he-IL" sz="2000" dirty="0">
                <a:solidFill>
                  <a:srgbClr val="004992"/>
                </a:solidFill>
              </a:rPr>
              <a:t>כדור</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עצים</a:t>
            </a:r>
          </a:p>
          <a:p>
            <a:pPr marL="342900" lvl="0" indent="-342900" defTabSz="914377">
              <a:lnSpc>
                <a:spcPct val="100000"/>
              </a:lnSpc>
              <a:spcBef>
                <a:spcPts val="1200"/>
              </a:spcBef>
              <a:buClr>
                <a:srgbClr val="004992"/>
              </a:buClr>
              <a:buFont typeface="WingDings"/>
              <a:buChar char=""/>
            </a:pPr>
            <a:r>
              <a:rPr lang="he-IL" sz="2000" dirty="0">
                <a:solidFill>
                  <a:srgbClr val="004992"/>
                </a:solidFill>
              </a:rPr>
              <a:t>נדנדה</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צעצועים</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ארגז חול</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rPr>
              <a:pPr>
                <a:defRPr/>
              </a:pPr>
              <a:t>66</a:t>
            </a:fld>
            <a:endParaRPr lang="de-DE" altLang="de-DE">
              <a:latin typeface="+mn-lt"/>
            </a:endParaRPr>
          </a:p>
        </p:txBody>
      </p:sp>
      <p:pic>
        <p:nvPicPr>
          <p:cNvPr id="12"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5"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67</a:t>
            </a:fld>
            <a:endParaRPr lang="de-DE" altLang="de-DE">
              <a:latin typeface="+mn-lt"/>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2475"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e-IL" sz="3600" dirty="0">
                <a:solidFill>
                  <a:srgbClr val="004992"/>
                </a:solidFill>
                <a:latin typeface="+mn-lt"/>
                <a:ea typeface="+mn-ea"/>
                <a:cs typeface="+mn-cs"/>
              </a:rPr>
              <a:t>חתונה</a:t>
            </a:r>
            <a:br>
              <a:rPr lang="he-IL" sz="3600" dirty="0">
                <a:solidFill>
                  <a:srgbClr val="004992"/>
                </a:solidFill>
                <a:latin typeface="+mn-lt"/>
                <a:ea typeface="+mn-ea"/>
                <a:cs typeface="+mn-cs"/>
              </a:rPr>
            </a:br>
            <a:r>
              <a:rPr lang="he-IL" dirty="0">
                <a:solidFill>
                  <a:srgbClr val="004992"/>
                </a:solidFill>
                <a:latin typeface="+mn-lt"/>
                <a:ea typeface="+mn-ea"/>
                <a:cs typeface="+mn-cs"/>
              </a:rPr>
              <a:t>מה לא הוצג? מה מידת הביטחון שלך?</a:t>
            </a:r>
            <a:endParaRPr lang="en-US" dirty="0">
              <a:solidFill>
                <a:srgbClr val="004992"/>
              </a:solidFill>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חלונות כנסיה</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שושבין</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הינומה של כלה</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ילדה עם פרחים</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ספסלים</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דלת</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68</a:t>
            </a:fld>
            <a:endParaRPr lang="de-DE" altLang="de-DE">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חתונה</a:t>
            </a:r>
            <a:endParaRPr lang="en-US" sz="3600">
              <a:latin typeface="+mn-lt"/>
              <a:ea typeface="+mn-ea"/>
              <a:cs typeface="+mn-cs"/>
            </a:endParaRPr>
          </a:p>
        </p:txBody>
      </p:sp>
      <p:sp>
        <p:nvSpPr>
          <p:cNvPr id="7" name="Content Placeholder 6"/>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חלונות כנסיה</a:t>
            </a: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שושבין</a:t>
            </a: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הינומה של כלה</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ילדה עם פרחים</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ספסלים</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דלת</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rPr>
              <a:pPr>
                <a:defRPr/>
              </a:pPr>
              <a:t>69</a:t>
            </a:fld>
            <a:endParaRPr lang="de-DE" altLang="de-DE">
              <a:latin typeface="+mn-lt"/>
            </a:endParaRPr>
          </a:p>
        </p:txBody>
      </p:sp>
      <p:pic>
        <p:nvPicPr>
          <p:cNvPr id="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2677"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5"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70</a:t>
            </a:fld>
            <a:endParaRPr lang="de-DE" altLang="de-DE">
              <a:latin typeface="+mn-lt"/>
            </a:endParaRPr>
          </a:p>
        </p:txBody>
      </p:sp>
      <p:pic>
        <p:nvPicPr>
          <p:cNvPr id="7"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12577"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e-IL" sz="3600" dirty="0">
                <a:solidFill>
                  <a:srgbClr val="004992"/>
                </a:solidFill>
                <a:latin typeface="+mn-lt"/>
                <a:ea typeface="+mn-ea"/>
                <a:cs typeface="+mn-cs"/>
              </a:rPr>
              <a:t>כדורגל</a:t>
            </a:r>
            <a:br>
              <a:rPr lang="he-IL" sz="3600" dirty="0">
                <a:solidFill>
                  <a:srgbClr val="004992"/>
                </a:solidFill>
                <a:latin typeface="+mn-lt"/>
                <a:ea typeface="+mn-ea"/>
                <a:cs typeface="+mn-cs"/>
              </a:rPr>
            </a:br>
            <a:r>
              <a:rPr lang="he-IL" dirty="0">
                <a:solidFill>
                  <a:srgbClr val="004992"/>
                </a:solidFill>
                <a:latin typeface="+mn-lt"/>
                <a:ea typeface="+mn-ea"/>
                <a:cs typeface="+mn-cs"/>
              </a:rPr>
              <a:t>מה לא הוצג? מה מידת הביטחון שלך?</a:t>
            </a:r>
            <a:endParaRPr lang="en-US" dirty="0">
              <a:solidFill>
                <a:srgbClr val="004992"/>
              </a:solidFill>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לוח תוצאות</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שער</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קווי סימון</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שחקן</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כדורגל</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אוהדים</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פרסומות</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דגלים</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71</a:t>
            </a:fld>
            <a:endParaRPr lang="de-DE" altLang="de-DE">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כדורגל</a:t>
            </a:r>
            <a:endParaRPr lang="en-US" sz="3600">
              <a:latin typeface="+mn-lt"/>
              <a:ea typeface="+mn-ea"/>
              <a:cs typeface="+mn-cs"/>
            </a:endParaRPr>
          </a:p>
        </p:txBody>
      </p:sp>
      <p:sp>
        <p:nvSpPr>
          <p:cNvPr id="7" name="Content Placeholder 6"/>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לוח תוצאות</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שער</a:t>
            </a: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קווי סימון</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שחקן</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כדורגל</a:t>
            </a: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אוהדים</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פרסומות</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דגלים</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rPr>
              <a:pPr>
                <a:defRPr/>
              </a:pPr>
              <a:t>72</a:t>
            </a:fld>
            <a:endParaRPr lang="de-DE" altLang="de-DE">
              <a:latin typeface="+mn-lt"/>
            </a:endParaRPr>
          </a:p>
        </p:txBody>
      </p:sp>
      <p:pic>
        <p:nvPicPr>
          <p:cNvPr id="12"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5"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73</a:t>
            </a:fld>
            <a:endParaRPr lang="de-DE" altLang="de-DE">
              <a:latin typeface="+mn-lt"/>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מעמד טילים</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מיכל חמצן</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קסדה</a:t>
            </a:r>
          </a:p>
          <a:p>
            <a:pPr marL="342900" lvl="0" indent="-342900" defTabSz="914400" fontAlgn="base">
              <a:lnSpc>
                <a:spcPct val="100000"/>
              </a:lnSpc>
              <a:spcBef>
                <a:spcPts val="1200"/>
              </a:spcBef>
              <a:buSzPct val="80000"/>
              <a:buFont typeface="WingDings"/>
              <a:buChar char=""/>
              <a:defRPr/>
            </a:pPr>
            <a:r>
              <a:rPr lang="he-IL" sz="2400" kern="0" dirty="0">
                <a:solidFill>
                  <a:schemeClr val="tx1"/>
                </a:solidFill>
              </a:rPr>
              <a:t>מכתשים</a:t>
            </a:r>
          </a:p>
          <a:p>
            <a:pPr marL="342900" lvl="0" indent="-342900" defTabSz="914400" fontAlgn="base">
              <a:lnSpc>
                <a:spcPct val="100000"/>
              </a:lnSpc>
              <a:spcBef>
                <a:spcPts val="1200"/>
              </a:spcBef>
              <a:buSzPct val="80000"/>
              <a:buFont typeface="WingDings"/>
              <a:buChar char=""/>
              <a:defRPr/>
            </a:pPr>
            <a:r>
              <a:rPr lang="he-IL" sz="2400" kern="0" dirty="0">
                <a:solidFill>
                  <a:schemeClr val="tx1"/>
                </a:solidFill>
              </a:rPr>
              <a:t>קצה מחודד של טיל</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chemeClr val="tx1"/>
                </a:solidFill>
              </a:rPr>
              <a:t>כדור הארץ בצורת חצי </a:t>
            </a:r>
            <a:r>
              <a:rPr lang="he-IL" sz="2400" kern="0" dirty="0">
                <a:solidFill>
                  <a:srgbClr val="333333"/>
                </a:solidFill>
              </a:rPr>
              <a:t>סהר ברקע</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74</a:t>
            </a:fld>
            <a:endParaRPr lang="de-DE" altLang="de-DE">
              <a:latin typeface="+mn-lt"/>
            </a:endParaRPr>
          </a:p>
        </p:txBody>
      </p:sp>
      <p:sp>
        <p:nvSpPr>
          <p:cNvPr id="7" name="Title 6"/>
          <p:cNvSpPr>
            <a:spLocks noGrp="1"/>
          </p:cNvSpPr>
          <p:nvPr>
            <p:ph type="title"/>
          </p:nvPr>
        </p:nvSpPr>
        <p:spPr/>
        <p:txBody>
          <a:bodyPr/>
          <a:lstStyle/>
          <a:p>
            <a:r>
              <a:rPr lang="he-IL" sz="3600" dirty="0">
                <a:solidFill>
                  <a:srgbClr val="004992"/>
                </a:solidFill>
                <a:latin typeface="+mn-lt"/>
                <a:ea typeface="+mn-ea"/>
                <a:cs typeface="+mn-cs"/>
              </a:rPr>
              <a:t>על הירח</a:t>
            </a:r>
            <a:br>
              <a:rPr lang="he-IL" sz="3600" dirty="0">
                <a:solidFill>
                  <a:srgbClr val="004992"/>
                </a:solidFill>
                <a:latin typeface="+mn-lt"/>
                <a:ea typeface="+mn-ea"/>
                <a:cs typeface="+mn-cs"/>
              </a:rPr>
            </a:br>
            <a:r>
              <a:rPr lang="he-IL" dirty="0">
                <a:solidFill>
                  <a:srgbClr val="004992"/>
                </a:solidFill>
                <a:latin typeface="+mn-lt"/>
                <a:ea typeface="+mn-ea"/>
                <a:cs typeface="+mn-cs"/>
              </a:rPr>
              <a:t>מה לא הוצג? מה מידת הביטחון שלך?</a:t>
            </a:r>
            <a:endParaRPr lang="en-US" dirty="0">
              <a:solidFill>
                <a:srgbClr val="004992"/>
              </a:solidFill>
              <a:latin typeface="+mn-lt"/>
              <a:ea typeface="+mn-ea"/>
              <a:cs typeface="+mn-cs"/>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על הירח</a:t>
            </a:r>
            <a:endParaRPr lang="en-US" sz="3600">
              <a:latin typeface="+mn-lt"/>
              <a:ea typeface="+mn-ea"/>
              <a:cs typeface="+mn-cs"/>
            </a:endParaRPr>
          </a:p>
        </p:txBody>
      </p:sp>
      <p:sp>
        <p:nvSpPr>
          <p:cNvPr id="7" name="Content Placeholder 6"/>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מעמד טילים</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מיכל חמצן</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קסדה</a:t>
            </a: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מכתשים</a:t>
            </a: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קצה מחודד של טיל</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כדור הארץ בצורת חצי סהר ברקע</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rPr>
              <a:pPr>
                <a:defRPr/>
              </a:pPr>
              <a:t>75</a:t>
            </a:fld>
            <a:endParaRPr lang="de-DE" altLang="de-DE">
              <a:latin typeface="+mn-lt"/>
            </a:endParaRPr>
          </a:p>
        </p:txBody>
      </p:sp>
      <p:pic>
        <p:nvPicPr>
          <p:cNvPr id="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5253"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5"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76</a:t>
            </a:fld>
            <a:endParaRPr lang="de-DE" altLang="de-DE">
              <a:latin typeface="+mn-lt"/>
            </a:endParaRPr>
          </a:p>
        </p:txBody>
      </p:sp>
      <p:pic>
        <p:nvPicPr>
          <p:cNvPr id="7"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3387"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מסוק</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סירת גומי</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צוללן</a:t>
            </a:r>
            <a:endParaRPr lang="de-DE" sz="2400" kern="0" dirty="0">
              <a:solidFill>
                <a:srgbClr val="333333"/>
              </a:solidFill>
            </a:endParaRPr>
          </a:p>
          <a:p>
            <a:pPr marL="342900" lvl="0" indent="-342900" defTabSz="914400" fontAlgn="base">
              <a:lnSpc>
                <a:spcPct val="100000"/>
              </a:lnSpc>
              <a:spcBef>
                <a:spcPts val="1200"/>
              </a:spcBef>
              <a:buSzPct val="80000"/>
              <a:buFont typeface="WingDings"/>
              <a:buChar char=""/>
              <a:defRPr/>
            </a:pPr>
            <a:r>
              <a:rPr lang="he-IL" sz="2400" kern="0" dirty="0">
                <a:solidFill>
                  <a:schemeClr val="tx1"/>
                </a:solidFill>
              </a:rPr>
              <a:t>סירה הפוכה</a:t>
            </a:r>
            <a:endParaRPr lang="de-DE" sz="2400" kern="0" dirty="0">
              <a:solidFill>
                <a:schemeClr val="tx1"/>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chemeClr val="tx1"/>
                </a:solidFill>
              </a:rPr>
              <a:t>מים</a:t>
            </a:r>
            <a:endParaRPr lang="de-DE" sz="2400" kern="0" dirty="0">
              <a:solidFill>
                <a:schemeClr val="tx1"/>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chemeClr val="tx1"/>
                </a:solidFill>
              </a:rPr>
              <a:t>אלונקה</a:t>
            </a:r>
            <a:endParaRPr lang="de-DE" sz="2400" kern="0" dirty="0">
              <a:solidFill>
                <a:schemeClr val="tx1"/>
              </a:solidFill>
            </a:endParaRPr>
          </a:p>
          <a:p>
            <a:pPr marL="342900" lvl="0" indent="-342900" defTabSz="914400" fontAlgn="base">
              <a:lnSpc>
                <a:spcPct val="100000"/>
              </a:lnSpc>
              <a:spcBef>
                <a:spcPts val="1200"/>
              </a:spcBef>
              <a:buSzPct val="80000"/>
              <a:buFont typeface="WingDings"/>
              <a:buChar char=""/>
              <a:defRPr/>
            </a:pPr>
            <a:r>
              <a:rPr lang="he-IL" sz="2400" kern="0" dirty="0">
                <a:solidFill>
                  <a:schemeClr val="tx1"/>
                </a:solidFill>
              </a:rPr>
              <a:t>מציל</a:t>
            </a:r>
            <a:endParaRPr lang="de-DE" sz="2400" kern="0" dirty="0">
              <a:solidFill>
                <a:schemeClr val="tx1"/>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chemeClr val="tx1"/>
                </a:solidFill>
              </a:rPr>
              <a:t>טייס</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77</a:t>
            </a:fld>
            <a:endParaRPr lang="de-DE" altLang="de-DE">
              <a:latin typeface="+mn-lt"/>
            </a:endParaRPr>
          </a:p>
        </p:txBody>
      </p:sp>
      <p:sp>
        <p:nvSpPr>
          <p:cNvPr id="7" name="Title 6"/>
          <p:cNvSpPr>
            <a:spLocks noGrp="1"/>
          </p:cNvSpPr>
          <p:nvPr>
            <p:ph type="title"/>
          </p:nvPr>
        </p:nvSpPr>
        <p:spPr/>
        <p:txBody>
          <a:bodyPr/>
          <a:lstStyle/>
          <a:p>
            <a:r>
              <a:rPr lang="he-IL" sz="3600" dirty="0">
                <a:solidFill>
                  <a:srgbClr val="004992"/>
                </a:solidFill>
                <a:latin typeface="+mn-lt"/>
                <a:ea typeface="+mn-ea"/>
                <a:cs typeface="+mn-cs"/>
              </a:rPr>
              <a:t>חילוץ</a:t>
            </a:r>
            <a:br>
              <a:rPr lang="he-IL" sz="3600" dirty="0">
                <a:solidFill>
                  <a:srgbClr val="004992"/>
                </a:solidFill>
                <a:latin typeface="+mn-lt"/>
                <a:ea typeface="+mn-ea"/>
                <a:cs typeface="+mn-cs"/>
              </a:rPr>
            </a:br>
            <a:r>
              <a:rPr lang="he-IL" dirty="0">
                <a:solidFill>
                  <a:srgbClr val="004992"/>
                </a:solidFill>
                <a:latin typeface="+mn-lt"/>
                <a:ea typeface="+mn-ea"/>
                <a:cs typeface="+mn-cs"/>
              </a:rPr>
              <a:t>מה לא הוצג? מה מידת הביטחון שלך?</a:t>
            </a:r>
            <a:endParaRPr lang="en-US" dirty="0">
              <a:solidFill>
                <a:srgbClr val="004992"/>
              </a:solidFill>
              <a:latin typeface="+mn-lt"/>
              <a:ea typeface="+mn-ea"/>
              <a:cs typeface="+mn-cs"/>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latin typeface="+mn-lt"/>
                <a:ea typeface="+mn-ea"/>
                <a:cs typeface="+mn-cs"/>
              </a:rPr>
              <a:t>חילוץ</a:t>
            </a:r>
            <a:endParaRPr lang="en-US" sz="3600" dirty="0">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מסוק</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סירת גומי</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צוללן</a:t>
            </a:r>
            <a:endParaRPr lang="de-DE" sz="2400" kern="0" dirty="0">
              <a:solidFill>
                <a:srgbClr val="333333"/>
              </a:solidFill>
            </a:endParaRP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סירה הפוכה</a:t>
            </a:r>
            <a:endParaRPr lang="de-DE" sz="2400" kern="0" dirty="0">
              <a:solidFill>
                <a:srgbClr val="004992"/>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מים</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אלונקה</a:t>
            </a:r>
            <a:endParaRPr lang="de-DE" sz="2400" kern="0" dirty="0">
              <a:solidFill>
                <a:srgbClr val="333333"/>
              </a:solidFill>
            </a:endParaRP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מציל</a:t>
            </a:r>
            <a:endParaRPr lang="de-DE" sz="2400" kern="0" dirty="0">
              <a:solidFill>
                <a:srgbClr val="004992"/>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טייס</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78</a:t>
            </a:fld>
            <a:endParaRPr lang="de-DE" altLang="de-DE">
              <a:latin typeface="+mn-lt"/>
            </a:endParaRPr>
          </a:p>
        </p:txBody>
      </p:sp>
      <p:pic>
        <p:nvPicPr>
          <p:cNvPr id="12"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41203"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5"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79</a:t>
            </a:fld>
            <a:endParaRPr lang="de-DE" altLang="de-DE">
              <a:latin typeface="+mn-lt"/>
            </a:endParaRPr>
          </a:p>
        </p:txBody>
      </p:sp>
      <p:pic>
        <p:nvPicPr>
          <p:cNvPr id="8"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193"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סיעור מוחות</a:t>
            </a:r>
            <a:endParaRPr lang="en-US" sz="3600">
              <a:latin typeface="+mn-lt"/>
              <a:ea typeface="+mn-ea"/>
              <a:cs typeface="+mn-cs"/>
            </a:endParaRPr>
          </a:p>
        </p:txBody>
      </p:sp>
      <p:sp>
        <p:nvSpPr>
          <p:cNvPr id="169986" name="Rectangle 3"/>
          <p:cNvSpPr>
            <a:spLocks noGrp="1" noChangeArrowheads="1"/>
          </p:cNvSpPr>
          <p:nvPr>
            <p:ph idx="1"/>
          </p:nvPr>
        </p:nvSpPr>
        <p:spPr>
          <a:noFill/>
        </p:spPr>
        <p:txBody>
          <a:bodyPr>
            <a:noAutofit/>
          </a:bodyPr>
          <a:lstStyle/>
          <a:p>
            <a:pPr rtl="1" eaLnBrk="1" hangingPunct="1"/>
            <a:r>
              <a:rPr lang="he-IL" altLang="de-DE" sz="2400" dirty="0">
                <a:solidFill>
                  <a:srgbClr val="333333"/>
                </a:solidFill>
              </a:rPr>
              <a:t>מה רואים בדרך כלל באתר בנייה?</a:t>
            </a:r>
          </a:p>
          <a:p>
            <a:pPr rtl="1" eaLnBrk="1" hangingPunct="1"/>
            <a:r>
              <a:rPr lang="he-IL" altLang="de-DE" sz="2400" dirty="0">
                <a:solidFill>
                  <a:srgbClr val="333333"/>
                </a:solidFill>
              </a:rPr>
              <a:t>...</a:t>
            </a:r>
          </a:p>
          <a:p>
            <a:pPr rtl="1" eaLnBrk="1" hangingPunct="1"/>
            <a:r>
              <a:rPr lang="he-IL" altLang="de-DE" sz="2400" dirty="0">
                <a:solidFill>
                  <a:srgbClr val="333333"/>
                </a:solidFill>
              </a:rPr>
              <a:t>...</a:t>
            </a:r>
          </a:p>
          <a:p>
            <a:pPr rtl="1" eaLnBrk="1" hangingPunct="1"/>
            <a:r>
              <a:rPr lang="he-IL" altLang="de-DE" sz="2400" dirty="0">
                <a:solidFill>
                  <a:srgbClr val="333333"/>
                </a:solidFill>
              </a:rPr>
              <a:t>...</a:t>
            </a:r>
          </a:p>
          <a:p>
            <a:pPr rtl="1" eaLnBrk="1" hangingPunct="1"/>
            <a:r>
              <a:rPr lang="he-IL" altLang="de-DE" sz="2400" dirty="0">
                <a:solidFill>
                  <a:srgbClr val="333333"/>
                </a:solidFill>
              </a:rPr>
              <a: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צינורות</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מריצה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מחסום</a:t>
            </a:r>
            <a:endParaRPr lang="de-DE" sz="2400" kern="0" dirty="0">
              <a:solidFill>
                <a:srgbClr val="333333"/>
              </a:solidFill>
            </a:endParaRPr>
          </a:p>
          <a:p>
            <a:pPr marL="342900" lvl="0" indent="-342900" defTabSz="914400" fontAlgn="base">
              <a:lnSpc>
                <a:spcPct val="100000"/>
              </a:lnSpc>
              <a:spcBef>
                <a:spcPts val="1200"/>
              </a:spcBef>
              <a:buSzPct val="80000"/>
              <a:buFont typeface="WingDings"/>
              <a:buChar char=""/>
              <a:defRPr/>
            </a:pPr>
            <a:r>
              <a:rPr lang="he-IL" sz="2400" kern="0" dirty="0">
                <a:solidFill>
                  <a:schemeClr val="tx1"/>
                </a:solidFill>
              </a:rPr>
              <a:t>דחפור</a:t>
            </a:r>
            <a:endParaRPr lang="de-DE" sz="2400" kern="0" dirty="0">
              <a:solidFill>
                <a:schemeClr val="tx1"/>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מתקן הרמה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את חפירה</a:t>
            </a:r>
            <a:endParaRPr lang="de-DE" sz="2400" kern="0" dirty="0">
              <a:solidFill>
                <a:srgbClr val="333333"/>
              </a:solidFill>
            </a:endParaRPr>
          </a:p>
          <a:p>
            <a:pPr marL="342900" lvl="0" indent="-342900" defTabSz="914400" fontAlgn="base">
              <a:lnSpc>
                <a:spcPct val="100000"/>
              </a:lnSpc>
              <a:spcBef>
                <a:spcPts val="1200"/>
              </a:spcBef>
              <a:buSzPct val="80000"/>
              <a:buFont typeface="WingDings"/>
              <a:buChar char=""/>
              <a:defRPr/>
            </a:pPr>
            <a:r>
              <a:rPr lang="he-IL" sz="2400" kern="0" dirty="0">
                <a:solidFill>
                  <a:schemeClr val="tx1"/>
                </a:solidFill>
              </a:rPr>
              <a:t>שלט עצור</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81</a:t>
            </a:fld>
            <a:endParaRPr lang="de-DE" altLang="de-DE">
              <a:latin typeface="+mn-lt"/>
            </a:endParaRPr>
          </a:p>
        </p:txBody>
      </p:sp>
      <p:sp>
        <p:nvSpPr>
          <p:cNvPr id="7" name="Title 6"/>
          <p:cNvSpPr>
            <a:spLocks noGrp="1"/>
          </p:cNvSpPr>
          <p:nvPr>
            <p:ph type="title"/>
          </p:nvPr>
        </p:nvSpPr>
        <p:spPr/>
        <p:txBody>
          <a:bodyPr/>
          <a:lstStyle/>
          <a:p>
            <a:r>
              <a:rPr lang="he-IL" sz="3600" dirty="0">
                <a:solidFill>
                  <a:srgbClr val="004992"/>
                </a:solidFill>
                <a:latin typeface="+mn-lt"/>
                <a:ea typeface="+mn-ea"/>
                <a:cs typeface="+mn-cs"/>
              </a:rPr>
              <a:t>עבודות בכביש</a:t>
            </a:r>
            <a:br>
              <a:rPr lang="he-IL" sz="3600" dirty="0">
                <a:solidFill>
                  <a:srgbClr val="004992"/>
                </a:solidFill>
                <a:latin typeface="+mn-lt"/>
                <a:ea typeface="+mn-ea"/>
                <a:cs typeface="+mn-cs"/>
              </a:rPr>
            </a:br>
            <a:r>
              <a:rPr lang="he-IL" dirty="0">
                <a:solidFill>
                  <a:srgbClr val="004992"/>
                </a:solidFill>
                <a:latin typeface="+mn-lt"/>
                <a:ea typeface="+mn-ea"/>
                <a:cs typeface="+mn-cs"/>
              </a:rPr>
              <a:t>מה ראית? מה מידת הביטחון שלך?</a:t>
            </a:r>
            <a:endParaRPr lang="en-US" dirty="0">
              <a:solidFill>
                <a:srgbClr val="004992"/>
              </a:solidFill>
              <a:latin typeface="+mn-lt"/>
              <a:ea typeface="+mn-ea"/>
              <a:cs typeface="+mn-cs"/>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3" name="Rectangle 7"/>
          <p:cNvSpPr>
            <a:spLocks noChangeArrowheads="1"/>
          </p:cNvSpPr>
          <p:nvPr/>
        </p:nvSpPr>
        <p:spPr bwMode="auto">
          <a:xfrm>
            <a:off x="4636707" y="4768851"/>
            <a:ext cx="294716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800">
                <a:solidFill>
                  <a:srgbClr val="333333"/>
                </a:solidFill>
                <a:latin typeface="+mn-lt"/>
              </a:rPr>
              <a:t>© geobra Brandstätter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עבודות בכביש</a:t>
            </a:r>
            <a:endParaRPr lang="en-US" sz="3600">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צינורות</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מריצה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מחסום</a:t>
            </a:r>
            <a:endParaRPr lang="de-DE" sz="2400" kern="0" dirty="0">
              <a:solidFill>
                <a:srgbClr val="333333"/>
              </a:solidFill>
            </a:endParaRP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דחפור</a:t>
            </a:r>
            <a:endParaRPr lang="de-DE" sz="2400" kern="0" dirty="0">
              <a:solidFill>
                <a:srgbClr val="004992"/>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מתקן הרמה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את חפירה</a:t>
            </a:r>
            <a:endParaRPr lang="de-DE" sz="2400" kern="0" dirty="0">
              <a:solidFill>
                <a:srgbClr val="333333"/>
              </a:solidFill>
            </a:endParaRP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שלט עצור</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82</a:t>
            </a:fld>
            <a:endParaRPr lang="de-DE" altLang="de-DE">
              <a:latin typeface="+mn-lt"/>
            </a:endParaRPr>
          </a:p>
        </p:txBody>
      </p:sp>
      <p:pic>
        <p:nvPicPr>
          <p:cNvPr id="13"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6"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8" name="Content Placeholder 7"/>
          <p:cNvSpPr>
            <a:spLocks noGrp="1"/>
          </p:cNvSpPr>
          <p:nvPr>
            <p:ph idx="1"/>
          </p:nvPr>
        </p:nvSpPr>
        <p:spPr/>
        <p:txBody>
          <a:bodyPr/>
          <a:lstStyle/>
          <a:p>
            <a:pPr lvl="0" defTabSz="914400" rtl="0" fontAlgn="base">
              <a:defRPr/>
            </a:pPr>
            <a:r>
              <a:rPr lang="de-DE" sz="2400" b="1" kern="0" dirty="0">
                <a:solidFill>
                  <a:srgbClr val="333333"/>
                </a:solidFill>
              </a:rPr>
              <a:t>:</a:t>
            </a:r>
            <a:r>
              <a:rPr lang="he-IL" sz="2400" b="1" kern="0" dirty="0">
                <a:solidFill>
                  <a:srgbClr val="333333"/>
                </a:solidFill>
              </a:rPr>
              <a:t>מטרות הלימוד</a:t>
            </a:r>
          </a:p>
          <a:p>
            <a:pPr marL="342900" lvl="0" indent="-342900" defTabSz="914400" fontAlgn="base">
              <a:buClr>
                <a:srgbClr val="333333"/>
              </a:buClr>
              <a:buSzPct val="80000"/>
              <a:buFont typeface="WingDings"/>
              <a:buChar char=""/>
              <a:defRPr/>
            </a:pPr>
            <a:r>
              <a:rPr lang="he-IL" sz="2400" kern="0" dirty="0">
                <a:solidFill>
                  <a:srgbClr val="004992"/>
                </a:solidFill>
              </a:rPr>
              <a:t>הזכרונות שלנו יכולים לתעתע בנו!</a:t>
            </a:r>
            <a:br>
              <a:rPr lang="en-US" sz="2400" kern="0" dirty="0">
                <a:solidFill>
                  <a:srgbClr val="333333"/>
                </a:solidFill>
              </a:rPr>
            </a:br>
            <a:r>
              <a:rPr lang="he-IL" sz="2400" kern="0" dirty="0">
                <a:solidFill>
                  <a:srgbClr val="333333"/>
                </a:solidFill>
              </a:rPr>
              <a:t>במיוחד בארועים חשובים (ריב, עדות ראיה וכד'), יש לזכור: אם אתה לא זוכר פרטים חיוניים מהארוע:</a:t>
            </a:r>
          </a:p>
          <a:p>
            <a:pPr marL="774827" lvl="3" indent="-342900" defTabSz="914400" fontAlgn="base">
              <a:spcBef>
                <a:spcPts val="1999"/>
              </a:spcBef>
              <a:buClr>
                <a:srgbClr val="333333"/>
              </a:buClr>
              <a:buSzPct val="80000"/>
              <a:buFont typeface="WingDings"/>
              <a:buChar char=""/>
              <a:defRPr/>
            </a:pPr>
            <a:r>
              <a:rPr lang="he-IL" sz="2400" kern="0" dirty="0">
                <a:solidFill>
                  <a:srgbClr val="004992"/>
                </a:solidFill>
              </a:rPr>
              <a:t>אל תסמוך יותר מידי על הזכרון שלך!</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6" name="Slide Number Placeholder 5"/>
          <p:cNvSpPr>
            <a:spLocks noGrp="1"/>
          </p:cNvSpPr>
          <p:nvPr>
            <p:ph type="sldNum" sz="quarter" idx="12"/>
          </p:nvPr>
        </p:nvSpPr>
        <p:spPr/>
        <p:txBody>
          <a:bodyPr/>
          <a:lstStyle/>
          <a:p>
            <a:pPr>
              <a:defRPr/>
            </a:pPr>
            <a:fld id="{2CD5827D-9173-4B1D-A3E2-C9D8F5D7C71E}" type="slidenum">
              <a:rPr lang="de-DE" altLang="de-DE" smtClean="0">
                <a:latin typeface="+mn-lt"/>
              </a:rPr>
              <a:pPr>
                <a:defRPr/>
              </a:pPr>
              <a:t>83</a:t>
            </a:fld>
            <a:endParaRPr lang="de-DE" altLang="de-DE">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8" name="Content Placeholder 7"/>
          <p:cNvSpPr>
            <a:spLocks noGrp="1"/>
          </p:cNvSpPr>
          <p:nvPr>
            <p:ph idx="1"/>
          </p:nvPr>
        </p:nvSpPr>
        <p:spPr/>
        <p:txBody>
          <a:bodyPr/>
          <a:lstStyle/>
          <a:p>
            <a:pPr lvl="0" defTabSz="914400" rtl="0" fontAlgn="base">
              <a:defRPr/>
            </a:pPr>
            <a:r>
              <a:rPr lang="de-DE" sz="2400" b="1" kern="0" dirty="0">
                <a:solidFill>
                  <a:srgbClr val="333333"/>
                </a:solidFill>
              </a:rPr>
              <a:t>:</a:t>
            </a:r>
            <a:r>
              <a:rPr lang="he-IL" sz="2400" b="1" kern="0" dirty="0">
                <a:solidFill>
                  <a:srgbClr val="333333"/>
                </a:solidFill>
              </a:rPr>
              <a:t>מטרות הלימוד</a:t>
            </a:r>
          </a:p>
          <a:p>
            <a:pPr marL="342900" lvl="0" indent="-342900" defTabSz="914400" fontAlgn="base">
              <a:buClr>
                <a:srgbClr val="333333"/>
              </a:buClr>
              <a:buSzPct val="80000"/>
              <a:buFont typeface="WingDings"/>
              <a:buChar char=""/>
              <a:defRPr/>
            </a:pPr>
            <a:r>
              <a:rPr lang="he-IL" sz="2400" kern="0" dirty="0">
                <a:solidFill>
                  <a:srgbClr val="004992"/>
                </a:solidFill>
              </a:rPr>
              <a:t>הזכרונות שלנו יכולים לתעתע בנו!</a:t>
            </a:r>
            <a:br>
              <a:rPr lang="en-US" sz="2400" kern="0" dirty="0">
                <a:solidFill>
                  <a:srgbClr val="333333"/>
                </a:solidFill>
              </a:rPr>
            </a:br>
            <a:r>
              <a:rPr lang="he-IL" sz="2400" kern="0" dirty="0">
                <a:solidFill>
                  <a:srgbClr val="333333"/>
                </a:solidFill>
              </a:rPr>
              <a:t>במיוחד בארועים חשובים (ריב, עדות ראיה וכד'), יש לזכור: אם אתה לא זוכר פרטים חיוניים מהארוע:</a:t>
            </a:r>
          </a:p>
          <a:p>
            <a:pPr marL="774827" lvl="3" indent="-342900" defTabSz="914400" fontAlgn="base">
              <a:spcBef>
                <a:spcPts val="1999"/>
              </a:spcBef>
              <a:buClr>
                <a:srgbClr val="333333"/>
              </a:buClr>
              <a:buSzPct val="80000"/>
              <a:buFont typeface="WingDings"/>
              <a:buChar char=""/>
              <a:defRPr/>
            </a:pPr>
            <a:r>
              <a:rPr lang="he-IL" sz="2400" kern="0" dirty="0">
                <a:solidFill>
                  <a:srgbClr val="004992"/>
                </a:solidFill>
              </a:rPr>
              <a:t>אל תסמוך יותר מידי על הזכרון שלך!</a:t>
            </a:r>
          </a:p>
          <a:p>
            <a:pPr marL="774827" lvl="3" indent="-342900" defTabSz="914400" fontAlgn="base">
              <a:spcBef>
                <a:spcPts val="1999"/>
              </a:spcBef>
              <a:buClr>
                <a:srgbClr val="000000"/>
              </a:buClr>
              <a:buSzPct val="80000"/>
              <a:buFont typeface="WingDings"/>
              <a:buChar char=""/>
              <a:defRPr/>
            </a:pPr>
            <a:r>
              <a:rPr lang="he-IL" sz="2400" kern="0" dirty="0">
                <a:solidFill>
                  <a:srgbClr val="004992"/>
                </a:solidFill>
              </a:rPr>
              <a:t>חפש אינפורמציה נוספת (למשל עד ראייה)</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6" name="Slide Number Placeholder 5"/>
          <p:cNvSpPr>
            <a:spLocks noGrp="1"/>
          </p:cNvSpPr>
          <p:nvPr>
            <p:ph type="sldNum" sz="quarter" idx="12"/>
          </p:nvPr>
        </p:nvSpPr>
        <p:spPr/>
        <p:txBody>
          <a:bodyPr/>
          <a:lstStyle/>
          <a:p>
            <a:pPr>
              <a:defRPr/>
            </a:pPr>
            <a:fld id="{2CD5827D-9173-4B1D-A3E2-C9D8F5D7C71E}" type="slidenum">
              <a:rPr lang="de-DE" altLang="de-DE" smtClean="0">
                <a:latin typeface="+mn-lt"/>
              </a:rPr>
              <a:pPr>
                <a:defRPr/>
              </a:pPr>
              <a:t>84</a:t>
            </a:fld>
            <a:endParaRPr lang="de-DE" altLang="de-DE">
              <a:latin typeface="+mn-lt"/>
            </a:endParaRPr>
          </a:p>
        </p:txBody>
      </p:sp>
    </p:spTree>
    <p:extLst>
      <p:ext uri="{BB962C8B-B14F-4D97-AF65-F5344CB8AC3E}">
        <p14:creationId xmlns:p14="http://schemas.microsoft.com/office/powerpoint/2010/main" val="35438010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8" name="Content Placeholder 7"/>
          <p:cNvSpPr>
            <a:spLocks noGrp="1"/>
          </p:cNvSpPr>
          <p:nvPr>
            <p:ph idx="1"/>
          </p:nvPr>
        </p:nvSpPr>
        <p:spPr/>
        <p:txBody>
          <a:bodyPr/>
          <a:lstStyle/>
          <a:p>
            <a:pPr lvl="0" defTabSz="914400" rtl="0" fontAlgn="base">
              <a:defRPr/>
            </a:pPr>
            <a:r>
              <a:rPr lang="de-DE" sz="2400" b="1" kern="0" dirty="0">
                <a:solidFill>
                  <a:srgbClr val="333333"/>
                </a:solidFill>
              </a:rPr>
              <a:t>:</a:t>
            </a:r>
            <a:r>
              <a:rPr lang="he-IL" sz="2400" b="1" kern="0" dirty="0">
                <a:solidFill>
                  <a:srgbClr val="333333"/>
                </a:solidFill>
              </a:rPr>
              <a:t>מטרות הלימוד</a:t>
            </a:r>
          </a:p>
          <a:p>
            <a:pPr marL="342900" lvl="0" indent="-342900" defTabSz="914400" fontAlgn="base">
              <a:buClr>
                <a:srgbClr val="333333"/>
              </a:buClr>
              <a:buSzPct val="80000"/>
              <a:buFont typeface="WingDings"/>
              <a:buChar char=""/>
              <a:defRPr/>
            </a:pPr>
            <a:r>
              <a:rPr lang="he-IL" sz="2400" kern="0" dirty="0">
                <a:solidFill>
                  <a:srgbClr val="004992"/>
                </a:solidFill>
              </a:rPr>
              <a:t>הזכרונות שלנו יכולים לתעתע בנו!</a:t>
            </a:r>
            <a:br>
              <a:rPr lang="en-US" sz="2400" kern="0" dirty="0">
                <a:solidFill>
                  <a:srgbClr val="333333"/>
                </a:solidFill>
              </a:rPr>
            </a:br>
            <a:r>
              <a:rPr lang="he-IL" sz="2400" kern="0" dirty="0">
                <a:solidFill>
                  <a:srgbClr val="333333"/>
                </a:solidFill>
              </a:rPr>
              <a:t>במיוחד בארועים חשובים (ריב, עדות ראיה וכד'), יש לזכור: אם אתה לא זוכר פרטים חיוניים מהארוע:</a:t>
            </a:r>
          </a:p>
          <a:p>
            <a:pPr marL="774827" lvl="3" indent="-342900" defTabSz="914400" fontAlgn="base">
              <a:spcBef>
                <a:spcPts val="1999"/>
              </a:spcBef>
              <a:buClr>
                <a:srgbClr val="333333"/>
              </a:buClr>
              <a:buSzPct val="80000"/>
              <a:buFont typeface="WingDings"/>
              <a:buChar char=""/>
              <a:defRPr/>
            </a:pPr>
            <a:r>
              <a:rPr lang="he-IL" sz="2400" kern="0" dirty="0">
                <a:solidFill>
                  <a:srgbClr val="004992"/>
                </a:solidFill>
              </a:rPr>
              <a:t>אל תסמוך יותר מידי על הזכרון שלך!</a:t>
            </a:r>
          </a:p>
          <a:p>
            <a:pPr marL="774827" lvl="3" indent="-342900" defTabSz="914400" fontAlgn="base">
              <a:spcBef>
                <a:spcPts val="1999"/>
              </a:spcBef>
              <a:buClr>
                <a:srgbClr val="333333"/>
              </a:buClr>
              <a:buSzPct val="80000"/>
              <a:buFont typeface="WingDings"/>
              <a:buChar char=""/>
              <a:defRPr/>
            </a:pPr>
            <a:r>
              <a:rPr lang="he-IL" sz="2400" kern="0" dirty="0">
                <a:solidFill>
                  <a:srgbClr val="004992"/>
                </a:solidFill>
              </a:rPr>
              <a:t>חפש אינפורמציה נוספת (למשל עד ראייה)</a:t>
            </a:r>
            <a:br>
              <a:rPr lang="en-US" sz="2400" kern="0" dirty="0">
                <a:solidFill>
                  <a:srgbClr val="004992"/>
                </a:solidFill>
              </a:rPr>
            </a:br>
            <a:r>
              <a:rPr lang="he-IL" sz="2400" dirty="0">
                <a:solidFill>
                  <a:srgbClr val="333333"/>
                </a:solidFill>
              </a:rPr>
              <a:t>לדוגמה: היה לך ריב עם מישהו ואתה זוכר במעורפל שהוא העיר הערות מעליבות כלפיך. קח בחשבון כי הזכרון עלול לתעתע בך או שהשחזור שלך מעוות. כמו כן, שאל אנשים שנכחו בארוע.</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6" name="Slide Number Placeholder 5"/>
          <p:cNvSpPr>
            <a:spLocks noGrp="1"/>
          </p:cNvSpPr>
          <p:nvPr>
            <p:ph type="sldNum" sz="quarter" idx="12"/>
          </p:nvPr>
        </p:nvSpPr>
        <p:spPr/>
        <p:txBody>
          <a:bodyPr/>
          <a:lstStyle/>
          <a:p>
            <a:pPr>
              <a:defRPr/>
            </a:pPr>
            <a:fld id="{2CD5827D-9173-4B1D-A3E2-C9D8F5D7C71E}" type="slidenum">
              <a:rPr lang="de-DE" altLang="de-DE" smtClean="0">
                <a:latin typeface="+mn-lt"/>
              </a:rPr>
              <a:pPr>
                <a:defRPr/>
              </a:pPr>
              <a:t>85</a:t>
            </a:fld>
            <a:endParaRPr lang="de-DE" altLang="de-DE">
              <a:latin typeface="+mn-lt"/>
            </a:endParaRPr>
          </a:p>
        </p:txBody>
      </p:sp>
    </p:spTree>
    <p:extLst>
      <p:ext uri="{BB962C8B-B14F-4D97-AF65-F5344CB8AC3E}">
        <p14:creationId xmlns:p14="http://schemas.microsoft.com/office/powerpoint/2010/main" val="15351506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לזה ולפסיכוזה?</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he-IL" altLang="de-DE" sz="2000" dirty="0">
                <a:solidFill>
                  <a:srgbClr val="333333"/>
                </a:solidFill>
              </a:rPr>
              <a:t>במהלך פסיכוזה אנשים נוטים לזכור דברים שלא קרו כלל או שקרו בצורה אחרת.</a:t>
            </a:r>
            <a:endParaRPr lang="de-DE"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86</a:t>
            </a:fld>
            <a:endParaRPr lang="de-DE" altLang="de-DE">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לזה ולפסיכוזה?</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he-IL" altLang="de-DE" sz="2000" dirty="0">
                <a:solidFill>
                  <a:srgbClr val="333333"/>
                </a:solidFill>
              </a:rPr>
              <a:t>במהלך פסיכוזה אנשים נוטים לזכור דברים שלא קרו כלל או שקרו בצורה אחרת.</a:t>
            </a:r>
            <a:endParaRPr lang="de-DE" altLang="de-DE" sz="2000" dirty="0">
              <a:solidFill>
                <a:srgbClr val="333333"/>
              </a:solidFill>
            </a:endParaRPr>
          </a:p>
          <a:p>
            <a:pPr lvl="0" defTabSz="914400" fontAlgn="base"/>
            <a:r>
              <a:rPr lang="he-IL" altLang="de-DE" sz="2000" dirty="0">
                <a:solidFill>
                  <a:srgbClr val="004992"/>
                </a:solidFill>
              </a:rPr>
              <a:t>דוגמה: </a:t>
            </a:r>
            <a:r>
              <a:rPr lang="he-IL" altLang="de-DE" sz="2000" dirty="0">
                <a:solidFill>
                  <a:srgbClr val="333333"/>
                </a:solidFill>
              </a:rPr>
              <a:t>פיליפ משוכנע שמישהו גנב את אופניו.</a:t>
            </a:r>
          </a:p>
          <a:p>
            <a:pPr lvl="0" defTabSz="914400" fontAlgn="base"/>
            <a:r>
              <a:rPr lang="he-IL" altLang="de-DE" sz="2000" dirty="0">
                <a:solidFill>
                  <a:srgbClr val="004992"/>
                </a:solidFill>
              </a:rPr>
              <a:t>רקע: </a:t>
            </a:r>
            <a:r>
              <a:rPr lang="he-IL" altLang="de-DE" sz="2000" dirty="0">
                <a:solidFill>
                  <a:srgbClr val="333333"/>
                </a:solidFill>
              </a:rPr>
              <a:t>האופניים שלו אינם מול הדלת כפי שהיו תמיד והוא בטוח ב-100% שהשאיר אותם שם בלילה הקודם. לאחר מכן הוא רואה את האופניים קשורים ליד הסופרמרקט, והוא עומד להתקשר למשטרה כשהוא חושד שהגנב נמצא בסופרמרקט. מבחינתו הארוע הוא הוכחה נוספת למזימה נגדו שהחלה מאז שארנקו נגנב לפני 3 שבועות.</a:t>
            </a:r>
          </a:p>
          <a:p>
            <a:pPr lvl="0" defTabSz="914400" fontAlgn="base"/>
            <a:r>
              <a:rPr lang="he-IL" altLang="de-DE" sz="2000" dirty="0">
                <a:solidFill>
                  <a:srgbClr val="004992"/>
                </a:solidFill>
              </a:rPr>
              <a:t>אבל: </a:t>
            </a:r>
            <a:r>
              <a:rPr lang="he-IL" altLang="de-DE" sz="2000" dirty="0">
                <a:solidFill>
                  <a:srgbClr val="333333"/>
                </a:solidFill>
              </a:rPr>
              <a:t>בתא הטלפון, פיליפ מכניס ידו לכיס ומבחין במפתחות של המנעול. לפתע נזכר כי הוא עצמו השאיר את האופניים לפני הסופרמרקט.</a:t>
            </a:r>
            <a:endParaRPr lang="de-DE"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87</a:t>
            </a:fld>
            <a:endParaRPr lang="de-DE" altLang="de-DE">
              <a:latin typeface="+mn-lt"/>
            </a:endParaRPr>
          </a:p>
        </p:txBody>
      </p:sp>
    </p:spTree>
    <p:extLst>
      <p:ext uri="{BB962C8B-B14F-4D97-AF65-F5344CB8AC3E}">
        <p14:creationId xmlns:p14="http://schemas.microsoft.com/office/powerpoint/2010/main" val="31772884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לזה ולפסיכוזה?</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he-IL" altLang="de-DE" sz="2000" dirty="0">
                <a:solidFill>
                  <a:srgbClr val="333333"/>
                </a:solidFill>
              </a:rPr>
              <a:t>במהלך פסיכוזה אנשים נוטים לזכור דברים שלא קרו כלל או שקרו בצורה אחרת.</a:t>
            </a:r>
            <a:endParaRPr lang="de-DE" altLang="de-DE" sz="2000" dirty="0">
              <a:solidFill>
                <a:srgbClr val="333333"/>
              </a:solidFill>
            </a:endParaRPr>
          </a:p>
          <a:p>
            <a:pPr lvl="0" defTabSz="914400" fontAlgn="base"/>
            <a:r>
              <a:rPr lang="he-IL" altLang="de-DE" sz="2000" dirty="0">
                <a:solidFill>
                  <a:srgbClr val="004992"/>
                </a:solidFill>
              </a:rPr>
              <a:t>דוגמה: </a:t>
            </a:r>
            <a:r>
              <a:rPr lang="he-IL" altLang="de-DE" sz="2000" dirty="0">
                <a:solidFill>
                  <a:srgbClr val="333333"/>
                </a:solidFill>
              </a:rPr>
              <a:t>פיליפ משוכנע שמישהו גנב את אופניו.</a:t>
            </a:r>
          </a:p>
          <a:p>
            <a:pPr lvl="0" defTabSz="914400" fontAlgn="base"/>
            <a:r>
              <a:rPr lang="he-IL" altLang="de-DE" sz="2000" dirty="0">
                <a:solidFill>
                  <a:srgbClr val="004992"/>
                </a:solidFill>
              </a:rPr>
              <a:t>רקע: </a:t>
            </a:r>
            <a:r>
              <a:rPr lang="he-IL" altLang="de-DE" sz="2000" dirty="0">
                <a:solidFill>
                  <a:srgbClr val="333333"/>
                </a:solidFill>
              </a:rPr>
              <a:t>האופניים שלו אינם מול הדלת כפי שהיו תמיד והוא בטוח ב-100% שהשאיר אותם שם בלילה הקודם. לאחר מכן הוא רואה את האופניים קשורים ליד הסופרמרקט, והוא עומד להתקשר למשטרה כשהוא חושד שהגנב נמצא בסופרמרקט. מבחינתו הארוע הוא הוכחה נוספת למזימה נגדו שהחלה מאז שארנקו נגנב לפני 3 שבועות.</a:t>
            </a:r>
          </a:p>
          <a:p>
            <a:pPr lvl="0" defTabSz="914400" fontAlgn="base"/>
            <a:r>
              <a:rPr lang="he-IL" altLang="de-DE" sz="2000" dirty="0">
                <a:solidFill>
                  <a:srgbClr val="004992"/>
                </a:solidFill>
              </a:rPr>
              <a:t>אבל: </a:t>
            </a:r>
            <a:r>
              <a:rPr lang="he-IL" altLang="de-DE" sz="2000" dirty="0">
                <a:solidFill>
                  <a:srgbClr val="333333"/>
                </a:solidFill>
              </a:rPr>
              <a:t>בתא הטלפון, פיליפ מכניס ידו לכיס ומבחין במפתחות של המנעול. לפתע נזכר כי הוא עצמו השאיר את האופניים לפני הסופרמרקט.</a:t>
            </a:r>
            <a:endParaRPr lang="de-DE" altLang="de-DE" sz="2000" dirty="0">
              <a:solidFill>
                <a:srgbClr val="333333"/>
              </a:solidFill>
            </a:endParaRPr>
          </a:p>
          <a:p>
            <a:pPr lvl="0" defTabSz="914400" fontAlgn="base"/>
            <a:r>
              <a:rPr lang="he-IL" altLang="de-DE" sz="2000" dirty="0">
                <a:solidFill>
                  <a:srgbClr val="333333"/>
                </a:solidFill>
              </a:rPr>
              <a:t>זכרונות כוזבים מוגברים כאשר מישהו מרגיש מפוחד או נמצא תחת לחץ רב. לפני הסקת מסקנות: חשוב היטב האם ההנחות שלך הן אובייקטיביות ומבוססות! בנוסף, קח בחשבון: בהשוואה לזכרונות אמיתיים, זכרונות כוזבים הם לרוב מעורפלים!</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88</a:t>
            </a:fld>
            <a:endParaRPr lang="de-DE" altLang="de-DE">
              <a:latin typeface="+mn-lt"/>
            </a:endParaRPr>
          </a:p>
        </p:txBody>
      </p:sp>
    </p:spTree>
    <p:extLst>
      <p:ext uri="{BB962C8B-B14F-4D97-AF65-F5344CB8AC3E}">
        <p14:creationId xmlns:p14="http://schemas.microsoft.com/office/powerpoint/2010/main" val="13456237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e-IL" altLang="ko-KR" sz="3600" dirty="0">
                <a:solidFill>
                  <a:srgbClr val="004992"/>
                </a:solidFill>
                <a:latin typeface="+mn-lt"/>
                <a:ea typeface="+mn-ea"/>
                <a:cs typeface="+mn-cs"/>
              </a:rPr>
              <a:t>תודה על תשומת הלב!</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e-IL" altLang="ko-KR" i="1" dirty="0">
                <a:solidFill>
                  <a:srgbClr val="004992"/>
                </a:solidFill>
              </a:rPr>
              <a:t>למאמנים:</a:t>
            </a:r>
          </a:p>
          <a:p>
            <a:pPr marL="114935" marR="333375" lvl="0" defTabSz="914400">
              <a:lnSpc>
                <a:spcPct val="100000"/>
              </a:lnSpc>
              <a:spcBef>
                <a:spcPts val="800"/>
              </a:spcBef>
            </a:pPr>
            <a:r>
              <a:rPr lang="he-IL" altLang="ko-KR" dirty="0">
                <a:solidFill>
                  <a:srgbClr val="004992"/>
                </a:solidFill>
              </a:rPr>
              <a:t>נא חלק גליונות עבודה. הציגו את האפליקציה שלנו</a:t>
            </a:r>
            <a:r>
              <a:rPr lang="en-US" altLang="ko-KR" dirty="0">
                <a:solidFill>
                  <a:srgbClr val="004992"/>
                </a:solidFill>
              </a:rPr>
              <a:t>COGITO </a:t>
            </a:r>
            <a:r>
              <a:rPr lang="he-IL" altLang="ko-KR" dirty="0">
                <a:solidFill>
                  <a:srgbClr val="004992"/>
                </a:solidFill>
              </a:rPr>
              <a:t> (הורד ללא תשלום).</a:t>
            </a:r>
            <a:endParaRPr lang="ar-AE"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6C86A5FA-D8AA-4280-AC0E-CEB875905856}" type="slidenum">
              <a:rPr lang="de-DE" altLang="de-DE" smtClean="0">
                <a:latin typeface="+mn-lt"/>
              </a:rPr>
              <a:pPr>
                <a:defRPr/>
              </a:pPr>
              <a:t>89</a:t>
            </a:fld>
            <a:endParaRPr lang="de-DE" altLang="de-DE">
              <a:latin typeface="+mn-lt"/>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pic>
        <p:nvPicPr>
          <p:cNvPr id="16"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spTree>
    <p:extLst>
      <p:ext uri="{BB962C8B-B14F-4D97-AF65-F5344CB8AC3E}">
        <p14:creationId xmlns:p14="http://schemas.microsoft.com/office/powerpoint/2010/main" val="355056896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90</a:t>
            </a:fld>
            <a:endParaRPr lang="de-DE" altLang="de-DE">
              <a:latin typeface="+mn-lt"/>
            </a:endParaRPr>
          </a:p>
        </p:txBody>
      </p:sp>
      <p:graphicFrame>
        <p:nvGraphicFramePr>
          <p:cNvPr id="7" name="Group 2"/>
          <p:cNvGraphicFramePr>
            <a:graphicFrameLocks noGrp="1"/>
          </p:cNvGraphicFramePr>
          <p:nvPr>
            <p:extLst>
              <p:ext uri="{D42A27DB-BD31-4B8C-83A1-F6EECF244321}">
                <p14:modId xmlns:p14="http://schemas.microsoft.com/office/powerpoint/2010/main" val="3289788011"/>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Bernd </a:t>
                      </a:r>
                      <a:r>
                        <a:rPr kumimoji="0" lang="en-GB" sz="1000" b="0" i="0" u="none" strike="noStrike" cap="none" normalizeH="0" baseline="0" dirty="0" err="1">
                          <a:ln>
                            <a:noFill/>
                          </a:ln>
                          <a:solidFill>
                            <a:srgbClr val="333333"/>
                          </a:solidFill>
                          <a:effectLst/>
                          <a:latin typeface="+mn-lt"/>
                          <a:ea typeface="+mn-ea"/>
                          <a:cs typeface="+mn-cs"/>
                        </a:rPr>
                        <a:t>Hampel</a:t>
                      </a:r>
                      <a:r>
                        <a:rPr kumimoji="0" lang="en-GB" sz="1000" b="0" i="0" u="none" strike="noStrike" cap="none" normalizeH="0" baseline="0" dirty="0">
                          <a:ln>
                            <a:noFill/>
                          </a:ln>
                          <a:solidFill>
                            <a:srgbClr val="333333"/>
                          </a:solidFill>
                          <a:effectLst/>
                          <a:latin typeface="+mn-lt"/>
                          <a:ea typeface="+mn-ea"/>
                          <a:cs typeface="+mn-cs"/>
                        </a:rPr>
                        <a:t>, Helmut </a:t>
                      </a:r>
                      <a:r>
                        <a:rPr kumimoji="0" lang="en-GB" sz="1000" b="0" i="0" u="none" strike="noStrike" cap="none" normalizeH="0" baseline="0" dirty="0" err="1">
                          <a:ln>
                            <a:noFill/>
                          </a:ln>
                          <a:solidFill>
                            <a:srgbClr val="333333"/>
                          </a:solidFill>
                          <a:effectLst/>
                          <a:latin typeface="+mn-lt"/>
                          <a:ea typeface="+mn-ea"/>
                          <a:cs typeface="+mn-cs"/>
                        </a:rPr>
                        <a:t>Schack</a:t>
                      </a:r>
                      <a:r>
                        <a:rPr kumimoji="0" lang="en-GB" sz="1000" b="0" i="0" u="none" strike="noStrike" cap="none" normalizeH="0" baseline="0" dirty="0">
                          <a:ln>
                            <a:noFill/>
                          </a:ln>
                          <a:solidFill>
                            <a:srgbClr val="333333"/>
                          </a:solidFill>
                          <a:effectLst/>
                          <a:latin typeface="+mn-lt"/>
                          <a:ea typeface="+mn-ea"/>
                          <a:cs typeface="+mn-cs"/>
                        </a:rPr>
                        <a:t>, Andreas </a:t>
                      </a:r>
                      <a:r>
                        <a:rPr kumimoji="0" lang="en-GB" sz="1000" b="0" i="0" u="none" strike="noStrike" cap="none" normalizeH="0" baseline="0" dirty="0" err="1">
                          <a:ln>
                            <a:noFill/>
                          </a:ln>
                          <a:solidFill>
                            <a:srgbClr val="333333"/>
                          </a:solidFill>
                          <a:effectLst/>
                          <a:latin typeface="+mn-lt"/>
                          <a:ea typeface="+mn-ea"/>
                          <a:cs typeface="+mn-cs"/>
                        </a:rPr>
                        <a:t>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Private/</a:t>
                      </a:r>
                      <a:r>
                        <a:rPr kumimoji="0" lang="en-GB" sz="1000" b="0" i="0" u="none" strike="noStrike" cap="none" normalizeH="0" baseline="0" dirty="0" err="1">
                          <a:ln>
                            <a:noFill/>
                          </a:ln>
                          <a:solidFill>
                            <a:srgbClr val="333333"/>
                          </a:solidFill>
                          <a:effectLst/>
                          <a:latin typeface="+mn-lt"/>
                          <a:ea typeface="+mn-ea"/>
                          <a:cs typeface="+mn-cs"/>
                        </a:rPr>
                        <a:t>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The Rocketeer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Kirk Talks to Spock about his Fez Addiction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Raumschiff Enterprise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Zerbombtes Dresden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Piaget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bugs bunny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Edited by/Editiert v. Michael B. Miller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False memory pictures/False Memory Bilder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Geobra</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Brandstätter</a:t>
                      </a:r>
                      <a:r>
                        <a:rPr kumimoji="0" lang="en-GB" sz="1000" b="0" i="0" u="none" strike="noStrike" cap="none" normalizeH="0" baseline="0" dirty="0">
                          <a:ln>
                            <a:noFill/>
                          </a:ln>
                          <a:solidFill>
                            <a:srgbClr val="333333"/>
                          </a:solidFill>
                          <a:effectLst/>
                          <a:latin typeface="+mn-lt"/>
                          <a:ea typeface="+mn-ea"/>
                          <a:cs typeface="+mn-cs"/>
                        </a:rPr>
                        <a:t>; Stefan </a:t>
                      </a:r>
                      <a:r>
                        <a:rPr kumimoji="0" lang="en-GB" sz="1000" b="0" i="0" u="none" strike="noStrike" cap="none" normalizeH="0" baseline="0" dirty="0" err="1">
                          <a:ln>
                            <a:noFill/>
                          </a:ln>
                          <a:solidFill>
                            <a:srgbClr val="333333"/>
                          </a:solidFill>
                          <a:effectLst/>
                          <a:latin typeface="+mn-lt"/>
                          <a:ea typeface="+mn-ea"/>
                          <a:cs typeface="+mn-cs"/>
                        </a:rPr>
                        <a:t>Merz</a:t>
                      </a:r>
                      <a:r>
                        <a:rPr kumimoji="0" lang="en-GB" sz="1000" b="0" i="0" u="none" strike="noStrike" cap="none" normalizeH="0" baseline="0" dirty="0">
                          <a:ln>
                            <a:noFill/>
                          </a:ln>
                          <a:solidFill>
                            <a:srgbClr val="333333"/>
                          </a:solidFill>
                          <a:effectLst/>
                          <a:latin typeface="+mn-lt"/>
                          <a:ea typeface="+mn-ea"/>
                          <a:cs typeface="+mn-cs"/>
                        </a:rPr>
                        <a:t> &amp; Frank </a:t>
                      </a:r>
                      <a:r>
                        <a:rPr kumimoji="0" lang="en-GB" sz="1000" b="0" i="0" u="none" strike="noStrike" cap="none" normalizeH="0" baseline="0" dirty="0" err="1">
                          <a:ln>
                            <a:noFill/>
                          </a:ln>
                          <a:solidFill>
                            <a:srgbClr val="333333"/>
                          </a:solidFill>
                          <a:effectLst/>
                          <a:latin typeface="+mn-lt"/>
                          <a:ea typeface="+mn-ea"/>
                          <a:cs typeface="+mn-cs"/>
                        </a:rPr>
                        <a:t>Burmeister</a:t>
                      </a:r>
                      <a:r>
                        <a:rPr kumimoji="0" lang="en-GB" sz="1000" b="0" i="0" u="none" strike="noStrike" cap="none" normalizeH="0" baseline="0" dirty="0">
                          <a:ln>
                            <a:noFill/>
                          </a:ln>
                          <a:solidFill>
                            <a:srgbClr val="333333"/>
                          </a:solidFill>
                          <a:effectLst/>
                          <a:latin typeface="+mn-lt"/>
                          <a:ea typeface="+mn-ea"/>
                          <a:cs typeface="+mn-cs"/>
                        </a:rPr>
                        <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Playmobil</a:t>
                      </a:r>
                      <a:r>
                        <a:rPr kumimoji="0" lang="en-GB" sz="1000" b="0" i="0" u="none" strike="noStrike" cap="none" normalizeH="0" baseline="0" dirty="0">
                          <a:ln>
                            <a:noFill/>
                          </a:ln>
                          <a:solidFill>
                            <a:srgbClr val="333333"/>
                          </a:solidFill>
                          <a:effectLst/>
                          <a:latin typeface="+mn-lt"/>
                          <a:ea typeface="+mn-ea"/>
                          <a:cs typeface="+mn-cs"/>
                        </a:rPr>
                        <a:t>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Ximena</a:t>
                      </a:r>
                      <a:r>
                        <a:rPr kumimoji="0" lang="en-GB" sz="1000" b="0" i="0" u="none" strike="noStrike" cap="none" normalizeH="0" baseline="0" dirty="0">
                          <a:ln>
                            <a:noFill/>
                          </a:ln>
                          <a:solidFill>
                            <a:srgbClr val="333333"/>
                          </a:solidFill>
                          <a:effectLst/>
                          <a:latin typeface="+mn-lt"/>
                          <a:ea typeface="+mn-ea"/>
                          <a:cs typeface="+mn-cs"/>
                        </a:rPr>
                        <a:t> Del </a:t>
                      </a:r>
                      <a:r>
                        <a:rPr kumimoji="0" lang="en-GB" sz="1000" b="0" i="0" u="none" strike="noStrike" cap="none" normalizeH="0" baseline="0" dirty="0" err="1">
                          <a:ln>
                            <a:noFill/>
                          </a:ln>
                          <a:solidFill>
                            <a:srgbClr val="333333"/>
                          </a:solidFill>
                          <a:effectLst/>
                          <a:latin typeface="+mn-lt"/>
                          <a:ea typeface="+mn-ea"/>
                          <a:cs typeface="+mn-cs"/>
                        </a:rPr>
                        <a:t>Villar</a:t>
                      </a:r>
                      <a:r>
                        <a:rPr kumimoji="0" lang="en-GB" sz="1000" b="0" i="0" u="none" strike="noStrike" cap="none" normalizeH="0" baseline="0">
                          <a:ln>
                            <a:noFill/>
                          </a:ln>
                          <a:solidFill>
                            <a:srgbClr val="333333"/>
                          </a:solidFill>
                          <a:effectLst/>
                          <a:latin typeface="+mn-lt"/>
                          <a:ea typeface="+mn-ea"/>
                          <a:cs typeface="+mn-cs"/>
                        </a:rPr>
                        <a:t>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a:t>
                      </a:r>
                      <a:r>
                        <a:rPr kumimoji="0" lang="en-GB" sz="1000" b="0" i="0" u="none" strike="noStrike" cap="none" normalizeH="0" baseline="0" dirty="0" err="1">
                          <a:ln>
                            <a:noFill/>
                          </a:ln>
                          <a:solidFill>
                            <a:srgbClr val="333333"/>
                          </a:solidFill>
                          <a:effectLst/>
                          <a:latin typeface="+mn-lt"/>
                          <a:ea typeface="+mn-ea"/>
                          <a:cs typeface="+mn-cs"/>
                        </a:rPr>
                        <a:t>Garten</a:t>
                      </a:r>
                      <a:r>
                        <a:rPr kumimoji="0" lang="en-GB" sz="1000" b="0" i="0" u="none" strike="noStrike" cap="none" normalizeH="0" baseline="0" dirty="0">
                          <a:ln>
                            <a:noFill/>
                          </a:ln>
                          <a:solidFill>
                            <a:srgbClr val="333333"/>
                          </a:solidFill>
                          <a:effectLst/>
                          <a:latin typeface="+mn-lt"/>
                          <a:ea typeface="+mn-ea"/>
                          <a:cs typeface="+mn-cs"/>
                        </a:rPr>
                        <a:t>,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the “fair use” 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RTL">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3626</Words>
  <Application>Microsoft Office PowerPoint</Application>
  <PresentationFormat>Benutzerdefiniert</PresentationFormat>
  <Paragraphs>770</Paragraphs>
  <Slides>90</Slides>
  <Notes>90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90</vt:i4>
      </vt:variant>
    </vt:vector>
  </HeadingPairs>
  <TitlesOfParts>
    <vt:vector size="97" baseType="lpstr">
      <vt:lpstr>WingDings</vt:lpstr>
      <vt:lpstr>Calibri Light</vt:lpstr>
      <vt:lpstr>Symbol</vt:lpstr>
      <vt:lpstr>WingDings</vt:lpstr>
      <vt:lpstr>Arial</vt:lpstr>
      <vt:lpstr>Times New Roman</vt:lpstr>
      <vt:lpstr>UKE_PPT-Vorlage_16zu9</vt:lpstr>
      <vt:lpstr> – MCT 5 Aזיכרון</vt:lpstr>
      <vt:lpstr>זיכרון</vt:lpstr>
      <vt:lpstr>זיכרון</vt:lpstr>
      <vt:lpstr>זיכרון</vt:lpstr>
      <vt:lpstr>זיכרון</vt:lpstr>
      <vt:lpstr>זיכרון</vt:lpstr>
      <vt:lpstr>איך אני יכול לשנן דברים טוב יותר?</vt:lpstr>
      <vt:lpstr>איך אני יכול לשנן דברים טוב יותר?</vt:lpstr>
      <vt:lpstr>איך אני יכול לשנן דברים טוב יותר?</vt:lpstr>
      <vt:lpstr>איך אני יכול לשנן דברים טוב יותר?</vt:lpstr>
      <vt:lpstr>איך אני יכול לשנן דברים טוב יותר?</vt:lpstr>
      <vt:lpstr>איך אני יכול לשנן דברים טוב יותר?</vt:lpstr>
      <vt:lpstr>איך אני יכול לשנן דברים טוב יותר?</vt:lpstr>
      <vt:lpstr>איך אני יכול לשנן דברים טוב יותר?</vt:lpstr>
      <vt:lpstr>איך אני יכול לשנן דברים טוב יותר?</vt:lpstr>
      <vt:lpstr>האם כולנו זוכרים או תופסים את אותו הדבר?</vt:lpstr>
      <vt:lpstr>שים לב להבדלים בציורים הנוגעים בצבע וגודל בציורים. האם ישנם היבטים אותם ציירו האמנים בצורה שונה או אולי אפילו השמיטו?</vt:lpstr>
      <vt:lpstr>כל אדם רואה דברים בצורה שונה! כמו בדוגמת הציורים: אותו הנוף, בדגשים שונים!</vt:lpstr>
      <vt:lpstr>תירגול</vt:lpstr>
      <vt:lpstr>תירגול</vt:lpstr>
      <vt:lpstr>תירגול</vt:lpstr>
      <vt:lpstr>PowerPoint-Präsentation</vt:lpstr>
      <vt:lpstr>בחוף מה ראית? מה מידת הביטחון שלך?</vt:lpstr>
      <vt:lpstr>בחוף</vt:lpstr>
      <vt:lpstr>PowerPoint-Präsentation</vt:lpstr>
      <vt:lpstr>תחנת רכבת מה ראית? מה מידת הביטחון שלך?</vt:lpstr>
      <vt:lpstr>תחנת רכבת</vt:lpstr>
      <vt:lpstr>זיכרונות כוזבים בחיי היום-יום</vt:lpstr>
      <vt:lpstr>זיכרונות כוזבים בחיי היום-יום</vt:lpstr>
      <vt:lpstr>זיכרונות כוזבים בחיי היום-יום</vt:lpstr>
      <vt:lpstr>סוגים של טעויות זיכרון</vt:lpstr>
      <vt:lpstr>סוגים של טעויות זיכרון</vt:lpstr>
      <vt:lpstr>סוגים של טעויות זיכרון</vt:lpstr>
      <vt:lpstr>סוגים של טעויות זיכרון</vt:lpstr>
      <vt:lpstr>זיכרונות שווא</vt:lpstr>
      <vt:lpstr>זיכרונות שווא</vt:lpstr>
      <vt:lpstr>זיכרונות שווא</vt:lpstr>
      <vt:lpstr>זיכרונות שווא</vt:lpstr>
      <vt:lpstr>מדוע אנו עושים זאת?</vt:lpstr>
      <vt:lpstr>מדוע אנו עושים זאת?</vt:lpstr>
      <vt:lpstr>מדוע אנו עושים זאת?</vt:lpstr>
      <vt:lpstr>כיצד טעויות זיכרון תורמות לפרשנויות שגויות במהלך פסיכוזה – דוגמאות</vt:lpstr>
      <vt:lpstr>תירגול</vt:lpstr>
      <vt:lpstr>תירגול</vt:lpstr>
      <vt:lpstr>PowerPoint-Präsentation</vt:lpstr>
      <vt:lpstr>קיוסק מה ראית? מה מידת הביטחון שלך?</vt:lpstr>
      <vt:lpstr>קיוסק</vt:lpstr>
      <vt:lpstr>PowerPoint-Präsentation</vt:lpstr>
      <vt:lpstr>גינה מה לא הוצג? מה מידת הביטחון שלך?</vt:lpstr>
      <vt:lpstr>גינה</vt:lpstr>
      <vt:lpstr>אופציונלי: סרטון וידאו</vt:lpstr>
      <vt:lpstr>PowerPoint-Präsentation</vt:lpstr>
      <vt:lpstr>סיעור מוחות</vt:lpstr>
      <vt:lpstr>כיתה מה ראית? מה מידת הביטחון שלך?</vt:lpstr>
      <vt:lpstr>כיתה</vt:lpstr>
      <vt:lpstr>PowerPoint-Präsentation</vt:lpstr>
      <vt:lpstr>דיג מה לא הוצג? מה מידת הביטחון שלך?</vt:lpstr>
      <vt:lpstr>דיג</vt:lpstr>
      <vt:lpstr>PowerPoint-Präsentation</vt:lpstr>
      <vt:lpstr>סיעור מוחות</vt:lpstr>
      <vt:lpstr>מעבר חציה מה ראית? מה מידת הביטחון שלך?</vt:lpstr>
      <vt:lpstr>מעבר חציה</vt:lpstr>
      <vt:lpstr>PowerPoint-Präsentation</vt:lpstr>
      <vt:lpstr>סיעור מוחות</vt:lpstr>
      <vt:lpstr>גינת משחקים מה ראית? מה מידת הביטחון שלך?</vt:lpstr>
      <vt:lpstr>גינת משחקים</vt:lpstr>
      <vt:lpstr>PowerPoint-Präsentation</vt:lpstr>
      <vt:lpstr>חתונה מה לא הוצג? מה מידת הביטחון שלך?</vt:lpstr>
      <vt:lpstr>חתונה</vt:lpstr>
      <vt:lpstr>PowerPoint-Präsentation</vt:lpstr>
      <vt:lpstr>כדורגל מה לא הוצג? מה מידת הביטחון שלך?</vt:lpstr>
      <vt:lpstr>כדורגל</vt:lpstr>
      <vt:lpstr>PowerPoint-Präsentation</vt:lpstr>
      <vt:lpstr>על הירח מה לא הוצג? מה מידת הביטחון שלך?</vt:lpstr>
      <vt:lpstr>על הירח</vt:lpstr>
      <vt:lpstr>PowerPoint-Präsentation</vt:lpstr>
      <vt:lpstr>חילוץ מה לא הוצג? מה מידת הביטחון שלך?</vt:lpstr>
      <vt:lpstr>חילוץ</vt:lpstr>
      <vt:lpstr>PowerPoint-Präsentation</vt:lpstr>
      <vt:lpstr>סיעור מוחות</vt:lpstr>
      <vt:lpstr>עבודות בכביש מה ראית? מה מידת הביטחון שלך?</vt:lpstr>
      <vt:lpstr>עבודות בכביש</vt:lpstr>
      <vt:lpstr>יישום בחיי היום-יום</vt:lpstr>
      <vt:lpstr>יישום בחיי היום-יום</vt:lpstr>
      <vt:lpstr>יישום בחיי היום-יום</vt:lpstr>
      <vt:lpstr>מה לזה ולפסיכוזה?</vt:lpstr>
      <vt:lpstr>מה לזה ולפסיכוזה?</vt:lpstr>
      <vt:lpstr>מה לזה ולפסיכוזה?</vt:lpstr>
      <vt:lpstr>תודה על תשומת הלב!</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318</cp:revision>
  <dcterms:created xsi:type="dcterms:W3CDTF">2004-06-30T16:15:23Z</dcterms:created>
  <dcterms:modified xsi:type="dcterms:W3CDTF">2022-01-04T09:36:08Z</dcterms:modified>
</cp:coreProperties>
</file>