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34" r:id="rId1"/>
  </p:sldMasterIdLst>
  <p:notesMasterIdLst>
    <p:notesMasterId r:id="rId69"/>
  </p:notesMasterIdLst>
  <p:handoutMasterIdLst>
    <p:handoutMasterId r:id="rId70"/>
  </p:handoutMasterIdLst>
  <p:sldIdLst>
    <p:sldId id="926" r:id="rId2"/>
    <p:sldId id="837" r:id="rId3"/>
    <p:sldId id="903" r:id="rId4"/>
    <p:sldId id="902" r:id="rId5"/>
    <p:sldId id="901" r:id="rId6"/>
    <p:sldId id="900" r:id="rId7"/>
    <p:sldId id="444" r:id="rId8"/>
    <p:sldId id="889" r:id="rId9"/>
    <p:sldId id="909" r:id="rId10"/>
    <p:sldId id="908" r:id="rId11"/>
    <p:sldId id="907" r:id="rId12"/>
    <p:sldId id="906" r:id="rId13"/>
    <p:sldId id="905" r:id="rId14"/>
    <p:sldId id="904" r:id="rId15"/>
    <p:sldId id="446" r:id="rId16"/>
    <p:sldId id="823" r:id="rId17"/>
    <p:sldId id="824" r:id="rId18"/>
    <p:sldId id="825" r:id="rId19"/>
    <p:sldId id="875" r:id="rId20"/>
    <p:sldId id="911" r:id="rId21"/>
    <p:sldId id="910" r:id="rId22"/>
    <p:sldId id="458" r:id="rId23"/>
    <p:sldId id="459" r:id="rId24"/>
    <p:sldId id="460" r:id="rId25"/>
    <p:sldId id="728" r:id="rId26"/>
    <p:sldId id="729" r:id="rId27"/>
    <p:sldId id="730" r:id="rId28"/>
    <p:sldId id="884" r:id="rId29"/>
    <p:sldId id="915" r:id="rId30"/>
    <p:sldId id="914" r:id="rId31"/>
    <p:sldId id="913" r:id="rId32"/>
    <p:sldId id="912" r:id="rId33"/>
    <p:sldId id="849" r:id="rId34"/>
    <p:sldId id="852" r:id="rId35"/>
    <p:sldId id="917" r:id="rId36"/>
    <p:sldId id="916" r:id="rId37"/>
    <p:sldId id="853" r:id="rId38"/>
    <p:sldId id="855" r:id="rId39"/>
    <p:sldId id="919" r:id="rId40"/>
    <p:sldId id="918" r:id="rId41"/>
    <p:sldId id="819" r:id="rId42"/>
    <p:sldId id="856" r:id="rId43"/>
    <p:sldId id="920" r:id="rId44"/>
    <p:sldId id="801" r:id="rId45"/>
    <p:sldId id="802" r:id="rId46"/>
    <p:sldId id="803" r:id="rId47"/>
    <p:sldId id="898" r:id="rId48"/>
    <p:sldId id="749" r:id="rId49"/>
    <p:sldId id="752" r:id="rId50"/>
    <p:sldId id="750" r:id="rId51"/>
    <p:sldId id="751" r:id="rId52"/>
    <p:sldId id="753" r:id="rId53"/>
    <p:sldId id="756" r:id="rId54"/>
    <p:sldId id="754" r:id="rId55"/>
    <p:sldId id="755" r:id="rId56"/>
    <p:sldId id="766" r:id="rId57"/>
    <p:sldId id="767" r:id="rId58"/>
    <p:sldId id="768" r:id="rId59"/>
    <p:sldId id="876" r:id="rId60"/>
    <p:sldId id="923" r:id="rId61"/>
    <p:sldId id="922" r:id="rId62"/>
    <p:sldId id="921" r:id="rId63"/>
    <p:sldId id="792" r:id="rId64"/>
    <p:sldId id="925" r:id="rId65"/>
    <p:sldId id="924" r:id="rId66"/>
    <p:sldId id="899" r:id="rId67"/>
    <p:sldId id="880" r:id="rId68"/>
  </p:sldIdLst>
  <p:sldSz cx="12195175" cy="6858000"/>
  <p:notesSz cx="7099300" cy="10234613"/>
  <p:embeddedFontLst>
    <p:embeddedFont>
      <p:font typeface="Calibri" panose="020F0502020204030204" pitchFamily="34" charset="0"/>
      <p:regular r:id="rId71"/>
      <p:bold r:id="rId72"/>
      <p:italic r:id="rId73"/>
      <p:boldItalic r:id="rId74"/>
    </p:embeddedFont>
    <p:embeddedFont>
      <p:font typeface="Calibri Light" panose="020F0302020204030204" pitchFamily="34" charset="0"/>
      <p:regular r:id="rId75"/>
      <p:italic r:id="rId76"/>
    </p:embeddedFont>
  </p:embeddedFontLst>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4681" autoAdjust="0"/>
  </p:normalViewPr>
  <p:slideViewPr>
    <p:cSldViewPr>
      <p:cViewPr varScale="1">
        <p:scale>
          <a:sx n="97" d="100"/>
          <a:sy n="97" d="100"/>
        </p:scale>
        <p:origin x="88" y="8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3" Type="http://schemas.openxmlformats.org/officeDocument/2006/relationships/slide" Target="slides/slide49.xml"/><Relationship Id="rId7" Type="http://schemas.openxmlformats.org/officeDocument/2006/relationships/slide" Target="slides/slide57.xml"/><Relationship Id="rId2" Type="http://schemas.openxmlformats.org/officeDocument/2006/relationships/slide" Target="slides/slide45.xml"/><Relationship Id="rId1" Type="http://schemas.openxmlformats.org/officeDocument/2006/relationships/slide" Target="slides/slide26.xml"/><Relationship Id="rId6" Type="http://schemas.openxmlformats.org/officeDocument/2006/relationships/slide" Target="slides/slide54.xml"/><Relationship Id="rId5" Type="http://schemas.openxmlformats.org/officeDocument/2006/relationships/slide" Target="slides/slide53.xml"/><Relationship Id="rId4"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C3BFC29-F968-46BE-888E-53BD2363187B}" type="slidenum">
              <a:rPr lang="en-GB" altLang="de-DE"/>
              <a:pPr>
                <a:defRPr/>
              </a:pPr>
              <a:t>‹Nr.›</a:t>
            </a:fld>
            <a:endParaRPr lang="en-GB" altLang="de-DE"/>
          </a:p>
        </p:txBody>
      </p:sp>
    </p:spTree>
    <p:extLst>
      <p:ext uri="{BB962C8B-B14F-4D97-AF65-F5344CB8AC3E}">
        <p14:creationId xmlns:p14="http://schemas.microsoft.com/office/powerpoint/2010/main" val="519167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E26B354-EA83-437B-A2B1-89574223CED2}" type="slidenum">
              <a:rPr lang="en-US" altLang="de-DE"/>
              <a:pPr>
                <a:defRPr/>
              </a:pPr>
              <a:t>‹Nr.›</a:t>
            </a:fld>
            <a:endParaRPr lang="en-US" altLang="de-DE"/>
          </a:p>
        </p:txBody>
      </p:sp>
    </p:spTree>
    <p:extLst>
      <p:ext uri="{BB962C8B-B14F-4D97-AF65-F5344CB8AC3E}">
        <p14:creationId xmlns:p14="http://schemas.microsoft.com/office/powerpoint/2010/main" val="576614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4EE9B0-973F-4994-BA5F-EAE3B097EED3}"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9708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AED27C-00B1-4CAC-8516-BBCF690F9319}"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6757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66695-EF58-4767-BEAE-9DCAA9B23202}"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1421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17D2EE-F496-452A-B68F-CBA60661375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0175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41A19-AFFC-43D1-8ED0-6FD2617967F9}"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9700" y="768350"/>
            <a:ext cx="6821488"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3940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A0A58F-073C-4922-8989-E85B7A5755C0}"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9781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A0A58F-073C-4922-8989-E85B7A5755C0}"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9781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A0A58F-073C-4922-8989-E85B7A5755C0}"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9781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0DAF07-4788-4B59-9084-E635DC0B75E0}"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288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202673-2055-42F6-9E32-B38188969F57}"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5967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FD1F03-55E6-44E4-8FA4-3F33BDB0FA68}"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4513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394D6F-6C67-4ADE-BCAA-A718B790E177}"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9694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FFDF8D-70E1-486C-B48B-FAF965908222}"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9519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431709-8F54-493F-9D4C-CF78B3A2DDBE}"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5197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FB5263-C27C-489D-9B15-32C7D3CDDDF6}"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52315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112BC-758E-4ACE-B8F0-26A74714B2CC}"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6384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112BC-758E-4ACE-B8F0-26A74714B2CC}"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638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112BC-758E-4ACE-B8F0-26A74714B2CC}"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6384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A72F5F-0EE9-4286-8A24-047154EE0DD8}"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50345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B5D498-6DA6-4092-9017-2447D4545DDC}" type="slidenum">
              <a:rPr lang="en-US" altLang="de-DE" sz="1300" smtClean="0"/>
              <a:pPr>
                <a:spcBef>
                  <a:spcPct val="0"/>
                </a:spcBef>
              </a:pPr>
              <a:t>38</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7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B5D498-6DA6-4092-9017-2447D4545DDC}"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B5D498-6DA6-4092-9017-2447D4545DDC}"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7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6809F-81B4-4FD5-8730-F236C9E5695E}"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47433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EFAE52-F3F0-4971-8E56-32325A541406}"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5795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EFAE52-F3F0-4971-8E56-32325A541406}"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5795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14C9FA-6E2F-46B0-9578-E0CA73EE72EF}" type="slidenum">
              <a:rPr lang="en-US" altLang="de-DE" sz="1300" smtClean="0"/>
              <a:pPr>
                <a:spcBef>
                  <a:spcPct val="0"/>
                </a:spcBef>
              </a:pPr>
              <a:t>44</a:t>
            </a:fld>
            <a:endParaRPr lang="en-US" altLang="de-DE" sz="1300"/>
          </a:p>
        </p:txBody>
      </p:sp>
      <p:sp>
        <p:nvSpPr>
          <p:cNvPr id="106499" name="Rectangle 1026"/>
          <p:cNvSpPr>
            <a:spLocks noGrp="1" noRot="1" noChangeAspect="1" noChangeArrowheads="1" noTextEdit="1"/>
          </p:cNvSpPr>
          <p:nvPr>
            <p:ph type="sldImg"/>
          </p:nvPr>
        </p:nvSpPr>
        <p:spPr>
          <a:xfrm>
            <a:off x="138113" y="768350"/>
            <a:ext cx="6823075" cy="3836988"/>
          </a:xfrm>
          <a:ln/>
        </p:spPr>
      </p:sp>
      <p:sp>
        <p:nvSpPr>
          <p:cNvPr id="1065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78354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960E8B-4BF0-4843-A4DA-BE98BB5AEF02}" type="slidenum">
              <a:rPr lang="en-US" altLang="de-DE" sz="1300" smtClean="0"/>
              <a:pPr>
                <a:spcBef>
                  <a:spcPct val="0"/>
                </a:spcBef>
              </a:pPr>
              <a:t>45</a:t>
            </a:fld>
            <a:endParaRPr lang="en-US" altLang="de-DE" sz="1300"/>
          </a:p>
        </p:txBody>
      </p:sp>
      <p:sp>
        <p:nvSpPr>
          <p:cNvPr id="108547" name="Rectangle 1026"/>
          <p:cNvSpPr>
            <a:spLocks noGrp="1" noRot="1" noChangeAspect="1" noChangeArrowheads="1" noTextEdit="1"/>
          </p:cNvSpPr>
          <p:nvPr>
            <p:ph type="sldImg"/>
          </p:nvPr>
        </p:nvSpPr>
        <p:spPr>
          <a:xfrm>
            <a:off x="138113" y="768350"/>
            <a:ext cx="6823075" cy="3836988"/>
          </a:xfrm>
          <a:ln/>
        </p:spPr>
      </p:sp>
      <p:sp>
        <p:nvSpPr>
          <p:cNvPr id="108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47754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386E1C-9EA3-4461-A208-1DA9238A3BD6}"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350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B4FE79-85D6-47FB-AD6D-F4868E8B134B}" type="slidenum">
              <a:rPr lang="en-US" altLang="de-DE" sz="1300" smtClean="0"/>
              <a:pPr>
                <a:spcBef>
                  <a:spcPct val="0"/>
                </a:spcBef>
              </a:pPr>
              <a:t>48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69468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02C6A7-BF0C-4989-994A-FC28C859BEE2}" type="slidenum">
              <a:rPr lang="en-US" altLang="de-DE" sz="1300" smtClean="0"/>
              <a:pPr>
                <a:spcBef>
                  <a:spcPct val="0"/>
                </a:spcBef>
              </a:pPr>
              <a:t>49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34075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B21953-E1C6-4012-B562-42922DADEC27}" type="slidenum">
              <a:rPr lang="en-US" altLang="de-DE" sz="1300" smtClean="0"/>
              <a:pPr>
                <a:spcBef>
                  <a:spcPct val="0"/>
                </a:spcBef>
              </a:pPr>
              <a:t>50</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7496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08823-65E7-40D8-900A-376C446C0633}" type="slidenum">
              <a:rPr lang="en-US" altLang="de-DE" sz="1300" smtClean="0"/>
              <a:pPr>
                <a:spcBef>
                  <a:spcPct val="0"/>
                </a:spcBef>
              </a:pPr>
              <a:t>51</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7897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3ADF29-4378-4A4E-BDB2-D41D8049189D}"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57481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198ABB-6C2C-4F26-833A-29D5B0EF62A9}"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2358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C6DEE-F8AE-4977-8A53-0E0451DD2890}"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0455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D65D42-F332-488F-B34F-8EF41C06D6ED}"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10597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54A104-0E45-41FC-B45E-7A456FD35BB4}"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68050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76482C-E5AF-48EE-8C94-0E2F1040723F}"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17698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09771B-DBEA-49FA-A0F6-4D5871DFF8C1}"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93497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2E6D7-094E-415E-899A-9E7ECF162335}" type="slidenum">
              <a:rPr lang="en-US" altLang="de-DE" sz="1300" smtClean="0"/>
              <a:pPr>
                <a:spcBef>
                  <a:spcPct val="0"/>
                </a:spcBef>
              </a:pPr>
              <a:t>59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34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2E6D7-094E-415E-899A-9E7ECF162335}" type="slidenum">
              <a:rPr lang="en-US" altLang="de-DE" sz="1300" smtClean="0"/>
              <a:pPr>
                <a:spcBef>
                  <a:spcPct val="0"/>
                </a:spcBef>
              </a:pPr>
              <a:t>60</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342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2E6D7-094E-415E-899A-9E7ECF162335}" type="slidenum">
              <a:rPr lang="en-US" altLang="de-DE" sz="1300" smtClean="0"/>
              <a:pPr>
                <a:spcBef>
                  <a:spcPct val="0"/>
                </a:spcBef>
              </a:pPr>
              <a:t>61</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342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2E6D7-094E-415E-899A-9E7ECF162335}"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342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9268D7-7393-40FC-85BD-1192DBAD4C62}" type="slidenum">
              <a:rPr lang="en-US" altLang="de-DE" sz="1300" smtClean="0"/>
              <a:pPr>
                <a:spcBef>
                  <a:spcPct val="0"/>
                </a:spcBef>
              </a:pPr>
              <a:t>63</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8337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9268D7-7393-40FC-85BD-1192DBAD4C62}" type="slidenum">
              <a:rPr lang="en-US" altLang="de-DE" sz="1300" smtClean="0"/>
              <a:pPr>
                <a:spcBef>
                  <a:spcPct val="0"/>
                </a:spcBef>
              </a:pPr>
              <a:t>64</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8337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9268D7-7393-40FC-85BD-1192DBAD4C62}"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8337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CF67FA-BFB4-4CAA-BAC6-40CC5DA6DF10}"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62223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942A5BE-370E-43B4-89B9-E1B724F349F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5 – स्मर</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D74E634-54D0-4B66-9C87-2A13C5726BB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521ECC0-A9CF-40C8-80F2-8FF996BFB18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942A5BE-370E-43B4-89B9-E1B724F349F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942A5BE-370E-43B4-89B9-E1B724F349F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2EE9B11-8846-404E-92D6-5B39AE0F3CEC}"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C88ED7E0-E99D-475B-A65D-8EF060D7D9A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5 – स्मर</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942A5BE-370E-43B4-89B9-E1B724F349F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6.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hi-IN" altLang="ko-KR" dirty="0">
                <a:latin typeface="+mn-lt"/>
                <a:ea typeface="+mn-ea"/>
                <a:cs typeface="+mn-cs"/>
              </a:rPr>
              <a:t>स्मर</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63246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स्मरण</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a:p>
            <a:pPr marL="342900" lvl="0" indent="-342900" defTabSz="914400" fontAlgn="base">
              <a:buClr>
                <a:srgbClr val="333333"/>
              </a:buClr>
              <a:buFont typeface="WingDings"/>
              <a:buChar char=""/>
            </a:pPr>
            <a:r>
              <a:rPr lang="hi-IN" altLang="de-DE" sz="2400" dirty="0">
                <a:solidFill>
                  <a:srgbClr val="333333"/>
                </a:solidFill>
              </a:rPr>
              <a:t>हम आधे घंटे पहले सुनी हुई कहानी का लगभग 40 प्रतिशत हिस्सा कोशिश के बावजूद याद नहीं कर पाते</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2401850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a:p>
            <a:pPr marL="342900" lvl="0" indent="-342900" defTabSz="914400" fontAlgn="base">
              <a:buClr>
                <a:srgbClr val="333333"/>
              </a:buClr>
              <a:buFont typeface="WingDings"/>
              <a:buChar char=""/>
            </a:pPr>
            <a:r>
              <a:rPr lang="hi-IN" altLang="de-DE" sz="2400" dirty="0">
                <a:solidFill>
                  <a:srgbClr val="333333"/>
                </a:solidFill>
              </a:rPr>
              <a:t>हम आधे घंटे पहले सुनी हुई कहानी का लगभग 40 प्रतिशत हिस्सा कोशिश के बावजूद याद नहीं कर पाते</a:t>
            </a:r>
          </a:p>
          <a:p>
            <a:pPr marL="342900" lvl="0" indent="-342900" defTabSz="914400" fontAlgn="base">
              <a:buClr>
                <a:srgbClr val="333333"/>
              </a:buClr>
              <a:buFont typeface="WingDings"/>
              <a:buChar char=""/>
            </a:pPr>
            <a:r>
              <a:rPr lang="hi-IN" altLang="de-DE" sz="2400" dirty="0">
                <a:solidFill>
                  <a:srgbClr val="004992"/>
                </a:solidFill>
              </a:rPr>
              <a:t>फायदा: </a:t>
            </a:r>
            <a:r>
              <a:rPr lang="hi-IN" altLang="de-DE" sz="2400" dirty="0">
                <a:solidFill>
                  <a:srgbClr val="333333"/>
                </a:solidFill>
              </a:rPr>
              <a:t>???</a:t>
            </a:r>
            <a:r>
              <a:rPr lang="en-US" altLang="de-DE" sz="2400" dirty="0">
                <a:solidFill>
                  <a:srgbClr val="FFFFFF"/>
                </a:solidFill>
              </a:rPr>
              <a:t> </a:t>
            </a:r>
            <a:r>
              <a:rPr lang="hi-IN" altLang="de-DE" sz="2400" dirty="0">
                <a:solidFill>
                  <a:srgbClr val="FFFFFF"/>
                </a:solidFill>
              </a:rPr>
              <a:t>हमारा</a:t>
            </a:r>
            <a:r>
              <a:rPr lang="en-US" altLang="de-DE" sz="2400" dirty="0">
                <a:solidFill>
                  <a:srgbClr val="FFFFFF"/>
                </a:solidFill>
              </a:rPr>
              <a:t> </a:t>
            </a:r>
            <a:r>
              <a:rPr lang="hi-IN" altLang="de-DE" sz="2400" dirty="0">
                <a:solidFill>
                  <a:srgbClr val="FFFFFF"/>
                </a:solidFill>
              </a:rPr>
              <a:t>मस्तिष्क</a:t>
            </a:r>
            <a:r>
              <a:rPr lang="en-US" altLang="de-DE" sz="2400" dirty="0">
                <a:solidFill>
                  <a:srgbClr val="FFFFFF"/>
                </a:solidFill>
              </a:rPr>
              <a:t> </a:t>
            </a:r>
            <a:r>
              <a:rPr lang="hi-IN" altLang="de-DE" sz="2400" dirty="0">
                <a:solidFill>
                  <a:srgbClr val="FFFFFF"/>
                </a:solidFill>
              </a:rPr>
              <a:t>बेकार की जानकारी के</a:t>
            </a:r>
            <a:r>
              <a:rPr lang="en-US" altLang="de-DE" sz="2400" dirty="0">
                <a:solidFill>
                  <a:srgbClr val="FFFFFF"/>
                </a:solidFill>
              </a:rPr>
              <a:t> </a:t>
            </a:r>
            <a:r>
              <a:rPr lang="hi-IN" altLang="de-DE" sz="2400" dirty="0">
                <a:solidFill>
                  <a:srgbClr val="FFFFFF"/>
                </a:solidFill>
              </a:rPr>
              <a:t>अत्याधिक भर से बचा रहता है. अधिकतर व्यर्थ</a:t>
            </a:r>
            <a:r>
              <a:rPr lang="en-US" altLang="de-DE" sz="2400" dirty="0">
                <a:solidFill>
                  <a:srgbClr val="FFFFFF"/>
                </a:solidFill>
              </a:rPr>
              <a:t> </a:t>
            </a:r>
            <a:r>
              <a:rPr lang="hi-IN" altLang="de-DE" sz="2400" dirty="0">
                <a:solidFill>
                  <a:srgbClr val="FFFFFF"/>
                </a:solidFill>
              </a:rPr>
              <a:t>जानकारियाँ</a:t>
            </a:r>
            <a:r>
              <a:rPr lang="en-US" altLang="de-DE" sz="2400" dirty="0">
                <a:solidFill>
                  <a:srgbClr val="FFFFFF"/>
                </a:solidFill>
              </a:rPr>
              <a:t> </a:t>
            </a:r>
            <a:r>
              <a:rPr lang="hi-IN" altLang="de-DE" sz="2400" dirty="0">
                <a:solidFill>
                  <a:srgbClr val="FFFFFF"/>
                </a:solidFill>
              </a:rPr>
              <a:t>नष्ट हो जाती हैं…</a:t>
            </a:r>
            <a:r>
              <a:rPr lang="en-US" altLang="de-DE" sz="2400" dirty="0">
                <a:solidFill>
                  <a:srgbClr val="FFFFFF"/>
                </a:solidFill>
              </a:rPr>
              <a:t> </a:t>
            </a:r>
            <a:r>
              <a:rPr lang="hi-IN" altLang="de-DE" sz="2400" dirty="0">
                <a:solidFill>
                  <a:srgbClr val="FFFFFF"/>
                </a:solidFill>
              </a:rPr>
              <a:t>लेकिन</a:t>
            </a:r>
          </a:p>
          <a:p>
            <a:pPr marL="342900" lvl="0" indent="-342900" defTabSz="914400" fontAlgn="base">
              <a:buClr>
                <a:srgbClr val="333333"/>
              </a:buClr>
              <a:buFont typeface="WingDings"/>
              <a:buChar char=""/>
            </a:pPr>
            <a:r>
              <a:rPr lang="hi-IN" altLang="de-DE" sz="2400" dirty="0">
                <a:solidFill>
                  <a:srgbClr val="004992"/>
                </a:solidFill>
              </a:rPr>
              <a:t>नुकसान: </a:t>
            </a:r>
            <a:r>
              <a:rPr lang="hi-IN" altLang="de-DE" sz="2400" dirty="0">
                <a:solidFill>
                  <a:srgbClr val="333333"/>
                </a:solidFill>
              </a:rPr>
              <a:t>??? </a:t>
            </a:r>
            <a:r>
              <a:rPr lang="hi-IN" altLang="de-DE" sz="2400" dirty="0">
                <a:solidFill>
                  <a:srgbClr val="FFFFFF"/>
                </a:solidFill>
              </a:rPr>
              <a:t>कुछ ज़रूरी यादें भी नष्ट हो जाती हैं (उदाहरण - स्कूल में प्राप्त ज्ञान</a:t>
            </a:r>
            <a:r>
              <a:rPr lang="en-US" altLang="de-DE" sz="2400" dirty="0">
                <a:solidFill>
                  <a:srgbClr val="FFFFFF"/>
                </a:solidFill>
              </a:rPr>
              <a:t>, </a:t>
            </a:r>
            <a:r>
              <a:rPr lang="hi-IN" altLang="de-DE" sz="2400" dirty="0">
                <a:solidFill>
                  <a:srgbClr val="FFFFFF"/>
                </a:solidFill>
              </a:rPr>
              <a:t>मिलने का निश्चित समय</a:t>
            </a:r>
            <a:r>
              <a:rPr lang="en-US" altLang="de-DE" sz="2400" dirty="0">
                <a:solidFill>
                  <a:srgbClr val="FFFFFF"/>
                </a:solidFill>
              </a:rPr>
              <a:t>, </a:t>
            </a:r>
            <a:r>
              <a:rPr lang="hi-IN" altLang="de-DE" sz="2400" dirty="0">
                <a:solidFill>
                  <a:srgbClr val="FFFFFF"/>
                </a:solidFill>
              </a:rPr>
              <a:t>छुट्टी की यादें).</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3951258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a:p>
            <a:pPr marL="342900" lvl="0" indent="-342900" defTabSz="914400" fontAlgn="base">
              <a:buClr>
                <a:srgbClr val="333333"/>
              </a:buClr>
              <a:buFont typeface="WingDings"/>
              <a:buChar char=""/>
            </a:pPr>
            <a:r>
              <a:rPr lang="hi-IN" altLang="de-DE" sz="2400" dirty="0">
                <a:solidFill>
                  <a:srgbClr val="333333"/>
                </a:solidFill>
              </a:rPr>
              <a:t>हम आधे घंटे पहले सुनी हुई कहानी का लगभग 40 प्रतिशत हिस्सा कोशिश के बावजूद याद नहीं कर पाते</a:t>
            </a:r>
          </a:p>
          <a:p>
            <a:pPr marL="342900" lvl="0" indent="-342900" defTabSz="914400" fontAlgn="base">
              <a:buClr>
                <a:srgbClr val="000000"/>
              </a:buClr>
              <a:buFont typeface="WingDings"/>
              <a:buChar char=""/>
            </a:pPr>
            <a:r>
              <a:rPr lang="hi-IN" altLang="de-DE" sz="2400" dirty="0">
                <a:solidFill>
                  <a:srgbClr val="004992"/>
                </a:solidFill>
              </a:rPr>
              <a:t>फायदा:</a:t>
            </a:r>
            <a:r>
              <a:rPr lang="en-US" altLang="de-DE" sz="2400" dirty="0">
                <a:solidFill>
                  <a:srgbClr val="333333"/>
                </a:solidFill>
              </a:rPr>
              <a:t> </a:t>
            </a: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a:t>
            </a:r>
            <a:r>
              <a:rPr lang="en-US" altLang="de-DE" sz="2400" dirty="0">
                <a:solidFill>
                  <a:srgbClr val="333333"/>
                </a:solidFill>
              </a:rPr>
              <a:t> </a:t>
            </a:r>
            <a:r>
              <a:rPr lang="hi-IN" altLang="de-DE" sz="2400" dirty="0">
                <a:solidFill>
                  <a:srgbClr val="333333"/>
                </a:solidFill>
              </a:rPr>
              <a:t>बेकार की जानकारी के</a:t>
            </a:r>
            <a:r>
              <a:rPr lang="en-US" altLang="de-DE" sz="2400" dirty="0">
                <a:solidFill>
                  <a:srgbClr val="333333"/>
                </a:solidFill>
              </a:rPr>
              <a:t> </a:t>
            </a:r>
            <a:r>
              <a:rPr lang="hi-IN" altLang="de-DE" sz="2400" dirty="0">
                <a:solidFill>
                  <a:srgbClr val="333333"/>
                </a:solidFill>
              </a:rPr>
              <a:t>अत्याधिक भर से बचा रहता है. अधिकतर व्यर्थ</a:t>
            </a:r>
            <a:r>
              <a:rPr lang="en-US" altLang="de-DE" sz="2400" dirty="0">
                <a:solidFill>
                  <a:srgbClr val="333333"/>
                </a:solidFill>
              </a:rPr>
              <a:t> </a:t>
            </a:r>
            <a:r>
              <a:rPr lang="hi-IN" altLang="de-DE" sz="2400" dirty="0">
                <a:solidFill>
                  <a:srgbClr val="333333"/>
                </a:solidFill>
              </a:rPr>
              <a:t>जानकारियाँ</a:t>
            </a:r>
            <a:r>
              <a:rPr lang="en-US" altLang="de-DE" sz="2400" dirty="0">
                <a:solidFill>
                  <a:srgbClr val="333333"/>
                </a:solidFill>
              </a:rPr>
              <a:t> </a:t>
            </a:r>
            <a:r>
              <a:rPr lang="hi-IN" altLang="de-DE" sz="2400" dirty="0">
                <a:solidFill>
                  <a:srgbClr val="333333"/>
                </a:solidFill>
              </a:rPr>
              <a:t>नष्ट हो जाती हैं…</a:t>
            </a:r>
            <a:r>
              <a:rPr lang="en-US" altLang="de-DE" sz="2400" dirty="0">
                <a:solidFill>
                  <a:srgbClr val="333333"/>
                </a:solidFill>
              </a:rPr>
              <a:t> </a:t>
            </a:r>
            <a:r>
              <a:rPr lang="hi-IN" altLang="de-DE" sz="2400" dirty="0">
                <a:solidFill>
                  <a:srgbClr val="333333"/>
                </a:solidFill>
              </a:rPr>
              <a:t>लेकिन</a:t>
            </a:r>
          </a:p>
          <a:p>
            <a:pPr marL="342900" lvl="0" indent="-342900" defTabSz="914400" fontAlgn="base">
              <a:buClr>
                <a:srgbClr val="333333"/>
              </a:buClr>
              <a:buFont typeface="WingDings"/>
              <a:buChar char=""/>
            </a:pPr>
            <a:r>
              <a:rPr lang="hi-IN" altLang="de-DE" sz="2400" dirty="0">
                <a:solidFill>
                  <a:srgbClr val="004992"/>
                </a:solidFill>
              </a:rPr>
              <a:t>नुकसान: </a:t>
            </a:r>
            <a:r>
              <a:rPr lang="hi-IN" altLang="de-DE" sz="2400" dirty="0">
                <a:solidFill>
                  <a:srgbClr val="333333"/>
                </a:solidFill>
              </a:rPr>
              <a:t>??? </a:t>
            </a:r>
            <a:r>
              <a:rPr lang="hi-IN" altLang="de-DE" sz="2400" dirty="0">
                <a:solidFill>
                  <a:srgbClr val="FFFFFF"/>
                </a:solidFill>
              </a:rPr>
              <a:t>कुछ ज़रूरी यादें भी नष्ट हो जाती हैं (उदाहरण - स्कूल में प्राप्त ज्ञान</a:t>
            </a:r>
            <a:r>
              <a:rPr lang="en-US" altLang="de-DE" sz="2400" dirty="0">
                <a:solidFill>
                  <a:srgbClr val="FFFFFF"/>
                </a:solidFill>
              </a:rPr>
              <a:t>, </a:t>
            </a:r>
            <a:r>
              <a:rPr lang="hi-IN" altLang="de-DE" sz="2400" dirty="0">
                <a:solidFill>
                  <a:srgbClr val="FFFFFF"/>
                </a:solidFill>
              </a:rPr>
              <a:t>मिलने का निश्चित समय</a:t>
            </a:r>
            <a:r>
              <a:rPr lang="en-US" altLang="de-DE" sz="2400" dirty="0">
                <a:solidFill>
                  <a:srgbClr val="FFFFFF"/>
                </a:solidFill>
              </a:rPr>
              <a:t>, </a:t>
            </a:r>
            <a:r>
              <a:rPr lang="hi-IN" altLang="de-DE" sz="2400" dirty="0">
                <a:solidFill>
                  <a:srgbClr val="FFFFFF"/>
                </a:solidFill>
              </a:rPr>
              <a:t>छुट्टी की यादें).</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3175406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a:p>
            <a:pPr marL="342900" lvl="0" indent="-342900" defTabSz="914400" fontAlgn="base">
              <a:buClr>
                <a:srgbClr val="333333"/>
              </a:buClr>
              <a:buFont typeface="WingDings"/>
              <a:buChar char=""/>
            </a:pPr>
            <a:r>
              <a:rPr lang="hi-IN" altLang="de-DE" sz="2400" dirty="0">
                <a:solidFill>
                  <a:srgbClr val="333333"/>
                </a:solidFill>
              </a:rPr>
              <a:t>हम आधे घंटे पहले सुनी हुई कहानी का लगभग 40 प्रतिशत हिस्सा कोशिश के बावजूद याद नहीं कर पाते</a:t>
            </a:r>
          </a:p>
          <a:p>
            <a:pPr marL="342900" lvl="0" indent="-342900" defTabSz="914400" fontAlgn="base">
              <a:buClr>
                <a:srgbClr val="000000"/>
              </a:buClr>
              <a:buFont typeface="WingDings"/>
              <a:buChar char=""/>
            </a:pPr>
            <a:r>
              <a:rPr lang="hi-IN" altLang="de-DE" sz="2400" dirty="0">
                <a:solidFill>
                  <a:srgbClr val="004992"/>
                </a:solidFill>
              </a:rPr>
              <a:t>फायदा:</a:t>
            </a:r>
            <a:r>
              <a:rPr lang="en-US" altLang="de-DE" sz="2400" dirty="0">
                <a:solidFill>
                  <a:srgbClr val="333333"/>
                </a:solidFill>
              </a:rPr>
              <a:t> </a:t>
            </a: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a:t>
            </a:r>
            <a:r>
              <a:rPr lang="en-US" altLang="de-DE" sz="2400" dirty="0">
                <a:solidFill>
                  <a:srgbClr val="333333"/>
                </a:solidFill>
              </a:rPr>
              <a:t> </a:t>
            </a:r>
            <a:r>
              <a:rPr lang="hi-IN" altLang="de-DE" sz="2400" dirty="0">
                <a:solidFill>
                  <a:srgbClr val="333333"/>
                </a:solidFill>
              </a:rPr>
              <a:t>बेकार की जानकारी के</a:t>
            </a:r>
            <a:r>
              <a:rPr lang="en-US" altLang="de-DE" sz="2400" dirty="0">
                <a:solidFill>
                  <a:srgbClr val="333333"/>
                </a:solidFill>
              </a:rPr>
              <a:t> </a:t>
            </a:r>
            <a:r>
              <a:rPr lang="hi-IN" altLang="de-DE" sz="2400" dirty="0">
                <a:solidFill>
                  <a:srgbClr val="333333"/>
                </a:solidFill>
              </a:rPr>
              <a:t>अत्याधिक भर से बचा रहता है. अधिकतर व्यर्थ</a:t>
            </a:r>
            <a:r>
              <a:rPr lang="en-US" altLang="de-DE" sz="2400" dirty="0">
                <a:solidFill>
                  <a:srgbClr val="333333"/>
                </a:solidFill>
              </a:rPr>
              <a:t> </a:t>
            </a:r>
            <a:r>
              <a:rPr lang="hi-IN" altLang="de-DE" sz="2400" dirty="0">
                <a:solidFill>
                  <a:srgbClr val="333333"/>
                </a:solidFill>
              </a:rPr>
              <a:t>जानकारियाँ</a:t>
            </a:r>
            <a:r>
              <a:rPr lang="en-US" altLang="de-DE" sz="2400" dirty="0">
                <a:solidFill>
                  <a:srgbClr val="333333"/>
                </a:solidFill>
              </a:rPr>
              <a:t> </a:t>
            </a:r>
            <a:r>
              <a:rPr lang="hi-IN" altLang="de-DE" sz="2400" dirty="0">
                <a:solidFill>
                  <a:srgbClr val="333333"/>
                </a:solidFill>
              </a:rPr>
              <a:t>नष्ट हो जाती हैं…</a:t>
            </a:r>
            <a:r>
              <a:rPr lang="en-US" altLang="de-DE" sz="2400" dirty="0">
                <a:solidFill>
                  <a:srgbClr val="333333"/>
                </a:solidFill>
              </a:rPr>
              <a:t> </a:t>
            </a:r>
            <a:r>
              <a:rPr lang="hi-IN" altLang="de-DE" sz="2400" dirty="0">
                <a:solidFill>
                  <a:srgbClr val="333333"/>
                </a:solidFill>
              </a:rPr>
              <a:t>लेकिन</a:t>
            </a:r>
          </a:p>
          <a:p>
            <a:pPr marL="342900" lvl="0" indent="-342900" defTabSz="914400" fontAlgn="base">
              <a:buClr>
                <a:srgbClr val="000000"/>
              </a:buClr>
              <a:buFont typeface="WingDings"/>
              <a:buChar char=""/>
            </a:pPr>
            <a:r>
              <a:rPr lang="hi-IN" altLang="de-DE" sz="2400" dirty="0">
                <a:solidFill>
                  <a:srgbClr val="004992"/>
                </a:solidFill>
              </a:rPr>
              <a:t>नुकसान: </a:t>
            </a:r>
            <a:r>
              <a:rPr lang="hi-IN" altLang="de-DE" sz="2400" dirty="0">
                <a:solidFill>
                  <a:srgbClr val="333333"/>
                </a:solidFill>
              </a:rPr>
              <a:t>कुछ ज़रूरी यादें भी नष्ट हो जाती हैं (उदाहरण - स्कूल में प्राप्त ज्ञान</a:t>
            </a:r>
            <a:r>
              <a:rPr lang="en-US" altLang="de-DE" sz="2400" dirty="0">
                <a:solidFill>
                  <a:srgbClr val="333333"/>
                </a:solidFill>
              </a:rPr>
              <a:t>, </a:t>
            </a:r>
            <a:r>
              <a:rPr lang="hi-IN" altLang="de-DE" sz="2400" dirty="0">
                <a:solidFill>
                  <a:srgbClr val="333333"/>
                </a:solidFill>
              </a:rPr>
              <a:t>मिलने का निश्चित समय</a:t>
            </a:r>
            <a:r>
              <a:rPr lang="en-US" altLang="de-DE" sz="2400" dirty="0">
                <a:solidFill>
                  <a:srgbClr val="333333"/>
                </a:solidFill>
              </a:rPr>
              <a:t>, </a:t>
            </a:r>
            <a:r>
              <a:rPr lang="hi-IN" altLang="de-DE" sz="2400" dirty="0">
                <a:solidFill>
                  <a:srgbClr val="333333"/>
                </a:solidFill>
              </a:rPr>
              <a:t>छुट्टी की यादें).</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2126346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a:solidFill>
                  <a:srgbClr val="333333"/>
                </a:solidFill>
              </a:rPr>
              <a:t>किसी चीज़ को दुहरायें तथा उसे समझने का प्रयास करें</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a:t>
            </a:r>
            <a:r>
              <a:rPr lang="hi-IN" altLang="de-DE" sz="2400">
                <a:solidFill>
                  <a:srgbClr val="333333"/>
                </a:solidFill>
              </a:rPr>
              <a:t>रूको)</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664660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a:t>
            </a:r>
            <a:r>
              <a:rPr lang="hi-IN" altLang="de-DE" sz="2400">
                <a:solidFill>
                  <a:srgbClr val="333333"/>
                </a:solidFill>
              </a:rPr>
              <a:t>से जोडीये</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2864299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से जोडीये</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ज्यादा देर तक न</a:t>
            </a:r>
            <a:r>
              <a:rPr lang="en-US" altLang="de-DE" sz="2400" dirty="0">
                <a:solidFill>
                  <a:srgbClr val="333333"/>
                </a:solidFill>
              </a:rPr>
              <a:t> </a:t>
            </a:r>
            <a:r>
              <a:rPr lang="hi-IN" altLang="de-DE" sz="2400" dirty="0">
                <a:solidFill>
                  <a:srgbClr val="333333"/>
                </a:solidFill>
              </a:rPr>
              <a:t>पढ़ें</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1255579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से जोडीये</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ज्यादा देर तक न</a:t>
            </a:r>
            <a:r>
              <a:rPr lang="en-US" altLang="de-DE" sz="2400" dirty="0">
                <a:solidFill>
                  <a:srgbClr val="333333"/>
                </a:solidFill>
              </a:rPr>
              <a:t> </a:t>
            </a:r>
            <a:r>
              <a:rPr lang="hi-IN" altLang="de-DE" sz="2400" dirty="0">
                <a:solidFill>
                  <a:srgbClr val="333333"/>
                </a:solidFill>
              </a:rPr>
              <a:t>पढ़ें</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शराब या</a:t>
            </a:r>
            <a:r>
              <a:rPr lang="en-US" altLang="de-DE" sz="2400" dirty="0">
                <a:solidFill>
                  <a:srgbClr val="333333"/>
                </a:solidFill>
              </a:rPr>
              <a:t> </a:t>
            </a:r>
            <a:r>
              <a:rPr lang="hi-IN" altLang="de-DE" sz="2400" dirty="0">
                <a:solidFill>
                  <a:srgbClr val="333333"/>
                </a:solidFill>
              </a:rPr>
              <a:t>अन्य</a:t>
            </a:r>
            <a:r>
              <a:rPr lang="en-US" altLang="de-DE" sz="2400" dirty="0">
                <a:solidFill>
                  <a:srgbClr val="333333"/>
                </a:solidFill>
              </a:rPr>
              <a:t> </a:t>
            </a:r>
            <a:r>
              <a:rPr lang="hi-IN" altLang="de-DE" sz="2400" dirty="0">
                <a:solidFill>
                  <a:srgbClr val="333333"/>
                </a:solidFill>
              </a:rPr>
              <a:t>नशे</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सेवन</a:t>
            </a:r>
            <a:r>
              <a:rPr lang="en-US" altLang="de-DE" sz="2400" dirty="0">
                <a:solidFill>
                  <a:srgbClr val="333333"/>
                </a:solidFill>
              </a:rPr>
              <a:t> </a:t>
            </a:r>
            <a:r>
              <a:rPr lang="hi-IN" altLang="de-DE" sz="2400" dirty="0">
                <a:solidFill>
                  <a:srgbClr val="333333"/>
                </a:solidFill>
              </a:rPr>
              <a:t>कम से कम (</a:t>
            </a:r>
            <a:r>
              <a:rPr lang="hi-IN" altLang="de-DE" sz="2400" b="1" dirty="0">
                <a:solidFill>
                  <a:srgbClr val="333333"/>
                </a:solidFill>
              </a:rPr>
              <a:t>संभव हो तो</a:t>
            </a:r>
            <a:r>
              <a:rPr lang="hi-IN" altLang="de-DE" sz="2400" dirty="0">
                <a:solidFill>
                  <a:srgbClr val="333333"/>
                </a:solidFill>
              </a:rPr>
              <a:t> </a:t>
            </a:r>
            <a:r>
              <a:rPr lang="hi-IN" altLang="de-DE" sz="2400" b="1" dirty="0">
                <a:solidFill>
                  <a:srgbClr val="333333"/>
                </a:solidFill>
              </a:rPr>
              <a:t>न</a:t>
            </a:r>
            <a:r>
              <a:rPr lang="hi-IN" altLang="de-DE" sz="2400" dirty="0">
                <a:solidFill>
                  <a:srgbClr val="333333"/>
                </a:solidFill>
              </a:rPr>
              <a:t>) करें</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2462737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से जोडीये</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ज्यादा देर तक न</a:t>
            </a:r>
            <a:r>
              <a:rPr lang="en-US" altLang="de-DE" sz="2400" dirty="0">
                <a:solidFill>
                  <a:srgbClr val="333333"/>
                </a:solidFill>
              </a:rPr>
              <a:t> </a:t>
            </a:r>
            <a:r>
              <a:rPr lang="hi-IN" altLang="de-DE" sz="2400" dirty="0">
                <a:solidFill>
                  <a:srgbClr val="333333"/>
                </a:solidFill>
              </a:rPr>
              <a:t>पढ़ें</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शराब या</a:t>
            </a:r>
            <a:r>
              <a:rPr lang="en-US" altLang="de-DE" sz="2400" dirty="0">
                <a:solidFill>
                  <a:srgbClr val="333333"/>
                </a:solidFill>
              </a:rPr>
              <a:t> </a:t>
            </a:r>
            <a:r>
              <a:rPr lang="hi-IN" altLang="de-DE" sz="2400" dirty="0">
                <a:solidFill>
                  <a:srgbClr val="333333"/>
                </a:solidFill>
              </a:rPr>
              <a:t>अन्य</a:t>
            </a:r>
            <a:r>
              <a:rPr lang="en-US" altLang="de-DE" sz="2400" dirty="0">
                <a:solidFill>
                  <a:srgbClr val="333333"/>
                </a:solidFill>
              </a:rPr>
              <a:t> </a:t>
            </a:r>
            <a:r>
              <a:rPr lang="hi-IN" altLang="de-DE" sz="2400" dirty="0">
                <a:solidFill>
                  <a:srgbClr val="333333"/>
                </a:solidFill>
              </a:rPr>
              <a:t>नशे</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सेवन</a:t>
            </a:r>
            <a:r>
              <a:rPr lang="en-US" altLang="de-DE" sz="2400" dirty="0">
                <a:solidFill>
                  <a:srgbClr val="333333"/>
                </a:solidFill>
              </a:rPr>
              <a:t> </a:t>
            </a:r>
            <a:r>
              <a:rPr lang="hi-IN" altLang="de-DE" sz="2400" dirty="0">
                <a:solidFill>
                  <a:srgbClr val="333333"/>
                </a:solidFill>
              </a:rPr>
              <a:t>कम से कम (</a:t>
            </a:r>
            <a:r>
              <a:rPr lang="hi-IN" altLang="de-DE" sz="2400" b="1" dirty="0">
                <a:solidFill>
                  <a:srgbClr val="333333"/>
                </a:solidFill>
              </a:rPr>
              <a:t>संभव हो तो</a:t>
            </a:r>
            <a:r>
              <a:rPr lang="hi-IN" altLang="de-DE" sz="2400" dirty="0">
                <a:solidFill>
                  <a:srgbClr val="333333"/>
                </a:solidFill>
              </a:rPr>
              <a:t> </a:t>
            </a:r>
            <a:r>
              <a:rPr lang="hi-IN" altLang="de-DE" sz="2400" b="1" dirty="0">
                <a:solidFill>
                  <a:srgbClr val="333333"/>
                </a:solidFill>
              </a:rPr>
              <a:t>न</a:t>
            </a:r>
            <a:r>
              <a:rPr lang="hi-IN" altLang="de-DE" sz="2400" dirty="0">
                <a:solidFill>
                  <a:srgbClr val="333333"/>
                </a:solidFill>
              </a:rPr>
              <a:t>)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पढने के बाद सो जाएं</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33145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से जोडीये</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ज्यादा देर तक न</a:t>
            </a:r>
            <a:r>
              <a:rPr lang="en-US" altLang="de-DE" sz="2400" dirty="0">
                <a:solidFill>
                  <a:srgbClr val="333333"/>
                </a:solidFill>
              </a:rPr>
              <a:t> </a:t>
            </a:r>
            <a:r>
              <a:rPr lang="hi-IN" altLang="de-DE" sz="2400" dirty="0">
                <a:solidFill>
                  <a:srgbClr val="333333"/>
                </a:solidFill>
              </a:rPr>
              <a:t>पढ़ें</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शराब या</a:t>
            </a:r>
            <a:r>
              <a:rPr lang="en-US" altLang="de-DE" sz="2400" dirty="0">
                <a:solidFill>
                  <a:srgbClr val="333333"/>
                </a:solidFill>
              </a:rPr>
              <a:t> </a:t>
            </a:r>
            <a:r>
              <a:rPr lang="hi-IN" altLang="de-DE" sz="2400" dirty="0">
                <a:solidFill>
                  <a:srgbClr val="333333"/>
                </a:solidFill>
              </a:rPr>
              <a:t>अन्य</a:t>
            </a:r>
            <a:r>
              <a:rPr lang="en-US" altLang="de-DE" sz="2400" dirty="0">
                <a:solidFill>
                  <a:srgbClr val="333333"/>
                </a:solidFill>
              </a:rPr>
              <a:t> </a:t>
            </a:r>
            <a:r>
              <a:rPr lang="hi-IN" altLang="de-DE" sz="2400" dirty="0">
                <a:solidFill>
                  <a:srgbClr val="333333"/>
                </a:solidFill>
              </a:rPr>
              <a:t>नशे</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सेवन</a:t>
            </a:r>
            <a:r>
              <a:rPr lang="en-US" altLang="de-DE" sz="2400" dirty="0">
                <a:solidFill>
                  <a:srgbClr val="333333"/>
                </a:solidFill>
              </a:rPr>
              <a:t> </a:t>
            </a:r>
            <a:r>
              <a:rPr lang="hi-IN" altLang="de-DE" sz="2400" dirty="0">
                <a:solidFill>
                  <a:srgbClr val="333333"/>
                </a:solidFill>
              </a:rPr>
              <a:t>कम से कम (</a:t>
            </a:r>
            <a:r>
              <a:rPr lang="hi-IN" altLang="de-DE" sz="2400" b="1" dirty="0">
                <a:solidFill>
                  <a:srgbClr val="333333"/>
                </a:solidFill>
              </a:rPr>
              <a:t>संभव हो तो</a:t>
            </a:r>
            <a:r>
              <a:rPr lang="hi-IN" altLang="de-DE" sz="2400" dirty="0">
                <a:solidFill>
                  <a:srgbClr val="333333"/>
                </a:solidFill>
              </a:rPr>
              <a:t> </a:t>
            </a:r>
            <a:r>
              <a:rPr lang="hi-IN" altLang="de-DE" sz="2400" b="1" dirty="0">
                <a:solidFill>
                  <a:srgbClr val="333333"/>
                </a:solidFill>
              </a:rPr>
              <a:t>न</a:t>
            </a:r>
            <a:r>
              <a:rPr lang="hi-IN" altLang="de-DE" sz="2400" dirty="0">
                <a:solidFill>
                  <a:srgbClr val="333333"/>
                </a:solidFill>
              </a:rPr>
              <a:t>)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पढने के बाद सो जाएं</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ज्ञान प्राप्त करते समय अधिक से अधिक इन्द्रियों का इस्तेमाल करें (उदाहरणतः एक ही चीज़ को</a:t>
            </a:r>
            <a:r>
              <a:rPr lang="en-US" altLang="de-DE" sz="2400" dirty="0">
                <a:solidFill>
                  <a:srgbClr val="333333"/>
                </a:solidFill>
              </a:rPr>
              <a:t> </a:t>
            </a:r>
            <a:r>
              <a:rPr lang="hi-IN" altLang="de-DE" sz="2400" dirty="0">
                <a:solidFill>
                  <a:srgbClr val="333333"/>
                </a:solidFill>
              </a:rPr>
              <a:t>सुनें</a:t>
            </a:r>
            <a:r>
              <a:rPr lang="en-US" altLang="de-DE" sz="2400" dirty="0">
                <a:solidFill>
                  <a:srgbClr val="333333"/>
                </a:solidFill>
              </a:rPr>
              <a:t>, </a:t>
            </a:r>
            <a:r>
              <a:rPr lang="hi-IN" altLang="de-DE" sz="2400" dirty="0">
                <a:solidFill>
                  <a:srgbClr val="333333"/>
                </a:solidFill>
              </a:rPr>
              <a:t>लिखें</a:t>
            </a:r>
            <a:r>
              <a:rPr lang="en-US" altLang="de-DE" sz="2400" dirty="0">
                <a:solidFill>
                  <a:srgbClr val="333333"/>
                </a:solidFill>
              </a:rPr>
              <a:t> </a:t>
            </a:r>
            <a:r>
              <a:rPr lang="hi-IN" altLang="de-DE" sz="2400" dirty="0">
                <a:solidFill>
                  <a:srgbClr val="333333"/>
                </a:solidFill>
              </a:rPr>
              <a:t>और देखें).</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2412971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303520" cy="4248000"/>
          </a:xfrm>
        </p:spPr>
        <p:txBody>
          <a:bodyPr/>
          <a:lstStyle/>
          <a:p>
            <a:pPr lvl="0" defTabSz="914400" fontAlgn="base"/>
            <a:r>
              <a:rPr lang="hi-IN" altLang="de-DE" sz="2400">
                <a:solidFill>
                  <a:srgbClr val="004992"/>
                </a:solidFill>
              </a:rPr>
              <a:t>ज्ञान प्राप्त करते समय अधिक से अधिक इन्द्रियों का इस्तेमाल करें</a:t>
            </a:r>
            <a:r>
              <a:rPr lang="en-US"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400" b="1" dirty="0">
                <a:latin typeface="+mn-lt"/>
                <a:cs typeface="+mn-cs"/>
              </a:rPr>
              <a:t>पुनर्स्मरण का प्रतिशत</a:t>
            </a:r>
            <a:endParaRPr lang="en-GB" altLang="de-DE" sz="1400" b="1" dirty="0">
              <a:latin typeface="+mn-lt"/>
              <a:cs typeface="+mn-cs"/>
            </a:endParaRPr>
          </a:p>
        </p:txBody>
      </p:sp>
      <p:sp>
        <p:nvSpPr>
          <p:cNvPr id="26"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listening</a:t>
            </a:r>
            <a:endParaRPr lang="en-GB" altLang="de-DE" sz="1200" b="1" dirty="0">
              <a:latin typeface="+mn-lt"/>
              <a:cs typeface="+mn-cs"/>
            </a:endParaRPr>
          </a:p>
        </p:txBody>
      </p:sp>
      <p:sp>
        <p:nvSpPr>
          <p:cNvPr id="27"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listening</a:t>
            </a:r>
            <a:endParaRPr lang="en-GB" altLang="de-DE" sz="1200" b="1" dirty="0">
              <a:latin typeface="+mn-lt"/>
              <a:cs typeface="+mn-cs"/>
            </a:endParaRPr>
          </a:p>
        </p:txBody>
      </p:sp>
      <p:sp>
        <p:nvSpPr>
          <p:cNvPr id="28"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listening</a:t>
            </a:r>
            <a:endParaRPr lang="en-GB" altLang="de-DE" sz="1200" b="1" dirty="0">
              <a:latin typeface="+mn-lt"/>
              <a:cs typeface="+mn-cs"/>
            </a:endParaRPr>
          </a:p>
        </p:txBody>
      </p:sp>
      <p:sp>
        <p:nvSpPr>
          <p:cNvPr id="29"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listening</a:t>
            </a:r>
            <a:endParaRPr lang="en-GB" altLang="de-DE" sz="1200" b="1" dirty="0">
              <a:latin typeface="+mn-lt"/>
              <a:cs typeface="+mn-cs"/>
            </a:endParaRPr>
          </a:p>
        </p:txBody>
      </p:sp>
      <p:sp>
        <p:nvSpPr>
          <p:cNvPr id="30"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watching</a:t>
            </a:r>
            <a:endParaRPr lang="en-GB" altLang="de-DE" sz="1200" b="1" dirty="0">
              <a:latin typeface="+mn-lt"/>
              <a:cs typeface="+mn-cs"/>
            </a:endParaRPr>
          </a:p>
        </p:txBody>
      </p:sp>
      <p:sp>
        <p:nvSpPr>
          <p:cNvPr id="31"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watching</a:t>
            </a:r>
            <a:endParaRPr lang="en-GB" altLang="de-DE" sz="1200" b="1" dirty="0">
              <a:latin typeface="+mn-lt"/>
              <a:cs typeface="+mn-cs"/>
            </a:endParaRPr>
          </a:p>
        </p:txBody>
      </p:sp>
      <p:sp>
        <p:nvSpPr>
          <p:cNvPr id="32"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watching</a:t>
            </a:r>
            <a:endParaRPr lang="en-GB" altLang="de-DE" sz="1200" b="1" dirty="0">
              <a:latin typeface="+mn-lt"/>
              <a:cs typeface="+mn-cs"/>
            </a:endParaRPr>
          </a:p>
        </p:txBody>
      </p:sp>
      <p:sp>
        <p:nvSpPr>
          <p:cNvPr id="33"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watching</a:t>
            </a:r>
            <a:endParaRPr lang="en-GB" altLang="de-DE" sz="1200" b="1" dirty="0">
              <a:latin typeface="+mn-lt"/>
              <a:cs typeface="+mn-cs"/>
            </a:endParaRPr>
          </a:p>
        </p:txBody>
      </p:sp>
      <p:sp>
        <p:nvSpPr>
          <p:cNvPr id="34"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discussing</a:t>
            </a:r>
            <a:endParaRPr lang="en-GB" altLang="de-DE" sz="1200" b="1" dirty="0">
              <a:latin typeface="+mn-lt"/>
              <a:cs typeface="+mn-cs"/>
            </a:endParaRPr>
          </a:p>
        </p:txBody>
      </p:sp>
      <p:sp>
        <p:nvSpPr>
          <p:cNvPr id="35"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discussing</a:t>
            </a:r>
            <a:endParaRPr lang="en-GB" altLang="de-DE" sz="1200" b="1" dirty="0">
              <a:latin typeface="+mn-lt"/>
              <a:cs typeface="+mn-cs"/>
            </a:endParaRPr>
          </a:p>
        </p:txBody>
      </p:sp>
      <p:sp>
        <p:nvSpPr>
          <p:cNvPr id="36"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applying</a:t>
            </a:r>
            <a:endParaRPr lang="en-GB" altLang="de-DE" sz="1200" b="1"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क्या हम सब एक ही चीज़ का प्रत्यक्षण करते हैं (देखते हैं) और याद करते हैं?</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16</a:t>
            </a:fld>
            <a:endParaRPr lang="de-DE" altLang="de-DE">
              <a:latin typeface="+mn-lt"/>
            </a:endParaRPr>
          </a:p>
        </p:txBody>
      </p:sp>
      <p:pic>
        <p:nvPicPr>
          <p:cNvPr id="7"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hi-IN" sz="2400" dirty="0">
                <a:solidFill>
                  <a:srgbClr val="333333"/>
                </a:solidFill>
              </a:rPr>
              <a:t>उदाहरण: स्पेन के एक प्राकृतिक स्थल को तीन चित्रकारों ने कैनवास पर बनाया है......</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dirty="0">
                <a:solidFill>
                  <a:srgbClr val="004992"/>
                </a:solidFill>
                <a:latin typeface="+mn-lt"/>
                <a:ea typeface="+mn-ea"/>
                <a:cs typeface="+mn-cs"/>
              </a:rPr>
              <a:t>रंग और आकर के सन्दर्भ में कलाकृतियों में भिन्नताओं पर कृपया ध्यान दें. क्या चित्र में ऐसे भी पहलू हैं जिन्हें कलाकारों ने अलग-अलग ढंग से बनाया है या फिर उन्हें चित्र में शामिल ही नहीं किया है? </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17</a:t>
            </a:fld>
            <a:endParaRPr lang="de-DE" altLang="de-DE">
              <a:latin typeface="+mn-lt"/>
            </a:endParaRPr>
          </a:p>
        </p:txBody>
      </p:sp>
      <p:pic>
        <p:nvPicPr>
          <p:cNvPr id="12"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800" b="0">
                <a:latin typeface="+mn-lt"/>
                <a:cs typeface="+mn-cs"/>
              </a:rPr>
              <a:t>अन्द्रिअस विबर्गर</a:t>
            </a:r>
            <a:endParaRPr lang="de-DE" altLang="de-DE" sz="1800" b="0" dirty="0">
              <a:latin typeface="+mn-lt"/>
              <a:cs typeface="+mn-cs"/>
            </a:endParaRPr>
          </a:p>
        </p:txBody>
      </p:sp>
      <p:sp>
        <p:nvSpPr>
          <p:cNvPr id="16"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800" b="0">
                <a:latin typeface="+mn-lt"/>
                <a:cs typeface="+mn-cs"/>
              </a:rPr>
              <a:t>हेमत शेक</a:t>
            </a:r>
            <a:endParaRPr lang="de-DE" altLang="de-DE" sz="1800" b="0" dirty="0">
              <a:latin typeface="+mn-lt"/>
              <a:cs typeface="+mn-cs"/>
            </a:endParaRPr>
          </a:p>
        </p:txBody>
      </p:sp>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800" b="0">
                <a:latin typeface="+mn-lt"/>
                <a:cs typeface="+mn-cs"/>
              </a:rPr>
              <a:t>बर्न्ड हम्पेल </a:t>
            </a:r>
            <a:endParaRPr lang="de-DE" altLang="de-DE" sz="1800" b="0"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dirty="0">
                <a:solidFill>
                  <a:srgbClr val="004992"/>
                </a:solidFill>
                <a:latin typeface="+mn-lt"/>
                <a:ea typeface="+mn-ea"/>
                <a:cs typeface="+mn-cs"/>
              </a:rPr>
              <a:t>हरेक व्यक्ति चीजों को अलग – अलग</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ढंग</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से</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देखता</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है!</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उदाहरन्त</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इन पेंटिंग्स में एक ही भूभाग को अलग-अलग कलाकारों ने अलग-अलग ढंग से बनाया है.</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18</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200" b="0" dirty="0">
                <a:latin typeface="+mn-lt"/>
                <a:cs typeface="+mn-cs"/>
              </a:rPr>
              <a:t>अन्द्रिअस विबर्गर</a:t>
            </a:r>
            <a:r>
              <a:rPr lang="en-US" altLang="de-DE" sz="1200" b="0" dirty="0">
                <a:latin typeface="+mn-lt"/>
                <a:cs typeface="+mn-cs"/>
              </a:rPr>
              <a:t> - </a:t>
            </a:r>
            <a:r>
              <a:rPr lang="hi-IN" altLang="de-DE" sz="1200" b="0" dirty="0">
                <a:latin typeface="+mn-lt"/>
                <a:cs typeface="+mn-cs"/>
              </a:rPr>
              <a:t>दो अन्य कलाकृतियों के तुलना में इस कलाकृति में पहाड़ियां छोटी हैं. </a:t>
            </a:r>
            <a:endParaRPr lang="en-US" altLang="de-DE" sz="1200" b="0" dirty="0">
              <a:latin typeface="+mn-lt"/>
              <a:cs typeface="+mn-cs"/>
            </a:endParaRPr>
          </a:p>
        </p:txBody>
      </p:sp>
      <p:sp>
        <p:nvSpPr>
          <p:cNvPr id="18"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200" b="0" dirty="0">
                <a:latin typeface="+mn-lt"/>
                <a:cs typeface="+mn-cs"/>
              </a:rPr>
              <a:t>हेमत शेक</a:t>
            </a:r>
            <a:r>
              <a:rPr lang="en-US" altLang="de-DE" sz="1200" b="0" dirty="0">
                <a:latin typeface="+mn-lt"/>
                <a:cs typeface="+mn-cs"/>
              </a:rPr>
              <a:t> - </a:t>
            </a:r>
            <a:r>
              <a:rPr lang="hi-IN" altLang="de-DE" sz="1200" b="0" dirty="0">
                <a:latin typeface="+mn-lt"/>
                <a:cs typeface="+mn-cs"/>
              </a:rPr>
              <a:t>इस चित्र में अगर आप ध्यान से देखें तो पाएंगे की भूमि के विभिन्न टुकड़े क्षितिज तक फैले हुए हैं. चित्र अधिक रंगीन है तथा अन्य दो चित्रों के तुलना में पेड़ों का एक समूह क्षितिज के ठीक सामने खड़ा दिखता है (पीछे में कोई पहाड़ी नहीं है). </a:t>
            </a:r>
            <a:endParaRPr lang="en-US" altLang="de-DE" sz="1200" b="0" dirty="0">
              <a:latin typeface="+mn-lt"/>
              <a:cs typeface="+mn-cs"/>
            </a:endParaRPr>
          </a:p>
        </p:txBody>
      </p:sp>
      <p:sp>
        <p:nvSpPr>
          <p:cNvPr id="19"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200" b="0" dirty="0">
                <a:latin typeface="+mn-lt"/>
                <a:cs typeface="+mn-cs"/>
              </a:rPr>
              <a:t>बर्न्ड हम्पेल </a:t>
            </a:r>
            <a:r>
              <a:rPr lang="en-US" altLang="de-DE" sz="1200" b="0" dirty="0">
                <a:latin typeface="+mn-lt"/>
                <a:cs typeface="+mn-cs"/>
              </a:rPr>
              <a:t>- </a:t>
            </a:r>
            <a:r>
              <a:rPr lang="hi-IN" altLang="de-DE" sz="1200" b="0" dirty="0">
                <a:latin typeface="+mn-lt"/>
                <a:cs typeface="+mn-cs"/>
              </a:rPr>
              <a:t>कलाकृति का रंग अधिक मटिया है. रास्ते के दायीं और का पेड़ नहीं दिख रहा है. </a:t>
            </a:r>
            <a:endParaRPr lang="en-US" altLang="de-DE" sz="1200" b="0" dirty="0">
              <a:latin typeface="+mn-lt"/>
              <a:cs typeface="+mn-cs"/>
            </a:endParaRPr>
          </a:p>
        </p:txBody>
      </p:sp>
      <p:sp>
        <p:nvSpPr>
          <p:cNvPr id="2" name="Oval 9">
            <a:extLst>
              <a:ext uri="{FF2B5EF4-FFF2-40B4-BE49-F238E27FC236}">
                <a16:creationId xmlns:a16="http://schemas.microsoft.com/office/drawing/2014/main" id="{2C8F6886-D8D0-D399-6E0D-169AC3CAA12C}"/>
              </a:ext>
            </a:extLst>
          </p:cNvPr>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Oval 9">
            <a:extLst>
              <a:ext uri="{FF2B5EF4-FFF2-40B4-BE49-F238E27FC236}">
                <a16:creationId xmlns:a16="http://schemas.microsoft.com/office/drawing/2014/main" id="{D2BE9150-12F8-DD65-3BDE-8B2F54CC438E}"/>
              </a:ext>
            </a:extLst>
          </p:cNvPr>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Oval 9">
            <a:extLst>
              <a:ext uri="{FF2B5EF4-FFF2-40B4-BE49-F238E27FC236}">
                <a16:creationId xmlns:a16="http://schemas.microsoft.com/office/drawing/2014/main" id="{18092146-F939-486E-C161-13CEC24B16CC}"/>
              </a:ext>
            </a:extLst>
          </p:cNvPr>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5837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i-IN" altLang="de-DE" sz="2400" dirty="0">
                <a:solidFill>
                  <a:srgbClr val="333333"/>
                </a:solidFill>
              </a:rPr>
              <a:t>आपको</a:t>
            </a:r>
            <a:r>
              <a:rPr lang="en-US" altLang="de-DE" sz="2400" dirty="0">
                <a:solidFill>
                  <a:srgbClr val="333333"/>
                </a:solidFill>
              </a:rPr>
              <a:t> </a:t>
            </a:r>
            <a:r>
              <a:rPr lang="hi-IN" altLang="de-DE" sz="2400" dirty="0">
                <a:solidFill>
                  <a:srgbClr val="333333"/>
                </a:solidFill>
              </a:rPr>
              <a:t>ज़टिल दृश्य दिखाए जायेंगे (उदाहरण: मेला</a:t>
            </a:r>
            <a:r>
              <a:rPr lang="en-US" altLang="de-DE" sz="2400" dirty="0">
                <a:solidFill>
                  <a:srgbClr val="333333"/>
                </a:solidFill>
              </a:rPr>
              <a:t>, </a:t>
            </a:r>
            <a:r>
              <a:rPr lang="hi-IN" altLang="de-DE" sz="2400" dirty="0">
                <a:solidFill>
                  <a:srgbClr val="333333"/>
                </a:solidFill>
              </a:rPr>
              <a:t>समुद्रतट</a:t>
            </a:r>
            <a:r>
              <a:rPr lang="en-US" altLang="de-DE" sz="2400" dirty="0">
                <a:solidFill>
                  <a:srgbClr val="333333"/>
                </a:solidFill>
              </a:rPr>
              <a:t>, </a:t>
            </a:r>
            <a:r>
              <a:rPr lang="hi-IN" altLang="de-DE" sz="2400" dirty="0">
                <a:solidFill>
                  <a:srgbClr val="333333"/>
                </a:solidFill>
              </a:rPr>
              <a:t>रेलवे स्टेशन)</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5837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i-IN" altLang="de-DE" sz="2400" dirty="0">
                <a:solidFill>
                  <a:srgbClr val="333333"/>
                </a:solidFill>
              </a:rPr>
              <a:t>आपको</a:t>
            </a:r>
            <a:r>
              <a:rPr lang="en-US" altLang="de-DE" sz="2400" dirty="0">
                <a:solidFill>
                  <a:srgbClr val="333333"/>
                </a:solidFill>
              </a:rPr>
              <a:t> </a:t>
            </a:r>
            <a:r>
              <a:rPr lang="hi-IN" altLang="de-DE" sz="2400" dirty="0">
                <a:solidFill>
                  <a:srgbClr val="333333"/>
                </a:solidFill>
              </a:rPr>
              <a:t>ज़टिल दृश्य दिखाए जायेंगे (उदाहरण: मेला</a:t>
            </a:r>
            <a:r>
              <a:rPr lang="en-US" altLang="de-DE" sz="2400" dirty="0">
                <a:solidFill>
                  <a:srgbClr val="333333"/>
                </a:solidFill>
              </a:rPr>
              <a:t>, </a:t>
            </a:r>
            <a:r>
              <a:rPr lang="hi-IN" altLang="de-DE" sz="2400" dirty="0">
                <a:solidFill>
                  <a:srgbClr val="333333"/>
                </a:solidFill>
              </a:rPr>
              <a:t>समुद्रतट</a:t>
            </a:r>
            <a:r>
              <a:rPr lang="en-US" altLang="de-DE" sz="2400" dirty="0">
                <a:solidFill>
                  <a:srgbClr val="333333"/>
                </a:solidFill>
              </a:rPr>
              <a:t>, </a:t>
            </a:r>
            <a:r>
              <a:rPr lang="hi-IN" altLang="de-DE" sz="2400" dirty="0">
                <a:solidFill>
                  <a:srgbClr val="333333"/>
                </a:solidFill>
              </a:rPr>
              <a:t>रेलवे स्टेशन)</a:t>
            </a:r>
          </a:p>
          <a:p>
            <a:pPr marL="342900" indent="-342900" eaLnBrk="1" hangingPunct="1">
              <a:buClr>
                <a:srgbClr val="333333"/>
              </a:buClr>
              <a:buFont typeface="WingDings"/>
              <a:buChar char=""/>
              <a:tabLst>
                <a:tab pos="361950" algn="l"/>
              </a:tabLst>
            </a:pPr>
            <a:r>
              <a:rPr lang="hi-IN" altLang="ko-KR" sz="2400" dirty="0">
                <a:solidFill>
                  <a:srgbClr val="333333"/>
                </a:solidFill>
              </a:rPr>
              <a:t>इसके बाद आपने उस चित्र में क्या देखा उसका पुनर्स्मरण करने के लिए आपको</a:t>
            </a:r>
            <a:r>
              <a:rPr lang="en-GB" altLang="ko-KR" sz="2400" dirty="0">
                <a:solidFill>
                  <a:srgbClr val="333333"/>
                </a:solidFill>
              </a:rPr>
              <a:t> </a:t>
            </a:r>
            <a:r>
              <a:rPr lang="hi-IN" altLang="ko-KR" sz="2400" dirty="0">
                <a:solidFill>
                  <a:srgbClr val="333333"/>
                </a:solidFill>
              </a:rPr>
              <a:t>कहा जायेगा तथा यह भी पूछा जायेगा की आप अपने निर्णय के प्रति कितना</a:t>
            </a:r>
            <a:r>
              <a:rPr lang="en-GB" altLang="ko-KR" sz="2400" dirty="0">
                <a:solidFill>
                  <a:srgbClr val="333333"/>
                </a:solidFill>
              </a:rPr>
              <a:t> </a:t>
            </a:r>
            <a:r>
              <a:rPr lang="hi-IN" altLang="ko-KR" sz="2400" dirty="0">
                <a:solidFill>
                  <a:srgbClr val="333333"/>
                </a:solidFill>
              </a:rPr>
              <a:t>आश्वस्त </a:t>
            </a:r>
            <a:r>
              <a:rPr lang="hi-IN" altLang="ko-KR" sz="2400">
                <a:solidFill>
                  <a:srgbClr val="333333"/>
                </a:solidFill>
              </a:rPr>
              <a:t>हैं</a:t>
            </a:r>
            <a:r>
              <a:rPr lang="en-GB" altLang="ko-KR" sz="240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4243664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5837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i-IN" altLang="de-DE" sz="2400" dirty="0">
                <a:solidFill>
                  <a:srgbClr val="333333"/>
                </a:solidFill>
              </a:rPr>
              <a:t>आपको</a:t>
            </a:r>
            <a:r>
              <a:rPr lang="en-US" altLang="de-DE" sz="2400" dirty="0">
                <a:solidFill>
                  <a:srgbClr val="333333"/>
                </a:solidFill>
              </a:rPr>
              <a:t> </a:t>
            </a:r>
            <a:r>
              <a:rPr lang="hi-IN" altLang="de-DE" sz="2400" dirty="0">
                <a:solidFill>
                  <a:srgbClr val="333333"/>
                </a:solidFill>
              </a:rPr>
              <a:t>ज़टिल दृश्य दिखाए जायेंगे (उदाहरण: मेला</a:t>
            </a:r>
            <a:r>
              <a:rPr lang="en-US" altLang="de-DE" sz="2400" dirty="0">
                <a:solidFill>
                  <a:srgbClr val="333333"/>
                </a:solidFill>
              </a:rPr>
              <a:t>, </a:t>
            </a:r>
            <a:r>
              <a:rPr lang="hi-IN" altLang="de-DE" sz="2400" dirty="0">
                <a:solidFill>
                  <a:srgbClr val="333333"/>
                </a:solidFill>
              </a:rPr>
              <a:t>समुद्रतट</a:t>
            </a:r>
            <a:r>
              <a:rPr lang="en-US" altLang="de-DE" sz="2400" dirty="0">
                <a:solidFill>
                  <a:srgbClr val="333333"/>
                </a:solidFill>
              </a:rPr>
              <a:t>, </a:t>
            </a:r>
            <a:r>
              <a:rPr lang="hi-IN" altLang="de-DE" sz="2400" dirty="0">
                <a:solidFill>
                  <a:srgbClr val="333333"/>
                </a:solidFill>
              </a:rPr>
              <a:t>रेलवे स्टेशन)</a:t>
            </a:r>
          </a:p>
          <a:p>
            <a:pPr marL="342900" indent="-342900" eaLnBrk="1" hangingPunct="1">
              <a:buClr>
                <a:srgbClr val="333333"/>
              </a:buClr>
              <a:buFont typeface="WingDings"/>
              <a:buChar char=""/>
              <a:tabLst>
                <a:tab pos="361950" algn="l"/>
              </a:tabLst>
            </a:pPr>
            <a:r>
              <a:rPr lang="hi-IN" altLang="ko-KR" sz="2400" dirty="0">
                <a:solidFill>
                  <a:srgbClr val="333333"/>
                </a:solidFill>
              </a:rPr>
              <a:t>इसके बाद आपने उस चित्र में क्या देखा उसका पुनर्स्मरण करने के लिए आपको</a:t>
            </a:r>
            <a:r>
              <a:rPr lang="en-GB" altLang="ko-KR" sz="2400" dirty="0">
                <a:solidFill>
                  <a:srgbClr val="333333"/>
                </a:solidFill>
              </a:rPr>
              <a:t> </a:t>
            </a:r>
            <a:r>
              <a:rPr lang="hi-IN" altLang="ko-KR" sz="2400" dirty="0">
                <a:solidFill>
                  <a:srgbClr val="333333"/>
                </a:solidFill>
              </a:rPr>
              <a:t>कहा जायेगा तथा यह भी पूछा जायेगा की आप अपने निर्णय के प्रति कितना</a:t>
            </a:r>
            <a:r>
              <a:rPr lang="en-GB" altLang="ko-KR" sz="2400" dirty="0">
                <a:solidFill>
                  <a:srgbClr val="333333"/>
                </a:solidFill>
              </a:rPr>
              <a:t> </a:t>
            </a:r>
            <a:r>
              <a:rPr lang="hi-IN" altLang="ko-KR" sz="2400" dirty="0">
                <a:solidFill>
                  <a:srgbClr val="333333"/>
                </a:solidFill>
              </a:rPr>
              <a:t>आश्वस्त हैं</a:t>
            </a:r>
            <a:r>
              <a:rPr lang="en-GB" altLang="ko-KR" sz="2400" dirty="0">
                <a:solidFill>
                  <a:srgbClr val="333333"/>
                </a:solidFill>
              </a:rPr>
              <a:t>?</a:t>
            </a:r>
          </a:p>
          <a:p>
            <a:pPr algn="ctr" eaLnBrk="1" hangingPunct="1">
              <a:tabLst>
                <a:tab pos="361950" algn="l"/>
              </a:tabLst>
            </a:pPr>
            <a:r>
              <a:rPr lang="hi-IN" altLang="de-DE" sz="2400" dirty="0">
                <a:solidFill>
                  <a:srgbClr val="004992"/>
                </a:solidFill>
              </a:rPr>
              <a:t>अधिक से अधिक जानकारी याद रखने की कोशिश करें.</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3994067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22</a:t>
            </a:fld>
            <a:endParaRPr lang="de-DE" altLang="de-DE">
              <a:latin typeface="+mn-lt"/>
            </a:endParaRPr>
          </a:p>
        </p:txBody>
      </p:sp>
      <p:pic>
        <p:nvPicPr>
          <p:cNvPr id="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समुद्र तट पर आपने क्या देखा?</a:t>
            </a:r>
            <a:endParaRPr lang="de-DE" altLang="de-DE" sz="3600">
              <a:latin typeface="+mn-lt"/>
              <a:ea typeface="+mn-ea"/>
              <a:cs typeface="+mn-cs"/>
            </a:endParaRPr>
          </a:p>
        </p:txBody>
      </p:sp>
      <p:sp>
        <p:nvSpPr>
          <p:cNvPr id="624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छाता</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कुत्ता</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गेंद</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पानी</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टोपी</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तौलिया</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जीवन रक्षक</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a:solidFill>
                  <a:srgbClr val="004992"/>
                </a:solidFill>
                <a:latin typeface="+mn-lt"/>
                <a:ea typeface="+mn-ea"/>
                <a:cs typeface="+mn-cs"/>
              </a:rPr>
              <a:t>समुद्र तट पर आपने क्या देखा?</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छाता</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कुत्ता</a:t>
            </a:r>
          </a:p>
          <a:p>
            <a:pPr marL="342900" lvl="0" indent="-342900" defTabSz="914377">
              <a:lnSpc>
                <a:spcPct val="100000"/>
              </a:lnSpc>
              <a:spcBef>
                <a:spcPts val="1200"/>
              </a:spcBef>
              <a:buClr>
                <a:srgbClr val="004992"/>
              </a:buClr>
              <a:buFont typeface="WingDings"/>
              <a:buChar char=""/>
            </a:pPr>
            <a:r>
              <a:rPr lang="hi-IN" altLang="de-DE" sz="2400" dirty="0">
                <a:solidFill>
                  <a:srgbClr val="004992"/>
                </a:solidFill>
              </a:rPr>
              <a:t>गेंद</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पानी</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टोपी</a:t>
            </a:r>
          </a:p>
          <a:p>
            <a:pPr marL="342900" lvl="0" indent="-342900" defTabSz="914377">
              <a:lnSpc>
                <a:spcPct val="100000"/>
              </a:lnSpc>
              <a:spcBef>
                <a:spcPts val="1200"/>
              </a:spcBef>
              <a:buClr>
                <a:srgbClr val="004992"/>
              </a:buClr>
              <a:buFont typeface="WingDings"/>
              <a:buChar char=""/>
            </a:pPr>
            <a:r>
              <a:rPr lang="hi-IN" altLang="de-DE" sz="2400" dirty="0">
                <a:solidFill>
                  <a:srgbClr val="004992"/>
                </a:solidFill>
              </a:rPr>
              <a:t>तौलिया</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जीवन रक्षक</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24</a:t>
            </a:fld>
            <a:endParaRPr lang="de-DE" altLang="de-DE">
              <a:latin typeface="+mn-lt"/>
            </a:endParaRP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dirty="0">
                <a:latin typeface="+mn-lt"/>
                <a:cs typeface="+mn-cs"/>
              </a:rPr>
              <a:t>= जो नहीं दिखाया गया</a:t>
            </a:r>
            <a:endParaRPr lang="de-DE" altLang="de-DE" sz="1800" b="1"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25</a:t>
            </a:fld>
            <a:endParaRPr lang="de-DE" altLang="de-DE">
              <a:latin typeface="+mn-lt"/>
            </a:endParaRPr>
          </a:p>
        </p:txBody>
      </p:sp>
      <p:pic>
        <p:nvPicPr>
          <p:cNvPr id="6"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रेलवे स्टेशन</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आपने क्या देखा? आप कितने आश्वस्त हैं?</a:t>
            </a:r>
            <a:endParaRPr lang="de-DE" altLang="de-DE">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पटरी</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बौगी</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सूची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समय सारणी</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बक्से</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रेल संकेत</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ट्रेन इंजिन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Rectangle 16"/>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रेलवे स्टेशन</a:t>
            </a:r>
            <a:endParaRPr lang="de-DE" altLang="de-DE" sz="3600">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i-IN" altLang="de-DE" sz="2400">
                <a:solidFill>
                  <a:srgbClr val="333333"/>
                </a:solidFill>
              </a:rPr>
              <a:t>पटरी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बौगी</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सूची</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समय सारणी</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बक्से</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बेंच</a:t>
            </a:r>
          </a:p>
          <a:p>
            <a:pPr marL="342900" lvl="0" indent="-342900" defTabSz="914400" fontAlgn="base">
              <a:lnSpc>
                <a:spcPct val="100000"/>
              </a:lnSpc>
              <a:spcBef>
                <a:spcPts val="1200"/>
              </a:spcBef>
              <a:buClr>
                <a:srgbClr val="004992"/>
              </a:buClr>
              <a:buFont typeface="WingDings"/>
              <a:buChar char=""/>
            </a:pPr>
            <a:r>
              <a:rPr lang="hi-IN" altLang="de-DE" sz="2400" dirty="0">
                <a:solidFill>
                  <a:srgbClr val="004992"/>
                </a:solidFill>
              </a:rPr>
              <a:t>रेल संकेत</a:t>
            </a:r>
          </a:p>
          <a:p>
            <a:pPr marL="342900" lvl="0" indent="-342900" defTabSz="914400" fontAlgn="base">
              <a:lnSpc>
                <a:spcPct val="100000"/>
              </a:lnSpc>
              <a:spcBef>
                <a:spcPts val="1200"/>
              </a:spcBef>
              <a:buClr>
                <a:srgbClr val="004992"/>
              </a:buClr>
              <a:buFont typeface="WingDings"/>
              <a:buChar char=""/>
            </a:pPr>
            <a:r>
              <a:rPr lang="hi-IN" altLang="de-DE" sz="2400" dirty="0">
                <a:solidFill>
                  <a:srgbClr val="004992"/>
                </a:solidFill>
              </a:rPr>
              <a:t>ट्रेन इंजिन</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27</a:t>
            </a:fld>
            <a:endParaRPr lang="de-DE" altLang="de-DE">
              <a:latin typeface="+mn-l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dirty="0">
                <a:latin typeface="+mn-lt"/>
                <a:cs typeface="+mn-cs"/>
              </a:rPr>
              <a:t>= जो नहीं दिखाया गया</a:t>
            </a:r>
            <a:endParaRPr lang="de-DE" altLang="de-DE" sz="1800" b="1" dirty="0">
              <a:latin typeface="+mn-lt"/>
              <a:cs typeface="+mn-cs"/>
            </a:endParaRPr>
          </a:p>
        </p:txBody>
      </p:sp>
      <p:pic>
        <p:nvPicPr>
          <p:cNvPr id="13"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a:solidFill>
                  <a:srgbClr val="333333"/>
                </a:solidFill>
              </a:rPr>
              <a:t>हमारी सारी यादें वास्तविक नहीं होतीं</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हमारी सारी यादें वास्तविक नहीं होतीं</a:t>
            </a:r>
          </a:p>
          <a:p>
            <a:pPr marL="342900" indent="-342900" eaLnBrk="1" hangingPunct="1">
              <a:buClr>
                <a:srgbClr val="333333"/>
              </a:buClr>
              <a:buFont typeface="WingDings"/>
              <a:buChar char=""/>
            </a:pP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 अनुपस्थित</a:t>
            </a:r>
            <a:r>
              <a:rPr lang="en-US" altLang="de-DE" sz="2400" dirty="0">
                <a:solidFill>
                  <a:srgbClr val="333333"/>
                </a:solidFill>
              </a:rPr>
              <a:t> </a:t>
            </a:r>
            <a:r>
              <a:rPr lang="hi-IN" altLang="de-DE" sz="2400" dirty="0">
                <a:solidFill>
                  <a:srgbClr val="333333"/>
                </a:solidFill>
              </a:rPr>
              <a:t>जानकारियों को पुरानी सम्बंधित घटनाओं/जानकारियों से जोड़ देता है (उदाहरण - एक आम समुद्र तट का दृश्य)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3093616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हमारी सारी यादें वास्तविक नहीं होतीं</a:t>
            </a:r>
          </a:p>
          <a:p>
            <a:pPr marL="342900" indent="-342900" eaLnBrk="1" hangingPunct="1">
              <a:buClr>
                <a:srgbClr val="333333"/>
              </a:buClr>
              <a:buFont typeface="WingDings"/>
              <a:buChar char=""/>
            </a:pP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 अनुपस्थित</a:t>
            </a:r>
            <a:r>
              <a:rPr lang="en-US" altLang="de-DE" sz="2400" dirty="0">
                <a:solidFill>
                  <a:srgbClr val="333333"/>
                </a:solidFill>
              </a:rPr>
              <a:t> </a:t>
            </a:r>
            <a:r>
              <a:rPr lang="hi-IN" altLang="de-DE" sz="2400" dirty="0">
                <a:solidFill>
                  <a:srgbClr val="333333"/>
                </a:solidFill>
              </a:rPr>
              <a:t>जानकारियों को पुरानी सम्बंधित घटनाओं/जानकारियों से जोड़ देता है (उदाहरण - एक आम समुद्र तट का दृश्य)</a:t>
            </a:r>
          </a:p>
          <a:p>
            <a:pPr marL="342900" indent="-342900" eaLnBrk="1" hangingPunct="1">
              <a:buClr>
                <a:srgbClr val="333333"/>
              </a:buClr>
              <a:buFont typeface="WingDings"/>
              <a:buChar char=""/>
            </a:pPr>
            <a:r>
              <a:rPr lang="hi-IN" altLang="de-DE" sz="2400" dirty="0">
                <a:solidFill>
                  <a:srgbClr val="333333"/>
                </a:solidFill>
              </a:rPr>
              <a:t>कुछ चीजें तर्क से जोड़ी जाती हैं (उदाहरण - गेंद</a:t>
            </a:r>
            <a:r>
              <a:rPr lang="en-US" altLang="de-DE" sz="2400" dirty="0">
                <a:solidFill>
                  <a:srgbClr val="333333"/>
                </a:solidFill>
              </a:rPr>
              <a:t>,</a:t>
            </a:r>
            <a:r>
              <a:rPr lang="hi-IN" altLang="de-DE" sz="2400" dirty="0">
                <a:solidFill>
                  <a:srgbClr val="333333"/>
                </a:solidFill>
              </a:rPr>
              <a:t> तौलिया)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1649691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हमारी सारी यादें वास्तविक नहीं होतीं</a:t>
            </a:r>
          </a:p>
          <a:p>
            <a:pPr marL="342900" indent="-342900" eaLnBrk="1" hangingPunct="1">
              <a:buClr>
                <a:srgbClr val="333333"/>
              </a:buClr>
              <a:buFont typeface="WingDings"/>
              <a:buChar char=""/>
            </a:pP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 अनुपस्थित</a:t>
            </a:r>
            <a:r>
              <a:rPr lang="en-US" altLang="de-DE" sz="2400" dirty="0">
                <a:solidFill>
                  <a:srgbClr val="333333"/>
                </a:solidFill>
              </a:rPr>
              <a:t> </a:t>
            </a:r>
            <a:r>
              <a:rPr lang="hi-IN" altLang="de-DE" sz="2400" dirty="0">
                <a:solidFill>
                  <a:srgbClr val="333333"/>
                </a:solidFill>
              </a:rPr>
              <a:t>जानकारियों को पुरानी सम्बंधित घटनाओं/जानकारियों से जोड़ देता है (उदाहरण - एक आम समुद्र तट का दृश्य)</a:t>
            </a:r>
          </a:p>
          <a:p>
            <a:pPr marL="342900" indent="-342900" eaLnBrk="1" hangingPunct="1">
              <a:buClr>
                <a:srgbClr val="333333"/>
              </a:buClr>
              <a:buFont typeface="WingDings"/>
              <a:buChar char=""/>
            </a:pPr>
            <a:r>
              <a:rPr lang="hi-IN" altLang="de-DE" sz="2400" dirty="0">
                <a:solidFill>
                  <a:srgbClr val="333333"/>
                </a:solidFill>
              </a:rPr>
              <a:t>कुछ चीजें तर्क से जोड़ी जाती हैं (उदाहरण - गेंद</a:t>
            </a:r>
            <a:r>
              <a:rPr lang="en-US" altLang="de-DE" sz="2400" dirty="0">
                <a:solidFill>
                  <a:srgbClr val="333333"/>
                </a:solidFill>
              </a:rPr>
              <a:t>,</a:t>
            </a:r>
            <a:r>
              <a:rPr lang="hi-IN" altLang="de-DE" sz="2400" dirty="0">
                <a:solidFill>
                  <a:srgbClr val="333333"/>
                </a:solidFill>
              </a:rPr>
              <a:t> तौलिया)</a:t>
            </a:r>
          </a:p>
          <a:p>
            <a:pPr marL="342900" indent="-342900" eaLnBrk="1" hangingPunct="1">
              <a:buClr>
                <a:srgbClr val="333333"/>
              </a:buClr>
              <a:buFont typeface="WingDings"/>
              <a:buChar char=""/>
            </a:pPr>
            <a:r>
              <a:rPr lang="hi-IN" altLang="de-DE" sz="2400" dirty="0">
                <a:solidFill>
                  <a:srgbClr val="333333"/>
                </a:solidFill>
              </a:rPr>
              <a:t>झूठी और सच्ची यादों को उनके जीवन्तता के आधार पर अलग किया जा सकता है)</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31</a:t>
            </a:fld>
            <a:endParaRPr lang="de-DE" altLang="de-DE">
              <a:latin typeface="+mn-lt"/>
            </a:endParaRPr>
          </a:p>
        </p:txBody>
      </p:sp>
    </p:spTree>
    <p:extLst>
      <p:ext uri="{BB962C8B-B14F-4D97-AF65-F5344CB8AC3E}">
        <p14:creationId xmlns:p14="http://schemas.microsoft.com/office/powerpoint/2010/main" val="1764613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हमारी सारी यादें वास्तविक नहीं होतीं</a:t>
            </a:r>
          </a:p>
          <a:p>
            <a:pPr marL="342900" indent="-342900" eaLnBrk="1" hangingPunct="1">
              <a:buClr>
                <a:srgbClr val="333333"/>
              </a:buClr>
              <a:buFont typeface="WingDings"/>
              <a:buChar char=""/>
            </a:pP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 अनुपस्थित</a:t>
            </a:r>
            <a:r>
              <a:rPr lang="en-US" altLang="de-DE" sz="2400" dirty="0">
                <a:solidFill>
                  <a:srgbClr val="333333"/>
                </a:solidFill>
              </a:rPr>
              <a:t> </a:t>
            </a:r>
            <a:r>
              <a:rPr lang="hi-IN" altLang="de-DE" sz="2400" dirty="0">
                <a:solidFill>
                  <a:srgbClr val="333333"/>
                </a:solidFill>
              </a:rPr>
              <a:t>जानकारियों को पुरानी सम्बंधित घटनाओं/जानकारियों से जोड़ देता है (उदाहरण - एक आम समुद्र तट का दृश्य)</a:t>
            </a:r>
          </a:p>
          <a:p>
            <a:pPr marL="342900" indent="-342900" eaLnBrk="1" hangingPunct="1">
              <a:buClr>
                <a:srgbClr val="333333"/>
              </a:buClr>
              <a:buFont typeface="WingDings"/>
              <a:buChar char=""/>
            </a:pPr>
            <a:r>
              <a:rPr lang="hi-IN" altLang="de-DE" sz="2400" dirty="0">
                <a:solidFill>
                  <a:srgbClr val="333333"/>
                </a:solidFill>
              </a:rPr>
              <a:t>कुछ चीजें तर्क से जोड़ी जाती हैं (उदाहरण - गेंद</a:t>
            </a:r>
            <a:r>
              <a:rPr lang="en-US" altLang="de-DE" sz="2400" dirty="0">
                <a:solidFill>
                  <a:srgbClr val="333333"/>
                </a:solidFill>
              </a:rPr>
              <a:t>,</a:t>
            </a:r>
            <a:r>
              <a:rPr lang="hi-IN" altLang="de-DE" sz="2400" dirty="0">
                <a:solidFill>
                  <a:srgbClr val="333333"/>
                </a:solidFill>
              </a:rPr>
              <a:t> तौलिया)</a:t>
            </a:r>
          </a:p>
          <a:p>
            <a:pPr marL="342900" indent="-342900" eaLnBrk="1" hangingPunct="1">
              <a:buClr>
                <a:srgbClr val="333333"/>
              </a:buClr>
              <a:buFont typeface="WingDings"/>
              <a:buChar char=""/>
            </a:pPr>
            <a:r>
              <a:rPr lang="hi-IN" altLang="de-DE" sz="2400" dirty="0">
                <a:solidFill>
                  <a:srgbClr val="333333"/>
                </a:solidFill>
              </a:rPr>
              <a:t>झूठी और सच्ची यादों को उनके जीवन्तता के आधार पर अलग किया जा सकता है)</a:t>
            </a:r>
            <a:endParaRPr lang="de-DE" altLang="de-DE" sz="2400" dirty="0">
              <a:solidFill>
                <a:srgbClr val="333333"/>
              </a:solidFill>
            </a:endParaRPr>
          </a:p>
          <a:p>
            <a:pPr marL="342900" indent="-342900" eaLnBrk="1" hangingPunct="1">
              <a:buClr>
                <a:srgbClr val="333333"/>
              </a:buClr>
              <a:buFont typeface="WingDings"/>
              <a:buChar char=""/>
            </a:pPr>
            <a:r>
              <a:rPr lang="hi-IN" altLang="de-DE" sz="2400" dirty="0">
                <a:solidFill>
                  <a:srgbClr val="333333"/>
                </a:solidFill>
              </a:rPr>
              <a:t>झूठी यादें कम विस्तृत</a:t>
            </a:r>
            <a:r>
              <a:rPr lang="en-US" altLang="de-DE" sz="2400" dirty="0">
                <a:solidFill>
                  <a:srgbClr val="333333"/>
                </a:solidFill>
              </a:rPr>
              <a:t>, </a:t>
            </a:r>
            <a:r>
              <a:rPr lang="hi-IN" altLang="de-DE" sz="2400" dirty="0">
                <a:solidFill>
                  <a:srgbClr val="333333"/>
                </a:solidFill>
              </a:rPr>
              <a:t>अस्पष्ट</a:t>
            </a:r>
            <a:r>
              <a:rPr lang="en-US" altLang="de-DE" sz="2400" dirty="0">
                <a:solidFill>
                  <a:srgbClr val="333333"/>
                </a:solidFill>
              </a:rPr>
              <a:t>, </a:t>
            </a:r>
            <a:r>
              <a:rPr lang="hi-IN" altLang="de-DE" sz="2400" dirty="0">
                <a:solidFill>
                  <a:srgbClr val="333333"/>
                </a:solidFill>
              </a:rPr>
              <a:t>और फीकी होती हैं</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32</a:t>
            </a:fld>
            <a:endParaRPr lang="de-DE" altLang="de-DE">
              <a:latin typeface="+mn-lt"/>
            </a:endParaRPr>
          </a:p>
        </p:txBody>
      </p:sp>
    </p:spTree>
    <p:extLst>
      <p:ext uri="{BB962C8B-B14F-4D97-AF65-F5344CB8AC3E}">
        <p14:creationId xmlns:p14="http://schemas.microsoft.com/office/powerpoint/2010/main" val="178647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 सम्बन्धी त्रुटियों के प्रकार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33</a:t>
            </a:fld>
            <a:endParaRPr lang="de-DE" alt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 सम्बन्धी त्रुटियों के प्रकार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004992"/>
                </a:solidFill>
              </a:rPr>
              <a:t>भूल जाना</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34</a:t>
            </a:fld>
            <a:endParaRPr lang="de-DE" altLang="de-DE">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 सम्बन्धी त्रुटियों के प्रकार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004992"/>
                </a:solidFill>
              </a:rPr>
              <a:t>भूल जाना</a:t>
            </a:r>
          </a:p>
          <a:p>
            <a:pPr marL="342900" lvl="0" indent="-342900" defTabSz="914400" fontAlgn="base">
              <a:buClr>
                <a:srgbClr val="333333"/>
              </a:buClr>
              <a:buFont typeface="WingDings"/>
              <a:buChar char=""/>
            </a:pPr>
            <a:r>
              <a:rPr lang="hi-IN" altLang="de-DE" sz="2400" dirty="0">
                <a:solidFill>
                  <a:srgbClr val="004992"/>
                </a:solidFill>
              </a:rPr>
              <a:t>स्मरण पूर्वाग्रह</a:t>
            </a:r>
          </a:p>
          <a:p>
            <a:pPr marL="774827" lvl="3" indent="-342900" defTabSz="914400" fontAlgn="base">
              <a:spcBef>
                <a:spcPts val="1999"/>
              </a:spcBef>
              <a:buClr>
                <a:srgbClr val="333333"/>
              </a:buClr>
              <a:buFont typeface="WingDings"/>
              <a:buChar char=""/>
            </a:pPr>
            <a:r>
              <a:rPr lang="hi-IN" altLang="de-DE" sz="2400" dirty="0">
                <a:solidFill>
                  <a:srgbClr val="333333"/>
                </a:solidFill>
              </a:rPr>
              <a:t>दमन - चुनिन्दा नकारात्मक घटनाओं को भूल जाना.</a:t>
            </a:r>
          </a:p>
          <a:p>
            <a:pPr marL="774827" lvl="3" indent="-342900" defTabSz="914400" fontAlgn="base">
              <a:spcBef>
                <a:spcPts val="1999"/>
              </a:spcBef>
              <a:buClr>
                <a:srgbClr val="333333"/>
              </a:buClr>
              <a:buFont typeface="WingDings"/>
              <a:buChar char=""/>
            </a:pPr>
            <a:r>
              <a:rPr lang="hi-IN" altLang="de-DE" sz="2400" dirty="0">
                <a:solidFill>
                  <a:srgbClr val="333333"/>
                </a:solidFill>
              </a:rPr>
              <a:t>अवसाद सम्बन्धी स्मरण पूर्वाग्रह - चुनिन्दा सकारात्मक घटनाओं को भूल जाना.</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35</a:t>
            </a:fld>
            <a:endParaRPr lang="de-DE" altLang="de-DE">
              <a:latin typeface="+mn-lt"/>
            </a:endParaRPr>
          </a:p>
        </p:txBody>
      </p:sp>
    </p:spTree>
    <p:extLst>
      <p:ext uri="{BB962C8B-B14F-4D97-AF65-F5344CB8AC3E}">
        <p14:creationId xmlns:p14="http://schemas.microsoft.com/office/powerpoint/2010/main" val="1071529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 सम्बन्धी त्रुटियों के प्रकार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004992"/>
                </a:solidFill>
              </a:rPr>
              <a:t>भूल जाना</a:t>
            </a:r>
          </a:p>
          <a:p>
            <a:pPr marL="342900" lvl="0" indent="-342900" defTabSz="914400" fontAlgn="base">
              <a:buClr>
                <a:srgbClr val="333333"/>
              </a:buClr>
              <a:buFont typeface="WingDings"/>
              <a:buChar char=""/>
            </a:pPr>
            <a:r>
              <a:rPr lang="hi-IN" altLang="de-DE" sz="2400" dirty="0">
                <a:solidFill>
                  <a:srgbClr val="004992"/>
                </a:solidFill>
              </a:rPr>
              <a:t>स्मरण पूर्वाग्रह</a:t>
            </a:r>
          </a:p>
          <a:p>
            <a:pPr marL="774827" lvl="3" indent="-342900" defTabSz="914400" fontAlgn="base">
              <a:spcBef>
                <a:spcPts val="1999"/>
              </a:spcBef>
              <a:buClr>
                <a:srgbClr val="333333"/>
              </a:buClr>
              <a:buFont typeface="WingDings"/>
              <a:buChar char=""/>
            </a:pPr>
            <a:r>
              <a:rPr lang="hi-IN" altLang="de-DE" sz="2400" dirty="0">
                <a:solidFill>
                  <a:srgbClr val="333333"/>
                </a:solidFill>
              </a:rPr>
              <a:t>दमन - चुनिन्दा नकारात्मक घटनाओं को भूल जाना.</a:t>
            </a:r>
          </a:p>
          <a:p>
            <a:pPr marL="774827" lvl="3" indent="-342900" defTabSz="914400" fontAlgn="base">
              <a:spcBef>
                <a:spcPts val="1999"/>
              </a:spcBef>
              <a:buClr>
                <a:srgbClr val="333333"/>
              </a:buClr>
              <a:buFont typeface="WingDings"/>
              <a:buChar char=""/>
            </a:pPr>
            <a:r>
              <a:rPr lang="hi-IN" altLang="de-DE" sz="2400" dirty="0">
                <a:solidFill>
                  <a:srgbClr val="333333"/>
                </a:solidFill>
              </a:rPr>
              <a:t>अवसाद सम्बन्धी स्मरण पूर्वाग्रह - चुनिन्दा सकारात्मक घटनाओं को भूल जाना.</a:t>
            </a:r>
          </a:p>
          <a:p>
            <a:pPr marL="342900" lvl="0" indent="-342900" defTabSz="914400" fontAlgn="base">
              <a:buClr>
                <a:srgbClr val="000000"/>
              </a:buClr>
              <a:buFont typeface="WingDings"/>
              <a:buChar char=""/>
            </a:pPr>
            <a:r>
              <a:rPr lang="hi-IN" altLang="de-DE" sz="2400" dirty="0">
                <a:solidFill>
                  <a:srgbClr val="004992"/>
                </a:solidFill>
              </a:rPr>
              <a:t>भ्रम/झूठी यादें - </a:t>
            </a:r>
            <a:r>
              <a:rPr lang="hi-IN" altLang="de-DE" sz="2400" dirty="0">
                <a:solidFill>
                  <a:srgbClr val="333333"/>
                </a:solidFill>
              </a:rPr>
              <a:t>अघटित चीजों का याद आना.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36</a:t>
            </a:fld>
            <a:endParaRPr lang="de-DE" altLang="de-DE">
              <a:latin typeface="+mn-lt"/>
            </a:endParaRPr>
          </a:p>
        </p:txBody>
      </p:sp>
    </p:spTree>
    <p:extLst>
      <p:ext uri="{BB962C8B-B14F-4D97-AF65-F5344CB8AC3E}">
        <p14:creationId xmlns:p14="http://schemas.microsoft.com/office/powerpoint/2010/main" val="1534002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एक प्रयोग में हमने कुछ लोगों को एक विडिओ क्लिप दिखाया जिसमें एक व्यक्ति एक पेट्रोल पम्प पर एक व्यक्ति से मिलता है तथा बाद में वह व्यक्ति मृत्त्त पाया जाता है</a:t>
            </a:r>
          </a:p>
          <a:p>
            <a:pPr marL="342900" lvl="0" indent="-342900" defTabSz="914400" fontAlgn="base">
              <a:buClr>
                <a:srgbClr val="333333"/>
              </a:buClr>
              <a:buFont typeface="WingDings"/>
              <a:buChar char=""/>
            </a:pPr>
            <a:r>
              <a:rPr lang="hi-IN" altLang="de-DE" sz="2400" dirty="0">
                <a:solidFill>
                  <a:srgbClr val="333333"/>
                </a:solidFill>
              </a:rPr>
              <a:t>कुछ समय के बाद हमने लोगों से पूछा की पेट्रोल पम्प पर जो व्यक्ति खड़ा था उसके हाथ में क्या था</a:t>
            </a:r>
          </a:p>
          <a:p>
            <a:pPr marL="342900" lvl="0" indent="-342900" defTabSz="914400" fontAlgn="base">
              <a:buClr>
                <a:srgbClr val="333333"/>
              </a:buClr>
              <a:buFont typeface="WingDings"/>
              <a:buChar char=""/>
            </a:pPr>
            <a:r>
              <a:rPr lang="hi-IN" altLang="de-DE" sz="2400" dirty="0">
                <a:solidFill>
                  <a:srgbClr val="333333"/>
                </a:solidFill>
              </a:rPr>
              <a:t>अधिकतर लोगों ने कोई न कोई अस्त्र हाथ में होने की बात की जबकि वह व्यक्ति विडिओ में खाली हाथ था</a:t>
            </a:r>
          </a:p>
          <a:p>
            <a:pPr marL="342900" lvl="0" indent="-342900" defTabSz="914400" fontAlgn="base">
              <a:buClr>
                <a:srgbClr val="333333"/>
              </a:buClr>
              <a:buFont typeface="WingDings"/>
              <a:buChar char=""/>
            </a:pPr>
            <a:r>
              <a:rPr lang="hi-IN" altLang="de-DE" sz="2400" dirty="0">
                <a:solidFill>
                  <a:srgbClr val="333333"/>
                </a:solidFill>
              </a:rPr>
              <a:t>यह उदाहरण इस बात की ओर इशारा करता है की किस प्रकार से हमारा दिमाग परिस्थितियों के अनुसार कहानी बना लेता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37</a:t>
            </a:fld>
            <a:endParaRPr lang="de-DE" altLang="de-DE">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हम यह सब क्यों कर रहे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अध्ययनों से पता चला है की आम लोगों की तुलना में मनोविकृति से पीड़ित लोग (हालाँकि सभी नहीं) झूठी</a:t>
            </a:r>
            <a:r>
              <a:rPr lang="fr-FR" altLang="de-DE" sz="2400" dirty="0">
                <a:solidFill>
                  <a:srgbClr val="333333"/>
                </a:solidFill>
              </a:rPr>
              <a:t> </a:t>
            </a:r>
            <a:r>
              <a:rPr lang="hi-IN" altLang="de-DE" sz="2400" dirty="0">
                <a:solidFill>
                  <a:srgbClr val="333333"/>
                </a:solidFill>
              </a:rPr>
              <a:t>यादों के बारे में अधिक</a:t>
            </a:r>
            <a:r>
              <a:rPr lang="fr-FR" altLang="de-DE" sz="2400" dirty="0">
                <a:solidFill>
                  <a:srgbClr val="333333"/>
                </a:solidFill>
              </a:rPr>
              <a:t> </a:t>
            </a:r>
            <a:r>
              <a:rPr lang="hi-IN" altLang="de-DE" sz="2400" dirty="0">
                <a:solidFill>
                  <a:srgbClr val="333333"/>
                </a:solidFill>
              </a:rPr>
              <a:t>विश्वस्त होते </a:t>
            </a:r>
            <a:r>
              <a:rPr lang="hi-IN" altLang="de-DE" sz="2400">
                <a:solidFill>
                  <a:srgbClr val="333333"/>
                </a:solidFill>
              </a:rPr>
              <a:t>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38</a:t>
            </a:fld>
            <a:endParaRPr lang="de-DE"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हम यह सब क्यों कर रहे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अध्ययनों से पता चला है की आम लोगों की तुलना में मनोविकृति से पीड़ित लोग (हालाँकि सभी नहीं) झूठी</a:t>
            </a:r>
            <a:r>
              <a:rPr lang="fr-FR" altLang="de-DE" sz="2400" dirty="0">
                <a:solidFill>
                  <a:srgbClr val="333333"/>
                </a:solidFill>
              </a:rPr>
              <a:t> </a:t>
            </a:r>
            <a:r>
              <a:rPr lang="hi-IN" altLang="de-DE" sz="2400" dirty="0">
                <a:solidFill>
                  <a:srgbClr val="333333"/>
                </a:solidFill>
              </a:rPr>
              <a:t>यादों के बारे में अधिक</a:t>
            </a:r>
            <a:r>
              <a:rPr lang="fr-FR" altLang="de-DE" sz="2400" dirty="0">
                <a:solidFill>
                  <a:srgbClr val="333333"/>
                </a:solidFill>
              </a:rPr>
              <a:t> </a:t>
            </a:r>
            <a:r>
              <a:rPr lang="hi-IN" altLang="de-DE" sz="2400" dirty="0">
                <a:solidFill>
                  <a:srgbClr val="333333"/>
                </a:solidFill>
              </a:rPr>
              <a:t>विश्वस्त होते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दूसरी तरफ</a:t>
            </a:r>
            <a:r>
              <a:rPr lang="en-US" altLang="de-DE" sz="2400" dirty="0">
                <a:solidFill>
                  <a:srgbClr val="333333"/>
                </a:solidFill>
              </a:rPr>
              <a:t>, </a:t>
            </a:r>
            <a:r>
              <a:rPr lang="hi-IN" altLang="de-DE" sz="2400" dirty="0">
                <a:solidFill>
                  <a:srgbClr val="333333"/>
                </a:solidFill>
              </a:rPr>
              <a:t>मनोविकृति के दौरान सच्ची यादों (उन घटनाओं से सम्बंधित यादें जो सचमुच घटित हुई हैं) में विश्वास कम हो जाता </a:t>
            </a:r>
            <a:r>
              <a:rPr lang="hi-IN" altLang="de-DE" sz="2400">
                <a:solidFill>
                  <a:srgbClr val="333333"/>
                </a:solidFill>
              </a:rPr>
              <a:t>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39</a:t>
            </a:fld>
            <a:endParaRPr lang="de-DE" altLang="de-DE">
              <a:latin typeface="+mn-lt"/>
            </a:endParaRPr>
          </a:p>
        </p:txBody>
      </p:sp>
    </p:spTree>
    <p:extLst>
      <p:ext uri="{BB962C8B-B14F-4D97-AF65-F5344CB8AC3E}">
        <p14:creationId xmlns:p14="http://schemas.microsoft.com/office/powerpoint/2010/main" val="2431325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हम यह सब क्यों कर रहे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अध्ययनों से पता चला है की आम लोगों की तुलना में मनोविकृति से पीड़ित लोग (हालाँकि सभी नहीं) झूठी</a:t>
            </a:r>
            <a:r>
              <a:rPr lang="fr-FR" altLang="de-DE" sz="2400" dirty="0">
                <a:solidFill>
                  <a:srgbClr val="333333"/>
                </a:solidFill>
              </a:rPr>
              <a:t> </a:t>
            </a:r>
            <a:r>
              <a:rPr lang="hi-IN" altLang="de-DE" sz="2400" dirty="0">
                <a:solidFill>
                  <a:srgbClr val="333333"/>
                </a:solidFill>
              </a:rPr>
              <a:t>यादों के बारे में अधिक</a:t>
            </a:r>
            <a:r>
              <a:rPr lang="fr-FR" altLang="de-DE" sz="2400" dirty="0">
                <a:solidFill>
                  <a:srgbClr val="333333"/>
                </a:solidFill>
              </a:rPr>
              <a:t> </a:t>
            </a:r>
            <a:r>
              <a:rPr lang="hi-IN" altLang="de-DE" sz="2400" dirty="0">
                <a:solidFill>
                  <a:srgbClr val="333333"/>
                </a:solidFill>
              </a:rPr>
              <a:t>विश्वस्त होते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दूसरी तरफ</a:t>
            </a:r>
            <a:r>
              <a:rPr lang="en-US" altLang="de-DE" sz="2400" dirty="0">
                <a:solidFill>
                  <a:srgbClr val="333333"/>
                </a:solidFill>
              </a:rPr>
              <a:t>, </a:t>
            </a:r>
            <a:r>
              <a:rPr lang="hi-IN" altLang="de-DE" sz="2400" dirty="0">
                <a:solidFill>
                  <a:srgbClr val="333333"/>
                </a:solidFill>
              </a:rPr>
              <a:t>मनोविकृति के दौरान सच्ची यादों (उन घटनाओं से सम्बंधित यादें जो सचमुच घटित हुई हैं) में विश्वास कम हो जाता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इसकी वज़ह से सच्ची एवं झूठी यादों के बीच का अंतर करने में एवं वातावरण के स्वस्थ और वास्तविक स्वरुप के बारे में दृष्टिकोण बनाने में बाधा</a:t>
            </a:r>
            <a:r>
              <a:rPr lang="en-US" altLang="de-DE" sz="2400" dirty="0">
                <a:solidFill>
                  <a:srgbClr val="333333"/>
                </a:solidFill>
              </a:rPr>
              <a:t> </a:t>
            </a:r>
            <a:r>
              <a:rPr lang="hi-IN" altLang="de-DE" sz="2400" dirty="0">
                <a:solidFill>
                  <a:srgbClr val="333333"/>
                </a:solidFill>
              </a:rPr>
              <a:t>पड़ सकती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1329696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dirty="0">
                <a:latin typeface="+mn-lt"/>
                <a:ea typeface="+mn-ea"/>
                <a:cs typeface="+mn-cs"/>
              </a:rPr>
              <a:t>यादाश्त की त्रुटियाँ किस प्रकार से मनोविकार के दौरान गलत व्याख्याओं को जानम देते हैं – उदाहरण</a:t>
            </a:r>
            <a:endParaRPr lang="en-US" sz="3600" dirty="0">
              <a:latin typeface="+mn-lt"/>
              <a:ea typeface="+mn-ea"/>
              <a:cs typeface="+mn-cs"/>
            </a:endParaRPr>
          </a:p>
        </p:txBody>
      </p:sp>
      <p:sp>
        <p:nvSpPr>
          <p:cNvPr id="99350" name="Rechteck 1"/>
          <p:cNvSpPr>
            <a:spLocks noChangeArrowheads="1"/>
          </p:cNvSpPr>
          <p:nvPr/>
        </p:nvSpPr>
        <p:spPr bwMode="auto">
          <a:xfrm>
            <a:off x="408955" y="5877272"/>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hi-IN" altLang="de-DE" sz="2000" dirty="0">
                <a:solidFill>
                  <a:srgbClr val="004992"/>
                </a:solidFill>
                <a:latin typeface="+mn-lt"/>
              </a:rPr>
              <a:t>क्या आपमें से कोई किसी व्यक्तिगत अनुभव को साझा कर सकता है?</a:t>
            </a:r>
            <a:endParaRPr lang="de-DE" altLang="de-DE" sz="2000" dirty="0">
              <a:solidFill>
                <a:srgbClr val="004992"/>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41</a:t>
            </a:fld>
            <a:endParaRPr lang="de-DE" altLang="de-DE">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081377474"/>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त्रुटिपूर्ण स्मरण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वास्तविक परिस्थिति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 के साथ विवाद</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यह याद आना की “तुम अब मेरी बेटी नहीं रही.”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माँ ने वस्तुतः यह कहा था “मैं नहीं जानती थी की तुम ऐसी हो.” समय गुजरने के साथ शब्दशः चीजें याद नहीं रह पातीं</a:t>
                      </a:r>
                      <a:r>
                        <a:rPr kumimoji="0" lang="de-DE" sz="2000" b="0" i="0" u="none" strike="noStrike" cap="none" normalizeH="0" baseline="0" dirty="0">
                          <a:ln>
                            <a:noFill/>
                          </a:ln>
                          <a:solidFill>
                            <a:srgbClr val="333333"/>
                          </a:solidFill>
                          <a:effectLst/>
                          <a:latin typeface="+mn-lt"/>
                          <a:ea typeface="+mn-ea"/>
                          <a:cs typeface="+mn-cs"/>
                        </a:rPr>
                        <a: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समूह चिकित्सा का एक सेसन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मेरी समस्याओं पर कोई ध्यान नहीं देता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दुसरे सदस्यों ने सेसन के दौरान समझाने का प्रयास किया था जो समय बीतने के साथ याद नहीं रहा.</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3"/>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1034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a:solidFill>
                  <a:srgbClr val="333333"/>
                </a:solidFill>
              </a:rPr>
              <a:t>आपको</a:t>
            </a:r>
            <a:r>
              <a:rPr lang="en-US" altLang="de-DE" sz="2400">
                <a:solidFill>
                  <a:srgbClr val="333333"/>
                </a:solidFill>
              </a:rPr>
              <a:t>, </a:t>
            </a:r>
            <a:r>
              <a:rPr lang="hi-IN" altLang="de-DE" sz="2400">
                <a:solidFill>
                  <a:srgbClr val="333333"/>
                </a:solidFill>
              </a:rPr>
              <a:t>फिर जटिल दृश्य दिखाए जायेंगे</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42</a:t>
            </a:fld>
            <a:endParaRPr lang="de-DE" alt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3"/>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1034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a:solidFill>
                  <a:srgbClr val="333333"/>
                </a:solidFill>
              </a:rPr>
              <a:t>आपको</a:t>
            </a:r>
            <a:r>
              <a:rPr lang="en-US" altLang="de-DE" sz="2400">
                <a:solidFill>
                  <a:srgbClr val="333333"/>
                </a:solidFill>
              </a:rPr>
              <a:t>, </a:t>
            </a:r>
            <a:r>
              <a:rPr lang="hi-IN" altLang="de-DE" sz="2400">
                <a:solidFill>
                  <a:srgbClr val="333333"/>
                </a:solidFill>
              </a:rPr>
              <a:t>फिर जटिल दृश्य दिखाए जायेंगे</a:t>
            </a:r>
            <a:endParaRPr lang="en-US" altLang="de-DE" sz="2400">
              <a:solidFill>
                <a:srgbClr val="333333"/>
              </a:solidFill>
            </a:endParaRPr>
          </a:p>
          <a:p>
            <a:pPr marL="342900" indent="-342900" eaLnBrk="1" hangingPunct="1">
              <a:buClr>
                <a:srgbClr val="333333"/>
              </a:buClr>
              <a:buFont typeface="WingDings"/>
              <a:buChar char=""/>
            </a:pPr>
            <a:r>
              <a:rPr lang="hi-IN" altLang="de-DE" sz="2400">
                <a:solidFill>
                  <a:srgbClr val="333333"/>
                </a:solidFill>
              </a:rPr>
              <a:t>उन चीजों को खोजने का प्रयास करें जो छुट गए हैं (छोड़ी गयी चीजें बाद में नीले रंग में दिखाई जायेंगी)</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43</a:t>
            </a:fld>
            <a:endParaRPr lang="de-DE" altLang="de-DE">
              <a:latin typeface="+mn-lt"/>
            </a:endParaRPr>
          </a:p>
        </p:txBody>
      </p:sp>
    </p:spTree>
    <p:extLst>
      <p:ext uri="{BB962C8B-B14F-4D97-AF65-F5344CB8AC3E}">
        <p14:creationId xmlns:p14="http://schemas.microsoft.com/office/powerpoint/2010/main" val="4000770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44</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बगीचा</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दृश्य में क्या नहीं दिखाया गया था? आप कितने आश्वस्त हैं?</a:t>
            </a:r>
            <a:endParaRPr lang="de-DE" altLang="de-DE">
              <a:solidFill>
                <a:srgbClr val="004992"/>
              </a:solidFill>
              <a:latin typeface="+mn-lt"/>
              <a:ea typeface="+mn-ea"/>
              <a:cs typeface="+mn-cs"/>
            </a:endParaRPr>
          </a:p>
        </p:txBody>
      </p:sp>
      <p:sp>
        <p:nvSpPr>
          <p:cNvPr id="1075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पानी पटाने वाला डब्बा</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सूर्यमुखी के फूल</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फूल की क्यारी</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पेड़</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बेलचा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घास जामा करने का</a:t>
            </a:r>
            <a:br>
              <a:rPr lang="en-US" altLang="de-DE" sz="2400" dirty="0">
                <a:solidFill>
                  <a:srgbClr val="333333"/>
                </a:solidFill>
              </a:rPr>
            </a:br>
            <a:r>
              <a:rPr lang="hi-IN" altLang="de-DE" sz="2400" dirty="0">
                <a:solidFill>
                  <a:srgbClr val="333333"/>
                </a:solidFill>
              </a:rPr>
              <a:t>औजार</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पाइप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a:solidFill>
                  <a:srgbClr val="004992"/>
                </a:solidFill>
                <a:latin typeface="+mn-lt"/>
                <a:ea typeface="+mn-ea"/>
                <a:cs typeface="+mn-cs"/>
              </a:rPr>
              <a:t>बगीचा</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पानी पटाने वाला डब्बा</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सूर्यमुखी के फूल</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फूल की क्यारी</a:t>
            </a:r>
          </a:p>
          <a:p>
            <a:pPr marL="342900" lvl="0" indent="-342900" defTabSz="914377">
              <a:lnSpc>
                <a:spcPct val="100000"/>
              </a:lnSpc>
              <a:spcBef>
                <a:spcPts val="1200"/>
              </a:spcBef>
              <a:buClr>
                <a:srgbClr val="333333"/>
              </a:buClr>
              <a:buFont typeface="WingDings"/>
              <a:buChar char=""/>
            </a:pPr>
            <a:r>
              <a:rPr lang="hi-IN" altLang="de-DE" sz="2400" dirty="0"/>
              <a:t>पेड़</a:t>
            </a:r>
          </a:p>
          <a:p>
            <a:pPr marL="342900" lvl="0" indent="-342900" defTabSz="914377">
              <a:lnSpc>
                <a:spcPct val="100000"/>
              </a:lnSpc>
              <a:spcBef>
                <a:spcPts val="1200"/>
              </a:spcBef>
              <a:buClr>
                <a:srgbClr val="333333"/>
              </a:buClr>
              <a:buFont typeface="WingDings"/>
              <a:buChar char=""/>
            </a:pPr>
            <a:r>
              <a:rPr lang="hi-IN" altLang="de-DE" sz="2400" dirty="0"/>
              <a:t>बेलचा</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घास जामा करने का</a:t>
            </a:r>
            <a:br>
              <a:rPr lang="en-US" altLang="de-DE" sz="2400" dirty="0">
                <a:solidFill>
                  <a:srgbClr val="333333"/>
                </a:solidFill>
              </a:rPr>
            </a:br>
            <a:r>
              <a:rPr lang="hi-IN" altLang="de-DE" sz="2400" dirty="0">
                <a:solidFill>
                  <a:srgbClr val="333333"/>
                </a:solidFill>
              </a:rPr>
              <a:t>औजार</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पाइप</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46</a:t>
            </a:fld>
            <a:endParaRPr lang="de-DE" altLang="de-DE">
              <a:latin typeface="+mn-lt"/>
            </a:endParaRP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a:latin typeface="+mn-lt"/>
                <a:cs typeface="+mn-cs"/>
              </a:rPr>
              <a:t>= नहीं दिखाया गया </a:t>
            </a:r>
            <a:endParaRPr lang="de-DE" altLang="de-DE" sz="1800" b="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hi-IN" altLang="ko-KR" sz="1800" i="1" spc="-5" dirty="0">
                <a:solidFill>
                  <a:srgbClr val="333333"/>
                </a:solidFill>
              </a:rPr>
              <a:t>प्रशिक्षकों के लिए</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hi-IN" altLang="ko-KR" sz="1800" dirty="0">
                <a:solidFill>
                  <a:srgbClr val="333333"/>
                </a:solidFill>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sz="1800" dirty="0">
                <a:solidFill>
                  <a:srgbClr val="333333"/>
                </a:solidFill>
              </a:rPr>
              <a:t>के लिए उपयुक्त न हों. कृपया विडिओ को दिखलाने के पहले</a:t>
            </a:r>
            <a:r>
              <a:rPr lang="en-US" altLang="ko-KR" sz="1800" dirty="0">
                <a:solidFill>
                  <a:srgbClr val="333333"/>
                </a:solidFill>
              </a:rPr>
              <a:t> </a:t>
            </a:r>
            <a:r>
              <a:rPr lang="hi-IN" altLang="ko-KR" sz="1800" dirty="0">
                <a:solidFill>
                  <a:srgbClr val="333333"/>
                </a:solidFill>
              </a:rPr>
              <a:t>स्वयं इसकी उपयुक्तता, जिन लोगों को आप इसे दिखलाने जा रहे हैं उनके सन्दर्भ में, सुनिश्चित कर लें</a:t>
            </a:r>
            <a:r>
              <a:rPr lang="en-US" altLang="ko-KR" sz="1800" dirty="0">
                <a:solidFill>
                  <a:srgbClr val="333333"/>
                </a:solidFill>
              </a:rPr>
              <a:t>.</a:t>
            </a:r>
            <a:r>
              <a:rPr lang="de-DE" sz="1800" dirty="0">
                <a:solidFill>
                  <a:srgbClr val="333333"/>
                </a:solidFill>
              </a:rPr>
              <a:t>]</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5D74E634-54D0-4B66-9C87-2A13C5726BB7}" type="slidenum">
              <a:rPr lang="de-DE" altLang="de-DE" smtClean="0">
                <a:latin typeface="+mn-lt"/>
              </a:rPr>
              <a:pPr>
                <a:defRPr/>
              </a:pPr>
              <a:t>47</a:t>
            </a:fld>
            <a:endParaRPr lang="de-DE" altLang="de-DE">
              <a:latin typeface="+mn-lt"/>
            </a:endParaRP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437078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48</a:t>
            </a:fld>
            <a:endParaRPr lang="de-DE" altLang="de-DE">
              <a:latin typeface="+mn-lt"/>
            </a:endParaRPr>
          </a:p>
        </p:txBody>
      </p:sp>
      <p:pic>
        <p:nvPicPr>
          <p:cNvPr id="6"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दिमागी कसरत</a:t>
            </a:r>
            <a:endParaRPr lang="de-DE" altLang="de-DE" sz="3600">
              <a:latin typeface="+mn-lt"/>
              <a:ea typeface="+mn-ea"/>
              <a:cs typeface="+mn-cs"/>
            </a:endParaRPr>
          </a:p>
        </p:txBody>
      </p:sp>
      <p:sp>
        <p:nvSpPr>
          <p:cNvPr id="114691"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एक आम कक्षा में क्या देखने को मिलता है</a:t>
            </a:r>
            <a:r>
              <a:rPr lang="en-US"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कक्षा</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चित्र में आपने क्या देखा? आप कितने आश्वस्त हैं?</a:t>
            </a:r>
            <a:endParaRPr lang="de-DE" altLang="de-DE">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किताब का बैग</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शिक्षक</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मानचित्र</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किताबें</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शिक्षक की कुर्सी</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श्यामपट्ट (ब्लैक बोर्ड)</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शिक्षक</a:t>
            </a:r>
            <a:r>
              <a:rPr lang="en-US" altLang="de-DE" sz="2400" dirty="0">
                <a:solidFill>
                  <a:srgbClr val="333333"/>
                </a:solidFill>
              </a:rPr>
              <a:t> </a:t>
            </a:r>
            <a:r>
              <a:rPr lang="hi-IN" altLang="de-DE" sz="2400" dirty="0">
                <a:solidFill>
                  <a:srgbClr val="333333"/>
                </a:solidFill>
              </a:rPr>
              <a:t>का बैग</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50</a:t>
            </a:fld>
            <a:endParaRPr lang="de-DE" altLang="de-DE">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कक्षा</a:t>
            </a:r>
            <a:endParaRPr lang="de-DE" altLang="de-DE" sz="3600">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004992"/>
              </a:buClr>
              <a:buFont typeface="WingDings"/>
              <a:buChar char=""/>
            </a:pPr>
            <a:r>
              <a:rPr lang="hi-IN" altLang="de-DE" sz="2400">
                <a:solidFill>
                  <a:srgbClr val="004992"/>
                </a:solidFill>
              </a:rPr>
              <a:t>किताब का बैग</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शिक्षक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मानचित्र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किताबें</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बेंच</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शिक्षक की कुर्सी</a:t>
            </a:r>
          </a:p>
          <a:p>
            <a:pPr marL="342900" lvl="0" indent="-342900" defTabSz="914400" fontAlgn="base">
              <a:lnSpc>
                <a:spcPct val="100000"/>
              </a:lnSpc>
              <a:spcBef>
                <a:spcPts val="1200"/>
              </a:spcBef>
              <a:buClr>
                <a:srgbClr val="004992"/>
              </a:buClr>
              <a:buFont typeface="WingDings"/>
              <a:buChar char=""/>
            </a:pPr>
            <a:r>
              <a:rPr lang="hi-IN" altLang="de-DE" sz="2400" dirty="0">
                <a:solidFill>
                  <a:srgbClr val="004992"/>
                </a:solidFill>
              </a:rPr>
              <a:t>श्यामपट्ट (ब्लैक बोर्ड)</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शिक्षक</a:t>
            </a:r>
            <a:r>
              <a:rPr lang="en-US" altLang="de-DE" sz="2400" dirty="0">
                <a:solidFill>
                  <a:srgbClr val="333333"/>
                </a:solidFill>
              </a:rPr>
              <a:t> </a:t>
            </a:r>
            <a:r>
              <a:rPr lang="hi-IN" altLang="de-DE" sz="2400" dirty="0">
                <a:solidFill>
                  <a:srgbClr val="333333"/>
                </a:solidFill>
              </a:rPr>
              <a:t>का बैग</a:t>
            </a:r>
            <a:endParaRPr lang="en-US" sz="2400" dirty="0"/>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51</a:t>
            </a:fld>
            <a:endParaRPr lang="de-DE" altLang="de-DE">
              <a:latin typeface="+mn-l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a:latin typeface="+mn-lt"/>
                <a:cs typeface="+mn-cs"/>
              </a:rPr>
              <a:t>= नहीं दिखाया गया </a:t>
            </a:r>
            <a:endParaRPr lang="de-DE" altLang="de-DE" sz="1800" b="1" dirty="0">
              <a:latin typeface="+mn-lt"/>
              <a:cs typeface="+mn-cs"/>
            </a:endParaRPr>
          </a:p>
        </p:txBody>
      </p:sp>
      <p:pic>
        <p:nvPicPr>
          <p:cNvPr id="12"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52</a:t>
            </a:fld>
            <a:endParaRPr lang="de-DE" altLang="de-DE">
              <a:latin typeface="+mn-lt"/>
            </a:endParaRPr>
          </a:p>
        </p:txBody>
      </p:sp>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दिमागी कसरत</a:t>
            </a:r>
            <a:endParaRPr lang="de-DE" altLang="de-DE" sz="3600">
              <a:latin typeface="+mn-lt"/>
              <a:ea typeface="+mn-ea"/>
              <a:cs typeface="+mn-cs"/>
            </a:endParaRPr>
          </a:p>
        </p:txBody>
      </p:sp>
      <p:sp>
        <p:nvSpPr>
          <p:cNvPr id="122883"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सड़क पार करने की जगह पार हम आम तौर पर क्या पाते हैं</a:t>
            </a:r>
            <a:r>
              <a:rPr lang="en-US" altLang="de-DE" sz="2400" dirty="0">
                <a:solidFill>
                  <a:srgbClr val="333333"/>
                </a:solidFill>
              </a:rPr>
              <a:t>?</a:t>
            </a:r>
          </a:p>
          <a:p>
            <a:pPr eaLnBrk="1" hangingPunct="1"/>
            <a:r>
              <a:rPr lang="en-US" altLang="de-DE" sz="2400" dirty="0">
                <a:solidFill>
                  <a:srgbClr val="333333"/>
                </a:solidFill>
              </a:rPr>
              <a:t>…</a:t>
            </a:r>
          </a:p>
          <a:p>
            <a:pPr eaLnBrk="1" hangingPunct="1"/>
            <a:r>
              <a:rPr lang="en-US" altLang="de-DE" sz="2400" dirty="0">
                <a:solidFill>
                  <a:srgbClr val="333333"/>
                </a:solidFill>
              </a:rPr>
              <a:t>…</a:t>
            </a:r>
          </a:p>
          <a:p>
            <a:pPr eaLnBrk="1" hangingPunct="1"/>
            <a:r>
              <a:rPr lang="en-US" altLang="de-DE" sz="2400" dirty="0">
                <a:solidFill>
                  <a:srgbClr val="333333"/>
                </a:solidFill>
              </a:rPr>
              <a:t>…</a:t>
            </a:r>
          </a:p>
          <a:p>
            <a:pPr eaLnBrk="1" hangingPunct="1"/>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सड़क पार करने की जगह</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चित्र में आपने क्या देखा? आप कितने आश्वस्त हैं?</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गाड़ियाँ</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ट्रैफिक पुलिस</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साईकिल चलाता बच्चा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उमरदराज महिला</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हरी ट्रैफिक लाइट</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जेब्रा</a:t>
            </a:r>
            <a:r>
              <a:rPr lang="en-US" altLang="de-DE" sz="2400" dirty="0">
                <a:solidFill>
                  <a:srgbClr val="333333"/>
                </a:solidFill>
              </a:rPr>
              <a:t> </a:t>
            </a:r>
            <a:r>
              <a:rPr lang="hi-IN" altLang="de-DE" sz="2400" dirty="0">
                <a:solidFill>
                  <a:srgbClr val="333333"/>
                </a:solidFill>
              </a:rPr>
              <a:t>क्रॉसिंग</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रूकने का चिन्ह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a:solidFill>
                  <a:srgbClr val="004992"/>
                </a:solidFill>
                <a:latin typeface="+mn-lt"/>
                <a:ea typeface="+mn-ea"/>
                <a:cs typeface="+mn-cs"/>
              </a:rPr>
              <a:t>सड़क पार करने की जगह</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hi-IN" altLang="de-DE" sz="2400" dirty="0">
                <a:solidFill>
                  <a:srgbClr val="004992"/>
                </a:solidFill>
              </a:rPr>
              <a:t>गाड़ियाँ</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ट्रैफिक पुलिस</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साईकिल चलाता बच्चा</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उमरदराज महिला</a:t>
            </a:r>
          </a:p>
          <a:p>
            <a:pPr marL="342900" lvl="0" indent="-342900" defTabSz="914377">
              <a:lnSpc>
                <a:spcPct val="100000"/>
              </a:lnSpc>
              <a:spcBef>
                <a:spcPts val="1200"/>
              </a:spcBef>
              <a:buClr>
                <a:srgbClr val="004992"/>
              </a:buClr>
              <a:buFont typeface="WingDings"/>
              <a:buChar char=""/>
            </a:pPr>
            <a:r>
              <a:rPr lang="hi-IN" altLang="de-DE" sz="2400" dirty="0">
                <a:solidFill>
                  <a:srgbClr val="004992"/>
                </a:solidFill>
              </a:rPr>
              <a:t>हरी ट्रैफिक लाइट</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जेब्रा क्रॉसिंग</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रूकने का चिन्ह</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55</a:t>
            </a:fld>
            <a:endParaRPr lang="de-DE" altLang="de-DE">
              <a:latin typeface="+mn-l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a:latin typeface="+mn-lt"/>
                <a:cs typeface="+mn-cs"/>
              </a:rPr>
              <a:t>= नहीं दिखाया गया </a:t>
            </a:r>
            <a:endParaRPr lang="de-DE" altLang="de-DE" sz="1800" b="1" dirty="0">
              <a:latin typeface="+mn-lt"/>
              <a:cs typeface="+mn-cs"/>
            </a:endParaRPr>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56</a:t>
            </a:fld>
            <a:endParaRPr lang="de-DE" altLang="de-DE">
              <a:latin typeface="+mn-lt"/>
            </a:endParaRPr>
          </a:p>
        </p:txBody>
      </p:sp>
      <p:pic>
        <p:nvPicPr>
          <p:cNvPr id="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बचाव कार्य</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दृश्य में क्या नहीं दिखाया गया था? आप कितने आश्वस्त हैं?</a:t>
            </a:r>
            <a:endParaRPr lang="de-DE" altLang="de-DE">
              <a:solidFill>
                <a:srgbClr val="004992"/>
              </a:solidFill>
              <a:latin typeface="+mn-lt"/>
              <a:ea typeface="+mn-ea"/>
              <a:cs typeface="+mn-cs"/>
            </a:endParaRPr>
          </a:p>
        </p:txBody>
      </p:sp>
      <p:sp>
        <p:nvSpPr>
          <p:cNvPr id="131075" name="Rectangle 6"/>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हेलिकोप्टर</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रबर की नाव</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गोताखोर</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डूबती</a:t>
            </a:r>
            <a:r>
              <a:rPr lang="en-US" altLang="de-DE" sz="2000" dirty="0">
                <a:solidFill>
                  <a:srgbClr val="333333"/>
                </a:solidFill>
              </a:rPr>
              <a:t> </a:t>
            </a:r>
            <a:r>
              <a:rPr lang="hi-IN" altLang="de-DE" sz="2000" dirty="0">
                <a:solidFill>
                  <a:srgbClr val="333333"/>
                </a:solidFill>
              </a:rPr>
              <a:t>हुई नाव</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पानी</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मरीज को ले जानेवाला</a:t>
            </a:r>
            <a:br>
              <a:rPr lang="de-DE" altLang="de-DE" sz="2000" dirty="0">
                <a:solidFill>
                  <a:srgbClr val="333333"/>
                </a:solidFill>
              </a:rPr>
            </a:br>
            <a:r>
              <a:rPr lang="hi-IN" altLang="de-DE" sz="2000" dirty="0">
                <a:solidFill>
                  <a:srgbClr val="333333"/>
                </a:solidFill>
              </a:rPr>
              <a:t>स्ट्रेचर</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जीवन-रक्षक</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पायलोट</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बचाव कार्य</a:t>
            </a:r>
            <a:endParaRPr lang="de-DE" altLang="de-DE" sz="3600">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हेलिकोप्टर</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रबर की नाव</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गोताखोर</a:t>
            </a:r>
          </a:p>
          <a:p>
            <a:pPr marL="342900" lvl="0" indent="-342900" defTabSz="914400" fontAlgn="base">
              <a:lnSpc>
                <a:spcPct val="100000"/>
              </a:lnSpc>
              <a:spcBef>
                <a:spcPts val="1200"/>
              </a:spcBef>
              <a:buClr>
                <a:srgbClr val="004992"/>
              </a:buClr>
              <a:buFont typeface="WingDings"/>
              <a:buChar char=""/>
            </a:pPr>
            <a:r>
              <a:rPr lang="hi-IN" altLang="de-DE" sz="2000" dirty="0">
                <a:solidFill>
                  <a:srgbClr val="004992"/>
                </a:solidFill>
              </a:rPr>
              <a:t>डूबती</a:t>
            </a:r>
            <a:r>
              <a:rPr lang="en-US" altLang="de-DE" sz="2000" dirty="0">
                <a:solidFill>
                  <a:srgbClr val="004992"/>
                </a:solidFill>
              </a:rPr>
              <a:t> </a:t>
            </a:r>
            <a:r>
              <a:rPr lang="hi-IN" altLang="de-DE" sz="2000" dirty="0">
                <a:solidFill>
                  <a:srgbClr val="004992"/>
                </a:solidFill>
              </a:rPr>
              <a:t>हुई नाव</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पानी</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मरीज को ले जानेवाला</a:t>
            </a:r>
            <a:br>
              <a:rPr lang="de-DE" altLang="de-DE" sz="2000" dirty="0">
                <a:solidFill>
                  <a:srgbClr val="333333"/>
                </a:solidFill>
              </a:rPr>
            </a:br>
            <a:r>
              <a:rPr lang="hi-IN" altLang="de-DE" sz="2000" dirty="0">
                <a:solidFill>
                  <a:srgbClr val="333333"/>
                </a:solidFill>
              </a:rPr>
              <a:t>स्ट्रेचर</a:t>
            </a:r>
          </a:p>
          <a:p>
            <a:pPr marL="342900" lvl="0" indent="-342900" defTabSz="914400" fontAlgn="base">
              <a:lnSpc>
                <a:spcPct val="100000"/>
              </a:lnSpc>
              <a:spcBef>
                <a:spcPts val="1200"/>
              </a:spcBef>
              <a:buClr>
                <a:srgbClr val="004992"/>
              </a:buClr>
              <a:buFont typeface="WingDings"/>
              <a:buChar char=""/>
            </a:pPr>
            <a:r>
              <a:rPr lang="hi-IN" altLang="de-DE" sz="2000" dirty="0">
                <a:solidFill>
                  <a:srgbClr val="004992"/>
                </a:solidFill>
              </a:rPr>
              <a:t>जीवन-रक्षक</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पायलोट</a:t>
            </a:r>
            <a:endParaRPr lang="en-US" sz="2000" dirty="0"/>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58</a:t>
            </a:fld>
            <a:endParaRPr lang="de-DE" altLang="de-DE">
              <a:latin typeface="+mn-l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a:latin typeface="+mn-lt"/>
                <a:cs typeface="+mn-cs"/>
              </a:rPr>
              <a:t>= नहीं दिखाया गया </a:t>
            </a:r>
            <a:endParaRPr lang="de-DE" altLang="de-DE" sz="1800" b="1" dirty="0">
              <a:latin typeface="+mn-lt"/>
              <a:cs typeface="+mn-cs"/>
            </a:endParaRPr>
          </a:p>
        </p:txBody>
      </p:sp>
      <p:pic>
        <p:nvPicPr>
          <p:cNvPr id="11"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नित्य-प्रति के जीवन में लागू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447675" algn="l"/>
              </a:tabLst>
              <a:defRPr/>
            </a:pPr>
            <a:r>
              <a:rPr lang="hi-IN" sz="2000" b="1" dirty="0">
                <a:solidFill>
                  <a:srgbClr val="333333"/>
                </a:solidFill>
              </a:rPr>
              <a:t>सीखने के उदेश्य</a:t>
            </a:r>
            <a:endParaRPr lang="en-US" sz="2000" b="1" dirty="0">
              <a:solidFill>
                <a:srgbClr val="333333"/>
              </a:solidFill>
            </a:endParaRPr>
          </a:p>
          <a:p>
            <a:pPr marL="342900" lvl="0" indent="-342900" defTabSz="914400" fontAlgn="base">
              <a:buClr>
                <a:srgbClr val="333333"/>
              </a:buClr>
              <a:buFont typeface="WingDings"/>
              <a:buChar char=""/>
              <a:tabLst>
                <a:tab pos="447675" algn="l"/>
              </a:tabLst>
              <a:defRPr/>
            </a:pPr>
            <a:r>
              <a:rPr lang="hi-IN" sz="2000" dirty="0">
                <a:solidFill>
                  <a:srgbClr val="004992"/>
                </a:solidFill>
              </a:rPr>
              <a:t>हमारी यादाश्त हमें धोखा दे सकती हैं.</a:t>
            </a:r>
            <a:r>
              <a:rPr lang="en-US" sz="2000" dirty="0">
                <a:solidFill>
                  <a:srgbClr val="333333"/>
                </a:solidFill>
              </a:rPr>
              <a:t> </a:t>
            </a:r>
            <a:r>
              <a:rPr lang="hi-IN" sz="2000" dirty="0">
                <a:solidFill>
                  <a:srgbClr val="333333"/>
                </a:solidFill>
              </a:rPr>
              <a:t>खासकर विशेष घटनाओं से सम्बंधित यादें (झगडा</a:t>
            </a:r>
            <a:r>
              <a:rPr lang="en-US" sz="2000" dirty="0">
                <a:solidFill>
                  <a:srgbClr val="333333"/>
                </a:solidFill>
              </a:rPr>
              <a:t>, </a:t>
            </a:r>
            <a:r>
              <a:rPr lang="hi-IN" sz="2000" dirty="0">
                <a:solidFill>
                  <a:srgbClr val="333333"/>
                </a:solidFill>
              </a:rPr>
              <a:t>किसी घटना की गवाही इत्यादि)</a:t>
            </a:r>
            <a:r>
              <a:rPr lang="en-US" sz="2000" dirty="0">
                <a:solidFill>
                  <a:srgbClr val="333333"/>
                </a:solidFill>
              </a:rPr>
              <a:t>, </a:t>
            </a:r>
            <a:r>
              <a:rPr lang="hi-IN" sz="2000" dirty="0">
                <a:solidFill>
                  <a:srgbClr val="333333"/>
                </a:solidFill>
              </a:rPr>
              <a:t>याद रखें</a:t>
            </a:r>
            <a:r>
              <a:rPr lang="en-US" sz="2000" dirty="0">
                <a:solidFill>
                  <a:srgbClr val="333333"/>
                </a:solidFill>
              </a:rPr>
              <a:t>, </a:t>
            </a:r>
            <a:r>
              <a:rPr lang="hi-IN" sz="2000" dirty="0">
                <a:solidFill>
                  <a:srgbClr val="333333"/>
                </a:solidFill>
              </a:rPr>
              <a:t>अगर आप किसी घटना की बारीकियों को याद नहीं कर पा रहें हैं तो</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59</a:t>
            </a:fld>
            <a:endParaRPr lang="de-DE" altLang="de-DE">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नित्य-प्रति के जीवन में लागू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447675" algn="l"/>
              </a:tabLst>
              <a:defRPr/>
            </a:pPr>
            <a:r>
              <a:rPr lang="hi-IN" sz="2000" b="1" dirty="0">
                <a:solidFill>
                  <a:srgbClr val="333333"/>
                </a:solidFill>
              </a:rPr>
              <a:t>सीखने के उदेश्य</a:t>
            </a:r>
            <a:endParaRPr lang="en-US" sz="2000" b="1" dirty="0">
              <a:solidFill>
                <a:srgbClr val="333333"/>
              </a:solidFill>
            </a:endParaRPr>
          </a:p>
          <a:p>
            <a:pPr marL="342900" lvl="0" indent="-342900" defTabSz="914400" fontAlgn="base">
              <a:buClr>
                <a:srgbClr val="333333"/>
              </a:buClr>
              <a:buFont typeface="WingDings"/>
              <a:buChar char=""/>
              <a:tabLst>
                <a:tab pos="447675" algn="l"/>
              </a:tabLst>
              <a:defRPr/>
            </a:pPr>
            <a:r>
              <a:rPr lang="hi-IN" sz="2000" dirty="0">
                <a:solidFill>
                  <a:srgbClr val="004992"/>
                </a:solidFill>
              </a:rPr>
              <a:t>हमारी यादाश्त हमें धोखा दे सकती हैं.</a:t>
            </a:r>
            <a:r>
              <a:rPr lang="en-US" sz="2000" dirty="0">
                <a:solidFill>
                  <a:srgbClr val="333333"/>
                </a:solidFill>
              </a:rPr>
              <a:t> </a:t>
            </a:r>
            <a:r>
              <a:rPr lang="hi-IN" sz="2000" dirty="0">
                <a:solidFill>
                  <a:srgbClr val="333333"/>
                </a:solidFill>
              </a:rPr>
              <a:t>खासकर विशेष घटनाओं से सम्बंधित यादें (झगडा</a:t>
            </a:r>
            <a:r>
              <a:rPr lang="en-US" sz="2000" dirty="0">
                <a:solidFill>
                  <a:srgbClr val="333333"/>
                </a:solidFill>
              </a:rPr>
              <a:t>, </a:t>
            </a:r>
            <a:r>
              <a:rPr lang="hi-IN" sz="2000" dirty="0">
                <a:solidFill>
                  <a:srgbClr val="333333"/>
                </a:solidFill>
              </a:rPr>
              <a:t>किसी घटना की गवाही इत्यादि)</a:t>
            </a:r>
            <a:r>
              <a:rPr lang="en-US" sz="2000" dirty="0">
                <a:solidFill>
                  <a:srgbClr val="333333"/>
                </a:solidFill>
              </a:rPr>
              <a:t>, </a:t>
            </a:r>
            <a:r>
              <a:rPr lang="hi-IN" sz="2000" dirty="0">
                <a:solidFill>
                  <a:srgbClr val="333333"/>
                </a:solidFill>
              </a:rPr>
              <a:t>याद रखें</a:t>
            </a:r>
            <a:r>
              <a:rPr lang="en-US" sz="2000" dirty="0">
                <a:solidFill>
                  <a:srgbClr val="333333"/>
                </a:solidFill>
              </a:rPr>
              <a:t>, </a:t>
            </a:r>
            <a:r>
              <a:rPr lang="hi-IN" sz="2000" dirty="0">
                <a:solidFill>
                  <a:srgbClr val="333333"/>
                </a:solidFill>
              </a:rPr>
              <a:t>अगर आप किसी घटना की बारीकियों को याद नहीं कर पा रहें हैं तो</a:t>
            </a:r>
          </a:p>
          <a:p>
            <a:pPr marL="774827" lvl="3" indent="-342900" defTabSz="914400" fontAlgn="base">
              <a:spcBef>
                <a:spcPts val="1999"/>
              </a:spcBef>
              <a:buClr>
                <a:srgbClr val="333333"/>
              </a:buClr>
              <a:buFont typeface="WingDings"/>
              <a:buChar char=""/>
              <a:tabLst>
                <a:tab pos="447675" algn="l"/>
              </a:tabLst>
              <a:defRPr/>
            </a:pPr>
            <a:r>
              <a:rPr lang="hi-IN" sz="2000" dirty="0">
                <a:solidFill>
                  <a:srgbClr val="004992"/>
                </a:solidFill>
              </a:rPr>
              <a:t>इस बात के लिए बहुत अधिक आश्वस्त न हो जाएँ की आपका पुनर्स्मरण सही है</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60</a:t>
            </a:fld>
            <a:endParaRPr lang="de-DE" altLang="de-DE">
              <a:latin typeface="+mn-lt"/>
            </a:endParaRPr>
          </a:p>
        </p:txBody>
      </p:sp>
    </p:spTree>
    <p:extLst>
      <p:ext uri="{BB962C8B-B14F-4D97-AF65-F5344CB8AC3E}">
        <p14:creationId xmlns:p14="http://schemas.microsoft.com/office/powerpoint/2010/main" val="12226752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नित्य-प्रति के जीवन में लागू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447675" algn="l"/>
              </a:tabLst>
              <a:defRPr/>
            </a:pPr>
            <a:r>
              <a:rPr lang="hi-IN" sz="2000" b="1" dirty="0">
                <a:solidFill>
                  <a:srgbClr val="333333"/>
                </a:solidFill>
              </a:rPr>
              <a:t>सीखने के उदेश्य</a:t>
            </a:r>
            <a:endParaRPr lang="en-US" sz="2000" b="1" dirty="0">
              <a:solidFill>
                <a:srgbClr val="333333"/>
              </a:solidFill>
            </a:endParaRPr>
          </a:p>
          <a:p>
            <a:pPr marL="342900" lvl="0" indent="-342900" defTabSz="914400" fontAlgn="base">
              <a:buClr>
                <a:srgbClr val="333333"/>
              </a:buClr>
              <a:buFont typeface="WingDings"/>
              <a:buChar char=""/>
              <a:tabLst>
                <a:tab pos="447675" algn="l"/>
              </a:tabLst>
              <a:defRPr/>
            </a:pPr>
            <a:r>
              <a:rPr lang="hi-IN" sz="2000" dirty="0">
                <a:solidFill>
                  <a:srgbClr val="004992"/>
                </a:solidFill>
              </a:rPr>
              <a:t>हमारी यादाश्त हमें धोखा दे सकती हैं.</a:t>
            </a:r>
            <a:r>
              <a:rPr lang="en-US" sz="2000" dirty="0">
                <a:solidFill>
                  <a:srgbClr val="333333"/>
                </a:solidFill>
              </a:rPr>
              <a:t> </a:t>
            </a:r>
            <a:r>
              <a:rPr lang="hi-IN" sz="2000" dirty="0">
                <a:solidFill>
                  <a:srgbClr val="333333"/>
                </a:solidFill>
              </a:rPr>
              <a:t>खासकर विशेष घटनाओं से सम्बंधित यादें (झगडा</a:t>
            </a:r>
            <a:r>
              <a:rPr lang="en-US" sz="2000" dirty="0">
                <a:solidFill>
                  <a:srgbClr val="333333"/>
                </a:solidFill>
              </a:rPr>
              <a:t>, </a:t>
            </a:r>
            <a:r>
              <a:rPr lang="hi-IN" sz="2000" dirty="0">
                <a:solidFill>
                  <a:srgbClr val="333333"/>
                </a:solidFill>
              </a:rPr>
              <a:t>किसी घटना की गवाही इत्यादि)</a:t>
            </a:r>
            <a:r>
              <a:rPr lang="en-US" sz="2000" dirty="0">
                <a:solidFill>
                  <a:srgbClr val="333333"/>
                </a:solidFill>
              </a:rPr>
              <a:t>, </a:t>
            </a:r>
            <a:r>
              <a:rPr lang="hi-IN" sz="2000" dirty="0">
                <a:solidFill>
                  <a:srgbClr val="333333"/>
                </a:solidFill>
              </a:rPr>
              <a:t>याद रखें</a:t>
            </a:r>
            <a:r>
              <a:rPr lang="en-US" sz="2000" dirty="0">
                <a:solidFill>
                  <a:srgbClr val="333333"/>
                </a:solidFill>
              </a:rPr>
              <a:t>, </a:t>
            </a:r>
            <a:r>
              <a:rPr lang="hi-IN" sz="2000" dirty="0">
                <a:solidFill>
                  <a:srgbClr val="333333"/>
                </a:solidFill>
              </a:rPr>
              <a:t>अगर आप किसी घटना की बारीकियों को याद नहीं कर पा रहें हैं तो</a:t>
            </a:r>
          </a:p>
          <a:p>
            <a:pPr marL="774827" lvl="3" indent="-342900" defTabSz="914400" fontAlgn="base">
              <a:spcBef>
                <a:spcPts val="1999"/>
              </a:spcBef>
              <a:buClr>
                <a:srgbClr val="333333"/>
              </a:buClr>
              <a:buFont typeface="WingDings"/>
              <a:buChar char=""/>
              <a:tabLst>
                <a:tab pos="447675" algn="l"/>
              </a:tabLst>
              <a:defRPr/>
            </a:pPr>
            <a:r>
              <a:rPr lang="hi-IN" sz="2000" dirty="0">
                <a:solidFill>
                  <a:srgbClr val="004992"/>
                </a:solidFill>
              </a:rPr>
              <a:t>इस बात के लिए बहुत अधिक आश्वस्त न हो जाएँ की आपका पुनर्स्मरण सही है</a:t>
            </a:r>
          </a:p>
          <a:p>
            <a:pPr marL="774827" lvl="3" indent="-342900" defTabSz="914400" fontAlgn="base">
              <a:spcBef>
                <a:spcPts val="1999"/>
              </a:spcBef>
              <a:buClr>
                <a:srgbClr val="000000"/>
              </a:buClr>
              <a:buFont typeface="WingDings"/>
              <a:buChar char=""/>
              <a:tabLst>
                <a:tab pos="447675" algn="l"/>
              </a:tabLst>
              <a:defRPr/>
            </a:pPr>
            <a:r>
              <a:rPr lang="hi-IN" sz="2000" dirty="0">
                <a:solidFill>
                  <a:srgbClr val="004992"/>
                </a:solidFill>
              </a:rPr>
              <a:t>अधिक सूचनाओं के संग्रहण का प्रयास करें</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61</a:t>
            </a:fld>
            <a:endParaRPr lang="de-DE" altLang="de-DE">
              <a:latin typeface="+mn-lt"/>
            </a:endParaRPr>
          </a:p>
        </p:txBody>
      </p:sp>
    </p:spTree>
    <p:extLst>
      <p:ext uri="{BB962C8B-B14F-4D97-AF65-F5344CB8AC3E}">
        <p14:creationId xmlns:p14="http://schemas.microsoft.com/office/powerpoint/2010/main" val="15823048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नित्य-प्रति के जीवन में लागू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447675" algn="l"/>
              </a:tabLst>
              <a:defRPr/>
            </a:pPr>
            <a:r>
              <a:rPr lang="hi-IN" sz="2000" b="1" dirty="0">
                <a:solidFill>
                  <a:srgbClr val="333333"/>
                </a:solidFill>
              </a:rPr>
              <a:t>सीखने के उदेश्य</a:t>
            </a:r>
            <a:endParaRPr lang="en-US" sz="2000" b="1" dirty="0">
              <a:solidFill>
                <a:srgbClr val="333333"/>
              </a:solidFill>
            </a:endParaRPr>
          </a:p>
          <a:p>
            <a:pPr marL="342900" lvl="0" indent="-342900" defTabSz="914400" fontAlgn="base">
              <a:buClr>
                <a:srgbClr val="333333"/>
              </a:buClr>
              <a:buFont typeface="WingDings"/>
              <a:buChar char=""/>
              <a:tabLst>
                <a:tab pos="447675" algn="l"/>
              </a:tabLst>
              <a:defRPr/>
            </a:pPr>
            <a:r>
              <a:rPr lang="hi-IN" sz="2000" dirty="0">
                <a:solidFill>
                  <a:srgbClr val="004992"/>
                </a:solidFill>
              </a:rPr>
              <a:t>हमारी यादाश्त हमें धोखा दे सकती हैं.</a:t>
            </a:r>
            <a:r>
              <a:rPr lang="en-US" sz="2000" dirty="0">
                <a:solidFill>
                  <a:srgbClr val="333333"/>
                </a:solidFill>
              </a:rPr>
              <a:t> </a:t>
            </a:r>
            <a:r>
              <a:rPr lang="hi-IN" sz="2000" dirty="0">
                <a:solidFill>
                  <a:srgbClr val="333333"/>
                </a:solidFill>
              </a:rPr>
              <a:t>खासकर विशेष घटनाओं से सम्बंधित यादें (झगडा</a:t>
            </a:r>
            <a:r>
              <a:rPr lang="en-US" sz="2000" dirty="0">
                <a:solidFill>
                  <a:srgbClr val="333333"/>
                </a:solidFill>
              </a:rPr>
              <a:t>, </a:t>
            </a:r>
            <a:r>
              <a:rPr lang="hi-IN" sz="2000" dirty="0">
                <a:solidFill>
                  <a:srgbClr val="333333"/>
                </a:solidFill>
              </a:rPr>
              <a:t>किसी घटना की गवाही इत्यादि)</a:t>
            </a:r>
            <a:r>
              <a:rPr lang="en-US" sz="2000" dirty="0">
                <a:solidFill>
                  <a:srgbClr val="333333"/>
                </a:solidFill>
              </a:rPr>
              <a:t>, </a:t>
            </a:r>
            <a:r>
              <a:rPr lang="hi-IN" sz="2000" dirty="0">
                <a:solidFill>
                  <a:srgbClr val="333333"/>
                </a:solidFill>
              </a:rPr>
              <a:t>याद रखें</a:t>
            </a:r>
            <a:r>
              <a:rPr lang="en-US" sz="2000" dirty="0">
                <a:solidFill>
                  <a:srgbClr val="333333"/>
                </a:solidFill>
              </a:rPr>
              <a:t>, </a:t>
            </a:r>
            <a:r>
              <a:rPr lang="hi-IN" sz="2000" dirty="0">
                <a:solidFill>
                  <a:srgbClr val="333333"/>
                </a:solidFill>
              </a:rPr>
              <a:t>अगर आप किसी घटना की बारीकियों को याद नहीं कर पा रहें हैं तो</a:t>
            </a:r>
          </a:p>
          <a:p>
            <a:pPr marL="774827" lvl="3" indent="-342900" defTabSz="914400" fontAlgn="base">
              <a:spcBef>
                <a:spcPts val="1999"/>
              </a:spcBef>
              <a:buClr>
                <a:srgbClr val="333333"/>
              </a:buClr>
              <a:buFont typeface="WingDings"/>
              <a:buChar char=""/>
              <a:tabLst>
                <a:tab pos="447675" algn="l"/>
              </a:tabLst>
              <a:defRPr/>
            </a:pPr>
            <a:r>
              <a:rPr lang="hi-IN" sz="2000" dirty="0">
                <a:solidFill>
                  <a:srgbClr val="004992"/>
                </a:solidFill>
              </a:rPr>
              <a:t>इस बात के लिए बहुत अधिक आश्वस्त न हो जाएँ की आपका पुनर्स्मरण सही है</a:t>
            </a:r>
          </a:p>
          <a:p>
            <a:pPr marL="774827" lvl="3" indent="-342900" defTabSz="914400" fontAlgn="base">
              <a:spcBef>
                <a:spcPts val="1999"/>
              </a:spcBef>
              <a:buClr>
                <a:srgbClr val="000000"/>
              </a:buClr>
              <a:buFont typeface="WingDings"/>
              <a:buChar char=""/>
              <a:tabLst>
                <a:tab pos="447675" algn="l"/>
              </a:tabLst>
              <a:defRPr/>
            </a:pPr>
            <a:r>
              <a:rPr lang="hi-IN" sz="2000" dirty="0">
                <a:solidFill>
                  <a:srgbClr val="004992"/>
                </a:solidFill>
              </a:rPr>
              <a:t>अधिक सूचनाओं के संग्रहण का प्रयास करें</a:t>
            </a:r>
            <a:br>
              <a:rPr lang="en-US" sz="2000" dirty="0">
                <a:solidFill>
                  <a:srgbClr val="004992"/>
                </a:solidFill>
              </a:rPr>
            </a:br>
            <a:r>
              <a:rPr lang="hi-IN" sz="2000" u="sng" dirty="0">
                <a:solidFill>
                  <a:srgbClr val="333333"/>
                </a:solidFill>
              </a:rPr>
              <a:t>उदाहरण:</a:t>
            </a:r>
            <a:r>
              <a:rPr lang="hi-IN" sz="2000" dirty="0">
                <a:solidFill>
                  <a:srgbClr val="333333"/>
                </a:solidFill>
              </a:rPr>
              <a:t> आपका किसी से झगडा हुआ तथा आपको अस्पष्ट याद है की उसने आपको अप्मंज़नक बातें कहीं</a:t>
            </a:r>
            <a:r>
              <a:rPr lang="en-US" sz="2000" dirty="0">
                <a:solidFill>
                  <a:srgbClr val="333333"/>
                </a:solidFill>
              </a:rPr>
              <a:t>, </a:t>
            </a:r>
            <a:r>
              <a:rPr lang="hi-IN" sz="2000" dirty="0">
                <a:solidFill>
                  <a:srgbClr val="333333"/>
                </a:solidFill>
              </a:rPr>
              <a:t>तो गौर कीजिये की कहीं आपके यादाश्त ने आपको धोखा तो नहीं दिया</a:t>
            </a:r>
            <a:r>
              <a:rPr lang="en-US" sz="2000" dirty="0">
                <a:solidFill>
                  <a:srgbClr val="333333"/>
                </a:solidFill>
              </a:rPr>
              <a:t>, </a:t>
            </a:r>
            <a:r>
              <a:rPr lang="hi-IN" sz="2000" dirty="0">
                <a:solidFill>
                  <a:srgbClr val="333333"/>
                </a:solidFill>
              </a:rPr>
              <a:t>या आपकी यादाश्त विकृत तो नहीं है. अच्छा यह होगा की घटना के दौरान जो लोग उपस्थित थे उनसे भी आप पूछें.</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62</a:t>
            </a:fld>
            <a:endParaRPr lang="de-DE" altLang="de-DE">
              <a:latin typeface="+mn-lt"/>
            </a:endParaRPr>
          </a:p>
        </p:txBody>
      </p:sp>
    </p:spTree>
    <p:extLst>
      <p:ext uri="{BB962C8B-B14F-4D97-AF65-F5344CB8AC3E}">
        <p14:creationId xmlns:p14="http://schemas.microsoft.com/office/powerpoint/2010/main" val="14608993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मनोरोग से इसका क्या सम्बन्ध हो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मनोविकृत के दौरान प्रायः लोग उन चीजों को याद करते हैं जो हुआ ही नहीं या फिर अलग ढंग से हुआ.</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63</a:t>
            </a:fld>
            <a:endParaRPr lang="de-DE" altLang="de-DE">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मनोरोग से इसका क्या सम्बन्ध हो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मनोविकृत के दौरान प्रायः लोग उन चीजों को याद करते हैं जो हुआ ही नहीं या फिर अलग ढंग से हुआ.</a:t>
            </a:r>
            <a:endParaRPr lang="de-DE" altLang="de-DE" sz="2000" dirty="0">
              <a:solidFill>
                <a:srgbClr val="333333"/>
              </a:solidFill>
            </a:endParaRPr>
          </a:p>
          <a:p>
            <a:pPr lvl="0" defTabSz="914400" fontAlgn="base"/>
            <a:r>
              <a:rPr lang="hi-IN" altLang="de-DE" sz="2000" dirty="0">
                <a:solidFill>
                  <a:srgbClr val="004992"/>
                </a:solidFill>
              </a:rPr>
              <a:t>उदाहरण:</a:t>
            </a:r>
            <a:r>
              <a:rPr lang="en-US" altLang="de-DE" sz="2000" dirty="0">
                <a:solidFill>
                  <a:srgbClr val="333333"/>
                </a:solidFill>
              </a:rPr>
              <a:t> </a:t>
            </a:r>
            <a:r>
              <a:rPr lang="hi-IN" altLang="de-DE" sz="2000" dirty="0">
                <a:solidFill>
                  <a:srgbClr val="333333"/>
                </a:solidFill>
              </a:rPr>
              <a:t>रमेश</a:t>
            </a:r>
            <a:r>
              <a:rPr lang="en-US" altLang="de-DE" sz="2000" dirty="0">
                <a:solidFill>
                  <a:srgbClr val="333333"/>
                </a:solidFill>
              </a:rPr>
              <a:t> </a:t>
            </a:r>
            <a:r>
              <a:rPr lang="hi-IN" altLang="de-DE" sz="2000" dirty="0">
                <a:solidFill>
                  <a:srgbClr val="333333"/>
                </a:solidFill>
              </a:rPr>
              <a:t>इस बात के लिए आश्वस्त है की किसी ने उसकी साईकिल चुरा ली है.</a:t>
            </a:r>
          </a:p>
          <a:p>
            <a:pPr lvl="0" defTabSz="914400" fontAlgn="base">
              <a:lnSpc>
                <a:spcPct val="100000"/>
              </a:lnSpc>
              <a:spcBef>
                <a:spcPts val="1200"/>
              </a:spcBef>
            </a:pPr>
            <a:r>
              <a:rPr lang="hi-IN" altLang="de-DE" sz="2000" dirty="0">
                <a:solidFill>
                  <a:srgbClr val="004992"/>
                </a:solidFill>
              </a:rPr>
              <a:t>पृष्ठभूमि: </a:t>
            </a:r>
            <a:r>
              <a:rPr lang="hi-IN" altLang="de-DE" sz="2000" dirty="0">
                <a:solidFill>
                  <a:srgbClr val="333333"/>
                </a:solidFill>
              </a:rPr>
              <a:t>उसकी साईकिल उसके घर के सामने नहीं है तथा वो पूरी तरह से आश्वस्त है की उसने साईकिल वहीँ छोड़ी थी. तभी वह अपनी साईकिल बगल के दुकान के सामने देखता है. वह और भी आश्वस्त हो जाता है की जिस चोर ने चोरी किया है वह अभी दुकान के अन्दर है क्योंकि पहले भी एक पॉकेटमार</a:t>
            </a:r>
            <a:r>
              <a:rPr lang="en-US" altLang="de-DE" sz="2000" dirty="0">
                <a:solidFill>
                  <a:srgbClr val="333333"/>
                </a:solidFill>
              </a:rPr>
              <a:t> </a:t>
            </a:r>
            <a:r>
              <a:rPr lang="hi-IN" altLang="de-DE" sz="2000" dirty="0">
                <a:solidFill>
                  <a:srgbClr val="333333"/>
                </a:solidFill>
              </a:rPr>
              <a:t>उसका</a:t>
            </a:r>
            <a:r>
              <a:rPr lang="en-US" altLang="de-DE" sz="2000" dirty="0">
                <a:solidFill>
                  <a:srgbClr val="333333"/>
                </a:solidFill>
              </a:rPr>
              <a:t> </a:t>
            </a:r>
            <a:r>
              <a:rPr lang="hi-IN" altLang="de-DE" sz="2000" dirty="0">
                <a:solidFill>
                  <a:srgbClr val="333333"/>
                </a:solidFill>
              </a:rPr>
              <a:t>पौकेट मारने के बाद</a:t>
            </a:r>
            <a:r>
              <a:rPr lang="en-US" altLang="de-DE" sz="2000" dirty="0">
                <a:solidFill>
                  <a:srgbClr val="333333"/>
                </a:solidFill>
              </a:rPr>
              <a:t> </a:t>
            </a:r>
            <a:r>
              <a:rPr lang="hi-IN" altLang="de-DE" sz="2000" dirty="0">
                <a:solidFill>
                  <a:srgbClr val="333333"/>
                </a:solidFill>
              </a:rPr>
              <a:t>उसी</a:t>
            </a:r>
            <a:r>
              <a:rPr lang="en-US" altLang="de-DE" sz="2000" dirty="0">
                <a:solidFill>
                  <a:srgbClr val="333333"/>
                </a:solidFill>
              </a:rPr>
              <a:t> </a:t>
            </a:r>
            <a:r>
              <a:rPr lang="hi-IN" altLang="de-DE" sz="2000" dirty="0">
                <a:solidFill>
                  <a:srgbClr val="333333"/>
                </a:solidFill>
              </a:rPr>
              <a:t>दुकान में</a:t>
            </a:r>
            <a:r>
              <a:rPr lang="en-US" altLang="de-DE" sz="2000" dirty="0">
                <a:solidFill>
                  <a:srgbClr val="333333"/>
                </a:solidFill>
              </a:rPr>
              <a:t> </a:t>
            </a:r>
            <a:r>
              <a:rPr lang="hi-IN" altLang="de-DE" sz="2000" dirty="0">
                <a:solidFill>
                  <a:srgbClr val="333333"/>
                </a:solidFill>
              </a:rPr>
              <a:t>घुस</a:t>
            </a:r>
            <a:r>
              <a:rPr lang="en-US" altLang="de-DE" sz="2000" dirty="0">
                <a:solidFill>
                  <a:srgbClr val="333333"/>
                </a:solidFill>
              </a:rPr>
              <a:t> </a:t>
            </a:r>
            <a:r>
              <a:rPr lang="hi-IN" altLang="de-DE" sz="2000" dirty="0">
                <a:solidFill>
                  <a:srgbClr val="333333"/>
                </a:solidFill>
              </a:rPr>
              <a:t>गया था. उसे अब</a:t>
            </a:r>
            <a:r>
              <a:rPr lang="en-US" altLang="de-DE" sz="2000" dirty="0">
                <a:solidFill>
                  <a:srgbClr val="333333"/>
                </a:solidFill>
              </a:rPr>
              <a:t> </a:t>
            </a:r>
            <a:r>
              <a:rPr lang="hi-IN" altLang="de-DE" sz="2000" dirty="0">
                <a:solidFill>
                  <a:srgbClr val="333333"/>
                </a:solidFill>
              </a:rPr>
              <a:t>यह भी विश्वास हो जाता है लोग उसके पीछे</a:t>
            </a:r>
            <a:r>
              <a:rPr lang="en-US" altLang="de-DE" sz="2000" dirty="0">
                <a:solidFill>
                  <a:srgbClr val="333333"/>
                </a:solidFill>
              </a:rPr>
              <a:t> </a:t>
            </a:r>
            <a:r>
              <a:rPr lang="hi-IN" altLang="de-DE" sz="2000" dirty="0">
                <a:solidFill>
                  <a:srgbClr val="333333"/>
                </a:solidFill>
              </a:rPr>
              <a:t>पड़े हैं और</a:t>
            </a:r>
            <a:r>
              <a:rPr lang="en-US" altLang="de-DE" sz="2000" dirty="0">
                <a:solidFill>
                  <a:srgbClr val="333333"/>
                </a:solidFill>
              </a:rPr>
              <a:t> </a:t>
            </a:r>
            <a:r>
              <a:rPr lang="hi-IN" altLang="de-DE" sz="2000" dirty="0">
                <a:solidFill>
                  <a:srgbClr val="333333"/>
                </a:solidFill>
              </a:rPr>
              <a:t>इसलिए</a:t>
            </a:r>
            <a:r>
              <a:rPr lang="en-US" altLang="de-DE" sz="2000" dirty="0">
                <a:solidFill>
                  <a:srgbClr val="333333"/>
                </a:solidFill>
              </a:rPr>
              <a:t> </a:t>
            </a:r>
            <a:r>
              <a:rPr lang="hi-IN" altLang="de-DE" sz="2000" dirty="0">
                <a:solidFill>
                  <a:srgbClr val="333333"/>
                </a:solidFill>
              </a:rPr>
              <a:t>उसे पुलिस को</a:t>
            </a:r>
            <a:r>
              <a:rPr lang="en-US" altLang="de-DE" sz="2000" dirty="0">
                <a:solidFill>
                  <a:srgbClr val="333333"/>
                </a:solidFill>
              </a:rPr>
              <a:t> </a:t>
            </a:r>
            <a:r>
              <a:rPr lang="hi-IN" altLang="de-DE" sz="2000" dirty="0">
                <a:solidFill>
                  <a:srgbClr val="333333"/>
                </a:solidFill>
              </a:rPr>
              <a:t>सूचित</a:t>
            </a:r>
            <a:r>
              <a:rPr lang="en-US" altLang="de-DE" sz="2000" dirty="0">
                <a:solidFill>
                  <a:srgbClr val="333333"/>
                </a:solidFill>
              </a:rPr>
              <a:t> </a:t>
            </a:r>
            <a:r>
              <a:rPr lang="hi-IN" altLang="de-DE" sz="2000" dirty="0">
                <a:solidFill>
                  <a:srgbClr val="333333"/>
                </a:solidFill>
              </a:rPr>
              <a:t>करना</a:t>
            </a:r>
            <a:r>
              <a:rPr lang="en-US" altLang="de-DE" sz="2000" dirty="0">
                <a:solidFill>
                  <a:srgbClr val="333333"/>
                </a:solidFill>
              </a:rPr>
              <a:t> </a:t>
            </a:r>
            <a:r>
              <a:rPr lang="hi-IN" altLang="de-DE" sz="2000" dirty="0">
                <a:solidFill>
                  <a:srgbClr val="333333"/>
                </a:solidFill>
              </a:rPr>
              <a:t>चाहिए.</a:t>
            </a:r>
          </a:p>
          <a:p>
            <a:pPr lvl="0" defTabSz="914400" fontAlgn="base">
              <a:lnSpc>
                <a:spcPct val="100000"/>
              </a:lnSpc>
              <a:spcBef>
                <a:spcPts val="1200"/>
              </a:spcBef>
            </a:pPr>
            <a:r>
              <a:rPr lang="hi-IN" altLang="de-DE" sz="2000" dirty="0">
                <a:solidFill>
                  <a:srgbClr val="333333"/>
                </a:solidFill>
              </a:rPr>
              <a:t>तभी वह</a:t>
            </a:r>
            <a:r>
              <a:rPr lang="en-US" altLang="de-DE" sz="2000" dirty="0">
                <a:solidFill>
                  <a:srgbClr val="333333"/>
                </a:solidFill>
              </a:rPr>
              <a:t> </a:t>
            </a:r>
            <a:r>
              <a:rPr lang="hi-IN" altLang="de-DE" sz="2000" dirty="0">
                <a:solidFill>
                  <a:srgbClr val="333333"/>
                </a:solidFill>
              </a:rPr>
              <a:t>टेलीफोन</a:t>
            </a:r>
            <a:r>
              <a:rPr lang="en-US" altLang="de-DE" sz="2000" dirty="0">
                <a:solidFill>
                  <a:srgbClr val="333333"/>
                </a:solidFill>
              </a:rPr>
              <a:t> </a:t>
            </a:r>
            <a:r>
              <a:rPr lang="hi-IN" altLang="de-DE" sz="2000" dirty="0">
                <a:solidFill>
                  <a:srgbClr val="333333"/>
                </a:solidFill>
              </a:rPr>
              <a:t>बूथ</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अपना</a:t>
            </a:r>
            <a:r>
              <a:rPr lang="en-US" altLang="de-DE" sz="2000" dirty="0">
                <a:solidFill>
                  <a:srgbClr val="333333"/>
                </a:solidFill>
              </a:rPr>
              <a:t> </a:t>
            </a:r>
            <a:r>
              <a:rPr lang="hi-IN" altLang="de-DE" sz="2000" dirty="0">
                <a:solidFill>
                  <a:srgbClr val="333333"/>
                </a:solidFill>
              </a:rPr>
              <a:t>हाथ पौकेट में</a:t>
            </a:r>
            <a:r>
              <a:rPr lang="en-US" altLang="de-DE" sz="2000" dirty="0">
                <a:solidFill>
                  <a:srgbClr val="333333"/>
                </a:solidFill>
              </a:rPr>
              <a:t> </a:t>
            </a:r>
            <a:r>
              <a:rPr lang="hi-IN" altLang="de-DE" sz="2000" dirty="0">
                <a:solidFill>
                  <a:srgbClr val="333333"/>
                </a:solidFill>
              </a:rPr>
              <a:t>डालता</a:t>
            </a:r>
            <a:r>
              <a:rPr lang="en-US" altLang="de-DE" sz="2000" dirty="0">
                <a:solidFill>
                  <a:srgbClr val="333333"/>
                </a:solidFill>
              </a:rPr>
              <a:t> </a:t>
            </a:r>
            <a:r>
              <a:rPr lang="hi-IN" altLang="de-DE" sz="2000" dirty="0">
                <a:solidFill>
                  <a:srgbClr val="333333"/>
                </a:solidFill>
              </a:rPr>
              <a:t>है तथा</a:t>
            </a:r>
            <a:r>
              <a:rPr lang="en-US" altLang="de-DE" sz="2000" dirty="0">
                <a:solidFill>
                  <a:srgbClr val="333333"/>
                </a:solidFill>
              </a:rPr>
              <a:t> </a:t>
            </a:r>
            <a:r>
              <a:rPr lang="hi-IN" altLang="de-DE" sz="2000" dirty="0">
                <a:solidFill>
                  <a:srgbClr val="333333"/>
                </a:solidFill>
              </a:rPr>
              <a:t>पाता है की उसके साईकिल की</a:t>
            </a:r>
            <a:r>
              <a:rPr lang="en-US" altLang="de-DE" sz="2000" dirty="0">
                <a:solidFill>
                  <a:srgbClr val="333333"/>
                </a:solidFill>
              </a:rPr>
              <a:t> </a:t>
            </a:r>
            <a:r>
              <a:rPr lang="hi-IN" altLang="de-DE" sz="2000" dirty="0">
                <a:solidFill>
                  <a:srgbClr val="333333"/>
                </a:solidFill>
              </a:rPr>
              <a:t>चाभी उसके</a:t>
            </a:r>
            <a:r>
              <a:rPr lang="en-US" altLang="de-DE" sz="2000" dirty="0">
                <a:solidFill>
                  <a:srgbClr val="333333"/>
                </a:solidFill>
              </a:rPr>
              <a:t> </a:t>
            </a:r>
            <a:r>
              <a:rPr lang="hi-IN" altLang="de-DE" sz="2000" dirty="0">
                <a:solidFill>
                  <a:srgbClr val="333333"/>
                </a:solidFill>
              </a:rPr>
              <a:t>पौकेट में</a:t>
            </a:r>
            <a:r>
              <a:rPr lang="en-US" altLang="de-DE" sz="2000" dirty="0">
                <a:solidFill>
                  <a:srgbClr val="333333"/>
                </a:solidFill>
              </a:rPr>
              <a:t> </a:t>
            </a:r>
            <a:r>
              <a:rPr lang="hi-IN" altLang="de-DE" sz="2000" dirty="0">
                <a:solidFill>
                  <a:srgbClr val="333333"/>
                </a:solidFill>
              </a:rPr>
              <a:t>पड़ी है.</a:t>
            </a:r>
            <a:r>
              <a:rPr lang="en-US" altLang="de-DE" sz="2000" dirty="0">
                <a:solidFill>
                  <a:srgbClr val="333333"/>
                </a:solidFill>
              </a:rPr>
              <a:t> </a:t>
            </a:r>
            <a:r>
              <a:rPr lang="hi-IN" altLang="de-DE" sz="2000" dirty="0">
                <a:solidFill>
                  <a:srgbClr val="333333"/>
                </a:solidFill>
              </a:rPr>
              <a:t>तब</a:t>
            </a:r>
            <a:r>
              <a:rPr lang="en-US" altLang="de-DE" sz="2000" dirty="0">
                <a:solidFill>
                  <a:srgbClr val="333333"/>
                </a:solidFill>
              </a:rPr>
              <a:t> </a:t>
            </a:r>
            <a:r>
              <a:rPr lang="hi-IN" altLang="de-DE" sz="2000" dirty="0">
                <a:solidFill>
                  <a:srgbClr val="333333"/>
                </a:solidFill>
              </a:rPr>
              <a:t>उसे याद</a:t>
            </a:r>
            <a:r>
              <a:rPr lang="en-US" altLang="de-DE" sz="2000" dirty="0">
                <a:solidFill>
                  <a:srgbClr val="333333"/>
                </a:solidFill>
              </a:rPr>
              <a:t> </a:t>
            </a:r>
            <a:r>
              <a:rPr lang="hi-IN" altLang="de-DE" sz="2000" dirty="0">
                <a:solidFill>
                  <a:srgbClr val="333333"/>
                </a:solidFill>
              </a:rPr>
              <a:t>आता</a:t>
            </a:r>
            <a:r>
              <a:rPr lang="en-US" altLang="de-DE" sz="2000" dirty="0">
                <a:solidFill>
                  <a:srgbClr val="333333"/>
                </a:solidFill>
              </a:rPr>
              <a:t> </a:t>
            </a:r>
            <a:r>
              <a:rPr lang="hi-IN" altLang="de-DE" sz="2000" dirty="0">
                <a:solidFill>
                  <a:srgbClr val="333333"/>
                </a:solidFill>
              </a:rPr>
              <a:t>है की साईकिल भी</a:t>
            </a:r>
            <a:r>
              <a:rPr lang="en-US" altLang="de-DE" sz="2000" dirty="0">
                <a:solidFill>
                  <a:srgbClr val="333333"/>
                </a:solidFill>
              </a:rPr>
              <a:t> </a:t>
            </a:r>
            <a:r>
              <a:rPr lang="hi-IN" altLang="de-DE" sz="2000" dirty="0">
                <a:solidFill>
                  <a:srgbClr val="333333"/>
                </a:solidFill>
              </a:rPr>
              <a:t>उसी ने दुकान के सामने छोड़ी थी.</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64</a:t>
            </a:fld>
            <a:endParaRPr lang="de-DE" altLang="de-DE">
              <a:latin typeface="+mn-lt"/>
            </a:endParaRPr>
          </a:p>
        </p:txBody>
      </p:sp>
    </p:spTree>
    <p:extLst>
      <p:ext uri="{BB962C8B-B14F-4D97-AF65-F5344CB8AC3E}">
        <p14:creationId xmlns:p14="http://schemas.microsoft.com/office/powerpoint/2010/main" val="42817906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मनोरोग से इसका क्या सम्बन्ध हो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मनोविकृत के दौरान प्रायः लोग उन चीजों को याद करते हैं जो हुआ ही नहीं या फिर अलग ढंग से हुआ.</a:t>
            </a:r>
            <a:endParaRPr lang="de-DE" altLang="de-DE" sz="2000" dirty="0">
              <a:solidFill>
                <a:srgbClr val="333333"/>
              </a:solidFill>
            </a:endParaRPr>
          </a:p>
          <a:p>
            <a:pPr lvl="0" defTabSz="914400" fontAlgn="base"/>
            <a:r>
              <a:rPr lang="hi-IN" altLang="de-DE" sz="2000" dirty="0">
                <a:solidFill>
                  <a:srgbClr val="004992"/>
                </a:solidFill>
              </a:rPr>
              <a:t>उदाहरण:</a:t>
            </a:r>
            <a:r>
              <a:rPr lang="en-US" altLang="de-DE" sz="2000" dirty="0">
                <a:solidFill>
                  <a:srgbClr val="333333"/>
                </a:solidFill>
              </a:rPr>
              <a:t> </a:t>
            </a:r>
            <a:r>
              <a:rPr lang="hi-IN" altLang="de-DE" sz="2000" dirty="0">
                <a:solidFill>
                  <a:srgbClr val="333333"/>
                </a:solidFill>
              </a:rPr>
              <a:t>रमेश</a:t>
            </a:r>
            <a:r>
              <a:rPr lang="en-US" altLang="de-DE" sz="2000" dirty="0">
                <a:solidFill>
                  <a:srgbClr val="333333"/>
                </a:solidFill>
              </a:rPr>
              <a:t> </a:t>
            </a:r>
            <a:r>
              <a:rPr lang="hi-IN" altLang="de-DE" sz="2000" dirty="0">
                <a:solidFill>
                  <a:srgbClr val="333333"/>
                </a:solidFill>
              </a:rPr>
              <a:t>इस बात के लिए आश्वस्त है की किसी ने उसकी साईकिल चुरा ली है.</a:t>
            </a:r>
          </a:p>
          <a:p>
            <a:pPr lvl="0" defTabSz="914400" fontAlgn="base">
              <a:lnSpc>
                <a:spcPct val="100000"/>
              </a:lnSpc>
              <a:spcBef>
                <a:spcPts val="1200"/>
              </a:spcBef>
            </a:pPr>
            <a:r>
              <a:rPr lang="hi-IN" altLang="de-DE" sz="2000" dirty="0">
                <a:solidFill>
                  <a:srgbClr val="004992"/>
                </a:solidFill>
              </a:rPr>
              <a:t>पृष्ठभूमि: </a:t>
            </a:r>
            <a:r>
              <a:rPr lang="hi-IN" altLang="de-DE" sz="2000" dirty="0">
                <a:solidFill>
                  <a:srgbClr val="333333"/>
                </a:solidFill>
              </a:rPr>
              <a:t>उसकी साईकिल उसके घर के सामने नहीं है तथा वो पूरी तरह से आश्वस्त है की उसने साईकिल वहीँ छोड़ी थी. तभी वह अपनी साईकिल बगल के दुकान के सामने देखता है. वह और भी आश्वस्त हो जाता है की जिस चोर ने चोरी किया है वह अभी दुकान के अन्दर है क्योंकि पहले भी एक पॉकेटमार</a:t>
            </a:r>
            <a:r>
              <a:rPr lang="en-US" altLang="de-DE" sz="2000" dirty="0">
                <a:solidFill>
                  <a:srgbClr val="333333"/>
                </a:solidFill>
              </a:rPr>
              <a:t> </a:t>
            </a:r>
            <a:r>
              <a:rPr lang="hi-IN" altLang="de-DE" sz="2000" dirty="0">
                <a:solidFill>
                  <a:srgbClr val="333333"/>
                </a:solidFill>
              </a:rPr>
              <a:t>उसका</a:t>
            </a:r>
            <a:r>
              <a:rPr lang="en-US" altLang="de-DE" sz="2000" dirty="0">
                <a:solidFill>
                  <a:srgbClr val="333333"/>
                </a:solidFill>
              </a:rPr>
              <a:t> </a:t>
            </a:r>
            <a:r>
              <a:rPr lang="hi-IN" altLang="de-DE" sz="2000" dirty="0">
                <a:solidFill>
                  <a:srgbClr val="333333"/>
                </a:solidFill>
              </a:rPr>
              <a:t>पौकेट मारने के बाद</a:t>
            </a:r>
            <a:r>
              <a:rPr lang="en-US" altLang="de-DE" sz="2000" dirty="0">
                <a:solidFill>
                  <a:srgbClr val="333333"/>
                </a:solidFill>
              </a:rPr>
              <a:t> </a:t>
            </a:r>
            <a:r>
              <a:rPr lang="hi-IN" altLang="de-DE" sz="2000" dirty="0">
                <a:solidFill>
                  <a:srgbClr val="333333"/>
                </a:solidFill>
              </a:rPr>
              <a:t>उसी</a:t>
            </a:r>
            <a:r>
              <a:rPr lang="en-US" altLang="de-DE" sz="2000" dirty="0">
                <a:solidFill>
                  <a:srgbClr val="333333"/>
                </a:solidFill>
              </a:rPr>
              <a:t> </a:t>
            </a:r>
            <a:r>
              <a:rPr lang="hi-IN" altLang="de-DE" sz="2000" dirty="0">
                <a:solidFill>
                  <a:srgbClr val="333333"/>
                </a:solidFill>
              </a:rPr>
              <a:t>दुकान में</a:t>
            </a:r>
            <a:r>
              <a:rPr lang="en-US" altLang="de-DE" sz="2000" dirty="0">
                <a:solidFill>
                  <a:srgbClr val="333333"/>
                </a:solidFill>
              </a:rPr>
              <a:t> </a:t>
            </a:r>
            <a:r>
              <a:rPr lang="hi-IN" altLang="de-DE" sz="2000" dirty="0">
                <a:solidFill>
                  <a:srgbClr val="333333"/>
                </a:solidFill>
              </a:rPr>
              <a:t>घुस</a:t>
            </a:r>
            <a:r>
              <a:rPr lang="en-US" altLang="de-DE" sz="2000" dirty="0">
                <a:solidFill>
                  <a:srgbClr val="333333"/>
                </a:solidFill>
              </a:rPr>
              <a:t> </a:t>
            </a:r>
            <a:r>
              <a:rPr lang="hi-IN" altLang="de-DE" sz="2000" dirty="0">
                <a:solidFill>
                  <a:srgbClr val="333333"/>
                </a:solidFill>
              </a:rPr>
              <a:t>गया था. उसे अब</a:t>
            </a:r>
            <a:r>
              <a:rPr lang="en-US" altLang="de-DE" sz="2000" dirty="0">
                <a:solidFill>
                  <a:srgbClr val="333333"/>
                </a:solidFill>
              </a:rPr>
              <a:t> </a:t>
            </a:r>
            <a:r>
              <a:rPr lang="hi-IN" altLang="de-DE" sz="2000" dirty="0">
                <a:solidFill>
                  <a:srgbClr val="333333"/>
                </a:solidFill>
              </a:rPr>
              <a:t>यह भी विश्वास हो जाता है लोग उसके पीछे</a:t>
            </a:r>
            <a:r>
              <a:rPr lang="en-US" altLang="de-DE" sz="2000" dirty="0">
                <a:solidFill>
                  <a:srgbClr val="333333"/>
                </a:solidFill>
              </a:rPr>
              <a:t> </a:t>
            </a:r>
            <a:r>
              <a:rPr lang="hi-IN" altLang="de-DE" sz="2000" dirty="0">
                <a:solidFill>
                  <a:srgbClr val="333333"/>
                </a:solidFill>
              </a:rPr>
              <a:t>पड़े हैं और</a:t>
            </a:r>
            <a:r>
              <a:rPr lang="en-US" altLang="de-DE" sz="2000" dirty="0">
                <a:solidFill>
                  <a:srgbClr val="333333"/>
                </a:solidFill>
              </a:rPr>
              <a:t> </a:t>
            </a:r>
            <a:r>
              <a:rPr lang="hi-IN" altLang="de-DE" sz="2000" dirty="0">
                <a:solidFill>
                  <a:srgbClr val="333333"/>
                </a:solidFill>
              </a:rPr>
              <a:t>इसलिए</a:t>
            </a:r>
            <a:r>
              <a:rPr lang="en-US" altLang="de-DE" sz="2000" dirty="0">
                <a:solidFill>
                  <a:srgbClr val="333333"/>
                </a:solidFill>
              </a:rPr>
              <a:t> </a:t>
            </a:r>
            <a:r>
              <a:rPr lang="hi-IN" altLang="de-DE" sz="2000" dirty="0">
                <a:solidFill>
                  <a:srgbClr val="333333"/>
                </a:solidFill>
              </a:rPr>
              <a:t>उसे पुलिस को</a:t>
            </a:r>
            <a:r>
              <a:rPr lang="en-US" altLang="de-DE" sz="2000" dirty="0">
                <a:solidFill>
                  <a:srgbClr val="333333"/>
                </a:solidFill>
              </a:rPr>
              <a:t> </a:t>
            </a:r>
            <a:r>
              <a:rPr lang="hi-IN" altLang="de-DE" sz="2000" dirty="0">
                <a:solidFill>
                  <a:srgbClr val="333333"/>
                </a:solidFill>
              </a:rPr>
              <a:t>सूचित</a:t>
            </a:r>
            <a:r>
              <a:rPr lang="en-US" altLang="de-DE" sz="2000" dirty="0">
                <a:solidFill>
                  <a:srgbClr val="333333"/>
                </a:solidFill>
              </a:rPr>
              <a:t> </a:t>
            </a:r>
            <a:r>
              <a:rPr lang="hi-IN" altLang="de-DE" sz="2000" dirty="0">
                <a:solidFill>
                  <a:srgbClr val="333333"/>
                </a:solidFill>
              </a:rPr>
              <a:t>करना</a:t>
            </a:r>
            <a:r>
              <a:rPr lang="en-US" altLang="de-DE" sz="2000" dirty="0">
                <a:solidFill>
                  <a:srgbClr val="333333"/>
                </a:solidFill>
              </a:rPr>
              <a:t> </a:t>
            </a:r>
            <a:r>
              <a:rPr lang="hi-IN" altLang="de-DE" sz="2000" dirty="0">
                <a:solidFill>
                  <a:srgbClr val="333333"/>
                </a:solidFill>
              </a:rPr>
              <a:t>चाहिए.</a:t>
            </a:r>
          </a:p>
          <a:p>
            <a:pPr lvl="0" defTabSz="914400" fontAlgn="base">
              <a:lnSpc>
                <a:spcPct val="100000"/>
              </a:lnSpc>
              <a:spcBef>
                <a:spcPts val="1200"/>
              </a:spcBef>
            </a:pPr>
            <a:r>
              <a:rPr lang="hi-IN" altLang="de-DE" sz="2000" dirty="0">
                <a:solidFill>
                  <a:srgbClr val="333333"/>
                </a:solidFill>
              </a:rPr>
              <a:t>तभी वह</a:t>
            </a:r>
            <a:r>
              <a:rPr lang="en-US" altLang="de-DE" sz="2000" dirty="0">
                <a:solidFill>
                  <a:srgbClr val="333333"/>
                </a:solidFill>
              </a:rPr>
              <a:t> </a:t>
            </a:r>
            <a:r>
              <a:rPr lang="hi-IN" altLang="de-DE" sz="2000" dirty="0">
                <a:solidFill>
                  <a:srgbClr val="333333"/>
                </a:solidFill>
              </a:rPr>
              <a:t>टेलीफोन</a:t>
            </a:r>
            <a:r>
              <a:rPr lang="en-US" altLang="de-DE" sz="2000" dirty="0">
                <a:solidFill>
                  <a:srgbClr val="333333"/>
                </a:solidFill>
              </a:rPr>
              <a:t> </a:t>
            </a:r>
            <a:r>
              <a:rPr lang="hi-IN" altLang="de-DE" sz="2000" dirty="0">
                <a:solidFill>
                  <a:srgbClr val="333333"/>
                </a:solidFill>
              </a:rPr>
              <a:t>बूथ</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अपना</a:t>
            </a:r>
            <a:r>
              <a:rPr lang="en-US" altLang="de-DE" sz="2000" dirty="0">
                <a:solidFill>
                  <a:srgbClr val="333333"/>
                </a:solidFill>
              </a:rPr>
              <a:t> </a:t>
            </a:r>
            <a:r>
              <a:rPr lang="hi-IN" altLang="de-DE" sz="2000" dirty="0">
                <a:solidFill>
                  <a:srgbClr val="333333"/>
                </a:solidFill>
              </a:rPr>
              <a:t>हाथ पौकेट में</a:t>
            </a:r>
            <a:r>
              <a:rPr lang="en-US" altLang="de-DE" sz="2000" dirty="0">
                <a:solidFill>
                  <a:srgbClr val="333333"/>
                </a:solidFill>
              </a:rPr>
              <a:t> </a:t>
            </a:r>
            <a:r>
              <a:rPr lang="hi-IN" altLang="de-DE" sz="2000" dirty="0">
                <a:solidFill>
                  <a:srgbClr val="333333"/>
                </a:solidFill>
              </a:rPr>
              <a:t>डालता</a:t>
            </a:r>
            <a:r>
              <a:rPr lang="en-US" altLang="de-DE" sz="2000" dirty="0">
                <a:solidFill>
                  <a:srgbClr val="333333"/>
                </a:solidFill>
              </a:rPr>
              <a:t> </a:t>
            </a:r>
            <a:r>
              <a:rPr lang="hi-IN" altLang="de-DE" sz="2000" dirty="0">
                <a:solidFill>
                  <a:srgbClr val="333333"/>
                </a:solidFill>
              </a:rPr>
              <a:t>है तथा</a:t>
            </a:r>
            <a:r>
              <a:rPr lang="en-US" altLang="de-DE" sz="2000" dirty="0">
                <a:solidFill>
                  <a:srgbClr val="333333"/>
                </a:solidFill>
              </a:rPr>
              <a:t> </a:t>
            </a:r>
            <a:r>
              <a:rPr lang="hi-IN" altLang="de-DE" sz="2000" dirty="0">
                <a:solidFill>
                  <a:srgbClr val="333333"/>
                </a:solidFill>
              </a:rPr>
              <a:t>पाता है की उसके साईकिल की</a:t>
            </a:r>
            <a:r>
              <a:rPr lang="en-US" altLang="de-DE" sz="2000" dirty="0">
                <a:solidFill>
                  <a:srgbClr val="333333"/>
                </a:solidFill>
              </a:rPr>
              <a:t> </a:t>
            </a:r>
            <a:r>
              <a:rPr lang="hi-IN" altLang="de-DE" sz="2000" dirty="0">
                <a:solidFill>
                  <a:srgbClr val="333333"/>
                </a:solidFill>
              </a:rPr>
              <a:t>चाभी उसके</a:t>
            </a:r>
            <a:r>
              <a:rPr lang="en-US" altLang="de-DE" sz="2000" dirty="0">
                <a:solidFill>
                  <a:srgbClr val="333333"/>
                </a:solidFill>
              </a:rPr>
              <a:t> </a:t>
            </a:r>
            <a:r>
              <a:rPr lang="hi-IN" altLang="de-DE" sz="2000" dirty="0">
                <a:solidFill>
                  <a:srgbClr val="333333"/>
                </a:solidFill>
              </a:rPr>
              <a:t>पौकेट में</a:t>
            </a:r>
            <a:r>
              <a:rPr lang="en-US" altLang="de-DE" sz="2000" dirty="0">
                <a:solidFill>
                  <a:srgbClr val="333333"/>
                </a:solidFill>
              </a:rPr>
              <a:t> </a:t>
            </a:r>
            <a:r>
              <a:rPr lang="hi-IN" altLang="de-DE" sz="2000" dirty="0">
                <a:solidFill>
                  <a:srgbClr val="333333"/>
                </a:solidFill>
              </a:rPr>
              <a:t>पड़ी है.</a:t>
            </a:r>
            <a:r>
              <a:rPr lang="en-US" altLang="de-DE" sz="2000" dirty="0">
                <a:solidFill>
                  <a:srgbClr val="333333"/>
                </a:solidFill>
              </a:rPr>
              <a:t> </a:t>
            </a:r>
            <a:r>
              <a:rPr lang="hi-IN" altLang="de-DE" sz="2000" dirty="0">
                <a:solidFill>
                  <a:srgbClr val="333333"/>
                </a:solidFill>
              </a:rPr>
              <a:t>तब</a:t>
            </a:r>
            <a:r>
              <a:rPr lang="en-US" altLang="de-DE" sz="2000" dirty="0">
                <a:solidFill>
                  <a:srgbClr val="333333"/>
                </a:solidFill>
              </a:rPr>
              <a:t> </a:t>
            </a:r>
            <a:r>
              <a:rPr lang="hi-IN" altLang="de-DE" sz="2000" dirty="0">
                <a:solidFill>
                  <a:srgbClr val="333333"/>
                </a:solidFill>
              </a:rPr>
              <a:t>उसे याद</a:t>
            </a:r>
            <a:r>
              <a:rPr lang="en-US" altLang="de-DE" sz="2000" dirty="0">
                <a:solidFill>
                  <a:srgbClr val="333333"/>
                </a:solidFill>
              </a:rPr>
              <a:t> </a:t>
            </a:r>
            <a:r>
              <a:rPr lang="hi-IN" altLang="de-DE" sz="2000" dirty="0">
                <a:solidFill>
                  <a:srgbClr val="333333"/>
                </a:solidFill>
              </a:rPr>
              <a:t>आता</a:t>
            </a:r>
            <a:r>
              <a:rPr lang="en-US" altLang="de-DE" sz="2000" dirty="0">
                <a:solidFill>
                  <a:srgbClr val="333333"/>
                </a:solidFill>
              </a:rPr>
              <a:t> </a:t>
            </a:r>
            <a:r>
              <a:rPr lang="hi-IN" altLang="de-DE" sz="2000" dirty="0">
                <a:solidFill>
                  <a:srgbClr val="333333"/>
                </a:solidFill>
              </a:rPr>
              <a:t>है की साईकिल भी</a:t>
            </a:r>
            <a:r>
              <a:rPr lang="en-US" altLang="de-DE" sz="2000" dirty="0">
                <a:solidFill>
                  <a:srgbClr val="333333"/>
                </a:solidFill>
              </a:rPr>
              <a:t> </a:t>
            </a:r>
            <a:r>
              <a:rPr lang="hi-IN" altLang="de-DE" sz="2000" dirty="0">
                <a:solidFill>
                  <a:srgbClr val="333333"/>
                </a:solidFill>
              </a:rPr>
              <a:t>उसी ने दुकान के सामने छोड़ी थी.</a:t>
            </a:r>
          </a:p>
          <a:p>
            <a:pPr lvl="0" defTabSz="914400" fontAlgn="base"/>
            <a:r>
              <a:rPr lang="hi-IN" altLang="de-DE" sz="2000" dirty="0">
                <a:solidFill>
                  <a:srgbClr val="333333"/>
                </a:solidFill>
              </a:rPr>
              <a:t>याद रखें</a:t>
            </a:r>
            <a:r>
              <a:rPr lang="en-US" altLang="de-DE" sz="2000" dirty="0">
                <a:solidFill>
                  <a:srgbClr val="333333"/>
                </a:solidFill>
              </a:rPr>
              <a:t>, </a:t>
            </a:r>
            <a:r>
              <a:rPr lang="hi-IN" altLang="de-DE" sz="2000" dirty="0">
                <a:solidFill>
                  <a:srgbClr val="333333"/>
                </a:solidFill>
              </a:rPr>
              <a:t>स्मरण में त्रुटियों की सम्भावना उन परिस्थितियों में बढ़ जाती हैं जब हम डरे हुए हों या अत्याधिक दवाब में हों. अतः किसी परिणाम पर पहुँचने से पहले ध्यानपूर्वक सोंचे की आपने जो सोंचा या समझा है उसके लिए आपके पास प्रयाप्त तथ्य हैं या नहीं. इस बात का भी ध्यान रखें की वास्तविक स्मरणों की तुलना में झूठी यादें अक्सर अस्पष्ट होती है.</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65</a:t>
            </a:fld>
            <a:endParaRPr lang="de-DE" altLang="de-DE">
              <a:latin typeface="+mn-lt"/>
            </a:endParaRPr>
          </a:p>
        </p:txBody>
      </p:sp>
    </p:spTree>
    <p:extLst>
      <p:ext uri="{BB962C8B-B14F-4D97-AF65-F5344CB8AC3E}">
        <p14:creationId xmlns:p14="http://schemas.microsoft.com/office/powerpoint/2010/main" val="1118679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5D74E634-54D0-4B66-9C87-2A13C5726BB7}"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32038023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67</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383981224"/>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3925</Words>
  <Application>Microsoft Office PowerPoint</Application>
  <PresentationFormat>Benutzerdefiniert</PresentationFormat>
  <Paragraphs>574</Paragraphs>
  <Slides>67</Slides>
  <Notes>67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67</vt:i4>
      </vt:variant>
    </vt:vector>
  </HeadingPairs>
  <TitlesOfParts>
    <vt:vector size="74" baseType="lpstr">
      <vt:lpstr>Calibri</vt:lpstr>
      <vt:lpstr>Calibri Light</vt:lpstr>
      <vt:lpstr>WingDings</vt:lpstr>
      <vt:lpstr>Symbol</vt:lpstr>
      <vt:lpstr>Arial</vt:lpstr>
      <vt:lpstr>WingDings</vt:lpstr>
      <vt:lpstr>UKE_PPT-Vorlage_16zu9</vt:lpstr>
      <vt:lpstr>MCT 5 A – स्मर</vt:lpstr>
      <vt:lpstr>स्मरण</vt:lpstr>
      <vt:lpstr>स्मरण</vt:lpstr>
      <vt:lpstr>स्मरण</vt:lpstr>
      <vt:lpstr>स्मरण</vt:lpstr>
      <vt:lpstr>स्मरण</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क्या हम सब एक ही चीज़ का प्रत्यक्षण करते हैं (देखते हैं) और याद करते हैं?</vt:lpstr>
      <vt:lpstr>रंग और आकर के सन्दर्भ में कलाकृतियों में भिन्नताओं पर कृपया ध्यान दें. क्या चित्र में ऐसे भी पहलू हैं जिन्हें कलाकारों ने अलग-अलग ढंग से बनाया है या फिर उन्हें चित्र में शामिल ही नहीं किया है? </vt:lpstr>
      <vt:lpstr>हरेक व्यक्ति चीजों को अलग – अलग ढंग से देखता है! उदाहरन्त: इन पेंटिंग्स में एक ही भूभाग को अलग-अलग कलाकारों ने अलग-अलग ढंग से बनाया है.</vt:lpstr>
      <vt:lpstr>अभ्यास</vt:lpstr>
      <vt:lpstr>अभ्यास</vt:lpstr>
      <vt:lpstr>अभ्यास</vt:lpstr>
      <vt:lpstr>PowerPoint-Präsentation</vt:lpstr>
      <vt:lpstr>समुद्र तट पर आपने क्या देखा?</vt:lpstr>
      <vt:lpstr>समुद्र तट पर आपने क्या देखा?</vt:lpstr>
      <vt:lpstr>PowerPoint-Präsentation</vt:lpstr>
      <vt:lpstr>रेलवे स्टेशन आपने क्या देखा? आप कितने आश्वस्त हैं?</vt:lpstr>
      <vt:lpstr>रेलवे स्टेशन</vt:lpstr>
      <vt:lpstr>झूठी यादें</vt:lpstr>
      <vt:lpstr>झूठी यादें</vt:lpstr>
      <vt:lpstr>झूठी यादें</vt:lpstr>
      <vt:lpstr>झूठी यादें</vt:lpstr>
      <vt:lpstr>झूठी यादें</vt:lpstr>
      <vt:lpstr>स्मरण सम्बन्धी त्रुटियों के प्रकार</vt:lpstr>
      <vt:lpstr>स्मरण सम्बन्धी त्रुटियों के प्रकार</vt:lpstr>
      <vt:lpstr>स्मरण सम्बन्धी त्रुटियों के प्रकार</vt:lpstr>
      <vt:lpstr>स्मरण सम्बन्धी त्रुटियों के प्रकार</vt:lpstr>
      <vt:lpstr>झूठी यादें</vt:lpstr>
      <vt:lpstr>हम यह सब क्यों कर रहे हैं?</vt:lpstr>
      <vt:lpstr>हम यह सब क्यों कर रहे हैं?</vt:lpstr>
      <vt:lpstr>हम यह सब क्यों कर रहे हैं?</vt:lpstr>
      <vt:lpstr>यादाश्त की त्रुटियाँ किस प्रकार से मनोविकार के दौरान गलत व्याख्याओं को जानम देते हैं – उदाहरण</vt:lpstr>
      <vt:lpstr>अभ्यास</vt:lpstr>
      <vt:lpstr>अभ्यास</vt:lpstr>
      <vt:lpstr>PowerPoint-Präsentation</vt:lpstr>
      <vt:lpstr>बगीचा दृश्य में क्या नहीं दिखाया गया था? आप कितने आश्वस्त हैं?</vt:lpstr>
      <vt:lpstr>बगीचा</vt:lpstr>
      <vt:lpstr>वैकल्पिक: विडिओ क्लिप</vt:lpstr>
      <vt:lpstr>PowerPoint-Präsentation</vt:lpstr>
      <vt:lpstr>दिमागी कसरत</vt:lpstr>
      <vt:lpstr>कक्षा चित्र में आपने क्या देखा? आप कितने आश्वस्त हैं?</vt:lpstr>
      <vt:lpstr>कक्षा</vt:lpstr>
      <vt:lpstr>PowerPoint-Präsentation</vt:lpstr>
      <vt:lpstr>दिमागी कसरत</vt:lpstr>
      <vt:lpstr>सड़क पार करने की जगह चित्र में आपने क्या देखा? आप कितने आश्वस्त हैं?</vt:lpstr>
      <vt:lpstr>सड़क पार करने की जगह</vt:lpstr>
      <vt:lpstr>PowerPoint-Präsentation</vt:lpstr>
      <vt:lpstr>बचाव कार्य दृश्य में क्या नहीं दिखाया गया था? आप कितने आश्वस्त हैं?</vt:lpstr>
      <vt:lpstr>बचाव कार्य</vt:lpstr>
      <vt:lpstr>नित्य-प्रति के जीवन में लागू करें</vt:lpstr>
      <vt:lpstr>नित्य-प्रति के जीवन में लागू करें</vt:lpstr>
      <vt:lpstr>नित्य-प्रति के जीवन में लागू करें</vt:lpstr>
      <vt:lpstr>नित्य-प्रति के जीवन में लागू करें</vt:lpstr>
      <vt:lpstr>मनोरोग से इसका क्या सम्बन्ध हो सकता है</vt:lpstr>
      <vt:lpstr>मनोरोग से इसका क्या सम्बन्ध हो सकता है</vt:lpstr>
      <vt:lpstr>मनोरोग से इसका क्या सम्बन्ध हो सकता है</vt:lpstr>
      <vt:lpstr>ध्यान देने के लिए आपका धन्यवाद!</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268</cp:revision>
  <dcterms:created xsi:type="dcterms:W3CDTF">2004-06-30T16:15:23Z</dcterms:created>
  <dcterms:modified xsi:type="dcterms:W3CDTF">2022-12-28T14:34:43Z</dcterms:modified>
</cp:coreProperties>
</file>