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4518" r:id="rId1"/>
  </p:sldMasterIdLst>
  <p:notesMasterIdLst>
    <p:notesMasterId r:id="rId92"/>
  </p:notesMasterIdLst>
  <p:handoutMasterIdLst>
    <p:handoutMasterId r:id="rId93"/>
  </p:handoutMasterIdLst>
  <p:sldIdLst>
    <p:sldId id="918" r:id="rId2"/>
    <p:sldId id="865" r:id="rId3"/>
    <p:sldId id="895" r:id="rId4"/>
    <p:sldId id="894" r:id="rId5"/>
    <p:sldId id="893" r:id="rId6"/>
    <p:sldId id="892" r:id="rId7"/>
    <p:sldId id="772" r:id="rId8"/>
    <p:sldId id="871" r:id="rId9"/>
    <p:sldId id="901" r:id="rId10"/>
    <p:sldId id="900" r:id="rId11"/>
    <p:sldId id="899" r:id="rId12"/>
    <p:sldId id="898" r:id="rId13"/>
    <p:sldId id="897" r:id="rId14"/>
    <p:sldId id="896" r:id="rId15"/>
    <p:sldId id="780" r:id="rId16"/>
    <p:sldId id="828" r:id="rId17"/>
    <p:sldId id="829" r:id="rId18"/>
    <p:sldId id="830" r:id="rId19"/>
    <p:sldId id="873" r:id="rId20"/>
    <p:sldId id="903" r:id="rId21"/>
    <p:sldId id="902" r:id="rId22"/>
    <p:sldId id="709" r:id="rId23"/>
    <p:sldId id="710" r:id="rId24"/>
    <p:sldId id="711" r:id="rId25"/>
    <p:sldId id="712" r:id="rId26"/>
    <p:sldId id="713" r:id="rId27"/>
    <p:sldId id="714" r:id="rId28"/>
    <p:sldId id="875" r:id="rId29"/>
    <p:sldId id="905" r:id="rId30"/>
    <p:sldId id="904" r:id="rId31"/>
    <p:sldId id="817" r:id="rId32"/>
    <p:sldId id="877" r:id="rId33"/>
    <p:sldId id="907" r:id="rId34"/>
    <p:sldId id="906" r:id="rId35"/>
    <p:sldId id="908" r:id="rId36"/>
    <p:sldId id="921" r:id="rId37"/>
    <p:sldId id="920" r:id="rId38"/>
    <p:sldId id="919" r:id="rId39"/>
    <p:sldId id="883" r:id="rId40"/>
    <p:sldId id="912" r:id="rId41"/>
    <p:sldId id="911" r:id="rId42"/>
    <p:sldId id="824" r:id="rId43"/>
    <p:sldId id="884" r:id="rId44"/>
    <p:sldId id="913" r:id="rId45"/>
    <p:sldId id="793" r:id="rId46"/>
    <p:sldId id="794" r:id="rId47"/>
    <p:sldId id="795" r:id="rId48"/>
    <p:sldId id="796" r:id="rId49"/>
    <p:sldId id="797" r:id="rId50"/>
    <p:sldId id="798" r:id="rId51"/>
    <p:sldId id="890" r:id="rId52"/>
    <p:sldId id="813" r:id="rId53"/>
    <p:sldId id="814" r:id="rId54"/>
    <p:sldId id="815" r:id="rId55"/>
    <p:sldId id="816" r:id="rId56"/>
    <p:sldId id="799" r:id="rId57"/>
    <p:sldId id="800" r:id="rId58"/>
    <p:sldId id="801" r:id="rId59"/>
    <p:sldId id="785" r:id="rId60"/>
    <p:sldId id="786" r:id="rId61"/>
    <p:sldId id="787" r:id="rId62"/>
    <p:sldId id="788" r:id="rId63"/>
    <p:sldId id="806" r:id="rId64"/>
    <p:sldId id="807" r:id="rId65"/>
    <p:sldId id="808" r:id="rId66"/>
    <p:sldId id="809" r:id="rId67"/>
    <p:sldId id="810" r:id="rId68"/>
    <p:sldId id="811" r:id="rId69"/>
    <p:sldId id="812" r:id="rId70"/>
    <p:sldId id="760" r:id="rId71"/>
    <p:sldId id="761" r:id="rId72"/>
    <p:sldId id="762" r:id="rId73"/>
    <p:sldId id="766" r:id="rId74"/>
    <p:sldId id="767" r:id="rId75"/>
    <p:sldId id="768" r:id="rId76"/>
    <p:sldId id="851" r:id="rId77"/>
    <p:sldId id="852" r:id="rId78"/>
    <p:sldId id="853" r:id="rId79"/>
    <p:sldId id="854" r:id="rId80"/>
    <p:sldId id="855" r:id="rId81"/>
    <p:sldId id="856" r:id="rId82"/>
    <p:sldId id="857" r:id="rId83"/>
    <p:sldId id="886" r:id="rId84"/>
    <p:sldId id="915" r:id="rId85"/>
    <p:sldId id="914" r:id="rId86"/>
    <p:sldId id="888" r:id="rId87"/>
    <p:sldId id="917" r:id="rId88"/>
    <p:sldId id="916" r:id="rId89"/>
    <p:sldId id="891" r:id="rId90"/>
    <p:sldId id="858" r:id="rId91"/>
  </p:sldIdLst>
  <p:sldSz cx="12195175" cy="6858000"/>
  <p:notesSz cx="7099300" cy="10234613"/>
  <p:embeddedFontLst>
    <p:embeddedFont>
      <p:font typeface="Calibri Light" panose="020F0302020204030204" pitchFamily="34" charset="0"/>
      <p:regular r:id="rId94"/>
      <p:italic r:id="rId95"/>
    </p:embeddedFont>
    <p:embeddedFont>
      <p:font typeface="Verdana" panose="020B0604030504040204" pitchFamily="34" charset="0"/>
      <p:regular r:id="rId96"/>
      <p:bold r:id="rId97"/>
      <p:italic r:id="rId98"/>
      <p:boldItalic r:id="rId99"/>
    </p:embeddedFont>
  </p:embeddedFontLst>
  <p:defaultTextStyle>
    <a:defPPr>
      <a:defRPr lang="de-DE"/>
    </a:defPPr>
    <a:lvl1pPr algn="l" rtl="0" eaLnBrk="0" fontAlgn="base" hangingPunct="0">
      <a:spcBef>
        <a:spcPct val="0"/>
      </a:spcBef>
      <a:spcAft>
        <a:spcPct val="0"/>
      </a:spcAft>
      <a:defRPr lang="en-US" sz="2800" b="1" kern="1200">
        <a:solidFill>
          <a:schemeClr val="tx1"/>
        </a:solidFill>
        <a:latin typeface="+mn-lt"/>
        <a:ea typeface="+mn-ea"/>
        <a:cs typeface="+mn-cs"/>
      </a:defRPr>
    </a:lvl1pPr>
    <a:lvl2pPr marL="457200" algn="l" rtl="0" eaLnBrk="0" fontAlgn="base" hangingPunct="0">
      <a:spcBef>
        <a:spcPct val="0"/>
      </a:spcBef>
      <a:spcAft>
        <a:spcPct val="0"/>
      </a:spcAft>
      <a:defRPr lang="en-US" sz="2800" b="1" kern="1200">
        <a:solidFill>
          <a:schemeClr val="tx1"/>
        </a:solidFill>
        <a:latin typeface="+mn-lt"/>
        <a:ea typeface="+mn-ea"/>
        <a:cs typeface="+mn-cs"/>
      </a:defRPr>
    </a:lvl2pPr>
    <a:lvl3pPr marL="914400" algn="l" rtl="0" eaLnBrk="0" fontAlgn="base" hangingPunct="0">
      <a:spcBef>
        <a:spcPct val="0"/>
      </a:spcBef>
      <a:spcAft>
        <a:spcPct val="0"/>
      </a:spcAft>
      <a:defRPr lang="en-US" sz="2800" b="1" kern="1200">
        <a:solidFill>
          <a:schemeClr val="tx1"/>
        </a:solidFill>
        <a:latin typeface="+mn-lt"/>
        <a:ea typeface="+mn-ea"/>
        <a:cs typeface="+mn-cs"/>
      </a:defRPr>
    </a:lvl3pPr>
    <a:lvl4pPr marL="1371600" algn="l" rtl="0" eaLnBrk="0" fontAlgn="base" hangingPunct="0">
      <a:spcBef>
        <a:spcPct val="0"/>
      </a:spcBef>
      <a:spcAft>
        <a:spcPct val="0"/>
      </a:spcAft>
      <a:defRPr lang="en-US" sz="2800" b="1" kern="1200">
        <a:solidFill>
          <a:schemeClr val="tx1"/>
        </a:solidFill>
        <a:latin typeface="+mn-lt"/>
        <a:ea typeface="+mn-ea"/>
        <a:cs typeface="+mn-cs"/>
      </a:defRPr>
    </a:lvl4pPr>
    <a:lvl5pPr marL="1828800" algn="l" rtl="0" eaLnBrk="0" fontAlgn="base" hangingPunct="0">
      <a:spcBef>
        <a:spcPct val="0"/>
      </a:spcBef>
      <a:spcAft>
        <a:spcPct val="0"/>
      </a:spcAft>
      <a:defRPr lang="en-US" sz="2800" b="1" kern="1200">
        <a:solidFill>
          <a:schemeClr val="tx1"/>
        </a:solidFill>
        <a:latin typeface="+mn-lt"/>
        <a:ea typeface="+mn-ea"/>
        <a:cs typeface="+mn-cs"/>
      </a:defRPr>
    </a:lvl5pPr>
    <a:lvl6pPr marL="2286000" algn="l" defTabSz="914400" rtl="0" eaLnBrk="1" latinLnBrk="0" hangingPunct="1">
      <a:defRPr sz="2800" b="1" kern="1200">
        <a:solidFill>
          <a:schemeClr val="tx1"/>
        </a:solidFill>
        <a:latin typeface="Verdana" panose="020B0604030504040204" pitchFamily="34" charset="0"/>
        <a:ea typeface="+mn-ea"/>
        <a:cs typeface="+mn-cs"/>
      </a:defRPr>
    </a:lvl6pPr>
    <a:lvl7pPr marL="2743200" algn="l" defTabSz="914400" rtl="0" eaLnBrk="1" latinLnBrk="0" hangingPunct="1">
      <a:defRPr sz="2800" b="1" kern="1200">
        <a:solidFill>
          <a:schemeClr val="tx1"/>
        </a:solidFill>
        <a:latin typeface="Verdana" panose="020B0604030504040204" pitchFamily="34" charset="0"/>
        <a:ea typeface="+mn-ea"/>
        <a:cs typeface="+mn-cs"/>
      </a:defRPr>
    </a:lvl7pPr>
    <a:lvl8pPr marL="3200400" algn="l" defTabSz="914400" rtl="0" eaLnBrk="1" latinLnBrk="0" hangingPunct="1">
      <a:defRPr sz="2800" b="1" kern="1200">
        <a:solidFill>
          <a:schemeClr val="tx1"/>
        </a:solidFill>
        <a:latin typeface="Verdana" panose="020B0604030504040204" pitchFamily="34" charset="0"/>
        <a:ea typeface="+mn-ea"/>
        <a:cs typeface="+mn-cs"/>
      </a:defRPr>
    </a:lvl8pPr>
    <a:lvl9pPr marL="3657600" algn="l" defTabSz="914400" rtl="0" eaLnBrk="1" latinLnBrk="0" hangingPunct="1">
      <a:defRPr sz="2800"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3385">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CC99"/>
    <a:srgbClr val="FF0066"/>
    <a:srgbClr val="66FF33"/>
    <a:srgbClr val="FFFF00"/>
    <a:srgbClr val="FF0000"/>
    <a:srgbClr val="ADC0CB"/>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86" autoAdjust="0"/>
    <p:restoredTop sz="94660" autoAdjust="0"/>
  </p:normalViewPr>
  <p:slideViewPr>
    <p:cSldViewPr>
      <p:cViewPr varScale="1">
        <p:scale>
          <a:sx n="67" d="100"/>
          <a:sy n="67" d="100"/>
        </p:scale>
        <p:origin x="872" y="44"/>
      </p:cViewPr>
      <p:guideLst>
        <p:guide orient="horz" pos="3385"/>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100" d="100"/>
        <a:sy n="100" d="100"/>
      </p:scale>
      <p:origin x="0" y="264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98"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1.fntdata"/><Relationship Id="rId99" Type="http://schemas.openxmlformats.org/officeDocument/2006/relationships/font" Target="fonts/font6.fntdata"/><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4.fntdata"/></Relationships>
</file>

<file path=ppt/_rels/viewProps.xml.rels><?xml version="1.0" encoding="UTF-8" standalone="yes"?>
<Relationships xmlns="http://schemas.openxmlformats.org/package/2006/relationships"><Relationship Id="rId8" Type="http://schemas.openxmlformats.org/officeDocument/2006/relationships/slide" Target="slides/slide61.xml"/><Relationship Id="rId13" Type="http://schemas.openxmlformats.org/officeDocument/2006/relationships/slide" Target="slides/slide80.xml"/><Relationship Id="rId3" Type="http://schemas.openxmlformats.org/officeDocument/2006/relationships/slide" Target="slides/slide46.xml"/><Relationship Id="rId7" Type="http://schemas.openxmlformats.org/officeDocument/2006/relationships/slide" Target="slides/slide60.xml"/><Relationship Id="rId12" Type="http://schemas.openxmlformats.org/officeDocument/2006/relationships/slide" Target="slides/slide77.xml"/><Relationship Id="rId2" Type="http://schemas.openxmlformats.org/officeDocument/2006/relationships/slide" Target="slides/slide28.xml"/><Relationship Id="rId1" Type="http://schemas.openxmlformats.org/officeDocument/2006/relationships/slide" Target="slides/slide26.xml"/><Relationship Id="rId6" Type="http://schemas.openxmlformats.org/officeDocument/2006/relationships/slide" Target="slides/slide54.xml"/><Relationship Id="rId11" Type="http://schemas.openxmlformats.org/officeDocument/2006/relationships/slide" Target="slides/slide71.xml"/><Relationship Id="rId5" Type="http://schemas.openxmlformats.org/officeDocument/2006/relationships/slide" Target="slides/slide53.xml"/><Relationship Id="rId10" Type="http://schemas.openxmlformats.org/officeDocument/2006/relationships/slide" Target="slides/slide65.xml"/><Relationship Id="rId4" Type="http://schemas.openxmlformats.org/officeDocument/2006/relationships/slide" Target="slides/slide49.xml"/><Relationship Id="rId9" Type="http://schemas.openxmlformats.org/officeDocument/2006/relationships/slide" Target="slides/slide64.xml"/><Relationship Id="rId14"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2629076B-CDDB-4209-9BB5-1A8B661327CF}" type="slidenum">
              <a:rPr lang="en-GB" altLang="de-DE"/>
              <a:pPr>
                <a:defRPr/>
              </a:pPr>
              <a:t>‹Nr.›</a:t>
            </a:fld>
            <a:endParaRPr lang="en-GB" altLang="de-DE"/>
          </a:p>
        </p:txBody>
      </p:sp>
    </p:spTree>
    <p:extLst>
      <p:ext uri="{BB962C8B-B14F-4D97-AF65-F5344CB8AC3E}">
        <p14:creationId xmlns:p14="http://schemas.microsoft.com/office/powerpoint/2010/main" val="42798384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E70CBDBD-2E7D-40A5-AF16-DE4A24E21B6B}" type="slidenum">
              <a:rPr lang="en-US" altLang="de-DE"/>
              <a:pPr>
                <a:defRPr/>
              </a:pPr>
              <a:t>‹Nr.›</a:t>
            </a:fld>
            <a:endParaRPr lang="en-US" altLang="de-DE"/>
          </a:p>
        </p:txBody>
      </p:sp>
    </p:spTree>
    <p:extLst>
      <p:ext uri="{BB962C8B-B14F-4D97-AF65-F5344CB8AC3E}">
        <p14:creationId xmlns:p14="http://schemas.microsoft.com/office/powerpoint/2010/main" val="37985811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960064-1F0E-47B6-8C7C-41284AE68475}"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165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960064-1F0E-47B6-8C7C-41284AE68475}"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165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960064-1F0E-47B6-8C7C-41284AE68475}"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165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960064-1F0E-47B6-8C7C-41284AE68475}"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165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960064-1F0E-47B6-8C7C-41284AE68475}"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165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3276D-C05E-4C4D-A329-5A7676E4726A}"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6477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CA123F-9B85-4822-B029-5556186BD40C}" type="slidenum">
              <a:rPr lang="en-US" altLang="de-DE" sz="1300" smtClean="0"/>
              <a:pPr>
                <a:spcBef>
                  <a:spcPct val="0"/>
                </a:spcBef>
              </a:pPr>
              <a:t>15</a:t>
            </a:fld>
            <a:endParaRPr lang="en-US" altLang="de-DE" sz="1300"/>
          </a:p>
        </p:txBody>
      </p:sp>
      <p:sp>
        <p:nvSpPr>
          <p:cNvPr id="47107" name="Rectangle 2050"/>
          <p:cNvSpPr>
            <a:spLocks noGrp="1" noRot="1" noChangeAspect="1" noChangeArrowheads="1" noTextEdit="1"/>
          </p:cNvSpPr>
          <p:nvPr>
            <p:ph type="sldImg"/>
          </p:nvPr>
        </p:nvSpPr>
        <p:spPr>
          <a:xfrm>
            <a:off x="138113" y="768350"/>
            <a:ext cx="6823075" cy="3836988"/>
          </a:xfrm>
          <a:ln/>
        </p:spPr>
      </p:sp>
      <p:sp>
        <p:nvSpPr>
          <p:cNvPr id="471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4306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628E19-07DA-4225-A892-20F4900AA085}"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6220439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519440-0166-4A2F-9633-3A06843B05EC}"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548860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45CE4D-FDCB-4AC2-8F96-C668ED83D86D}"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9700" y="768350"/>
            <a:ext cx="6821488"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4186483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299422-8D92-46B8-BD4B-6CAF47E5622B}" type="slidenum">
              <a:rPr lang="en-US" altLang="de-DE" sz="1300" smtClean="0"/>
              <a:pPr>
                <a:spcBef>
                  <a:spcPct val="0"/>
                </a:spcBef>
              </a:pPr>
              <a:t>19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8292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299422-8D92-46B8-BD4B-6CAF47E5622B}" type="slidenum">
              <a:rPr lang="en-US" altLang="de-DE" sz="1300" smtClean="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8292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299422-8D92-46B8-BD4B-6CAF47E5622B}"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8292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CAFFA9-085D-4E23-8F9D-29EBC97FEAA3}"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96994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E0D2EB-A0F8-4351-B341-B32E96332B36}" type="slidenum">
              <a:rPr lang="en-US" altLang="de-DE" sz="1300" smtClean="0"/>
              <a:pPr>
                <a:spcBef>
                  <a:spcPct val="0"/>
                </a:spcBef>
              </a:pPr>
              <a:t>23</a:t>
            </a:fld>
            <a:endParaRPr lang="en-US" altLang="de-DE" sz="1300"/>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184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967CDA-CD14-450B-9EB3-C59FAA5B7EFF}" type="slidenum">
              <a:rPr lang="en-US" altLang="de-DE" sz="1300" smtClean="0"/>
              <a:pPr>
                <a:spcBef>
                  <a:spcPct val="0"/>
                </a:spcBef>
              </a:pPr>
              <a:t>24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2680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02E665-01D7-4E03-BE7B-2246AFD77861}" type="slidenum">
              <a:rPr lang="en-US" altLang="de-DE" sz="1300" smtClean="0"/>
              <a:pPr>
                <a:spcBef>
                  <a:spcPct val="0"/>
                </a:spcBef>
              </a:pPr>
              <a:t>25</a:t>
            </a:fld>
            <a:endParaRPr lang="en-US" altLang="de-DE" sz="1300"/>
          </a:p>
        </p:txBody>
      </p:sp>
      <p:sp>
        <p:nvSpPr>
          <p:cNvPr id="67587" name="Rectangle 1026"/>
          <p:cNvSpPr>
            <a:spLocks noGrp="1" noRot="1" noChangeAspect="1" noChangeArrowheads="1" noTextEdit="1"/>
          </p:cNvSpPr>
          <p:nvPr>
            <p:ph type="sldImg"/>
          </p:nvPr>
        </p:nvSpPr>
        <p:spPr>
          <a:xfrm>
            <a:off x="138113" y="768350"/>
            <a:ext cx="6823075" cy="3836988"/>
          </a:xfrm>
          <a:ln/>
        </p:spPr>
      </p:sp>
      <p:sp>
        <p:nvSpPr>
          <p:cNvPr id="675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3897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4EDBE8-4750-4582-B8A1-A77C06E1832E}"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5792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D15D95-2557-4B2B-A4EA-1491E1670D05}"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32241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4D7BEE-6E12-4A34-927B-D382C64CF4EE}" type="slidenum">
              <a:rPr lang="en-US" altLang="de-DE" sz="1300" smtClean="0"/>
              <a:pPr>
                <a:spcBef>
                  <a:spcPct val="0"/>
                </a:spcBef>
              </a:pPr>
              <a:t>28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50615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4D7BEE-6E12-4A34-927B-D382C64CF4EE}" type="slidenum">
              <a:rPr lang="en-US" altLang="de-DE" sz="1300" smtClean="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5061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4D7BEE-6E12-4A34-927B-D382C64CF4EE}"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5061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CA5EC1-5CB4-4F10-B2A5-1B8FFB613EED}" type="slidenum">
              <a:rPr lang="en-US" altLang="de-DE" sz="1300" smtClean="0"/>
              <a:pPr>
                <a:spcBef>
                  <a:spcPct val="0"/>
                </a:spcBef>
              </a:pPr>
              <a:t>31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20674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46CE64-34C8-49AB-B1DB-1571A82492B0}" type="slidenum">
              <a:rPr lang="en-US" altLang="de-DE" sz="1300" smtClean="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0204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46CE64-34C8-49AB-B1DB-1571A82492B0}" type="slidenum">
              <a:rPr lang="en-US" altLang="de-DE" sz="1300" smtClean="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0204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46CE64-34C8-49AB-B1DB-1571A82492B0}"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0204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54BF5B-47CE-42E9-8084-D95BDC826095}" type="slidenum">
              <a:rPr lang="en-US" altLang="de-DE" sz="1300" smtClean="0"/>
              <a:pPr>
                <a:spcBef>
                  <a:spcPct val="0"/>
                </a:spcBef>
              </a:pPr>
              <a:t>35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02048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54BF5B-47CE-42E9-8084-D95BDC826095}" type="slidenum">
              <a:rPr lang="en-US" altLang="de-DE" sz="1300" smtClean="0"/>
              <a:pPr>
                <a:spcBef>
                  <a:spcPct val="0"/>
                </a:spcBef>
              </a:pPr>
              <a:t>36</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02048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54BF5B-47CE-42E9-8084-D95BDC826095}"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02048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54BF5B-47CE-42E9-8084-D95BDC826095}"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02048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D428E-E7F8-44A5-A6FB-C0AB086B24DB}" type="slidenum">
              <a:rPr lang="en-US" altLang="de-DE" sz="1300" smtClean="0"/>
              <a:pPr>
                <a:spcBef>
                  <a:spcPct val="0"/>
                </a:spcBef>
              </a:pPr>
              <a:t>39</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6335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D428E-E7F8-44A5-A6FB-C0AB086B24DB}" type="slidenum">
              <a:rPr lang="en-US" altLang="de-DE" sz="1300" smtClean="0"/>
              <a:pPr>
                <a:spcBef>
                  <a:spcPct val="0"/>
                </a:spcBef>
              </a:pPr>
              <a:t>40</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6335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D428E-E7F8-44A5-A6FB-C0AB086B24DB}"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6335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CDAC00-041B-4AF7-A787-A8BCCB80A78B}"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53855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4CCDBE-217A-431E-8FD1-CD0EA36832FC}" type="slidenum">
              <a:rPr lang="en-US" altLang="de-DE" sz="1300" smtClean="0"/>
              <a:pPr>
                <a:spcBef>
                  <a:spcPct val="0"/>
                </a:spcBef>
              </a:pPr>
              <a:t>43</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05718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4CCDBE-217A-431E-8FD1-CD0EA36832FC}"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05718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AA1B9D-BB9E-4E8C-953A-E99A98C0CB2B}"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84080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B577C-A40C-4267-ABEB-90A6C683DEE1}" type="slidenum">
              <a:rPr lang="en-US" altLang="de-DE" sz="1300" smtClean="0"/>
              <a:pPr>
                <a:spcBef>
                  <a:spcPct val="0"/>
                </a:spcBef>
              </a:pPr>
              <a:t>46</a:t>
            </a:fld>
            <a:endParaRPr lang="en-US" altLang="de-DE" sz="1300"/>
          </a:p>
        </p:txBody>
      </p:sp>
      <p:sp>
        <p:nvSpPr>
          <p:cNvPr id="110595" name="Rectangle 3074"/>
          <p:cNvSpPr>
            <a:spLocks noGrp="1" noRot="1" noChangeAspect="1" noChangeArrowheads="1" noTextEdit="1"/>
          </p:cNvSpPr>
          <p:nvPr>
            <p:ph type="sldImg"/>
          </p:nvPr>
        </p:nvSpPr>
        <p:spPr>
          <a:xfrm>
            <a:off x="138113" y="768350"/>
            <a:ext cx="6823075" cy="3836988"/>
          </a:xfrm>
          <a:ln/>
        </p:spPr>
      </p:sp>
      <p:sp>
        <p:nvSpPr>
          <p:cNvPr id="1105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29253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15549C-6423-4304-A54C-5D6C5CEAA799}" type="slidenum">
              <a:rPr lang="en-US" altLang="de-DE" sz="1300" smtClean="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07612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59F14E-C32A-47EC-BFBF-4ED062E847DD}" type="slidenum">
              <a:rPr lang="en-US" altLang="de-DE" sz="1300" smtClean="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1508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BCFBAB-9D34-4639-9111-2E42309025F2}" type="slidenum">
              <a:rPr lang="en-US" altLang="de-DE" sz="1300" smtClean="0"/>
              <a:pPr>
                <a:spcBef>
                  <a:spcPct val="0"/>
                </a:spcBef>
              </a:pPr>
              <a:t>49</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81972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162EE8-8F41-4CF5-AA63-EC155B058AA2}" type="slidenum">
              <a:rPr lang="en-US" altLang="de-DE" sz="1300" smtClean="0"/>
              <a:pPr>
                <a:spcBef>
                  <a:spcPct val="0"/>
                </a:spcBef>
              </a:pPr>
              <a:t>50</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89950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B4AC26-5A5E-475F-9211-C8EAC95814EC}"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29955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3A827D-8442-4C74-9126-93FB73765E6F}" type="slidenum">
              <a:rPr lang="en-US" altLang="de-DE" sz="1300" smtClean="0"/>
              <a:pPr>
                <a:spcBef>
                  <a:spcPct val="0"/>
                </a:spcBef>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4464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4DEF6D-B265-4760-A61B-D08266B9C704}" type="slidenum">
              <a:rPr lang="en-US" altLang="de-DE" sz="1300" smtClean="0"/>
              <a:pPr>
                <a:spcBef>
                  <a:spcPct val="0"/>
                </a:spcBef>
              </a:pPr>
              <a:t>54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83339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BD8CEF-373E-4C8F-B5DF-F08F11C40886}"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63741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8C40BA-6521-4760-9728-7A0A3B5E7EF7}" type="slidenum">
              <a:rPr lang="en-US" altLang="de-DE" sz="1300" smtClean="0"/>
              <a:pPr>
                <a:spcBef>
                  <a:spcPct val="0"/>
                </a:spcBef>
              </a:pPr>
              <a:t>56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29410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AC8A16-67A8-42CA-8738-AB9E7E9BD402}" type="slidenum">
              <a:rPr lang="en-US" altLang="de-DE" sz="1300" smtClean="0"/>
              <a:pPr>
                <a:spcBef>
                  <a:spcPct val="0"/>
                </a:spcBef>
              </a:pPr>
              <a:t>57</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67570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8C6693-454E-4CD7-A4B0-4B57770D2ABB}"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66097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12327A-F4FA-4612-8091-82553B3238B6}" type="slidenum">
              <a:rPr lang="en-US" altLang="de-DE" sz="1300" smtClean="0"/>
              <a:pPr>
                <a:spcBef>
                  <a:spcPct val="0"/>
                </a:spcBef>
              </a:pPr>
              <a:t>59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34560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0036A0-CA51-401F-9994-EE2B516399D4}" type="slidenum">
              <a:rPr lang="en-US" altLang="de-DE" sz="1300" smtClean="0"/>
              <a:pPr>
                <a:spcBef>
                  <a:spcPct val="0"/>
                </a:spcBef>
              </a:pPr>
              <a:t>60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22206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84415F-6BAC-4054-951E-B11E864D541F}" type="slidenum">
              <a:rPr lang="en-US" altLang="de-DE" sz="1300" smtClean="0"/>
              <a:pPr>
                <a:spcBef>
                  <a:spcPct val="0"/>
                </a:spcBef>
              </a:pPr>
              <a:t>61</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98158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674146-C446-477A-96B6-AEF1BDE08F1E}" type="slidenum">
              <a:rPr lang="en-US" altLang="de-DE" sz="1300" smtClean="0"/>
              <a:pPr>
                <a:spcBef>
                  <a:spcPct val="0"/>
                </a:spcBef>
              </a:pPr>
              <a:t>62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93837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98620D-0649-452A-A65B-A87D6715F991}" type="slidenum">
              <a:rPr lang="en-US" altLang="de-DE" sz="1300" smtClean="0"/>
              <a:pPr>
                <a:spcBef>
                  <a:spcPct val="0"/>
                </a:spcBef>
              </a:pPr>
              <a:t>63</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74043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DFCB37-7956-413F-B42C-B4D75CF42A96}" type="slidenum">
              <a:rPr lang="en-US" altLang="de-DE" sz="1300" smtClean="0"/>
              <a:pPr>
                <a:spcBef>
                  <a:spcPct val="0"/>
                </a:spcBef>
              </a:pPr>
              <a:t>64</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36590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E1FE06-1AA4-412D-9A59-6F992BB7C4D3}" type="slidenum">
              <a:rPr lang="en-US" altLang="de-DE" sz="1300" smtClean="0"/>
              <a:pPr>
                <a:spcBef>
                  <a:spcPct val="0"/>
                </a:spcBef>
              </a:pPr>
              <a:t>65</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22150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70AB4D-9713-4173-89A3-C8B716D80079}" type="slidenum">
              <a:rPr lang="en-US" altLang="de-DE" sz="1300" smtClean="0"/>
              <a:pPr>
                <a:spcBef>
                  <a:spcPct val="0"/>
                </a:spcBef>
              </a:pPr>
              <a:t>66</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29146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EC2FE4-EA50-43F3-B977-85E6210B5967}" type="slidenum">
              <a:rPr lang="en-US" altLang="de-DE" sz="1300" smtClean="0"/>
              <a:pPr>
                <a:spcBef>
                  <a:spcPct val="0"/>
                </a:spcBef>
              </a:pPr>
              <a:t>67</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67752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10448E-B92F-4D5D-A7F5-BD61E45D7A64}" type="slidenum">
              <a:rPr lang="en-US" altLang="de-DE" sz="1300" smtClean="0"/>
              <a:pPr>
                <a:spcBef>
                  <a:spcPct val="0"/>
                </a:spcBef>
              </a:pPr>
              <a:t>68</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368359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4BC8A3-D4B5-41C7-84D2-D1B227126831}" type="slidenum">
              <a:rPr lang="en-US" altLang="de-DE" sz="1300" smtClean="0"/>
              <a:pPr>
                <a:spcBef>
                  <a:spcPct val="0"/>
                </a:spcBef>
              </a:pPr>
              <a:t>69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84252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E966AF-1453-4AA3-B7B2-ED06F1583737}" type="slidenum">
              <a:rPr lang="en-US" altLang="de-DE" sz="1300" smtClean="0"/>
              <a:pPr>
                <a:spcBef>
                  <a:spcPct val="0"/>
                </a:spcBef>
              </a:pPr>
              <a:t>70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54933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E0482D-8466-4879-91F9-D305609D16C8}" type="slidenum">
              <a:rPr lang="en-US" altLang="de-DE" sz="1300" smtClean="0"/>
              <a:pPr>
                <a:spcBef>
                  <a:spcPct val="0"/>
                </a:spcBef>
              </a:pPr>
              <a:t>71</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23394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0ABC9C-53B6-4ADA-ACC9-E78EC35A6CFA}" type="slidenum">
              <a:rPr lang="en-US" altLang="de-DE" sz="1300" smtClean="0"/>
              <a:pPr>
                <a:spcBef>
                  <a:spcPct val="0"/>
                </a:spcBef>
              </a:pPr>
              <a:t>72</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62439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78D8A4-19C2-4523-9B75-E2D49D71D735}" type="slidenum">
              <a:rPr lang="en-US" altLang="de-DE" sz="1300" smtClean="0"/>
              <a:pPr>
                <a:spcBef>
                  <a:spcPct val="0"/>
                </a:spcBef>
              </a:pPr>
              <a:t>73</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16913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31E6BB-0176-4F36-BE1A-0B55C245FDEF}" type="slidenum">
              <a:rPr lang="en-US" altLang="de-DE" sz="1300" smtClean="0"/>
              <a:pPr>
                <a:spcBef>
                  <a:spcPct val="0"/>
                </a:spcBef>
              </a:pPr>
              <a:t>74</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327820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54DF5D-3FE3-4702-B6FB-320EFEC0DF8F}" type="slidenum">
              <a:rPr lang="en-US" altLang="de-DE" sz="1300" smtClean="0"/>
              <a:pPr>
                <a:spcBef>
                  <a:spcPct val="0"/>
                </a:spcBef>
              </a:pPr>
              <a:t>75</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0938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EB3CDE-7ACC-4E5F-8030-2F9AD4834D88}" type="slidenum">
              <a:rPr lang="en-US" altLang="de-DE" sz="1300" smtClean="0"/>
              <a:pPr>
                <a:spcBef>
                  <a:spcPct val="0"/>
                </a:spcBef>
              </a:pPr>
              <a:t>76</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79006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18DBCA-B80F-4081-98E5-EBF9576261E1}" type="slidenum">
              <a:rPr lang="en-US" altLang="de-DE" sz="1300" smtClean="0"/>
              <a:pPr>
                <a:spcBef>
                  <a:spcPct val="0"/>
                </a:spcBef>
              </a:pPr>
              <a:t>77</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658511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C80905-ABF5-42CC-86F6-6964D05018C0}" type="slidenum">
              <a:rPr lang="en-US" altLang="de-DE" sz="1300" smtClean="0"/>
              <a:pPr>
                <a:spcBef>
                  <a:spcPct val="0"/>
                </a:spcBef>
              </a:pPr>
              <a:t>78</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70410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DA89F9-931D-433E-88A1-16E02FC7EAC0}" type="slidenum">
              <a:rPr lang="en-US" altLang="de-DE" sz="1300" smtClean="0"/>
              <a:pPr>
                <a:spcBef>
                  <a:spcPct val="0"/>
                </a:spcBef>
              </a:pPr>
              <a:t>79</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3818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B4A956-E2EF-4B56-AC28-26CCC99F52B9}" type="slidenum">
              <a:rPr lang="en-US" altLang="de-DE" sz="1300" smtClean="0"/>
              <a:pPr>
                <a:spcBef>
                  <a:spcPct val="0"/>
                </a:spcBef>
              </a:pPr>
              <a:t>80</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75763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8092DC-866B-4486-9479-4FD56FA24961}" type="slidenum">
              <a:rPr lang="en-US" altLang="de-DE" sz="1300" smtClean="0"/>
              <a:pPr>
                <a:spcBef>
                  <a:spcPct val="0"/>
                </a:spcBef>
              </a:pPr>
              <a:t>81</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96006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F2C23C-947A-409D-B668-3A7FAE931085}" type="slidenum">
              <a:rPr lang="en-US" altLang="de-DE" sz="1300" smtClean="0"/>
              <a:pPr>
                <a:spcBef>
                  <a:spcPct val="0"/>
                </a:spcBef>
              </a:pPr>
              <a:t>82</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00438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E16A2B-A92E-4901-B8A1-AE06D72FCEF1}" type="slidenum">
              <a:rPr lang="en-US" altLang="de-DE" sz="1300" smtClean="0"/>
              <a:pPr>
                <a:spcBef>
                  <a:spcPct val="0"/>
                </a:spcBef>
              </a:pPr>
              <a:t>83</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72447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E16A2B-A92E-4901-B8A1-AE06D72FCEF1}" type="slidenum">
              <a:rPr lang="en-US" altLang="de-DE" sz="1300" smtClean="0"/>
              <a:pPr>
                <a:spcBef>
                  <a:spcPct val="0"/>
                </a:spcBef>
              </a:pPr>
              <a:t>84</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72447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E16A2B-A92E-4901-B8A1-AE06D72FCEF1}" type="slidenum">
              <a:rPr lang="en-US" altLang="de-DE" sz="1300" smtClean="0"/>
              <a:pPr>
                <a:spcBef>
                  <a:spcPct val="0"/>
                </a:spcBef>
              </a:pPr>
              <a:t>85</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72447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1D1E34-16D6-4FA4-8599-6B8FC67A4AEB}" type="slidenum">
              <a:rPr lang="en-US" altLang="de-DE" sz="1300" smtClean="0"/>
              <a:pPr>
                <a:spcBef>
                  <a:spcPct val="0"/>
                </a:spcBef>
              </a:pPr>
              <a:t>86</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89179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1D1E34-16D6-4FA4-8599-6B8FC67A4AEB}" type="slidenum">
              <a:rPr lang="en-US" altLang="de-DE" sz="1300" smtClean="0"/>
              <a:pPr>
                <a:spcBef>
                  <a:spcPct val="0"/>
                </a:spcBef>
              </a:pPr>
              <a:t>87</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891793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1D1E34-16D6-4FA4-8599-6B8FC67A4AEB}" type="slidenum">
              <a:rPr lang="en-US" altLang="de-DE" sz="1300" smtClean="0"/>
              <a:pPr>
                <a:spcBef>
                  <a:spcPct val="0"/>
                </a:spcBef>
              </a:pPr>
              <a:t>88</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89179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F53601-7914-45C8-ACB6-B7CF9350A05B}" type="slidenum">
              <a:rPr lang="en-US" altLang="de-DE" sz="1300" smtClean="0"/>
              <a:pPr>
                <a:spcBef>
                  <a:spcPct val="0"/>
                </a:spcBef>
              </a:pPr>
              <a:t>90</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9408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b="0" dirty="0">
                <a:latin typeface="+mj-lt"/>
              </a:rPr>
              <a:t>Az alkalmazott képek használatára a művészek illetve a jogok tulajdonosainak szíves hozzájárulásával volt módunk- a részletekért (cím, művész) lásd a perezentáció végét.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5 – Emlékezet</a:t>
            </a:r>
          </a:p>
        </p:txBody>
      </p:sp>
      <p:sp>
        <p:nvSpPr>
          <p:cNvPr id="4" name="Slide Number Placeholder 3"/>
          <p:cNvSpPr>
            <a:spLocks noGrp="1"/>
          </p:cNvSpPr>
          <p:nvPr>
            <p:ph type="sldNum" sz="quarter" idx="12"/>
          </p:nvPr>
        </p:nvSpPr>
        <p:spPr bwMode="gray"/>
        <p:txBody>
          <a:bodyPr/>
          <a:lstStyle>
            <a:lvl1pPr>
              <a:defRPr b="0"/>
            </a:lvl1pPr>
          </a:lstStyle>
          <a:p>
            <a:pPr>
              <a:defRPr/>
            </a:pPr>
            <a:fld id="{3094C1DD-595E-4996-B320-9A748D16D5D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 Tréning 5 – Emlékezet</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7E850AA5-E3C3-44AA-AE77-8F69DEA2506C}"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5 – Emlékezet</a:t>
            </a:r>
          </a:p>
        </p:txBody>
      </p:sp>
      <p:sp>
        <p:nvSpPr>
          <p:cNvPr id="7" name="Slide Number Placeholder 6"/>
          <p:cNvSpPr>
            <a:spLocks noGrp="1"/>
          </p:cNvSpPr>
          <p:nvPr>
            <p:ph type="sldNum" sz="quarter" idx="12"/>
          </p:nvPr>
        </p:nvSpPr>
        <p:spPr bwMode="gray"/>
        <p:txBody>
          <a:bodyPr/>
          <a:lstStyle>
            <a:lvl1pPr>
              <a:defRPr b="0"/>
            </a:lvl1pPr>
          </a:lstStyle>
          <a:p>
            <a:pPr>
              <a:defRPr/>
            </a:pPr>
            <a:fld id="{38C831A0-108E-4C8C-A68B-4AF3160D6E7A}"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5 – Emlékezet</a:t>
            </a:r>
          </a:p>
        </p:txBody>
      </p:sp>
      <p:sp>
        <p:nvSpPr>
          <p:cNvPr id="7" name="Slide Number Placeholder 6"/>
          <p:cNvSpPr>
            <a:spLocks noGrp="1"/>
          </p:cNvSpPr>
          <p:nvPr>
            <p:ph type="sldNum" sz="quarter" idx="12"/>
          </p:nvPr>
        </p:nvSpPr>
        <p:spPr bwMode="gray"/>
        <p:txBody>
          <a:bodyPr/>
          <a:lstStyle>
            <a:lvl1pPr>
              <a:defRPr b="0"/>
            </a:lvl1pPr>
          </a:lstStyle>
          <a:p>
            <a:pPr>
              <a:defRPr/>
            </a:pPr>
            <a:fld id="{3094C1DD-595E-4996-B320-9A748D16D5D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 Tréning 5 – Emlékezet</a:t>
            </a:r>
          </a:p>
        </p:txBody>
      </p:sp>
      <p:sp>
        <p:nvSpPr>
          <p:cNvPr id="7" name="Slide Number Placeholder 6"/>
          <p:cNvSpPr>
            <a:spLocks noGrp="1"/>
          </p:cNvSpPr>
          <p:nvPr>
            <p:ph type="sldNum" sz="quarter" idx="12"/>
          </p:nvPr>
        </p:nvSpPr>
        <p:spPr bwMode="gray"/>
        <p:txBody>
          <a:bodyPr/>
          <a:lstStyle>
            <a:lvl1pPr>
              <a:defRPr b="0"/>
            </a:lvl1pPr>
          </a:lstStyle>
          <a:p>
            <a:pPr>
              <a:defRPr/>
            </a:pPr>
            <a:fld id="{3094C1DD-595E-4996-B320-9A748D16D5D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 Tréning 5 – Emlékezet</a:t>
            </a:r>
          </a:p>
        </p:txBody>
      </p:sp>
      <p:sp>
        <p:nvSpPr>
          <p:cNvPr id="5" name="Slide Number Placeholder 4"/>
          <p:cNvSpPr>
            <a:spLocks noGrp="1"/>
          </p:cNvSpPr>
          <p:nvPr>
            <p:ph type="sldNum" sz="quarter" idx="12"/>
          </p:nvPr>
        </p:nvSpPr>
        <p:spPr bwMode="gray"/>
        <p:txBody>
          <a:bodyPr/>
          <a:lstStyle>
            <a:lvl1pPr>
              <a:defRPr b="0"/>
            </a:lvl1pPr>
          </a:lstStyle>
          <a:p>
            <a:pPr>
              <a:defRPr/>
            </a:pPr>
            <a:fld id="{B00653EF-1490-4987-BDEE-9BBD1DDAC87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5 – Emlékezet</a:t>
            </a:r>
          </a:p>
        </p:txBody>
      </p:sp>
      <p:sp>
        <p:nvSpPr>
          <p:cNvPr id="4" name="Slide Number Placeholder 3"/>
          <p:cNvSpPr>
            <a:spLocks noGrp="1"/>
          </p:cNvSpPr>
          <p:nvPr>
            <p:ph type="sldNum" sz="quarter" idx="12"/>
          </p:nvPr>
        </p:nvSpPr>
        <p:spPr bwMode="gray"/>
        <p:txBody>
          <a:bodyPr/>
          <a:lstStyle>
            <a:lvl1pPr>
              <a:defRPr b="0"/>
            </a:lvl1pPr>
          </a:lstStyle>
          <a:p>
            <a:pPr>
              <a:defRPr/>
            </a:pPr>
            <a:fld id="{F9702B22-CDCE-4748-AE99-5C37313B95C7}"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 Tréning 5 – Emlékezet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3094C1DD-595E-4996-B320-9A748D16D5D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519" r:id="rId1"/>
    <p:sldLayoutId id="2147484520" r:id="rId2"/>
    <p:sldLayoutId id="2147484521" r:id="rId3"/>
    <p:sldLayoutId id="2147484522" r:id="rId4"/>
    <p:sldLayoutId id="2147484523" r:id="rId5"/>
    <p:sldLayoutId id="2147484524" r:id="rId6"/>
    <p:sldLayoutId id="2147484525" r:id="rId7"/>
    <p:sldLayoutId id="2147484526" r:id="rId8"/>
    <p:sldLayoutId id="2147484527" r:id="rId9"/>
    <p:sldLayoutId id="2147484528" r:id="rId10"/>
    <p:sldLayoutId id="2147484529" r:id="rId11"/>
    <p:sldLayoutId id="214748453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5 A</a:t>
            </a:r>
            <a:r>
              <a:rPr lang="en-US" altLang="ja-JP" dirty="0">
                <a:latin typeface="+mn-lt"/>
                <a:ea typeface="+mn-ea"/>
                <a:cs typeface="+mn-cs"/>
              </a:rPr>
              <a:t> – </a:t>
            </a:r>
            <a:r>
              <a:rPr lang="hu-HU" altLang="ko-KR">
                <a:latin typeface="+mn-lt"/>
                <a:ea typeface="+mn-ea"/>
                <a:cs typeface="+mn-cs"/>
              </a:rPr>
              <a:t>Emlékezet</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02368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Emlékezet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Emlékezetünk tároló kapacitása véges.</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Emlékezet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Emlékezetünk tároló kapacitása véges.</a:t>
            </a:r>
            <a:br>
              <a:rPr lang="de-DE" altLang="de-DE" sz="2400" dirty="0">
                <a:solidFill>
                  <a:srgbClr val="333333"/>
                </a:solidFill>
              </a:rPr>
            </a:b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Egy fél órával ezelőtt hallott történet körülbelül 40%-át nem tudjuk pontosan felidézni.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827957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Emlékezet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Emlékezetünk tároló kapacitása véges.</a:t>
            </a:r>
            <a:br>
              <a:rPr lang="de-DE" altLang="de-DE" sz="2400" dirty="0">
                <a:solidFill>
                  <a:srgbClr val="333333"/>
                </a:solidFill>
              </a:rPr>
            </a:b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Egy fél órával ezelőtt hallott történet körülbelül 40%-át nem tudjuk pontosan felidézni.</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004992"/>
                </a:solidFill>
              </a:rPr>
              <a:t>Előny</a:t>
            </a:r>
            <a:r>
              <a:rPr lang="de-DE" altLang="de-DE" sz="2400" dirty="0">
                <a:solidFill>
                  <a:srgbClr val="004992"/>
                </a:solidFill>
              </a:rPr>
              <a:t>: </a:t>
            </a:r>
            <a:r>
              <a:rPr lang="de-DE" altLang="de-DE" sz="2400" dirty="0">
                <a:solidFill>
                  <a:srgbClr val="333333"/>
                </a:solidFill>
              </a:rPr>
              <a:t>??? </a:t>
            </a:r>
            <a:r>
              <a:rPr lang="hu-HU" altLang="de-DE" sz="2400" dirty="0">
                <a:solidFill>
                  <a:srgbClr val="FFFFFF"/>
                </a:solidFill>
              </a:rPr>
              <a:t>Nem terheljük túl az agyunkat haszontalan dolgokkal</a:t>
            </a:r>
            <a:r>
              <a:rPr lang="de-DE" altLang="de-DE" sz="2400" dirty="0">
                <a:solidFill>
                  <a:srgbClr val="FFFFFF"/>
                </a:solidFill>
              </a:rPr>
              <a:t>, </a:t>
            </a:r>
            <a:r>
              <a:rPr lang="hu-HU" altLang="de-DE" sz="2400" dirty="0">
                <a:solidFill>
                  <a:srgbClr val="FFFFFF"/>
                </a:solidFill>
              </a:rPr>
              <a:t>de</a:t>
            </a:r>
            <a:r>
              <a:rPr lang="de-DE" altLang="de-DE" sz="2400" dirty="0">
                <a:solidFill>
                  <a:srgbClr val="FFFFFF"/>
                </a:solidFill>
              </a:rPr>
              <a:t>…</a:t>
            </a:r>
          </a:p>
          <a:p>
            <a:pPr marL="342900" lvl="0" indent="-342900" defTabSz="914400" fontAlgn="base">
              <a:buClr>
                <a:srgbClr val="333333"/>
              </a:buClr>
              <a:buFont typeface="WingDings"/>
              <a:buChar char=""/>
            </a:pPr>
            <a:r>
              <a:rPr lang="hu-HU" altLang="de-DE" sz="2400" dirty="0">
                <a:solidFill>
                  <a:srgbClr val="004992"/>
                </a:solidFill>
              </a:rPr>
              <a:t>Hátrány</a:t>
            </a:r>
            <a:r>
              <a:rPr lang="de-DE" altLang="de-DE" sz="2400" dirty="0">
                <a:solidFill>
                  <a:srgbClr val="004992"/>
                </a:solidFill>
              </a:rPr>
              <a:t>: </a:t>
            </a:r>
            <a:r>
              <a:rPr lang="de-DE" altLang="de-DE" sz="2400" dirty="0">
                <a:solidFill>
                  <a:srgbClr val="333333"/>
                </a:solidFill>
              </a:rPr>
              <a:t>??? </a:t>
            </a:r>
            <a:r>
              <a:rPr lang="de-DE" altLang="de-DE" sz="2400" dirty="0">
                <a:solidFill>
                  <a:srgbClr val="FFFFFF"/>
                </a:solidFill>
              </a:rPr>
              <a:t>...</a:t>
            </a:r>
            <a:r>
              <a:rPr lang="hu-HU" altLang="de-DE" sz="2400" dirty="0">
                <a:solidFill>
                  <a:srgbClr val="FFFFFF"/>
                </a:solidFill>
              </a:rPr>
              <a:t>fontos emlékek éppígy feledésbe merülhetnek</a:t>
            </a:r>
            <a:r>
              <a:rPr lang="de-DE" altLang="de-DE" sz="2400" dirty="0">
                <a:solidFill>
                  <a:srgbClr val="FFFFFF"/>
                </a:solidFill>
              </a:rPr>
              <a:t> (</a:t>
            </a:r>
            <a:r>
              <a:rPr lang="hu-HU" altLang="de-DE" sz="2400" dirty="0">
                <a:solidFill>
                  <a:srgbClr val="FFFFFF"/>
                </a:solidFill>
              </a:rPr>
              <a:t>időpontok</a:t>
            </a:r>
            <a:r>
              <a:rPr lang="de-DE" altLang="de-DE" sz="2400" dirty="0">
                <a:solidFill>
                  <a:srgbClr val="FFFFFF"/>
                </a:solidFill>
              </a:rPr>
              <a:t>, </a:t>
            </a:r>
            <a:r>
              <a:rPr lang="hu-HU" altLang="de-DE" sz="2400" dirty="0">
                <a:solidFill>
                  <a:srgbClr val="FFFFFF"/>
                </a:solidFill>
              </a:rPr>
              <a:t>a nyaralásunk emlékei</a:t>
            </a:r>
            <a:r>
              <a:rPr lang="de-DE" altLang="de-DE" sz="2400" dirty="0">
                <a:solidFill>
                  <a:srgbClr val="FFFFFF"/>
                </a:solidFill>
              </a:rPr>
              <a:t>, </a:t>
            </a:r>
            <a:r>
              <a:rPr lang="hu-HU" altLang="de-DE" sz="2400" dirty="0">
                <a:solidFill>
                  <a:srgbClr val="FFFFFF"/>
                </a:solidFill>
              </a:rPr>
              <a:t>iskolai tananyag</a:t>
            </a:r>
            <a:r>
              <a:rPr lang="de-DE"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2382301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Emlékezet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Emlékezetünk tároló kapacitása véges.</a:t>
            </a:r>
            <a:br>
              <a:rPr lang="de-DE" altLang="de-DE" sz="2400" dirty="0">
                <a:solidFill>
                  <a:srgbClr val="333333"/>
                </a:solidFill>
              </a:rPr>
            </a:b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Egy fél órával ezelőtt hallott történet körülbelül 40%-át nem tudjuk pontosan felidézni.</a:t>
            </a:r>
            <a:endParaRPr lang="de-DE" altLang="de-DE" sz="2400" dirty="0">
              <a:solidFill>
                <a:srgbClr val="333333"/>
              </a:solidFill>
            </a:endParaRPr>
          </a:p>
          <a:p>
            <a:pPr marL="342900" lvl="0" indent="-342900" defTabSz="914400" fontAlgn="base">
              <a:buClr>
                <a:srgbClr val="000000"/>
              </a:buClr>
              <a:buFont typeface="WingDings"/>
              <a:buChar char=""/>
            </a:pPr>
            <a:r>
              <a:rPr lang="hu-HU" altLang="de-DE" sz="2400" dirty="0">
                <a:solidFill>
                  <a:srgbClr val="004992"/>
                </a:solidFill>
              </a:rPr>
              <a:t>Előny</a:t>
            </a:r>
            <a:r>
              <a:rPr lang="de-DE" altLang="de-DE" sz="2400" dirty="0">
                <a:solidFill>
                  <a:srgbClr val="004992"/>
                </a:solidFill>
              </a:rPr>
              <a:t>: </a:t>
            </a:r>
            <a:r>
              <a:rPr lang="hu-HU" altLang="de-DE" sz="2400" dirty="0">
                <a:solidFill>
                  <a:srgbClr val="333333"/>
                </a:solidFill>
              </a:rPr>
              <a:t>Nem terheljük túl az agyunkat haszontalan dolgokkal</a:t>
            </a:r>
            <a:r>
              <a:rPr lang="de-DE" altLang="de-DE" sz="2400" dirty="0">
                <a:solidFill>
                  <a:srgbClr val="333333"/>
                </a:solidFill>
              </a:rPr>
              <a:t>,</a:t>
            </a:r>
            <a:r>
              <a:rPr lang="de-DE" altLang="de-DE" sz="2400" dirty="0">
                <a:solidFill>
                  <a:srgbClr val="004992"/>
                </a:solidFill>
              </a:rPr>
              <a:t> </a:t>
            </a:r>
            <a:r>
              <a:rPr lang="hu-HU" altLang="de-DE" sz="2400" dirty="0">
                <a:solidFill>
                  <a:srgbClr val="004992"/>
                </a:solidFill>
              </a:rPr>
              <a:t>de</a:t>
            </a:r>
            <a:r>
              <a:rPr lang="de-DE" altLang="de-DE" sz="2400" dirty="0">
                <a:solidFill>
                  <a:srgbClr val="004992"/>
                </a:solidFill>
              </a:rPr>
              <a:t>…</a:t>
            </a:r>
          </a:p>
          <a:p>
            <a:pPr marL="342900" lvl="0" indent="-342900" defTabSz="914400" fontAlgn="base">
              <a:buClr>
                <a:srgbClr val="333333"/>
              </a:buClr>
              <a:buFont typeface="WingDings"/>
              <a:buChar char=""/>
            </a:pPr>
            <a:r>
              <a:rPr lang="hu-HU" altLang="de-DE" sz="2400" dirty="0">
                <a:solidFill>
                  <a:srgbClr val="004992"/>
                </a:solidFill>
              </a:rPr>
              <a:t>Hátrány</a:t>
            </a:r>
            <a:r>
              <a:rPr lang="de-DE" altLang="de-DE" sz="2400" dirty="0">
                <a:solidFill>
                  <a:srgbClr val="004992"/>
                </a:solidFill>
              </a:rPr>
              <a:t>: </a:t>
            </a:r>
            <a:r>
              <a:rPr lang="de-DE" altLang="de-DE" sz="2400" dirty="0">
                <a:solidFill>
                  <a:srgbClr val="333333"/>
                </a:solidFill>
              </a:rPr>
              <a:t>??? </a:t>
            </a:r>
            <a:r>
              <a:rPr lang="de-DE" altLang="de-DE" sz="2400" dirty="0">
                <a:solidFill>
                  <a:srgbClr val="FFFFFF"/>
                </a:solidFill>
              </a:rPr>
              <a:t>...</a:t>
            </a:r>
            <a:r>
              <a:rPr lang="hu-HU" altLang="de-DE" sz="2400" dirty="0">
                <a:solidFill>
                  <a:srgbClr val="FFFFFF"/>
                </a:solidFill>
              </a:rPr>
              <a:t>fontos emlékek éppígy feledésbe merülhetnek</a:t>
            </a:r>
            <a:r>
              <a:rPr lang="de-DE" altLang="de-DE" sz="2400" dirty="0">
                <a:solidFill>
                  <a:srgbClr val="FFFFFF"/>
                </a:solidFill>
              </a:rPr>
              <a:t> (</a:t>
            </a:r>
            <a:r>
              <a:rPr lang="hu-HU" altLang="de-DE" sz="2400" dirty="0">
                <a:solidFill>
                  <a:srgbClr val="FFFFFF"/>
                </a:solidFill>
              </a:rPr>
              <a:t>időpontok</a:t>
            </a:r>
            <a:r>
              <a:rPr lang="de-DE" altLang="de-DE" sz="2400" dirty="0">
                <a:solidFill>
                  <a:srgbClr val="FFFFFF"/>
                </a:solidFill>
              </a:rPr>
              <a:t>, </a:t>
            </a:r>
            <a:r>
              <a:rPr lang="hu-HU" altLang="de-DE" sz="2400" dirty="0">
                <a:solidFill>
                  <a:srgbClr val="FFFFFF"/>
                </a:solidFill>
              </a:rPr>
              <a:t>a nyaralásunk emlékei</a:t>
            </a:r>
            <a:r>
              <a:rPr lang="de-DE" altLang="de-DE" sz="2400" dirty="0">
                <a:solidFill>
                  <a:srgbClr val="FFFFFF"/>
                </a:solidFill>
              </a:rPr>
              <a:t>, </a:t>
            </a:r>
            <a:r>
              <a:rPr lang="hu-HU" altLang="de-DE" sz="2400" dirty="0">
                <a:solidFill>
                  <a:srgbClr val="FFFFFF"/>
                </a:solidFill>
              </a:rPr>
              <a:t>iskolai tananyag</a:t>
            </a:r>
            <a:r>
              <a:rPr lang="de-DE"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2213345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Emlékezet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Emlékezetünk tároló kapacitása véges.</a:t>
            </a:r>
            <a:br>
              <a:rPr lang="de-DE" altLang="de-DE" sz="2400" dirty="0">
                <a:solidFill>
                  <a:srgbClr val="333333"/>
                </a:solidFill>
              </a:rPr>
            </a:b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Egy fél órával ezelőtt hallott történet körülbelül 40%-át nem tudjuk pontosan felidézni.</a:t>
            </a:r>
            <a:endParaRPr lang="de-DE" altLang="de-DE" sz="2400" dirty="0">
              <a:solidFill>
                <a:srgbClr val="333333"/>
              </a:solidFill>
            </a:endParaRPr>
          </a:p>
          <a:p>
            <a:pPr marL="342900" lvl="0" indent="-342900" defTabSz="914400" fontAlgn="base">
              <a:buClr>
                <a:srgbClr val="000000"/>
              </a:buClr>
              <a:buFont typeface="WingDings"/>
              <a:buChar char=""/>
            </a:pPr>
            <a:r>
              <a:rPr lang="hu-HU" altLang="de-DE" sz="2400" dirty="0">
                <a:solidFill>
                  <a:srgbClr val="004992"/>
                </a:solidFill>
              </a:rPr>
              <a:t>Előny</a:t>
            </a:r>
            <a:r>
              <a:rPr lang="de-DE" altLang="de-DE" sz="2400" dirty="0">
                <a:solidFill>
                  <a:srgbClr val="004992"/>
                </a:solidFill>
              </a:rPr>
              <a:t>: </a:t>
            </a:r>
            <a:r>
              <a:rPr lang="hu-HU" altLang="de-DE" sz="2400" dirty="0">
                <a:solidFill>
                  <a:srgbClr val="333333"/>
                </a:solidFill>
              </a:rPr>
              <a:t>Nem terheljük túl az agyunkat haszontalan dolgokkal</a:t>
            </a:r>
            <a:r>
              <a:rPr lang="de-DE" altLang="de-DE" sz="2400" dirty="0">
                <a:solidFill>
                  <a:srgbClr val="333333"/>
                </a:solidFill>
              </a:rPr>
              <a:t>,</a:t>
            </a:r>
            <a:r>
              <a:rPr lang="de-DE" altLang="de-DE" sz="2400" dirty="0">
                <a:solidFill>
                  <a:srgbClr val="004992"/>
                </a:solidFill>
              </a:rPr>
              <a:t> </a:t>
            </a:r>
            <a:r>
              <a:rPr lang="hu-HU" altLang="de-DE" sz="2400" dirty="0">
                <a:solidFill>
                  <a:srgbClr val="004992"/>
                </a:solidFill>
              </a:rPr>
              <a:t>de</a:t>
            </a:r>
            <a:r>
              <a:rPr lang="de-DE" altLang="de-DE" sz="2400" dirty="0">
                <a:solidFill>
                  <a:srgbClr val="004992"/>
                </a:solidFill>
              </a:rPr>
              <a:t>…</a:t>
            </a:r>
          </a:p>
          <a:p>
            <a:pPr marL="342900" lvl="0" indent="-342900" defTabSz="914400" fontAlgn="base">
              <a:buClr>
                <a:srgbClr val="000000"/>
              </a:buClr>
              <a:buFont typeface="WingDings"/>
              <a:buChar char=""/>
            </a:pPr>
            <a:r>
              <a:rPr lang="hu-HU" altLang="de-DE" sz="2400" dirty="0">
                <a:solidFill>
                  <a:srgbClr val="004992"/>
                </a:solidFill>
              </a:rPr>
              <a:t>Hátrány</a:t>
            </a:r>
            <a:r>
              <a:rPr lang="de-DE" altLang="de-DE" sz="2400" dirty="0">
                <a:solidFill>
                  <a:srgbClr val="004992"/>
                </a:solidFill>
              </a:rPr>
              <a:t>: </a:t>
            </a:r>
            <a:r>
              <a:rPr lang="de-DE" altLang="de-DE" sz="2400" dirty="0">
                <a:solidFill>
                  <a:srgbClr val="333333"/>
                </a:solidFill>
              </a:rPr>
              <a:t>...</a:t>
            </a:r>
            <a:r>
              <a:rPr lang="hu-HU" altLang="de-DE" sz="2400" dirty="0">
                <a:solidFill>
                  <a:srgbClr val="333333"/>
                </a:solidFill>
              </a:rPr>
              <a:t>fontos emlékek éppígy feledésbe merülhetnek</a:t>
            </a:r>
            <a:r>
              <a:rPr lang="de-DE" altLang="de-DE" sz="2400" dirty="0">
                <a:solidFill>
                  <a:srgbClr val="333333"/>
                </a:solidFill>
              </a:rPr>
              <a:t> (</a:t>
            </a:r>
            <a:r>
              <a:rPr lang="hu-HU" altLang="de-DE" sz="2400" dirty="0">
                <a:solidFill>
                  <a:srgbClr val="333333"/>
                </a:solidFill>
              </a:rPr>
              <a:t>időpontok</a:t>
            </a:r>
            <a:r>
              <a:rPr lang="de-DE" altLang="de-DE" sz="2400" dirty="0">
                <a:solidFill>
                  <a:srgbClr val="333333"/>
                </a:solidFill>
              </a:rPr>
              <a:t>, </a:t>
            </a:r>
            <a:r>
              <a:rPr lang="hu-HU" altLang="de-DE" sz="2400" dirty="0">
                <a:solidFill>
                  <a:srgbClr val="333333"/>
                </a:solidFill>
              </a:rPr>
              <a:t>a nyaralásunk emlékei</a:t>
            </a:r>
            <a:r>
              <a:rPr lang="de-DE" altLang="de-DE" sz="2400" dirty="0">
                <a:solidFill>
                  <a:srgbClr val="333333"/>
                </a:solidFill>
              </a:rPr>
              <a:t>, </a:t>
            </a:r>
            <a:r>
              <a:rPr lang="hu-HU" altLang="de-DE" sz="2400" dirty="0">
                <a:solidFill>
                  <a:srgbClr val="333333"/>
                </a:solidFill>
              </a:rPr>
              <a:t>iskolai tananyag</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1877754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tudnám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könnyebben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megjegyezni</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dolgokat</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dirty="0">
                <a:solidFill>
                  <a:schemeClr val="tx1"/>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de-DE" altLang="de-DE" sz="2000"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Alkalmazzunk illetve alkossunk segítségeket, főként absztrakt összefüggések esetén!</a:t>
            </a:r>
            <a:br>
              <a:rPr lang="en-US" altLang="de-DE" sz="2000" dirty="0">
                <a:solidFill>
                  <a:srgbClr val="333333"/>
                </a:solidFill>
              </a:rPr>
            </a:br>
            <a:r>
              <a:rPr lang="hu-HU" altLang="de-DE" sz="2000" dirty="0">
                <a:solidFill>
                  <a:srgbClr val="333333"/>
                </a:solidFill>
              </a:rPr>
              <a:t>Például: </a:t>
            </a:r>
            <a:br>
              <a:rPr lang="de-DE" altLang="de-DE" sz="2000" dirty="0">
                <a:solidFill>
                  <a:srgbClr val="333333"/>
                </a:solidFill>
              </a:rPr>
            </a:br>
            <a:r>
              <a:rPr lang="de-DE" altLang="de-DE" sz="2000" dirty="0">
                <a:solidFill>
                  <a:srgbClr val="333333"/>
                </a:solidFill>
              </a:rPr>
              <a:t>- </a:t>
            </a:r>
            <a:r>
              <a:rPr lang="hu-HU" altLang="de-DE" sz="2000" i="1" dirty="0">
                <a:solidFill>
                  <a:srgbClr val="333333"/>
                </a:solidFill>
              </a:rPr>
              <a:t>csupa 2-es az Aranybullánál: </a:t>
            </a:r>
            <a:r>
              <a:rPr lang="hu-HU" altLang="de-DE" sz="2000" dirty="0">
                <a:solidFill>
                  <a:srgbClr val="333333"/>
                </a:solidFill>
              </a:rPr>
              <a:t>1222, II. András</a:t>
            </a:r>
            <a:br>
              <a:rPr lang="de-DE" altLang="de-DE" sz="2000" dirty="0">
                <a:solidFill>
                  <a:srgbClr val="333333"/>
                </a:solidFill>
              </a:rPr>
            </a:br>
            <a:r>
              <a:rPr lang="de-DE" altLang="de-DE" sz="2000" dirty="0">
                <a:solidFill>
                  <a:srgbClr val="333333"/>
                </a:solidFill>
              </a:rPr>
              <a:t>- </a:t>
            </a:r>
            <a:r>
              <a:rPr lang="hu-HU" altLang="de-DE" sz="2000" dirty="0">
                <a:solidFill>
                  <a:srgbClr val="004992"/>
                </a:solidFill>
              </a:rPr>
              <a:t>Előttem</a:t>
            </a:r>
            <a:r>
              <a:rPr lang="hu-HU" altLang="de-DE" sz="2000" dirty="0">
                <a:solidFill>
                  <a:srgbClr val="333333"/>
                </a:solidFill>
              </a:rPr>
              <a:t> van észak, </a:t>
            </a:r>
            <a:r>
              <a:rPr lang="hu-HU" altLang="de-DE" sz="2000" dirty="0">
                <a:solidFill>
                  <a:srgbClr val="004992"/>
                </a:solidFill>
              </a:rPr>
              <a:t>hátam mögött </a:t>
            </a:r>
            <a:r>
              <a:rPr lang="hu-HU" altLang="de-DE" sz="2000" dirty="0">
                <a:solidFill>
                  <a:srgbClr val="333333"/>
                </a:solidFill>
              </a:rPr>
              <a:t>dél, </a:t>
            </a:r>
            <a:r>
              <a:rPr lang="hu-HU" altLang="de-DE" sz="2000" dirty="0">
                <a:solidFill>
                  <a:srgbClr val="004992"/>
                </a:solidFill>
              </a:rPr>
              <a:t>balra</a:t>
            </a:r>
            <a:r>
              <a:rPr lang="hu-HU" altLang="de-DE" sz="2000" dirty="0">
                <a:solidFill>
                  <a:srgbClr val="333333"/>
                </a:solidFill>
              </a:rPr>
              <a:t> a nap nyugszik, </a:t>
            </a:r>
            <a:r>
              <a:rPr lang="hu-HU" altLang="de-DE" sz="2000" dirty="0">
                <a:solidFill>
                  <a:srgbClr val="004992"/>
                </a:solidFill>
              </a:rPr>
              <a:t>jobbra</a:t>
            </a:r>
            <a:r>
              <a:rPr lang="hu-HU" altLang="de-DE" sz="2000" dirty="0">
                <a:solidFill>
                  <a:srgbClr val="333333"/>
                </a:solidFill>
              </a:rPr>
              <a:t> pedig kél.</a:t>
            </a:r>
            <a:br>
              <a:rPr lang="de-DE" altLang="de-DE" sz="2000" dirty="0">
                <a:solidFill>
                  <a:srgbClr val="333333"/>
                </a:solidFill>
              </a:rPr>
            </a:br>
            <a:r>
              <a:rPr lang="de-DE" altLang="de-DE" sz="2000" dirty="0">
                <a:solidFill>
                  <a:srgbClr val="333333"/>
                </a:solidFill>
              </a:rPr>
              <a:t>- </a:t>
            </a:r>
            <a:r>
              <a:rPr lang="hu-HU" altLang="de-DE" sz="2000" dirty="0">
                <a:solidFill>
                  <a:srgbClr val="333333"/>
                </a:solidFill>
              </a:rPr>
              <a:t>angolul: </a:t>
            </a:r>
            <a:r>
              <a:rPr lang="hu-HU" altLang="de-DE" sz="2000" i="1" dirty="0">
                <a:solidFill>
                  <a:srgbClr val="333333"/>
                </a:solidFill>
              </a:rPr>
              <a:t>curtain= </a:t>
            </a:r>
            <a:r>
              <a:rPr lang="hu-HU" altLang="de-DE" sz="2000" i="1">
                <a:solidFill>
                  <a:srgbClr val="333333"/>
                </a:solidFill>
              </a:rPr>
              <a:t>függöny</a:t>
            </a:r>
            <a:r>
              <a:rPr lang="de-DE" altLang="de-DE" sz="2000" b="1">
                <a:solidFill>
                  <a:srgbClr val="333333"/>
                </a:solidFill>
                <a:sym typeface="Wingdings" panose="05000000000000000000" pitchFamily="2" charset="2"/>
              </a:rPr>
              <a:t> </a:t>
            </a:r>
            <a:r>
              <a:rPr lang="de-DE" altLang="de-DE" sz="2000" b="1">
                <a:solidFill>
                  <a:srgbClr val="333333"/>
                </a:solidFill>
                <a:latin typeface="Times New Roman"/>
                <a:sym typeface="Wingdings" panose="05000000000000000000" pitchFamily="2" charset="2"/>
              </a:rPr>
              <a:t>→</a:t>
            </a:r>
            <a:r>
              <a:rPr lang="de-DE" altLang="de-DE" sz="2000" b="1">
                <a:solidFill>
                  <a:srgbClr val="333333"/>
                </a:solidFill>
                <a:sym typeface="Wingdings" panose="05000000000000000000" pitchFamily="2" charset="2"/>
              </a:rPr>
              <a:t> </a:t>
            </a:r>
            <a:r>
              <a:rPr lang="hu-HU" altLang="de-DE" sz="2000" dirty="0">
                <a:solidFill>
                  <a:srgbClr val="333333"/>
                </a:solidFill>
              </a:rPr>
              <a:t>körte </a:t>
            </a:r>
            <a:r>
              <a:rPr lang="hu-HU" altLang="de-DE" sz="2000">
                <a:solidFill>
                  <a:srgbClr val="333333"/>
                </a:solidFill>
              </a:rPr>
              <a:t>mintás függöny</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2194814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de-DE" altLang="de-DE" sz="2000"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Alkalmazzunk illetve alkossunk segítségeket, főként absztrakt összefüggések esetén!</a:t>
            </a:r>
            <a:br>
              <a:rPr lang="en-US" altLang="de-DE" sz="2000" dirty="0">
                <a:solidFill>
                  <a:srgbClr val="333333"/>
                </a:solidFill>
              </a:rPr>
            </a:br>
            <a:r>
              <a:rPr lang="hu-HU" altLang="de-DE" sz="2000" dirty="0">
                <a:solidFill>
                  <a:srgbClr val="333333"/>
                </a:solidFill>
              </a:rPr>
              <a:t>Például: </a:t>
            </a:r>
            <a:br>
              <a:rPr lang="de-DE" altLang="de-DE" sz="2000" dirty="0">
                <a:solidFill>
                  <a:srgbClr val="333333"/>
                </a:solidFill>
              </a:rPr>
            </a:br>
            <a:r>
              <a:rPr lang="de-DE" altLang="de-DE" sz="2000" dirty="0">
                <a:solidFill>
                  <a:srgbClr val="333333"/>
                </a:solidFill>
              </a:rPr>
              <a:t>- </a:t>
            </a:r>
            <a:r>
              <a:rPr lang="hu-HU" altLang="de-DE" sz="2000" i="1" dirty="0">
                <a:solidFill>
                  <a:srgbClr val="333333"/>
                </a:solidFill>
              </a:rPr>
              <a:t>csupa 2-es az Aranybullánál: </a:t>
            </a:r>
            <a:r>
              <a:rPr lang="hu-HU" altLang="de-DE" sz="2000" dirty="0">
                <a:solidFill>
                  <a:srgbClr val="333333"/>
                </a:solidFill>
              </a:rPr>
              <a:t>1222, II. András</a:t>
            </a:r>
            <a:br>
              <a:rPr lang="de-DE" altLang="de-DE" sz="2000" dirty="0">
                <a:solidFill>
                  <a:srgbClr val="333333"/>
                </a:solidFill>
              </a:rPr>
            </a:br>
            <a:r>
              <a:rPr lang="de-DE" altLang="de-DE" sz="2000" dirty="0">
                <a:solidFill>
                  <a:srgbClr val="333333"/>
                </a:solidFill>
              </a:rPr>
              <a:t>- </a:t>
            </a:r>
            <a:r>
              <a:rPr lang="hu-HU" altLang="de-DE" sz="2000" dirty="0">
                <a:solidFill>
                  <a:srgbClr val="004992"/>
                </a:solidFill>
              </a:rPr>
              <a:t>Előttem</a:t>
            </a:r>
            <a:r>
              <a:rPr lang="hu-HU" altLang="de-DE" sz="2000" dirty="0">
                <a:solidFill>
                  <a:srgbClr val="333333"/>
                </a:solidFill>
              </a:rPr>
              <a:t> van észak, </a:t>
            </a:r>
            <a:r>
              <a:rPr lang="hu-HU" altLang="de-DE" sz="2000" dirty="0">
                <a:solidFill>
                  <a:srgbClr val="004992"/>
                </a:solidFill>
              </a:rPr>
              <a:t>hátam mögött </a:t>
            </a:r>
            <a:r>
              <a:rPr lang="hu-HU" altLang="de-DE" sz="2000" dirty="0">
                <a:solidFill>
                  <a:srgbClr val="333333"/>
                </a:solidFill>
              </a:rPr>
              <a:t>dél, </a:t>
            </a:r>
            <a:r>
              <a:rPr lang="hu-HU" altLang="de-DE" sz="2000" dirty="0">
                <a:solidFill>
                  <a:srgbClr val="004992"/>
                </a:solidFill>
              </a:rPr>
              <a:t>balra</a:t>
            </a:r>
            <a:r>
              <a:rPr lang="hu-HU" altLang="de-DE" sz="2000" dirty="0">
                <a:solidFill>
                  <a:srgbClr val="333333"/>
                </a:solidFill>
              </a:rPr>
              <a:t> a nap nyugszik, </a:t>
            </a:r>
            <a:r>
              <a:rPr lang="hu-HU" altLang="de-DE" sz="2000" dirty="0">
                <a:solidFill>
                  <a:srgbClr val="004992"/>
                </a:solidFill>
              </a:rPr>
              <a:t>jobbra</a:t>
            </a:r>
            <a:r>
              <a:rPr lang="hu-HU" altLang="de-DE" sz="2000" dirty="0">
                <a:solidFill>
                  <a:srgbClr val="333333"/>
                </a:solidFill>
              </a:rPr>
              <a:t> pedig kél.</a:t>
            </a:r>
            <a:br>
              <a:rPr lang="de-DE" altLang="de-DE" sz="2000" dirty="0">
                <a:solidFill>
                  <a:srgbClr val="333333"/>
                </a:solidFill>
              </a:rPr>
            </a:br>
            <a:r>
              <a:rPr lang="de-DE" altLang="de-DE" sz="2000" dirty="0">
                <a:solidFill>
                  <a:srgbClr val="333333"/>
                </a:solidFill>
              </a:rPr>
              <a:t>- </a:t>
            </a:r>
            <a:r>
              <a:rPr lang="hu-HU" altLang="de-DE" sz="2000" dirty="0">
                <a:solidFill>
                  <a:srgbClr val="333333"/>
                </a:solidFill>
              </a:rPr>
              <a:t>angolul: </a:t>
            </a:r>
            <a:r>
              <a:rPr lang="hu-HU" altLang="de-DE" sz="2000" i="1" dirty="0">
                <a:solidFill>
                  <a:srgbClr val="333333"/>
                </a:solidFill>
              </a:rPr>
              <a:t>curtain= </a:t>
            </a:r>
            <a:r>
              <a:rPr lang="hu-HU" altLang="de-DE" sz="2000" i="1">
                <a:solidFill>
                  <a:srgbClr val="333333"/>
                </a:solidFill>
              </a:rPr>
              <a:t>függöny</a:t>
            </a:r>
            <a:r>
              <a:rPr lang="de-DE" altLang="de-DE" sz="2000" b="1">
                <a:solidFill>
                  <a:srgbClr val="333333"/>
                </a:solidFill>
                <a:sym typeface="Wingdings" panose="05000000000000000000" pitchFamily="2" charset="2"/>
              </a:rPr>
              <a:t> </a:t>
            </a:r>
            <a:r>
              <a:rPr lang="de-DE" altLang="de-DE" sz="2000" b="1">
                <a:solidFill>
                  <a:srgbClr val="333333"/>
                </a:solidFill>
                <a:latin typeface="Times New Roman"/>
                <a:sym typeface="Wingdings" panose="05000000000000000000" pitchFamily="2" charset="2"/>
              </a:rPr>
              <a:t>→</a:t>
            </a:r>
            <a:r>
              <a:rPr lang="de-DE" altLang="de-DE" sz="2000" b="1">
                <a:solidFill>
                  <a:srgbClr val="333333"/>
                </a:solidFill>
                <a:sym typeface="Wingdings" panose="05000000000000000000" pitchFamily="2" charset="2"/>
              </a:rPr>
              <a:t> </a:t>
            </a:r>
            <a:r>
              <a:rPr lang="hu-HU" altLang="de-DE" sz="2000" dirty="0">
                <a:solidFill>
                  <a:srgbClr val="333333"/>
                </a:solidFill>
              </a:rPr>
              <a:t>körte mintás függöny</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Az új információkat kössük össze előzetes </a:t>
            </a:r>
            <a:r>
              <a:rPr lang="hu-HU" altLang="de-DE" sz="2000">
                <a:solidFill>
                  <a:srgbClr val="333333"/>
                </a:solidFill>
              </a:rPr>
              <a:t>ismereteinkkel!</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558724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de-DE" altLang="de-DE" sz="2000"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Alkalmazzunk illetve alkossunk segítségeket, főként absztrakt összefüggések esetén!</a:t>
            </a:r>
            <a:br>
              <a:rPr lang="en-US" altLang="de-DE" sz="2000" dirty="0">
                <a:solidFill>
                  <a:srgbClr val="333333"/>
                </a:solidFill>
              </a:rPr>
            </a:br>
            <a:r>
              <a:rPr lang="hu-HU" altLang="de-DE" sz="2000" dirty="0">
                <a:solidFill>
                  <a:srgbClr val="333333"/>
                </a:solidFill>
              </a:rPr>
              <a:t>Például: </a:t>
            </a:r>
            <a:br>
              <a:rPr lang="de-DE" altLang="de-DE" sz="2000" dirty="0">
                <a:solidFill>
                  <a:srgbClr val="333333"/>
                </a:solidFill>
              </a:rPr>
            </a:br>
            <a:r>
              <a:rPr lang="de-DE" altLang="de-DE" sz="2000" dirty="0">
                <a:solidFill>
                  <a:srgbClr val="333333"/>
                </a:solidFill>
              </a:rPr>
              <a:t>- </a:t>
            </a:r>
            <a:r>
              <a:rPr lang="hu-HU" altLang="de-DE" sz="2000" i="1" dirty="0">
                <a:solidFill>
                  <a:srgbClr val="333333"/>
                </a:solidFill>
              </a:rPr>
              <a:t>csupa 2-es az Aranybullánál: </a:t>
            </a:r>
            <a:r>
              <a:rPr lang="hu-HU" altLang="de-DE" sz="2000" dirty="0">
                <a:solidFill>
                  <a:srgbClr val="333333"/>
                </a:solidFill>
              </a:rPr>
              <a:t>1222, II. András</a:t>
            </a:r>
            <a:br>
              <a:rPr lang="de-DE" altLang="de-DE" sz="2000" dirty="0">
                <a:solidFill>
                  <a:srgbClr val="333333"/>
                </a:solidFill>
              </a:rPr>
            </a:br>
            <a:r>
              <a:rPr lang="de-DE" altLang="de-DE" sz="2000" dirty="0">
                <a:solidFill>
                  <a:srgbClr val="333333"/>
                </a:solidFill>
              </a:rPr>
              <a:t>- </a:t>
            </a:r>
            <a:r>
              <a:rPr lang="hu-HU" altLang="de-DE" sz="2000" dirty="0">
                <a:solidFill>
                  <a:srgbClr val="004992"/>
                </a:solidFill>
              </a:rPr>
              <a:t>Előttem</a:t>
            </a:r>
            <a:r>
              <a:rPr lang="hu-HU" altLang="de-DE" sz="2000" dirty="0">
                <a:solidFill>
                  <a:srgbClr val="333333"/>
                </a:solidFill>
              </a:rPr>
              <a:t> van észak, </a:t>
            </a:r>
            <a:r>
              <a:rPr lang="hu-HU" altLang="de-DE" sz="2000" dirty="0">
                <a:solidFill>
                  <a:srgbClr val="004992"/>
                </a:solidFill>
              </a:rPr>
              <a:t>hátam mögött </a:t>
            </a:r>
            <a:r>
              <a:rPr lang="hu-HU" altLang="de-DE" sz="2000" dirty="0">
                <a:solidFill>
                  <a:srgbClr val="333333"/>
                </a:solidFill>
              </a:rPr>
              <a:t>dél, </a:t>
            </a:r>
            <a:r>
              <a:rPr lang="hu-HU" altLang="de-DE" sz="2000" dirty="0">
                <a:solidFill>
                  <a:srgbClr val="004992"/>
                </a:solidFill>
              </a:rPr>
              <a:t>balra</a:t>
            </a:r>
            <a:r>
              <a:rPr lang="hu-HU" altLang="de-DE" sz="2000" dirty="0">
                <a:solidFill>
                  <a:srgbClr val="333333"/>
                </a:solidFill>
              </a:rPr>
              <a:t> a nap nyugszik, </a:t>
            </a:r>
            <a:r>
              <a:rPr lang="hu-HU" altLang="de-DE" sz="2000" dirty="0">
                <a:solidFill>
                  <a:srgbClr val="004992"/>
                </a:solidFill>
              </a:rPr>
              <a:t>jobbra</a:t>
            </a:r>
            <a:r>
              <a:rPr lang="hu-HU" altLang="de-DE" sz="2000" dirty="0">
                <a:solidFill>
                  <a:srgbClr val="333333"/>
                </a:solidFill>
              </a:rPr>
              <a:t> pedig kél.</a:t>
            </a:r>
            <a:br>
              <a:rPr lang="de-DE" altLang="de-DE" sz="2000" dirty="0">
                <a:solidFill>
                  <a:srgbClr val="333333"/>
                </a:solidFill>
              </a:rPr>
            </a:br>
            <a:r>
              <a:rPr lang="de-DE" altLang="de-DE" sz="2000" dirty="0">
                <a:solidFill>
                  <a:srgbClr val="333333"/>
                </a:solidFill>
              </a:rPr>
              <a:t>- </a:t>
            </a:r>
            <a:r>
              <a:rPr lang="hu-HU" altLang="de-DE" sz="2000" dirty="0">
                <a:solidFill>
                  <a:srgbClr val="333333"/>
                </a:solidFill>
              </a:rPr>
              <a:t>angolul: </a:t>
            </a:r>
            <a:r>
              <a:rPr lang="hu-HU" altLang="de-DE" sz="2000" i="1" dirty="0">
                <a:solidFill>
                  <a:srgbClr val="333333"/>
                </a:solidFill>
              </a:rPr>
              <a:t>curtain= </a:t>
            </a:r>
            <a:r>
              <a:rPr lang="hu-HU" altLang="de-DE" sz="2000" i="1">
                <a:solidFill>
                  <a:srgbClr val="333333"/>
                </a:solidFill>
              </a:rPr>
              <a:t>függöny</a:t>
            </a:r>
            <a:r>
              <a:rPr lang="de-DE" altLang="de-DE" sz="2000" b="1">
                <a:solidFill>
                  <a:srgbClr val="333333"/>
                </a:solidFill>
                <a:sym typeface="Wingdings" panose="05000000000000000000" pitchFamily="2" charset="2"/>
              </a:rPr>
              <a:t> </a:t>
            </a:r>
            <a:r>
              <a:rPr lang="de-DE" altLang="de-DE" sz="2000" b="1">
                <a:solidFill>
                  <a:srgbClr val="333333"/>
                </a:solidFill>
                <a:latin typeface="Times New Roman"/>
                <a:sym typeface="Wingdings" panose="05000000000000000000" pitchFamily="2" charset="2"/>
              </a:rPr>
              <a:t>→</a:t>
            </a:r>
            <a:r>
              <a:rPr lang="de-DE" altLang="de-DE" sz="2000" b="1">
                <a:solidFill>
                  <a:srgbClr val="333333"/>
                </a:solidFill>
                <a:sym typeface="Wingdings" panose="05000000000000000000" pitchFamily="2" charset="2"/>
              </a:rPr>
              <a:t> </a:t>
            </a:r>
            <a:r>
              <a:rPr lang="hu-HU" altLang="de-DE" sz="2000" dirty="0">
                <a:solidFill>
                  <a:srgbClr val="333333"/>
                </a:solidFill>
              </a:rPr>
              <a:t>körte mintás függöny</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Az új információkat kössük össze előzetes ismereteinkkel!</a:t>
            </a:r>
            <a:endParaRPr lang="en-GB"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tanuljunk túl </a:t>
            </a:r>
            <a:r>
              <a:rPr lang="hu-HU" altLang="de-DE" sz="2000">
                <a:solidFill>
                  <a:srgbClr val="333333"/>
                </a:solidFill>
              </a:rPr>
              <a:t>sokáig!</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1068809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de-DE" altLang="de-DE" sz="2000"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Alkalmazzunk illetve alkossunk segítségeket, főként absztrakt összefüggések esetén!</a:t>
            </a:r>
            <a:br>
              <a:rPr lang="en-US" altLang="de-DE" sz="2000" dirty="0">
                <a:solidFill>
                  <a:srgbClr val="333333"/>
                </a:solidFill>
              </a:rPr>
            </a:br>
            <a:r>
              <a:rPr lang="hu-HU" altLang="de-DE" sz="2000" dirty="0">
                <a:solidFill>
                  <a:srgbClr val="333333"/>
                </a:solidFill>
              </a:rPr>
              <a:t>Például: </a:t>
            </a:r>
            <a:br>
              <a:rPr lang="de-DE" altLang="de-DE" sz="2000" dirty="0">
                <a:solidFill>
                  <a:srgbClr val="333333"/>
                </a:solidFill>
              </a:rPr>
            </a:br>
            <a:r>
              <a:rPr lang="de-DE" altLang="de-DE" sz="2000" dirty="0">
                <a:solidFill>
                  <a:srgbClr val="333333"/>
                </a:solidFill>
              </a:rPr>
              <a:t>- </a:t>
            </a:r>
            <a:r>
              <a:rPr lang="hu-HU" altLang="de-DE" sz="2000" i="1" dirty="0">
                <a:solidFill>
                  <a:srgbClr val="333333"/>
                </a:solidFill>
              </a:rPr>
              <a:t>csupa 2-es az Aranybullánál: </a:t>
            </a:r>
            <a:r>
              <a:rPr lang="hu-HU" altLang="de-DE" sz="2000" dirty="0">
                <a:solidFill>
                  <a:srgbClr val="333333"/>
                </a:solidFill>
              </a:rPr>
              <a:t>1222, II. András</a:t>
            </a:r>
            <a:br>
              <a:rPr lang="de-DE" altLang="de-DE" sz="2000" dirty="0">
                <a:solidFill>
                  <a:srgbClr val="333333"/>
                </a:solidFill>
              </a:rPr>
            </a:br>
            <a:r>
              <a:rPr lang="de-DE" altLang="de-DE" sz="2000" dirty="0">
                <a:solidFill>
                  <a:srgbClr val="333333"/>
                </a:solidFill>
              </a:rPr>
              <a:t>- </a:t>
            </a:r>
            <a:r>
              <a:rPr lang="hu-HU" altLang="de-DE" sz="2000" dirty="0">
                <a:solidFill>
                  <a:srgbClr val="004992"/>
                </a:solidFill>
              </a:rPr>
              <a:t>Előttem</a:t>
            </a:r>
            <a:r>
              <a:rPr lang="hu-HU" altLang="de-DE" sz="2000" dirty="0">
                <a:solidFill>
                  <a:srgbClr val="333333"/>
                </a:solidFill>
              </a:rPr>
              <a:t> van észak, </a:t>
            </a:r>
            <a:r>
              <a:rPr lang="hu-HU" altLang="de-DE" sz="2000" dirty="0">
                <a:solidFill>
                  <a:srgbClr val="004992"/>
                </a:solidFill>
              </a:rPr>
              <a:t>hátam mögött </a:t>
            </a:r>
            <a:r>
              <a:rPr lang="hu-HU" altLang="de-DE" sz="2000" dirty="0">
                <a:solidFill>
                  <a:srgbClr val="333333"/>
                </a:solidFill>
              </a:rPr>
              <a:t>dél, </a:t>
            </a:r>
            <a:r>
              <a:rPr lang="hu-HU" altLang="de-DE" sz="2000" dirty="0">
                <a:solidFill>
                  <a:srgbClr val="004992"/>
                </a:solidFill>
              </a:rPr>
              <a:t>balra</a:t>
            </a:r>
            <a:r>
              <a:rPr lang="hu-HU" altLang="de-DE" sz="2000" dirty="0">
                <a:solidFill>
                  <a:srgbClr val="333333"/>
                </a:solidFill>
              </a:rPr>
              <a:t> a nap nyugszik, </a:t>
            </a:r>
            <a:r>
              <a:rPr lang="hu-HU" altLang="de-DE" sz="2000" dirty="0">
                <a:solidFill>
                  <a:srgbClr val="004992"/>
                </a:solidFill>
              </a:rPr>
              <a:t>jobbra</a:t>
            </a:r>
            <a:r>
              <a:rPr lang="hu-HU" altLang="de-DE" sz="2000" dirty="0">
                <a:solidFill>
                  <a:srgbClr val="333333"/>
                </a:solidFill>
              </a:rPr>
              <a:t> pedig kél.</a:t>
            </a:r>
            <a:br>
              <a:rPr lang="de-DE" altLang="de-DE" sz="2000" dirty="0">
                <a:solidFill>
                  <a:srgbClr val="333333"/>
                </a:solidFill>
              </a:rPr>
            </a:br>
            <a:r>
              <a:rPr lang="de-DE" altLang="de-DE" sz="2000" dirty="0">
                <a:solidFill>
                  <a:srgbClr val="333333"/>
                </a:solidFill>
              </a:rPr>
              <a:t>- </a:t>
            </a:r>
            <a:r>
              <a:rPr lang="hu-HU" altLang="de-DE" sz="2000" dirty="0">
                <a:solidFill>
                  <a:srgbClr val="333333"/>
                </a:solidFill>
              </a:rPr>
              <a:t>angolul: </a:t>
            </a:r>
            <a:r>
              <a:rPr lang="hu-HU" altLang="de-DE" sz="2000" i="1" dirty="0">
                <a:solidFill>
                  <a:srgbClr val="333333"/>
                </a:solidFill>
              </a:rPr>
              <a:t>curtain= </a:t>
            </a:r>
            <a:r>
              <a:rPr lang="hu-HU" altLang="de-DE" sz="2000" i="1">
                <a:solidFill>
                  <a:srgbClr val="333333"/>
                </a:solidFill>
              </a:rPr>
              <a:t>függöny</a:t>
            </a:r>
            <a:r>
              <a:rPr lang="de-DE" altLang="de-DE" sz="2000" b="1">
                <a:solidFill>
                  <a:srgbClr val="333333"/>
                </a:solidFill>
                <a:sym typeface="Wingdings" panose="05000000000000000000" pitchFamily="2" charset="2"/>
              </a:rPr>
              <a:t> </a:t>
            </a:r>
            <a:r>
              <a:rPr lang="de-DE" altLang="de-DE" sz="2000" b="1">
                <a:solidFill>
                  <a:srgbClr val="333333"/>
                </a:solidFill>
                <a:latin typeface="Times New Roman"/>
                <a:sym typeface="Wingdings" panose="05000000000000000000" pitchFamily="2" charset="2"/>
              </a:rPr>
              <a:t>→</a:t>
            </a:r>
            <a:r>
              <a:rPr lang="de-DE" altLang="de-DE" sz="2000" b="1">
                <a:solidFill>
                  <a:srgbClr val="333333"/>
                </a:solidFill>
                <a:sym typeface="Wingdings" panose="05000000000000000000" pitchFamily="2" charset="2"/>
              </a:rPr>
              <a:t> </a:t>
            </a:r>
            <a:r>
              <a:rPr lang="hu-HU" altLang="de-DE" sz="2000" dirty="0">
                <a:solidFill>
                  <a:srgbClr val="333333"/>
                </a:solidFill>
              </a:rPr>
              <a:t>körte mintás függöny</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Az új információkat kössük össze előzetes ismereteinkkel!</a:t>
            </a:r>
            <a:endParaRPr lang="en-GB"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tanuljunk túl sokáig!</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fogyasszunk alkoholt, illetve csak nagyon keveset tanulás </a:t>
            </a:r>
            <a:r>
              <a:rPr lang="hu-HU" altLang="de-DE" sz="2000">
                <a:solidFill>
                  <a:srgbClr val="333333"/>
                </a:solidFill>
              </a:rPr>
              <a:t>alatt!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1424463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de-DE" altLang="de-DE" sz="2000"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Alkalmazzunk illetve alkossunk segítségeket, főként absztrakt összefüggések esetén!</a:t>
            </a:r>
            <a:br>
              <a:rPr lang="en-US" altLang="de-DE" sz="2000" dirty="0">
                <a:solidFill>
                  <a:srgbClr val="333333"/>
                </a:solidFill>
              </a:rPr>
            </a:br>
            <a:r>
              <a:rPr lang="hu-HU" altLang="de-DE" sz="2000" dirty="0">
                <a:solidFill>
                  <a:srgbClr val="333333"/>
                </a:solidFill>
              </a:rPr>
              <a:t>Például: </a:t>
            </a:r>
            <a:br>
              <a:rPr lang="de-DE" altLang="de-DE" sz="2000" dirty="0">
                <a:solidFill>
                  <a:srgbClr val="333333"/>
                </a:solidFill>
              </a:rPr>
            </a:br>
            <a:r>
              <a:rPr lang="de-DE" altLang="de-DE" sz="2000" dirty="0">
                <a:solidFill>
                  <a:srgbClr val="333333"/>
                </a:solidFill>
              </a:rPr>
              <a:t>- </a:t>
            </a:r>
            <a:r>
              <a:rPr lang="hu-HU" altLang="de-DE" sz="2000" i="1" dirty="0">
                <a:solidFill>
                  <a:srgbClr val="333333"/>
                </a:solidFill>
              </a:rPr>
              <a:t>csupa 2-es az Aranybullánál: </a:t>
            </a:r>
            <a:r>
              <a:rPr lang="hu-HU" altLang="de-DE" sz="2000" dirty="0">
                <a:solidFill>
                  <a:srgbClr val="333333"/>
                </a:solidFill>
              </a:rPr>
              <a:t>1222, II. András</a:t>
            </a:r>
            <a:br>
              <a:rPr lang="de-DE" altLang="de-DE" sz="2000" dirty="0">
                <a:solidFill>
                  <a:srgbClr val="333333"/>
                </a:solidFill>
              </a:rPr>
            </a:br>
            <a:r>
              <a:rPr lang="de-DE" altLang="de-DE" sz="2000" dirty="0">
                <a:solidFill>
                  <a:srgbClr val="333333"/>
                </a:solidFill>
              </a:rPr>
              <a:t>- </a:t>
            </a:r>
            <a:r>
              <a:rPr lang="hu-HU" altLang="de-DE" sz="2000" dirty="0">
                <a:solidFill>
                  <a:srgbClr val="004992"/>
                </a:solidFill>
              </a:rPr>
              <a:t>Előttem</a:t>
            </a:r>
            <a:r>
              <a:rPr lang="hu-HU" altLang="de-DE" sz="2000" dirty="0">
                <a:solidFill>
                  <a:srgbClr val="333333"/>
                </a:solidFill>
              </a:rPr>
              <a:t> van észak, </a:t>
            </a:r>
            <a:r>
              <a:rPr lang="hu-HU" altLang="de-DE" sz="2000" dirty="0">
                <a:solidFill>
                  <a:srgbClr val="004992"/>
                </a:solidFill>
              </a:rPr>
              <a:t>hátam mögött </a:t>
            </a:r>
            <a:r>
              <a:rPr lang="hu-HU" altLang="de-DE" sz="2000" dirty="0">
                <a:solidFill>
                  <a:srgbClr val="333333"/>
                </a:solidFill>
              </a:rPr>
              <a:t>dél, </a:t>
            </a:r>
            <a:r>
              <a:rPr lang="hu-HU" altLang="de-DE" sz="2000" dirty="0">
                <a:solidFill>
                  <a:srgbClr val="004992"/>
                </a:solidFill>
              </a:rPr>
              <a:t>balra</a:t>
            </a:r>
            <a:r>
              <a:rPr lang="hu-HU" altLang="de-DE" sz="2000" dirty="0">
                <a:solidFill>
                  <a:srgbClr val="333333"/>
                </a:solidFill>
              </a:rPr>
              <a:t> a nap nyugszik, </a:t>
            </a:r>
            <a:r>
              <a:rPr lang="hu-HU" altLang="de-DE" sz="2000" dirty="0">
                <a:solidFill>
                  <a:srgbClr val="004992"/>
                </a:solidFill>
              </a:rPr>
              <a:t>jobbra</a:t>
            </a:r>
            <a:r>
              <a:rPr lang="hu-HU" altLang="de-DE" sz="2000" dirty="0">
                <a:solidFill>
                  <a:srgbClr val="333333"/>
                </a:solidFill>
              </a:rPr>
              <a:t> pedig kél.</a:t>
            </a:r>
            <a:br>
              <a:rPr lang="de-DE" altLang="de-DE" sz="2000" dirty="0">
                <a:solidFill>
                  <a:srgbClr val="333333"/>
                </a:solidFill>
              </a:rPr>
            </a:br>
            <a:r>
              <a:rPr lang="de-DE" altLang="de-DE" sz="2000" dirty="0">
                <a:solidFill>
                  <a:srgbClr val="333333"/>
                </a:solidFill>
              </a:rPr>
              <a:t>- </a:t>
            </a:r>
            <a:r>
              <a:rPr lang="hu-HU" altLang="de-DE" sz="2000" dirty="0">
                <a:solidFill>
                  <a:srgbClr val="333333"/>
                </a:solidFill>
              </a:rPr>
              <a:t>angolul: </a:t>
            </a:r>
            <a:r>
              <a:rPr lang="hu-HU" altLang="de-DE" sz="2000" i="1" dirty="0">
                <a:solidFill>
                  <a:srgbClr val="333333"/>
                </a:solidFill>
              </a:rPr>
              <a:t>curtain= </a:t>
            </a:r>
            <a:r>
              <a:rPr lang="hu-HU" altLang="de-DE" sz="2000" i="1">
                <a:solidFill>
                  <a:srgbClr val="333333"/>
                </a:solidFill>
              </a:rPr>
              <a:t>függöny</a:t>
            </a:r>
            <a:r>
              <a:rPr lang="de-DE" altLang="de-DE" sz="2000" b="1">
                <a:solidFill>
                  <a:srgbClr val="333333"/>
                </a:solidFill>
                <a:sym typeface="Wingdings" panose="05000000000000000000" pitchFamily="2" charset="2"/>
              </a:rPr>
              <a:t> </a:t>
            </a:r>
            <a:r>
              <a:rPr lang="de-DE" altLang="de-DE" sz="2000" b="1">
                <a:solidFill>
                  <a:srgbClr val="333333"/>
                </a:solidFill>
                <a:latin typeface="Times New Roman"/>
                <a:sym typeface="Wingdings" panose="05000000000000000000" pitchFamily="2" charset="2"/>
              </a:rPr>
              <a:t>→</a:t>
            </a:r>
            <a:r>
              <a:rPr lang="de-DE" altLang="de-DE" sz="2000" b="1">
                <a:solidFill>
                  <a:srgbClr val="333333"/>
                </a:solidFill>
                <a:sym typeface="Wingdings" panose="05000000000000000000" pitchFamily="2" charset="2"/>
              </a:rPr>
              <a:t> </a:t>
            </a:r>
            <a:r>
              <a:rPr lang="hu-HU" altLang="de-DE" sz="2000" dirty="0">
                <a:solidFill>
                  <a:srgbClr val="333333"/>
                </a:solidFill>
              </a:rPr>
              <a:t>körte mintás függöny</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Az új információkat kössük össze előzetes ismereteinkkel!</a:t>
            </a:r>
            <a:endParaRPr lang="en-GB"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tanuljunk túl sokáig!</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fogyasszunk alkoholt, illetve csak nagyon keveset tanulás alatt!</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Aludjunk utána </a:t>
            </a:r>
            <a:r>
              <a:rPr lang="hu-HU" altLang="de-DE" sz="2000">
                <a:solidFill>
                  <a:srgbClr val="333333"/>
                </a:solidFill>
              </a:rPr>
              <a:t>egyet</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444105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de-DE" altLang="de-DE" sz="2000"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Alkalmazzunk illetve alkossunk segítségeket, főként absztrakt összefüggések esetén!</a:t>
            </a:r>
            <a:br>
              <a:rPr lang="en-US" altLang="de-DE" sz="2000" dirty="0">
                <a:solidFill>
                  <a:srgbClr val="333333"/>
                </a:solidFill>
              </a:rPr>
            </a:br>
            <a:r>
              <a:rPr lang="hu-HU" altLang="de-DE" sz="2000" dirty="0">
                <a:solidFill>
                  <a:srgbClr val="333333"/>
                </a:solidFill>
              </a:rPr>
              <a:t>Például: </a:t>
            </a:r>
            <a:br>
              <a:rPr lang="de-DE" altLang="de-DE" sz="2000" dirty="0">
                <a:solidFill>
                  <a:srgbClr val="333333"/>
                </a:solidFill>
              </a:rPr>
            </a:br>
            <a:r>
              <a:rPr lang="de-DE" altLang="de-DE" sz="2000" dirty="0">
                <a:solidFill>
                  <a:srgbClr val="333333"/>
                </a:solidFill>
              </a:rPr>
              <a:t>- </a:t>
            </a:r>
            <a:r>
              <a:rPr lang="hu-HU" altLang="de-DE" sz="2000" i="1" dirty="0">
                <a:solidFill>
                  <a:srgbClr val="333333"/>
                </a:solidFill>
              </a:rPr>
              <a:t>csupa 2-es az Aranybullánál: </a:t>
            </a:r>
            <a:r>
              <a:rPr lang="hu-HU" altLang="de-DE" sz="2000" dirty="0">
                <a:solidFill>
                  <a:srgbClr val="333333"/>
                </a:solidFill>
              </a:rPr>
              <a:t>1222, II. András</a:t>
            </a:r>
            <a:br>
              <a:rPr lang="de-DE" altLang="de-DE" sz="2000" dirty="0">
                <a:solidFill>
                  <a:srgbClr val="333333"/>
                </a:solidFill>
              </a:rPr>
            </a:br>
            <a:r>
              <a:rPr lang="de-DE" altLang="de-DE" sz="2000" dirty="0">
                <a:solidFill>
                  <a:srgbClr val="333333"/>
                </a:solidFill>
              </a:rPr>
              <a:t>- </a:t>
            </a:r>
            <a:r>
              <a:rPr lang="hu-HU" altLang="de-DE" sz="2000" dirty="0">
                <a:solidFill>
                  <a:srgbClr val="004992"/>
                </a:solidFill>
              </a:rPr>
              <a:t>Előttem</a:t>
            </a:r>
            <a:r>
              <a:rPr lang="hu-HU" altLang="de-DE" sz="2000" dirty="0">
                <a:solidFill>
                  <a:srgbClr val="333333"/>
                </a:solidFill>
              </a:rPr>
              <a:t> van észak, </a:t>
            </a:r>
            <a:r>
              <a:rPr lang="hu-HU" altLang="de-DE" sz="2000" dirty="0">
                <a:solidFill>
                  <a:srgbClr val="004992"/>
                </a:solidFill>
              </a:rPr>
              <a:t>hátam mögött </a:t>
            </a:r>
            <a:r>
              <a:rPr lang="hu-HU" altLang="de-DE" sz="2000" dirty="0">
                <a:solidFill>
                  <a:srgbClr val="333333"/>
                </a:solidFill>
              </a:rPr>
              <a:t>dél, </a:t>
            </a:r>
            <a:r>
              <a:rPr lang="hu-HU" altLang="de-DE" sz="2000" dirty="0">
                <a:solidFill>
                  <a:srgbClr val="004992"/>
                </a:solidFill>
              </a:rPr>
              <a:t>balra</a:t>
            </a:r>
            <a:r>
              <a:rPr lang="hu-HU" altLang="de-DE" sz="2000" dirty="0">
                <a:solidFill>
                  <a:srgbClr val="333333"/>
                </a:solidFill>
              </a:rPr>
              <a:t> a nap nyugszik, </a:t>
            </a:r>
            <a:r>
              <a:rPr lang="hu-HU" altLang="de-DE" sz="2000" dirty="0">
                <a:solidFill>
                  <a:srgbClr val="004992"/>
                </a:solidFill>
              </a:rPr>
              <a:t>jobbra</a:t>
            </a:r>
            <a:r>
              <a:rPr lang="hu-HU" altLang="de-DE" sz="2000" dirty="0">
                <a:solidFill>
                  <a:srgbClr val="333333"/>
                </a:solidFill>
              </a:rPr>
              <a:t> pedig kél.</a:t>
            </a:r>
            <a:br>
              <a:rPr lang="de-DE" altLang="de-DE" sz="2000" dirty="0">
                <a:solidFill>
                  <a:srgbClr val="333333"/>
                </a:solidFill>
              </a:rPr>
            </a:br>
            <a:r>
              <a:rPr lang="de-DE" altLang="de-DE" sz="2000" dirty="0">
                <a:solidFill>
                  <a:srgbClr val="333333"/>
                </a:solidFill>
              </a:rPr>
              <a:t>- </a:t>
            </a:r>
            <a:r>
              <a:rPr lang="hu-HU" altLang="de-DE" sz="2000" dirty="0">
                <a:solidFill>
                  <a:srgbClr val="333333"/>
                </a:solidFill>
              </a:rPr>
              <a:t>angolul: </a:t>
            </a:r>
            <a:r>
              <a:rPr lang="hu-HU" altLang="de-DE" sz="2000" i="1" dirty="0">
                <a:solidFill>
                  <a:srgbClr val="333333"/>
                </a:solidFill>
              </a:rPr>
              <a:t>curtain= </a:t>
            </a:r>
            <a:r>
              <a:rPr lang="hu-HU" altLang="de-DE" sz="2000" i="1">
                <a:solidFill>
                  <a:srgbClr val="333333"/>
                </a:solidFill>
              </a:rPr>
              <a:t>függöny</a:t>
            </a:r>
            <a:r>
              <a:rPr lang="de-DE" altLang="de-DE" sz="2000" b="1">
                <a:solidFill>
                  <a:srgbClr val="333333"/>
                </a:solidFill>
                <a:sym typeface="Wingdings" panose="05000000000000000000" pitchFamily="2" charset="2"/>
              </a:rPr>
              <a:t> </a:t>
            </a:r>
            <a:r>
              <a:rPr lang="de-DE" altLang="de-DE" sz="2000" b="1">
                <a:solidFill>
                  <a:srgbClr val="333333"/>
                </a:solidFill>
                <a:latin typeface="Times New Roman"/>
                <a:sym typeface="Wingdings" panose="05000000000000000000" pitchFamily="2" charset="2"/>
              </a:rPr>
              <a:t>→</a:t>
            </a:r>
            <a:r>
              <a:rPr lang="de-DE" altLang="de-DE" sz="2000" b="1">
                <a:solidFill>
                  <a:srgbClr val="333333"/>
                </a:solidFill>
                <a:sym typeface="Wingdings" panose="05000000000000000000" pitchFamily="2" charset="2"/>
              </a:rPr>
              <a:t> </a:t>
            </a:r>
            <a:r>
              <a:rPr lang="hu-HU" altLang="de-DE" sz="2000" dirty="0">
                <a:solidFill>
                  <a:srgbClr val="333333"/>
                </a:solidFill>
              </a:rPr>
              <a:t>körte mintás függöny</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Az új információkat kössük össze előzetes ismereteinkkel!</a:t>
            </a:r>
            <a:endParaRPr lang="en-GB"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tanuljunk túl sokáig!</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fogyasszunk alkoholt, illetve csak nagyon keveset tanulás alatt!</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Aludjunk utána egyet</a:t>
            </a:r>
            <a:r>
              <a:rPr lang="de-DE" altLang="de-DE" sz="2000"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Vonjuk be minél több érzékszervünket</a:t>
            </a:r>
            <a:r>
              <a:rPr lang="de-DE" altLang="de-DE" sz="2000" dirty="0">
                <a:solidFill>
                  <a:srgbClr val="333333"/>
                </a:solidFill>
              </a:rPr>
              <a:t> </a:t>
            </a:r>
            <a:r>
              <a:rPr lang="hu-HU" altLang="de-DE" sz="2000" dirty="0">
                <a:solidFill>
                  <a:srgbClr val="333333"/>
                </a:solidFill>
              </a:rPr>
              <a:t>a tanulásba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hallás</a:t>
            </a:r>
            <a:r>
              <a:rPr lang="de-DE" altLang="de-DE" sz="2000" dirty="0">
                <a:solidFill>
                  <a:srgbClr val="333333"/>
                </a:solidFill>
              </a:rPr>
              <a:t>, </a:t>
            </a:r>
            <a:r>
              <a:rPr lang="hu-HU" altLang="de-DE" sz="2000" dirty="0">
                <a:solidFill>
                  <a:srgbClr val="333333"/>
                </a:solidFill>
              </a:rPr>
              <a:t>látás</a:t>
            </a:r>
            <a:r>
              <a:rPr lang="de-DE" altLang="de-DE" sz="2000" dirty="0">
                <a:solidFill>
                  <a:srgbClr val="333333"/>
                </a:solidFill>
              </a:rPr>
              <a:t>…)</a:t>
            </a:r>
            <a:r>
              <a:rPr lang="hu-HU"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2996011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486400" cy="4248000"/>
          </a:xfrm>
        </p:spPr>
        <p:txBody>
          <a:bodyPr/>
          <a:lstStyle/>
          <a:p>
            <a:pPr lvl="0" defTabSz="914400" fontAlgn="base"/>
            <a:r>
              <a:rPr lang="hu-HU" altLang="de-DE" sz="2400">
                <a:solidFill>
                  <a:srgbClr val="004992"/>
                </a:solidFill>
              </a:rPr>
              <a:t>Minél több érzékünk vesz részt a tanulásban és minél összetettebb a megjegyzési folyamat, annál jobb lesz az emlékezeti teljesítményünk!</a:t>
            </a:r>
            <a:endParaRPr lang="en-US" sz="2400" dirty="0">
              <a:solidFill>
                <a:srgbClr val="004992"/>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15</a:t>
            </a:fld>
            <a:endParaRPr lang="de-DE" altLang="de-DE">
              <a:latin typeface="+mn-lt"/>
            </a:endParaRPr>
          </a:p>
        </p:txBody>
      </p:sp>
      <p:sp>
        <p:nvSpPr>
          <p:cNvPr id="22"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Alkalmazás</a:t>
            </a:r>
            <a:endParaRPr lang="en-GB" altLang="de-DE" sz="1200" b="1" dirty="0">
              <a:latin typeface="+mn-lt"/>
            </a:endParaRPr>
          </a:p>
        </p:txBody>
      </p:sp>
      <p:sp>
        <p:nvSpPr>
          <p:cNvPr id="23"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Megitatás</a:t>
            </a:r>
            <a:endParaRPr lang="en-GB" altLang="de-DE" sz="1200" b="1" dirty="0">
              <a:latin typeface="+mn-lt"/>
            </a:endParaRPr>
          </a:p>
        </p:txBody>
      </p:sp>
      <p:sp>
        <p:nvSpPr>
          <p:cNvPr id="24"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Megvitatás</a:t>
            </a:r>
            <a:endParaRPr lang="en-GB" altLang="de-DE" sz="1200" b="1" dirty="0">
              <a:latin typeface="+mn-lt"/>
            </a:endParaRPr>
          </a:p>
        </p:txBody>
      </p:sp>
      <p:sp>
        <p:nvSpPr>
          <p:cNvPr id="25"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Látás</a:t>
            </a:r>
            <a:endParaRPr lang="en-GB" altLang="de-DE" sz="1200" b="1" dirty="0">
              <a:latin typeface="+mn-lt"/>
            </a:endParaRPr>
          </a:p>
        </p:txBody>
      </p:sp>
      <p:sp>
        <p:nvSpPr>
          <p:cNvPr id="26"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Látás</a:t>
            </a:r>
            <a:endParaRPr lang="en-GB" altLang="de-DE" sz="1200" b="1" dirty="0">
              <a:latin typeface="+mn-lt"/>
            </a:endParaRPr>
          </a:p>
        </p:txBody>
      </p:sp>
      <p:sp>
        <p:nvSpPr>
          <p:cNvPr id="27"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Látás</a:t>
            </a:r>
            <a:endParaRPr lang="en-GB" altLang="de-DE" sz="1200" b="1" dirty="0">
              <a:latin typeface="+mn-lt"/>
            </a:endParaRPr>
          </a:p>
        </p:txBody>
      </p:sp>
      <p:sp>
        <p:nvSpPr>
          <p:cNvPr id="28"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Látás</a:t>
            </a:r>
            <a:endParaRPr lang="en-GB" altLang="de-DE" sz="1200" b="1" dirty="0">
              <a:latin typeface="+mn-lt"/>
            </a:endParaRPr>
          </a:p>
        </p:txBody>
      </p:sp>
      <p:sp>
        <p:nvSpPr>
          <p:cNvPr id="29"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Hallás</a:t>
            </a:r>
            <a:endParaRPr lang="en-GB" altLang="de-DE" sz="1200" b="1" dirty="0">
              <a:latin typeface="+mn-lt"/>
            </a:endParaRPr>
          </a:p>
        </p:txBody>
      </p:sp>
      <p:sp>
        <p:nvSpPr>
          <p:cNvPr id="30"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Hallás</a:t>
            </a:r>
            <a:endParaRPr lang="en-GB" altLang="de-DE" sz="1200" b="1" dirty="0">
              <a:latin typeface="+mn-lt"/>
            </a:endParaRPr>
          </a:p>
        </p:txBody>
      </p:sp>
      <p:sp>
        <p:nvSpPr>
          <p:cNvPr id="31"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Hallás</a:t>
            </a:r>
            <a:endParaRPr lang="en-GB" altLang="de-DE" sz="1200" b="1" dirty="0">
              <a:latin typeface="+mn-lt"/>
            </a:endParaRPr>
          </a:p>
        </p:txBody>
      </p:sp>
      <p:sp>
        <p:nvSpPr>
          <p:cNvPr id="32"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Hallás</a:t>
            </a:r>
            <a:endParaRPr lang="en-GB" altLang="de-DE" sz="1200" b="1" dirty="0">
              <a:latin typeface="+mn-lt"/>
            </a:endParaRPr>
          </a:p>
        </p:txBody>
      </p:sp>
      <p:sp>
        <p:nvSpPr>
          <p:cNvPr id="33"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Emlékezeti teljesítmény %-ban kifejezve</a:t>
            </a:r>
            <a:endParaRPr lang="en-GB" altLang="de-DE" sz="1400" b="1" dirty="0">
              <a:latin typeface="+mn-lt"/>
            </a:endParaRPr>
          </a:p>
        </p:txBody>
      </p:sp>
      <p:sp>
        <p:nvSpPr>
          <p:cNvPr id="34"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Mindannyian ugyanazt látjuk és ugyanarra emlékezünk?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hu-HU" sz="2400" dirty="0">
                <a:solidFill>
                  <a:srgbClr val="333333"/>
                </a:solidFill>
              </a:rPr>
              <a:t>Példa: Három művész megfesti ugyanazt a katalán tájat…</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u-HU" sz="3600" dirty="0">
                <a:solidFill>
                  <a:srgbClr val="004992"/>
                </a:solidFill>
                <a:latin typeface="+mn-lt"/>
                <a:ea typeface="+mn-ea"/>
                <a:cs typeface="+mn-cs"/>
              </a:rPr>
              <a:t>Figyeljék meg a három festményen a színek és méretek különbözőségeit! Felfedeznek valamit, amit a művészek különbözőképpen ábrázoltak, vagy amit lehagytak a képről?</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17</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u-HU" sz="3600" dirty="0">
                <a:solidFill>
                  <a:srgbClr val="004992"/>
                </a:solidFill>
                <a:latin typeface="+mn-lt"/>
                <a:ea typeface="+mn-ea"/>
                <a:cs typeface="+mn-cs"/>
              </a:rPr>
              <a:t>Mindenki máshogy észleli a dolgokat!</a:t>
            </a:r>
            <a:br>
              <a:rPr lang="hu-HU" sz="3600" dirty="0">
                <a:solidFill>
                  <a:srgbClr val="004992"/>
                </a:solidFill>
                <a:latin typeface="+mn-lt"/>
                <a:ea typeface="+mn-ea"/>
                <a:cs typeface="+mn-cs"/>
              </a:rPr>
            </a:br>
            <a:r>
              <a:rPr lang="hu-HU" sz="3600" dirty="0">
                <a:solidFill>
                  <a:srgbClr val="004992"/>
                </a:solidFill>
                <a:latin typeface="+mn-lt"/>
                <a:ea typeface="+mn-ea"/>
                <a:cs typeface="+mn-cs"/>
              </a:rPr>
              <a:t>Mint ahogy ezen a három képen is: ugyanazt a tájat látjuk de különböző megvilágításban!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u-HU" altLang="de-DE" sz="1200" b="0">
                <a:latin typeface="+mn-lt"/>
              </a:rPr>
              <a:t>Bernd Hampel: A képet sokkal inkább uralja a föld, mint a másik kettőt. A jobb oldalon, az út széléről hiányzik a fa (piros kör).</a:t>
            </a:r>
            <a:endParaRPr lang="en-US" altLang="de-DE" sz="1200" b="0" dirty="0">
              <a:latin typeface="+mn-lt"/>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u-HU" altLang="de-DE" sz="1200" b="0">
                <a:latin typeface="+mn-lt"/>
              </a:rPr>
              <a:t>Helmut Schack: Ezen a képen válik a legegyértelműbbé, hogy különböző parcellák terülnek el egészen a horizontig. A táj színesebb. Ellentétben a másik két festménnyel, a fasor itt részben elválik a horizonttól.</a:t>
            </a:r>
            <a:endParaRPr lang="en-US" altLang="de-DE" sz="1200" b="0" dirty="0">
              <a:latin typeface="+mn-lt"/>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rPr>
              <a:t>Andreas Weißgerber: A dombok alacsonyabbak ezen a képen, mint a másik kettőn.</a:t>
            </a:r>
            <a:endParaRPr lang="en-US" altLang="de-DE" sz="1200" b="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Gyakorlat</a:t>
            </a:r>
            <a:endParaRPr lang="de-DE" altLang="de-DE" sz="3600">
              <a:latin typeface="+mn-lt"/>
              <a:ea typeface="+mn-ea"/>
              <a:cs typeface="+mn-cs"/>
            </a:endParaRPr>
          </a:p>
        </p:txBody>
      </p:sp>
      <p:sp>
        <p:nvSpPr>
          <p:cNvPr id="24579" name="Rectangle 6"/>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u-HU" sz="2400" dirty="0">
                <a:solidFill>
                  <a:srgbClr val="333333"/>
                </a:solidFill>
              </a:rPr>
              <a:t>Most igen összetett képeket fogunk mutatni Önöknek</a:t>
            </a:r>
            <a:r>
              <a:rPr lang="de-DE" sz="2400" dirty="0">
                <a:solidFill>
                  <a:srgbClr val="333333"/>
                </a:solidFill>
              </a:rPr>
              <a:t> (</a:t>
            </a:r>
            <a:r>
              <a:rPr lang="hu-HU" sz="2400" dirty="0" err="1">
                <a:solidFill>
                  <a:srgbClr val="333333"/>
                </a:solidFill>
              </a:rPr>
              <a:t>pl</a:t>
            </a:r>
            <a:r>
              <a:rPr lang="de-DE" sz="2400" dirty="0">
                <a:solidFill>
                  <a:srgbClr val="333333"/>
                </a:solidFill>
              </a:rPr>
              <a:t>. </a:t>
            </a:r>
            <a:r>
              <a:rPr lang="hu-HU" sz="2400" dirty="0">
                <a:solidFill>
                  <a:srgbClr val="333333"/>
                </a:solidFill>
              </a:rPr>
              <a:t>s</a:t>
            </a:r>
            <a:r>
              <a:rPr lang="de-DE" sz="2400" dirty="0" err="1">
                <a:solidFill>
                  <a:srgbClr val="333333"/>
                </a:solidFill>
              </a:rPr>
              <a:t>trand</a:t>
            </a:r>
            <a:r>
              <a:rPr lang="de-DE" sz="2400" dirty="0">
                <a:solidFill>
                  <a:srgbClr val="333333"/>
                </a:solidFill>
              </a:rPr>
              <a:t>, </a:t>
            </a:r>
            <a:r>
              <a:rPr lang="hu-HU" sz="2400" dirty="0">
                <a:solidFill>
                  <a:srgbClr val="333333"/>
                </a:solidFill>
              </a:rPr>
              <a:t>pályaudvar</a:t>
            </a:r>
            <a:r>
              <a:rPr lang="de-DE"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Gyakorlat</a:t>
            </a:r>
            <a:endParaRPr lang="de-DE" altLang="de-DE" sz="3600">
              <a:latin typeface="+mn-lt"/>
              <a:ea typeface="+mn-ea"/>
              <a:cs typeface="+mn-cs"/>
            </a:endParaRPr>
          </a:p>
        </p:txBody>
      </p:sp>
      <p:sp>
        <p:nvSpPr>
          <p:cNvPr id="24579" name="Rectangle 6"/>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u-HU" sz="2400" dirty="0">
                <a:solidFill>
                  <a:srgbClr val="333333"/>
                </a:solidFill>
              </a:rPr>
              <a:t>Most igen összetett képeket fogunk mutatni Önöknek</a:t>
            </a:r>
            <a:r>
              <a:rPr lang="de-DE" sz="2400" dirty="0">
                <a:solidFill>
                  <a:srgbClr val="333333"/>
                </a:solidFill>
              </a:rPr>
              <a:t> (</a:t>
            </a:r>
            <a:r>
              <a:rPr lang="hu-HU" sz="2400" dirty="0" err="1">
                <a:solidFill>
                  <a:srgbClr val="333333"/>
                </a:solidFill>
              </a:rPr>
              <a:t>pl</a:t>
            </a:r>
            <a:r>
              <a:rPr lang="de-DE" sz="2400" dirty="0">
                <a:solidFill>
                  <a:srgbClr val="333333"/>
                </a:solidFill>
              </a:rPr>
              <a:t>. </a:t>
            </a:r>
            <a:r>
              <a:rPr lang="hu-HU" sz="2400" dirty="0">
                <a:solidFill>
                  <a:srgbClr val="333333"/>
                </a:solidFill>
              </a:rPr>
              <a:t>s</a:t>
            </a:r>
            <a:r>
              <a:rPr lang="de-DE" sz="2400" dirty="0" err="1">
                <a:solidFill>
                  <a:srgbClr val="333333"/>
                </a:solidFill>
              </a:rPr>
              <a:t>trand</a:t>
            </a:r>
            <a:r>
              <a:rPr lang="de-DE" sz="2400" dirty="0">
                <a:solidFill>
                  <a:srgbClr val="333333"/>
                </a:solidFill>
              </a:rPr>
              <a:t>, </a:t>
            </a:r>
            <a:r>
              <a:rPr lang="hu-HU" sz="2400" dirty="0">
                <a:solidFill>
                  <a:srgbClr val="333333"/>
                </a:solidFill>
              </a:rPr>
              <a:t>pályaudvar</a:t>
            </a:r>
            <a:r>
              <a:rPr lang="de-DE" sz="2400" dirty="0">
                <a:solidFill>
                  <a:srgbClr val="333333"/>
                </a:solidFill>
              </a:rPr>
              <a:t>).</a:t>
            </a:r>
          </a:p>
          <a:p>
            <a:pPr marL="342900" indent="-342900" eaLnBrk="1" hangingPunct="1">
              <a:buClr>
                <a:srgbClr val="333333"/>
              </a:buClr>
              <a:buFont typeface="WingDings"/>
              <a:buChar char=""/>
              <a:defRPr/>
            </a:pPr>
            <a:r>
              <a:rPr lang="hu-HU" sz="2400" dirty="0">
                <a:solidFill>
                  <a:srgbClr val="333333"/>
                </a:solidFill>
              </a:rPr>
              <a:t>Ezt követően mondják el, hogy mi mindent láttak a képen és mennyire biztosak ezekben az emlékezeti </a:t>
            </a:r>
            <a:r>
              <a:rPr lang="hu-HU" sz="2400">
                <a:solidFill>
                  <a:srgbClr val="333333"/>
                </a:solidFill>
              </a:rPr>
              <a:t>tartalmakban!</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2191835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Gyakorlat</a:t>
            </a:r>
            <a:endParaRPr lang="de-DE" altLang="de-DE" sz="3600">
              <a:latin typeface="+mn-lt"/>
              <a:ea typeface="+mn-ea"/>
              <a:cs typeface="+mn-cs"/>
            </a:endParaRPr>
          </a:p>
        </p:txBody>
      </p:sp>
      <p:sp>
        <p:nvSpPr>
          <p:cNvPr id="24579" name="Rectangle 6"/>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u-HU" sz="2400" dirty="0">
                <a:solidFill>
                  <a:srgbClr val="333333"/>
                </a:solidFill>
              </a:rPr>
              <a:t>Most igen összetett képeket fogunk mutatni Önöknek</a:t>
            </a:r>
            <a:r>
              <a:rPr lang="de-DE" sz="2400" dirty="0">
                <a:solidFill>
                  <a:srgbClr val="333333"/>
                </a:solidFill>
              </a:rPr>
              <a:t> (</a:t>
            </a:r>
            <a:r>
              <a:rPr lang="hu-HU" sz="2400" dirty="0" err="1">
                <a:solidFill>
                  <a:srgbClr val="333333"/>
                </a:solidFill>
              </a:rPr>
              <a:t>pl</a:t>
            </a:r>
            <a:r>
              <a:rPr lang="de-DE" sz="2400" dirty="0">
                <a:solidFill>
                  <a:srgbClr val="333333"/>
                </a:solidFill>
              </a:rPr>
              <a:t>. </a:t>
            </a:r>
            <a:r>
              <a:rPr lang="hu-HU" sz="2400" dirty="0">
                <a:solidFill>
                  <a:srgbClr val="333333"/>
                </a:solidFill>
              </a:rPr>
              <a:t>s</a:t>
            </a:r>
            <a:r>
              <a:rPr lang="de-DE" sz="2400" dirty="0" err="1">
                <a:solidFill>
                  <a:srgbClr val="333333"/>
                </a:solidFill>
              </a:rPr>
              <a:t>trand</a:t>
            </a:r>
            <a:r>
              <a:rPr lang="de-DE" sz="2400" dirty="0">
                <a:solidFill>
                  <a:srgbClr val="333333"/>
                </a:solidFill>
              </a:rPr>
              <a:t>, </a:t>
            </a:r>
            <a:r>
              <a:rPr lang="hu-HU" sz="2400" dirty="0">
                <a:solidFill>
                  <a:srgbClr val="333333"/>
                </a:solidFill>
              </a:rPr>
              <a:t>pályaudvar</a:t>
            </a:r>
            <a:r>
              <a:rPr lang="de-DE" sz="2400" dirty="0">
                <a:solidFill>
                  <a:srgbClr val="333333"/>
                </a:solidFill>
              </a:rPr>
              <a:t>).</a:t>
            </a:r>
          </a:p>
          <a:p>
            <a:pPr marL="342900" indent="-342900" eaLnBrk="1" hangingPunct="1">
              <a:buClr>
                <a:srgbClr val="333333"/>
              </a:buClr>
              <a:buFont typeface="WingDings"/>
              <a:buChar char=""/>
              <a:defRPr/>
            </a:pPr>
            <a:r>
              <a:rPr lang="hu-HU" sz="2400" dirty="0">
                <a:solidFill>
                  <a:srgbClr val="333333"/>
                </a:solidFill>
              </a:rPr>
              <a:t>Ezt követően mondják el, hogy mi mindent láttak a képen és mennyire biztosak ezekben az emlékezeti tartalmakban!</a:t>
            </a:r>
          </a:p>
          <a:p>
            <a:pPr algn="ctr" eaLnBrk="1" hangingPunct="1">
              <a:defRPr/>
            </a:pPr>
            <a:r>
              <a:rPr lang="hu-HU" sz="2400" dirty="0">
                <a:solidFill>
                  <a:srgbClr val="004992"/>
                </a:solidFill>
              </a:rPr>
              <a:t>Próbálják meg a lehető legtöbb részletet felidézni</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3841686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22</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 strandon</a:t>
            </a:r>
            <a:br>
              <a:rPr lang="de-DE" altLang="de-DE" sz="3600">
                <a:solidFill>
                  <a:srgbClr val="004992"/>
                </a:solidFill>
                <a:latin typeface="+mn-lt"/>
                <a:ea typeface="+mn-ea"/>
                <a:cs typeface="+mn-cs"/>
              </a:rPr>
            </a:br>
            <a:r>
              <a:rPr lang="de-DE" altLang="de-DE">
                <a:solidFill>
                  <a:srgbClr val="004992"/>
                </a:solidFill>
                <a:latin typeface="+mn-lt"/>
                <a:ea typeface="+mn-ea"/>
                <a:cs typeface="+mn-cs"/>
              </a:rPr>
              <a:t>Mit láttak a képen? Mennyire biztosak ebben?</a:t>
            </a:r>
          </a:p>
        </p:txBody>
      </p:sp>
      <p:sp>
        <p:nvSpPr>
          <p:cNvPr id="62467" name="Rectangle 1027"/>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Napernyő</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Úszómester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Kutya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Labda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Mentőöv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Víz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Szalmakalap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Fürdőlepedő</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A strandon</a:t>
            </a:r>
          </a:p>
        </p:txBody>
      </p:sp>
      <p:sp>
        <p:nvSpPr>
          <p:cNvPr id="645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Napernyő</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Úszómester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Kutya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Labda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Mentőöv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Víz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Szalmakalap</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Fürdőlepedő</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24</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25</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Pályaudvar</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6861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Vágányok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Vagonok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Mozdony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Állomás épület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Menetrend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a:solidFill>
                  <a:srgbClr val="333333"/>
                </a:solidFill>
              </a:rPr>
              <a:t>“Állj!” </a:t>
            </a:r>
            <a:r>
              <a:rPr lang="hu-HU" altLang="de-DE" sz="2400" dirty="0">
                <a:solidFill>
                  <a:srgbClr val="333333"/>
                </a:solidFill>
              </a:rPr>
              <a:t>jelzés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Pad</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Pályaudvar</a:t>
            </a:r>
            <a:endParaRPr lang="de-DE" altLang="de-DE" sz="3600">
              <a:latin typeface="+mn-lt"/>
              <a:ea typeface="+mn-ea"/>
              <a:cs typeface="+mn-cs"/>
            </a:endParaRPr>
          </a:p>
        </p:txBody>
      </p:sp>
      <p:sp>
        <p:nvSpPr>
          <p:cNvPr id="706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Vágányok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Vagonok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Mozdony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Állomás épület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Menetrend</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a:solidFill>
                  <a:srgbClr val="004992"/>
                </a:solidFill>
              </a:rPr>
              <a:t>“Állj!” </a:t>
            </a:r>
            <a:r>
              <a:rPr lang="hu-HU" altLang="de-DE" sz="2400" dirty="0">
                <a:solidFill>
                  <a:srgbClr val="004992"/>
                </a:solidFill>
              </a:rPr>
              <a:t>jelzés</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Pad</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27</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76802" name="Rectangle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hu-HU" altLang="de-DE" sz="2400">
                <a:solidFill>
                  <a:srgbClr val="333333"/>
                </a:solidFill>
              </a:rPr>
              <a:t>Nem minden történt úgy, mint ahogyan emlékezünk rá</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76802" name="Rectangle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hu-HU" altLang="de-DE" sz="2400">
                <a:solidFill>
                  <a:srgbClr val="333333"/>
                </a:solidFill>
              </a:rPr>
              <a:t>Nem minden történt úgy, mint ahogyan emlékezünk rá</a:t>
            </a:r>
            <a:r>
              <a:rPr lang="de-DE" altLang="de-DE" sz="2400">
                <a:solidFill>
                  <a:srgbClr val="333333"/>
                </a:solidFill>
              </a:rPr>
              <a:t>!</a:t>
            </a:r>
          </a:p>
          <a:p>
            <a:pPr marL="342900" indent="-342900" eaLnBrk="1" hangingPunct="1">
              <a:buClr>
                <a:srgbClr val="333333"/>
              </a:buClr>
              <a:buFont typeface="WingDings"/>
              <a:buChar char=""/>
            </a:pPr>
            <a:r>
              <a:rPr lang="hu-HU" altLang="de-DE" sz="2400">
                <a:solidFill>
                  <a:srgbClr val="333333"/>
                </a:solidFill>
              </a:rPr>
              <a:t>Agyunk kiegészíti és összemossa az aktuális benyomásokat és korábbi, hasonló eseményeket</a:t>
            </a:r>
            <a:r>
              <a:rPr lang="de-DE" altLang="de-DE" sz="2400">
                <a:solidFill>
                  <a:srgbClr val="333333"/>
                </a:solidFill>
              </a:rPr>
              <a:t> (t</a:t>
            </a:r>
            <a:r>
              <a:rPr lang="hu-HU" altLang="de-DE" sz="2400">
                <a:solidFill>
                  <a:srgbClr val="333333"/>
                </a:solidFill>
              </a:rPr>
              <a:t>ipikus</a:t>
            </a:r>
            <a:r>
              <a:rPr lang="de-DE" altLang="de-DE" sz="2400">
                <a:solidFill>
                  <a:srgbClr val="333333"/>
                </a:solidFill>
              </a:rPr>
              <a:t> </a:t>
            </a:r>
            <a:r>
              <a:rPr lang="hu-HU" altLang="de-DE" sz="2400">
                <a:solidFill>
                  <a:srgbClr val="333333"/>
                </a:solidFill>
              </a:rPr>
              <a:t>s</a:t>
            </a:r>
            <a:r>
              <a:rPr lang="de-DE" altLang="de-DE" sz="2400">
                <a:solidFill>
                  <a:srgbClr val="333333"/>
                </a:solidFill>
              </a:rPr>
              <a:t>trand</a:t>
            </a:r>
            <a:r>
              <a:rPr lang="hu-HU" altLang="de-DE" sz="2400">
                <a:solidFill>
                  <a:srgbClr val="333333"/>
                </a:solidFill>
              </a:rPr>
              <a:t>jelenet</a:t>
            </a:r>
            <a:r>
              <a:rPr lang="de-DE" altLang="de-DE" sz="2400">
                <a:solidFill>
                  <a:srgbClr val="333333"/>
                </a:solidFill>
              </a:rPr>
              <a:t>)</a:t>
            </a:r>
            <a:r>
              <a:rPr lang="hu-HU" altLang="de-DE" sz="2400">
                <a:solidFill>
                  <a:srgbClr val="333333"/>
                </a:solidFill>
              </a:rPr>
              <a:t>. Illetve sok mindent egészítünk ki “logikánk” segítségével</a:t>
            </a:r>
            <a:r>
              <a:rPr lang="de-DE" altLang="de-DE" sz="2400">
                <a:solidFill>
                  <a:srgbClr val="333333"/>
                </a:solidFill>
              </a:rPr>
              <a:t> (</a:t>
            </a:r>
            <a:r>
              <a:rPr lang="hu-HU" altLang="de-DE" sz="2400">
                <a:solidFill>
                  <a:srgbClr val="333333"/>
                </a:solidFill>
              </a:rPr>
              <a:t>az előző példákban</a:t>
            </a:r>
            <a:r>
              <a:rPr lang="de-DE" altLang="de-DE" sz="2400">
                <a:solidFill>
                  <a:srgbClr val="333333"/>
                </a:solidFill>
              </a:rPr>
              <a:t>: </a:t>
            </a:r>
            <a:r>
              <a:rPr lang="hu-HU" altLang="de-DE" sz="2400">
                <a:solidFill>
                  <a:srgbClr val="333333"/>
                </a:solidFill>
              </a:rPr>
              <a:t>fürdőlepedő</a:t>
            </a:r>
            <a:r>
              <a:rPr lang="de-DE" altLang="de-DE" sz="2400">
                <a:solidFill>
                  <a:srgbClr val="333333"/>
                </a:solidFill>
              </a:rPr>
              <a:t>, </a:t>
            </a:r>
            <a:r>
              <a:rPr lang="hu-HU" altLang="de-DE" sz="2400">
                <a:solidFill>
                  <a:srgbClr val="333333"/>
                </a:solidFill>
              </a:rPr>
              <a:t>mozdony</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1825318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76802" name="Rectangle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hu-HU" altLang="de-DE" sz="2400">
                <a:solidFill>
                  <a:srgbClr val="333333"/>
                </a:solidFill>
              </a:rPr>
              <a:t>Nem minden történt úgy, mint ahogyan emlékezünk rá</a:t>
            </a:r>
            <a:r>
              <a:rPr lang="de-DE" altLang="de-DE" sz="2400">
                <a:solidFill>
                  <a:srgbClr val="333333"/>
                </a:solidFill>
              </a:rPr>
              <a:t>!</a:t>
            </a:r>
          </a:p>
          <a:p>
            <a:pPr marL="342900" indent="-342900" eaLnBrk="1" hangingPunct="1">
              <a:buClr>
                <a:srgbClr val="333333"/>
              </a:buClr>
              <a:buFont typeface="WingDings"/>
              <a:buChar char=""/>
            </a:pPr>
            <a:r>
              <a:rPr lang="hu-HU" altLang="de-DE" sz="2400">
                <a:solidFill>
                  <a:srgbClr val="333333"/>
                </a:solidFill>
              </a:rPr>
              <a:t>Agyunk kiegészíti és összemossa az aktuális benyomásokat és korábbi, hasonló eseményeket</a:t>
            </a:r>
            <a:r>
              <a:rPr lang="de-DE" altLang="de-DE" sz="2400">
                <a:solidFill>
                  <a:srgbClr val="333333"/>
                </a:solidFill>
              </a:rPr>
              <a:t> (t</a:t>
            </a:r>
            <a:r>
              <a:rPr lang="hu-HU" altLang="de-DE" sz="2400">
                <a:solidFill>
                  <a:srgbClr val="333333"/>
                </a:solidFill>
              </a:rPr>
              <a:t>ipikus</a:t>
            </a:r>
            <a:r>
              <a:rPr lang="de-DE" altLang="de-DE" sz="2400">
                <a:solidFill>
                  <a:srgbClr val="333333"/>
                </a:solidFill>
              </a:rPr>
              <a:t> </a:t>
            </a:r>
            <a:r>
              <a:rPr lang="hu-HU" altLang="de-DE" sz="2400">
                <a:solidFill>
                  <a:srgbClr val="333333"/>
                </a:solidFill>
              </a:rPr>
              <a:t>s</a:t>
            </a:r>
            <a:r>
              <a:rPr lang="de-DE" altLang="de-DE" sz="2400">
                <a:solidFill>
                  <a:srgbClr val="333333"/>
                </a:solidFill>
              </a:rPr>
              <a:t>trand</a:t>
            </a:r>
            <a:r>
              <a:rPr lang="hu-HU" altLang="de-DE" sz="2400">
                <a:solidFill>
                  <a:srgbClr val="333333"/>
                </a:solidFill>
              </a:rPr>
              <a:t>jelenet</a:t>
            </a:r>
            <a:r>
              <a:rPr lang="de-DE" altLang="de-DE" sz="2400">
                <a:solidFill>
                  <a:srgbClr val="333333"/>
                </a:solidFill>
              </a:rPr>
              <a:t>)</a:t>
            </a:r>
            <a:r>
              <a:rPr lang="hu-HU" altLang="de-DE" sz="2400">
                <a:solidFill>
                  <a:srgbClr val="333333"/>
                </a:solidFill>
              </a:rPr>
              <a:t>. Illetve sok mindent egészítünk ki “logikánk” segítségével</a:t>
            </a:r>
            <a:r>
              <a:rPr lang="de-DE" altLang="de-DE" sz="2400">
                <a:solidFill>
                  <a:srgbClr val="333333"/>
                </a:solidFill>
              </a:rPr>
              <a:t> (</a:t>
            </a:r>
            <a:r>
              <a:rPr lang="hu-HU" altLang="de-DE" sz="2400">
                <a:solidFill>
                  <a:srgbClr val="333333"/>
                </a:solidFill>
              </a:rPr>
              <a:t>az előző példákban</a:t>
            </a:r>
            <a:r>
              <a:rPr lang="de-DE" altLang="de-DE" sz="2400">
                <a:solidFill>
                  <a:srgbClr val="333333"/>
                </a:solidFill>
              </a:rPr>
              <a:t>: </a:t>
            </a:r>
            <a:r>
              <a:rPr lang="hu-HU" altLang="de-DE" sz="2400">
                <a:solidFill>
                  <a:srgbClr val="333333"/>
                </a:solidFill>
              </a:rPr>
              <a:t>fürdőlepedő</a:t>
            </a:r>
            <a:r>
              <a:rPr lang="de-DE" altLang="de-DE" sz="2400">
                <a:solidFill>
                  <a:srgbClr val="333333"/>
                </a:solidFill>
              </a:rPr>
              <a:t>, </a:t>
            </a:r>
            <a:r>
              <a:rPr lang="hu-HU" altLang="de-DE" sz="2400">
                <a:solidFill>
                  <a:srgbClr val="333333"/>
                </a:solidFill>
              </a:rPr>
              <a:t>mozdony</a:t>
            </a:r>
            <a:r>
              <a:rPr lang="de-DE" altLang="de-DE" sz="2400">
                <a:solidFill>
                  <a:srgbClr val="333333"/>
                </a:solidFill>
              </a:rPr>
              <a:t>)!</a:t>
            </a:r>
          </a:p>
          <a:p>
            <a:pPr marL="342900" indent="-342900" eaLnBrk="1" hangingPunct="1">
              <a:buClr>
                <a:srgbClr val="333333"/>
              </a:buClr>
              <a:buFont typeface="WingDings"/>
              <a:buChar char=""/>
            </a:pPr>
            <a:r>
              <a:rPr lang="hu-HU" altLang="de-DE" sz="2400">
                <a:solidFill>
                  <a:srgbClr val="333333"/>
                </a:solidFill>
              </a:rPr>
              <a:t>A valós és a téves emlékeket leginkább aszerint tudjuk megkülönböztetni, hogy azok mennyire élénkek. A hibás emlékek halványabbak és nem emlékezünk rájuk részletekbe menően.</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24559425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Milyen fajtáit ismerjük az emlékezeti hibáknak?</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Milyen fajtáit ismerjük az emlékezeti hibáknak?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004992"/>
                </a:solidFill>
              </a:rPr>
              <a:t>Felejtés</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Milyen fajtáit ismerjük az emlékezeti hibáknak?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004992"/>
                </a:solidFill>
              </a:rPr>
              <a:t>Felejtés</a:t>
            </a:r>
            <a:endParaRPr lang="de-DE" altLang="de-DE" sz="2400" dirty="0">
              <a:solidFill>
                <a:srgbClr val="004992"/>
              </a:solidFill>
            </a:endParaRPr>
          </a:p>
          <a:p>
            <a:pPr marL="342900" lvl="0" indent="-342900" defTabSz="914400" fontAlgn="base">
              <a:buClr>
                <a:srgbClr val="000000"/>
              </a:buClr>
              <a:buFont typeface="WingDings"/>
              <a:buChar char=""/>
            </a:pPr>
            <a:r>
              <a:rPr lang="hu-HU" altLang="de-DE" sz="2400" dirty="0">
                <a:solidFill>
                  <a:srgbClr val="004992"/>
                </a:solidFill>
              </a:rPr>
              <a:t>Emlékezeti torzulások</a:t>
            </a:r>
            <a:r>
              <a:rPr lang="de-DE" altLang="de-DE" sz="2400" dirty="0">
                <a:solidFill>
                  <a:srgbClr val="004992"/>
                </a:solidFill>
              </a:rPr>
              <a:t>: </a:t>
            </a:r>
            <a:br>
              <a:rPr lang="de-DE"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elfojtás</a:t>
            </a:r>
            <a:r>
              <a:rPr lang="de-DE" altLang="de-DE" sz="2400" dirty="0">
                <a:solidFill>
                  <a:srgbClr val="333333"/>
                </a:solidFill>
              </a:rPr>
              <a:t>: </a:t>
            </a:r>
            <a:r>
              <a:rPr lang="hu-HU" altLang="de-DE" sz="2400" dirty="0">
                <a:solidFill>
                  <a:srgbClr val="333333"/>
                </a:solidFill>
              </a:rPr>
              <a:t>főként a negatív emlékeket felejtjük el</a:t>
            </a:r>
            <a:br>
              <a:rPr lang="de-DE"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hu-HU" altLang="de-DE" sz="2400" dirty="0">
                <a:solidFill>
                  <a:srgbClr val="333333"/>
                </a:solidFill>
                <a:sym typeface="Wingdings" panose="05000000000000000000" pitchFamily="2" charset="2"/>
              </a:rPr>
              <a:t>depresszív hangulat esetén</a:t>
            </a:r>
            <a:r>
              <a:rPr lang="de-DE" altLang="de-DE" sz="2400" dirty="0">
                <a:solidFill>
                  <a:srgbClr val="333333"/>
                </a:solidFill>
              </a:rPr>
              <a:t>: </a:t>
            </a:r>
            <a:r>
              <a:rPr lang="hu-HU" altLang="de-DE" sz="2400" dirty="0">
                <a:solidFill>
                  <a:srgbClr val="333333"/>
                </a:solidFill>
              </a:rPr>
              <a:t>főként a kellemetlen emlékeket </a:t>
            </a:r>
            <a:r>
              <a:rPr lang="hu-HU" altLang="de-DE" sz="2400">
                <a:solidFill>
                  <a:srgbClr val="333333"/>
                </a:solidFill>
              </a:rPr>
              <a:t>őrizzük meg</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1724750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Milyen fajtáit ismerjük az emlékezeti hibáknak?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004992"/>
                </a:solidFill>
              </a:rPr>
              <a:t>Felejtés</a:t>
            </a:r>
            <a:endParaRPr lang="de-DE" altLang="de-DE" sz="2400" dirty="0">
              <a:solidFill>
                <a:srgbClr val="004992"/>
              </a:solidFill>
            </a:endParaRPr>
          </a:p>
          <a:p>
            <a:pPr marL="342900" lvl="0" indent="-342900" defTabSz="914400" fontAlgn="base">
              <a:buClr>
                <a:srgbClr val="000000"/>
              </a:buClr>
              <a:buFont typeface="WingDings"/>
              <a:buChar char=""/>
            </a:pPr>
            <a:r>
              <a:rPr lang="hu-HU" altLang="de-DE" sz="2400" dirty="0">
                <a:solidFill>
                  <a:srgbClr val="004992"/>
                </a:solidFill>
              </a:rPr>
              <a:t>Emlékezeti torzulások</a:t>
            </a:r>
            <a:r>
              <a:rPr lang="de-DE" altLang="de-DE" sz="2400" dirty="0">
                <a:solidFill>
                  <a:srgbClr val="004992"/>
                </a:solidFill>
              </a:rPr>
              <a:t>: </a:t>
            </a:r>
            <a:br>
              <a:rPr lang="de-DE"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elfojtás</a:t>
            </a:r>
            <a:r>
              <a:rPr lang="de-DE" altLang="de-DE" sz="2400" dirty="0">
                <a:solidFill>
                  <a:srgbClr val="333333"/>
                </a:solidFill>
              </a:rPr>
              <a:t>: </a:t>
            </a:r>
            <a:r>
              <a:rPr lang="hu-HU" altLang="de-DE" sz="2400" dirty="0">
                <a:solidFill>
                  <a:srgbClr val="333333"/>
                </a:solidFill>
              </a:rPr>
              <a:t>főként a negatív emlékeket felejtjük el</a:t>
            </a:r>
            <a:br>
              <a:rPr lang="de-DE"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hu-HU" altLang="de-DE" sz="2400" dirty="0">
                <a:solidFill>
                  <a:srgbClr val="333333"/>
                </a:solidFill>
                <a:sym typeface="Wingdings" panose="05000000000000000000" pitchFamily="2" charset="2"/>
              </a:rPr>
              <a:t>depresszív hangulat esetén</a:t>
            </a:r>
            <a:r>
              <a:rPr lang="de-DE" altLang="de-DE" sz="2400" dirty="0">
                <a:solidFill>
                  <a:srgbClr val="333333"/>
                </a:solidFill>
              </a:rPr>
              <a:t>: </a:t>
            </a:r>
            <a:r>
              <a:rPr lang="hu-HU" altLang="de-DE" sz="2400" dirty="0">
                <a:solidFill>
                  <a:srgbClr val="333333"/>
                </a:solidFill>
              </a:rPr>
              <a:t>főként a kellemetlen emlékeket őrizzük meg</a:t>
            </a:r>
            <a:endParaRPr lang="de-DE" altLang="de-DE" sz="2400" dirty="0">
              <a:solidFill>
                <a:srgbClr val="333333"/>
              </a:solidFill>
            </a:endParaRPr>
          </a:p>
          <a:p>
            <a:pPr marL="342900" lvl="0" indent="-342900" defTabSz="914400" fontAlgn="base">
              <a:buClr>
                <a:srgbClr val="000000"/>
              </a:buClr>
              <a:buFont typeface="WingDings"/>
              <a:buChar char=""/>
            </a:pPr>
            <a:r>
              <a:rPr lang="de-DE" altLang="de-DE" sz="2400" dirty="0">
                <a:solidFill>
                  <a:srgbClr val="004992"/>
                </a:solidFill>
              </a:rPr>
              <a:t>Il</a:t>
            </a:r>
            <a:r>
              <a:rPr lang="hu-HU" altLang="de-DE" sz="2400" dirty="0">
                <a:solidFill>
                  <a:srgbClr val="004992"/>
                </a:solidFill>
              </a:rPr>
              <a:t>lúziók</a:t>
            </a:r>
            <a:r>
              <a:rPr lang="de-DE" altLang="de-DE" sz="2400" dirty="0">
                <a:solidFill>
                  <a:srgbClr val="004992"/>
                </a:solidFill>
              </a:rPr>
              <a:t>/</a:t>
            </a:r>
            <a:r>
              <a:rPr lang="hu-HU" altLang="de-DE" sz="2400" dirty="0">
                <a:solidFill>
                  <a:srgbClr val="004992"/>
                </a:solidFill>
              </a:rPr>
              <a:t>hibás emlékezeti tartalmak</a:t>
            </a:r>
            <a:r>
              <a:rPr lang="de-DE" altLang="de-DE" sz="2400" dirty="0">
                <a:solidFill>
                  <a:srgbClr val="004992"/>
                </a:solidFill>
              </a:rPr>
              <a:t>: </a:t>
            </a:r>
            <a:r>
              <a:rPr lang="hu-HU" altLang="de-DE" sz="2400" dirty="0">
                <a:solidFill>
                  <a:srgbClr val="333333"/>
                </a:solidFill>
              </a:rPr>
              <a:t>Olyasmire emlékszünk, ami abban a formában egyáltalán nem történt meg!</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34</a:t>
            </a:fld>
            <a:endParaRPr lang="de-DE" altLang="de-DE">
              <a:latin typeface="+mn-lt"/>
            </a:endParaRPr>
          </a:p>
        </p:txBody>
      </p:sp>
    </p:spTree>
    <p:extLst>
      <p:ext uri="{BB962C8B-B14F-4D97-AF65-F5344CB8AC3E}">
        <p14:creationId xmlns:p14="http://schemas.microsoft.com/office/powerpoint/2010/main" val="19055587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03"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B00653EF-1490-4987-BDEE-9BBD1DDAC87E}" type="slidenum">
              <a:rPr lang="de-DE" altLang="de-DE" smtClean="0">
                <a:latin typeface="+mn-lt"/>
              </a:rPr>
              <a:pPr>
                <a:defRPr/>
              </a:pPr>
              <a:t>35</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93113924"/>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Frankenstein </a:t>
                      </a:r>
                      <a:r>
                        <a:rPr kumimoji="0" lang="en-US" sz="1800" b="0" i="0" u="none" strike="noStrike" cap="none" normalizeH="0" baseline="0" dirty="0" err="1">
                          <a:ln>
                            <a:noFill/>
                          </a:ln>
                          <a:solidFill>
                            <a:srgbClr val="333333"/>
                          </a:solidFill>
                          <a:effectLst/>
                          <a:latin typeface="+mn-lt"/>
                          <a:ea typeface="+mn-ea"/>
                          <a:cs typeface="+mn-cs"/>
                        </a:rPr>
                        <a:t>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szörny</a:t>
                      </a:r>
                      <a:r>
                        <a:rPr kumimoji="0" lang="en-US" sz="1800" b="0" i="0" u="none" strike="noStrike" cap="none" normalizeH="0" baseline="0" dirty="0">
                          <a:ln>
                            <a:noFill/>
                          </a:ln>
                          <a:solidFill>
                            <a:srgbClr val="333333"/>
                          </a:solidFill>
                          <a:effectLst/>
                          <a:latin typeface="+mn-lt"/>
                          <a:ea typeface="+mn-ea"/>
                          <a:cs typeface="+mn-cs"/>
                        </a:rPr>
                        <a:t> neve volt, </a:t>
                      </a:r>
                      <a:r>
                        <a:rPr kumimoji="0" lang="en-US" sz="1800" b="0" i="0" u="none" strike="noStrike" cap="none" normalizeH="0" baseline="0" dirty="0" err="1">
                          <a:ln>
                            <a:noFill/>
                          </a:ln>
                          <a:solidFill>
                            <a:srgbClr val="333333"/>
                          </a:solidFill>
                          <a:effectLst/>
                          <a:latin typeface="+mn-lt"/>
                          <a:ea typeface="+mn-ea"/>
                          <a:cs typeface="+mn-cs"/>
                        </a:rPr>
                        <a:t>hanem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megalkotójáé</a:t>
                      </a:r>
                      <a:r>
                        <a:rPr kumimoji="0" lang="en-US" sz="1800" b="0" i="0" u="none" strike="noStrike" cap="none" normalizeH="0" baseline="0" dirty="0">
                          <a:ln>
                            <a:noFill/>
                          </a:ln>
                          <a:solidFill>
                            <a:srgbClr val="333333"/>
                          </a:solidFill>
                          <a:effectLst/>
                          <a:latin typeface="+mn-lt"/>
                          <a:ea typeface="+mn-ea"/>
                          <a:cs typeface="+mn-cs"/>
                        </a:rPr>
                        <a:t>, Victor </a:t>
                      </a:r>
                      <a:r>
                        <a:rPr kumimoji="0" lang="en-US" sz="1800" b="0" i="0" u="none" strike="noStrike" cap="none" normalizeH="0" baseline="0" dirty="0" err="1">
                          <a:ln>
                            <a:noFill/>
                          </a:ln>
                          <a:solidFill>
                            <a:srgbClr val="333333"/>
                          </a:solidFill>
                          <a:effectLst/>
                          <a:latin typeface="+mn-lt"/>
                          <a:ea typeface="+mn-ea"/>
                          <a:cs typeface="+mn-cs"/>
                        </a:rPr>
                        <a:t>Frankensteiné</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teremtményre</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könyv</a:t>
                      </a:r>
                      <a:r>
                        <a:rPr kumimoji="0" lang="en-US" sz="1800" b="0" i="0" u="none" strike="noStrike" cap="none" normalizeH="0" baseline="0" dirty="0">
                          <a:ln>
                            <a:noFill/>
                          </a:ln>
                          <a:solidFill>
                            <a:srgbClr val="333333"/>
                          </a:solidFill>
                          <a:effectLst/>
                          <a:latin typeface="+mn-lt"/>
                          <a:ea typeface="+mn-ea"/>
                          <a:cs typeface="+mn-cs"/>
                        </a:rPr>
                        <a:t> Frankenstein </a:t>
                      </a:r>
                      <a:r>
                        <a:rPr kumimoji="0" lang="en-US" sz="1800" b="0" i="0" u="none" strike="noStrike" cap="none" normalizeH="0" baseline="0" dirty="0" err="1">
                          <a:ln>
                            <a:noFill/>
                          </a:ln>
                          <a:solidFill>
                            <a:srgbClr val="333333"/>
                          </a:solidFill>
                          <a:effectLst/>
                          <a:latin typeface="+mn-lt"/>
                          <a:ea typeface="+mn-ea"/>
                          <a:cs typeface="+mn-cs"/>
                        </a:rPr>
                        <a:t>szörnyeként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hivatkozik</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0"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047" y="21763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6887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03"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B00653EF-1490-4987-BDEE-9BBD1DDAC87E}" type="slidenum">
              <a:rPr lang="de-DE" altLang="de-DE" smtClean="0">
                <a:latin typeface="+mn-lt"/>
              </a:rPr>
              <a:pPr>
                <a:defRPr/>
              </a:pPr>
              <a:t>36</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88674690"/>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Frankenstein </a:t>
                      </a:r>
                      <a:r>
                        <a:rPr kumimoji="0" lang="en-US" sz="1800" b="0" i="0" u="none" strike="noStrike" cap="none" normalizeH="0" baseline="0" dirty="0" err="1">
                          <a:ln>
                            <a:noFill/>
                          </a:ln>
                          <a:solidFill>
                            <a:srgbClr val="333333"/>
                          </a:solidFill>
                          <a:effectLst/>
                          <a:latin typeface="+mn-lt"/>
                          <a:ea typeface="+mn-ea"/>
                          <a:cs typeface="+mn-cs"/>
                        </a:rPr>
                        <a:t>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szörny</a:t>
                      </a:r>
                      <a:r>
                        <a:rPr kumimoji="0" lang="en-US" sz="1800" b="0" i="0" u="none" strike="noStrike" cap="none" normalizeH="0" baseline="0" dirty="0">
                          <a:ln>
                            <a:noFill/>
                          </a:ln>
                          <a:solidFill>
                            <a:srgbClr val="333333"/>
                          </a:solidFill>
                          <a:effectLst/>
                          <a:latin typeface="+mn-lt"/>
                          <a:ea typeface="+mn-ea"/>
                          <a:cs typeface="+mn-cs"/>
                        </a:rPr>
                        <a:t> neve volt, </a:t>
                      </a:r>
                      <a:r>
                        <a:rPr kumimoji="0" lang="en-US" sz="1800" b="0" i="0" u="none" strike="noStrike" cap="none" normalizeH="0" baseline="0" dirty="0" err="1">
                          <a:ln>
                            <a:noFill/>
                          </a:ln>
                          <a:solidFill>
                            <a:srgbClr val="333333"/>
                          </a:solidFill>
                          <a:effectLst/>
                          <a:latin typeface="+mn-lt"/>
                          <a:ea typeface="+mn-ea"/>
                          <a:cs typeface="+mn-cs"/>
                        </a:rPr>
                        <a:t>hanem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megalkotójáé</a:t>
                      </a:r>
                      <a:r>
                        <a:rPr kumimoji="0" lang="en-US" sz="1800" b="0" i="0" u="none" strike="noStrike" cap="none" normalizeH="0" baseline="0" dirty="0">
                          <a:ln>
                            <a:noFill/>
                          </a:ln>
                          <a:solidFill>
                            <a:srgbClr val="333333"/>
                          </a:solidFill>
                          <a:effectLst/>
                          <a:latin typeface="+mn-lt"/>
                          <a:ea typeface="+mn-ea"/>
                          <a:cs typeface="+mn-cs"/>
                        </a:rPr>
                        <a:t>, Victor </a:t>
                      </a:r>
                      <a:r>
                        <a:rPr kumimoji="0" lang="en-US" sz="1800" b="0" i="0" u="none" strike="noStrike" cap="none" normalizeH="0" baseline="0" dirty="0" err="1">
                          <a:ln>
                            <a:noFill/>
                          </a:ln>
                          <a:solidFill>
                            <a:srgbClr val="333333"/>
                          </a:solidFill>
                          <a:effectLst/>
                          <a:latin typeface="+mn-lt"/>
                          <a:ea typeface="+mn-ea"/>
                          <a:cs typeface="+mn-cs"/>
                        </a:rPr>
                        <a:t>Frankensteiné</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teremtményre</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könyv</a:t>
                      </a:r>
                      <a:r>
                        <a:rPr kumimoji="0" lang="en-US" sz="1800" b="0" i="0" u="none" strike="noStrike" cap="none" normalizeH="0" baseline="0" dirty="0">
                          <a:ln>
                            <a:noFill/>
                          </a:ln>
                          <a:solidFill>
                            <a:srgbClr val="333333"/>
                          </a:solidFill>
                          <a:effectLst/>
                          <a:latin typeface="+mn-lt"/>
                          <a:ea typeface="+mn-ea"/>
                          <a:cs typeface="+mn-cs"/>
                        </a:rPr>
                        <a:t> Frankenstein </a:t>
                      </a:r>
                      <a:r>
                        <a:rPr kumimoji="0" lang="en-US" sz="1800" b="0" i="0" u="none" strike="noStrike" cap="none" normalizeH="0" baseline="0" dirty="0" err="1">
                          <a:ln>
                            <a:noFill/>
                          </a:ln>
                          <a:solidFill>
                            <a:srgbClr val="333333"/>
                          </a:solidFill>
                          <a:effectLst/>
                          <a:latin typeface="+mn-lt"/>
                          <a:ea typeface="+mn-ea"/>
                          <a:cs typeface="+mn-cs"/>
                        </a:rPr>
                        <a:t>szörnyeként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hivatkozik</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333333"/>
                          </a:solidFill>
                          <a:effectLst/>
                          <a:latin typeface="+mn-lt"/>
                          <a:ea typeface="+mn-ea"/>
                          <a:cs typeface="+mn-cs"/>
                        </a:rPr>
                        <a:t>A drezdai bombázások néhány szemtanúja emlékszik arra, hogy a bombázás után néhány repülő a menekülőkre vadászott. A történészek ezt azonban egyre inkább kétségbe vonják.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6"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7" descr="The Rocketeer - flickr - Kirk Talks to Spock about his Fez Addiction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047" y="21763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6810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03"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B00653EF-1490-4987-BDEE-9BBD1DDAC87E}" type="slidenum">
              <a:rPr lang="de-DE" altLang="de-DE" smtClean="0">
                <a:latin typeface="+mn-lt"/>
              </a:rPr>
              <a:pPr>
                <a:defRPr/>
              </a:pPr>
              <a:t>37</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741806062"/>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Frankenstein </a:t>
                      </a:r>
                      <a:r>
                        <a:rPr kumimoji="0" lang="en-US" sz="1800" b="0" i="0" u="none" strike="noStrike" cap="none" normalizeH="0" baseline="0" dirty="0" err="1">
                          <a:ln>
                            <a:noFill/>
                          </a:ln>
                          <a:solidFill>
                            <a:srgbClr val="333333"/>
                          </a:solidFill>
                          <a:effectLst/>
                          <a:latin typeface="+mn-lt"/>
                          <a:ea typeface="+mn-ea"/>
                          <a:cs typeface="+mn-cs"/>
                        </a:rPr>
                        <a:t>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szörny</a:t>
                      </a:r>
                      <a:r>
                        <a:rPr kumimoji="0" lang="en-US" sz="1800" b="0" i="0" u="none" strike="noStrike" cap="none" normalizeH="0" baseline="0" dirty="0">
                          <a:ln>
                            <a:noFill/>
                          </a:ln>
                          <a:solidFill>
                            <a:srgbClr val="333333"/>
                          </a:solidFill>
                          <a:effectLst/>
                          <a:latin typeface="+mn-lt"/>
                          <a:ea typeface="+mn-ea"/>
                          <a:cs typeface="+mn-cs"/>
                        </a:rPr>
                        <a:t> neve volt, </a:t>
                      </a:r>
                      <a:r>
                        <a:rPr kumimoji="0" lang="en-US" sz="1800" b="0" i="0" u="none" strike="noStrike" cap="none" normalizeH="0" baseline="0" dirty="0" err="1">
                          <a:ln>
                            <a:noFill/>
                          </a:ln>
                          <a:solidFill>
                            <a:srgbClr val="333333"/>
                          </a:solidFill>
                          <a:effectLst/>
                          <a:latin typeface="+mn-lt"/>
                          <a:ea typeface="+mn-ea"/>
                          <a:cs typeface="+mn-cs"/>
                        </a:rPr>
                        <a:t>hanem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megalkotójáé</a:t>
                      </a:r>
                      <a:r>
                        <a:rPr kumimoji="0" lang="en-US" sz="1800" b="0" i="0" u="none" strike="noStrike" cap="none" normalizeH="0" baseline="0" dirty="0">
                          <a:ln>
                            <a:noFill/>
                          </a:ln>
                          <a:solidFill>
                            <a:srgbClr val="333333"/>
                          </a:solidFill>
                          <a:effectLst/>
                          <a:latin typeface="+mn-lt"/>
                          <a:ea typeface="+mn-ea"/>
                          <a:cs typeface="+mn-cs"/>
                        </a:rPr>
                        <a:t>, Victor </a:t>
                      </a:r>
                      <a:r>
                        <a:rPr kumimoji="0" lang="en-US" sz="1800" b="0" i="0" u="none" strike="noStrike" cap="none" normalizeH="0" baseline="0" dirty="0" err="1">
                          <a:ln>
                            <a:noFill/>
                          </a:ln>
                          <a:solidFill>
                            <a:srgbClr val="333333"/>
                          </a:solidFill>
                          <a:effectLst/>
                          <a:latin typeface="+mn-lt"/>
                          <a:ea typeface="+mn-ea"/>
                          <a:cs typeface="+mn-cs"/>
                        </a:rPr>
                        <a:t>Frankensteiné</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teremtményre</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könyv</a:t>
                      </a:r>
                      <a:r>
                        <a:rPr kumimoji="0" lang="en-US" sz="1800" b="0" i="0" u="none" strike="noStrike" cap="none" normalizeH="0" baseline="0" dirty="0">
                          <a:ln>
                            <a:noFill/>
                          </a:ln>
                          <a:solidFill>
                            <a:srgbClr val="333333"/>
                          </a:solidFill>
                          <a:effectLst/>
                          <a:latin typeface="+mn-lt"/>
                          <a:ea typeface="+mn-ea"/>
                          <a:cs typeface="+mn-cs"/>
                        </a:rPr>
                        <a:t> Frankenstein </a:t>
                      </a:r>
                      <a:r>
                        <a:rPr kumimoji="0" lang="en-US" sz="1800" b="0" i="0" u="none" strike="noStrike" cap="none" normalizeH="0" baseline="0" dirty="0" err="1">
                          <a:ln>
                            <a:noFill/>
                          </a:ln>
                          <a:solidFill>
                            <a:srgbClr val="333333"/>
                          </a:solidFill>
                          <a:effectLst/>
                          <a:latin typeface="+mn-lt"/>
                          <a:ea typeface="+mn-ea"/>
                          <a:cs typeface="+mn-cs"/>
                        </a:rPr>
                        <a:t>szörnyeként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hivatkozik</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333333"/>
                          </a:solidFill>
                          <a:effectLst/>
                          <a:latin typeface="+mn-lt"/>
                          <a:ea typeface="+mn-ea"/>
                          <a:cs typeface="+mn-cs"/>
                        </a:rPr>
                        <a:t>A drezdai bombázások néhány szemtanúja emlékszik arra, hogy a bombázás után néhány repülő a menekülőkre vadászott. A történészek ezt azonban egyre inkább kétségbe vonják.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333333"/>
                          </a:solidFill>
                          <a:effectLst/>
                          <a:latin typeface="+mn-lt"/>
                          <a:ea typeface="+mn-ea"/>
                          <a:cs typeface="+mn-cs"/>
                        </a:rPr>
                        <a:t>Jean Piaget emlékezni vélt arra, hogy két éves korában majdnem elrabolták. Később azonban kiderült, hogy ezt a történetet egy kislány találta ki és mesélte el neki gyerekkorában.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6"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7" descr="The Rocketeer - flickr - Kirk Talks to Spock about his Fez Addictio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4047" y="21763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3304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03"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B00653EF-1490-4987-BDEE-9BBD1DDAC87E}" type="slidenum">
              <a:rPr lang="de-DE" altLang="de-DE" smtClean="0">
                <a:latin typeface="+mn-lt"/>
              </a:rPr>
              <a:pPr>
                <a:defRPr/>
              </a:pPr>
              <a:t>38</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583443732"/>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Frankenstein </a:t>
                      </a:r>
                      <a:r>
                        <a:rPr kumimoji="0" lang="en-US" sz="1800" b="0" i="0" u="none" strike="noStrike" cap="none" normalizeH="0" baseline="0" dirty="0" err="1">
                          <a:ln>
                            <a:noFill/>
                          </a:ln>
                          <a:solidFill>
                            <a:srgbClr val="333333"/>
                          </a:solidFill>
                          <a:effectLst/>
                          <a:latin typeface="+mn-lt"/>
                          <a:ea typeface="+mn-ea"/>
                          <a:cs typeface="+mn-cs"/>
                        </a:rPr>
                        <a:t>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szörny</a:t>
                      </a:r>
                      <a:r>
                        <a:rPr kumimoji="0" lang="en-US" sz="1800" b="0" i="0" u="none" strike="noStrike" cap="none" normalizeH="0" baseline="0" dirty="0">
                          <a:ln>
                            <a:noFill/>
                          </a:ln>
                          <a:solidFill>
                            <a:srgbClr val="333333"/>
                          </a:solidFill>
                          <a:effectLst/>
                          <a:latin typeface="+mn-lt"/>
                          <a:ea typeface="+mn-ea"/>
                          <a:cs typeface="+mn-cs"/>
                        </a:rPr>
                        <a:t> neve volt, </a:t>
                      </a:r>
                      <a:r>
                        <a:rPr kumimoji="0" lang="en-US" sz="1800" b="0" i="0" u="none" strike="noStrike" cap="none" normalizeH="0" baseline="0" dirty="0" err="1">
                          <a:ln>
                            <a:noFill/>
                          </a:ln>
                          <a:solidFill>
                            <a:srgbClr val="333333"/>
                          </a:solidFill>
                          <a:effectLst/>
                          <a:latin typeface="+mn-lt"/>
                          <a:ea typeface="+mn-ea"/>
                          <a:cs typeface="+mn-cs"/>
                        </a:rPr>
                        <a:t>hanem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megalkotójáé</a:t>
                      </a:r>
                      <a:r>
                        <a:rPr kumimoji="0" lang="en-US" sz="1800" b="0" i="0" u="none" strike="noStrike" cap="none" normalizeH="0" baseline="0" dirty="0">
                          <a:ln>
                            <a:noFill/>
                          </a:ln>
                          <a:solidFill>
                            <a:srgbClr val="333333"/>
                          </a:solidFill>
                          <a:effectLst/>
                          <a:latin typeface="+mn-lt"/>
                          <a:ea typeface="+mn-ea"/>
                          <a:cs typeface="+mn-cs"/>
                        </a:rPr>
                        <a:t>, Victor </a:t>
                      </a:r>
                      <a:r>
                        <a:rPr kumimoji="0" lang="en-US" sz="1800" b="0" i="0" u="none" strike="noStrike" cap="none" normalizeH="0" baseline="0" dirty="0" err="1">
                          <a:ln>
                            <a:noFill/>
                          </a:ln>
                          <a:solidFill>
                            <a:srgbClr val="333333"/>
                          </a:solidFill>
                          <a:effectLst/>
                          <a:latin typeface="+mn-lt"/>
                          <a:ea typeface="+mn-ea"/>
                          <a:cs typeface="+mn-cs"/>
                        </a:rPr>
                        <a:t>Frankensteiné</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teremtményre</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könyv</a:t>
                      </a:r>
                      <a:r>
                        <a:rPr kumimoji="0" lang="en-US" sz="1800" b="0" i="0" u="none" strike="noStrike" cap="none" normalizeH="0" baseline="0" dirty="0">
                          <a:ln>
                            <a:noFill/>
                          </a:ln>
                          <a:solidFill>
                            <a:srgbClr val="333333"/>
                          </a:solidFill>
                          <a:effectLst/>
                          <a:latin typeface="+mn-lt"/>
                          <a:ea typeface="+mn-ea"/>
                          <a:cs typeface="+mn-cs"/>
                        </a:rPr>
                        <a:t> Frankenstein </a:t>
                      </a:r>
                      <a:r>
                        <a:rPr kumimoji="0" lang="en-US" sz="1800" b="0" i="0" u="none" strike="noStrike" cap="none" normalizeH="0" baseline="0" dirty="0" err="1">
                          <a:ln>
                            <a:noFill/>
                          </a:ln>
                          <a:solidFill>
                            <a:srgbClr val="333333"/>
                          </a:solidFill>
                          <a:effectLst/>
                          <a:latin typeface="+mn-lt"/>
                          <a:ea typeface="+mn-ea"/>
                          <a:cs typeface="+mn-cs"/>
                        </a:rPr>
                        <a:t>szörnyeként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hivatkozik</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333333"/>
                          </a:solidFill>
                          <a:effectLst/>
                          <a:latin typeface="+mn-lt"/>
                          <a:ea typeface="+mn-ea"/>
                          <a:cs typeface="+mn-cs"/>
                        </a:rPr>
                        <a:t>A drezdai bombázások néhány szemtanúja emlékszik arra, hogy a bombázás után néhány repülő a menekülőkre vadászott. A történészek ezt azonban egyre inkább kétségbe vonják.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333333"/>
                          </a:solidFill>
                          <a:effectLst/>
                          <a:latin typeface="+mn-lt"/>
                          <a:ea typeface="+mn-ea"/>
                          <a:cs typeface="+mn-cs"/>
                        </a:rPr>
                        <a:t>Jean Piaget emlékezni vélt arra, hogy két éves korában majdnem elrabolták. Később azonban kiderült, hogy ezt a történetet egy kislány találta ki és mesélte el neki gyerekkorában.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333333"/>
                          </a:solidFill>
                          <a:effectLst/>
                          <a:latin typeface="+mn-lt"/>
                          <a:ea typeface="+mn-ea"/>
                          <a:cs typeface="+mn-cs"/>
                        </a:rPr>
                        <a:t>Egy kísérlet résztvevőinek a Disney World egy manipulált hirdetését mutatták, amiben a Bugs Bunny nevű rajzfilmfigurát is bemutatták. Ez után a kísérlet résztvevőinek 30%-a vélt emlékezni arra, hogy találkozott a nyuszifigurával Disney World-ben (holott az a Warner Brothers egyik figurája).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6"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7" descr="The Rocketeer - flickr - Kirk Talks to Spock about his Fez Addictio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047" y="21763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4007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A tanulmányok azt mutatják, hogy számos </a:t>
            </a:r>
            <a:r>
              <a:rPr lang="de-DE" altLang="de-DE" sz="2400" dirty="0">
                <a:solidFill>
                  <a:srgbClr val="333333"/>
                </a:solidFill>
              </a:rPr>
              <a:t>(</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még hamis emlékezeti tartalmak esetén is biztosabbnak érzi azt, hogy megtörténtek az adott események, mint azok, akik nem szenvednek </a:t>
            </a:r>
            <a:r>
              <a:rPr lang="hu-HU" altLang="de-DE" sz="2400">
                <a:solidFill>
                  <a:srgbClr val="333333"/>
                </a:solidFill>
              </a:rPr>
              <a:t>pszichózisban.</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A tanulmányok azt mutatják, hogy számos </a:t>
            </a:r>
            <a:r>
              <a:rPr lang="de-DE" altLang="de-DE" sz="2400" dirty="0">
                <a:solidFill>
                  <a:srgbClr val="333333"/>
                </a:solidFill>
              </a:rPr>
              <a:t>(</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még hamis emlékezeti tartalmak esetén is biztosabbnak érzi azt, hogy megtörténtek az adott események, mint azok, akik nem szenvednek pszichózisban.</a:t>
            </a:r>
          </a:p>
          <a:p>
            <a:pPr marL="342900" lvl="0" indent="-342900" defTabSz="914400" fontAlgn="base">
              <a:buClr>
                <a:srgbClr val="333333"/>
              </a:buClr>
              <a:buFont typeface="WingDings"/>
              <a:buChar char=""/>
            </a:pPr>
            <a:r>
              <a:rPr lang="hu-HU" altLang="de-DE" sz="2400" dirty="0">
                <a:solidFill>
                  <a:srgbClr val="333333"/>
                </a:solidFill>
              </a:rPr>
              <a:t>Ugyanakkor azonban számos pszichózisban szenvedő ember bizonytalan abban, hogy helyesen emlékszik-e olyan emlékeknél, melyek </a:t>
            </a:r>
            <a:r>
              <a:rPr lang="hu-HU" altLang="de-DE" sz="2400" i="1" dirty="0">
                <a:solidFill>
                  <a:srgbClr val="333333"/>
                </a:solidFill>
              </a:rPr>
              <a:t>valóban </a:t>
            </a:r>
            <a:r>
              <a:rPr lang="hu-HU" altLang="de-DE" sz="2400" i="1">
                <a:solidFill>
                  <a:srgbClr val="333333"/>
                </a:solidFill>
              </a:rPr>
              <a:t>megtörténtek</a:t>
            </a:r>
            <a:r>
              <a:rPr lang="hu-HU"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12227629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A tanulmányok azt mutatják, hogy számos </a:t>
            </a:r>
            <a:r>
              <a:rPr lang="de-DE" altLang="de-DE" sz="2400" dirty="0">
                <a:solidFill>
                  <a:srgbClr val="333333"/>
                </a:solidFill>
              </a:rPr>
              <a:t>(</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még hamis emlékezeti tartalmak esetén is biztosabbnak érzi azt, hogy megtörténtek az adott események, mint azok, akik nem szenvednek pszichózisban.</a:t>
            </a:r>
          </a:p>
          <a:p>
            <a:pPr marL="342900" lvl="0" indent="-342900" defTabSz="914400" fontAlgn="base">
              <a:buClr>
                <a:srgbClr val="333333"/>
              </a:buClr>
              <a:buFont typeface="WingDings"/>
              <a:buChar char=""/>
            </a:pPr>
            <a:r>
              <a:rPr lang="hu-HU" altLang="de-DE" sz="2400" dirty="0">
                <a:solidFill>
                  <a:srgbClr val="333333"/>
                </a:solidFill>
              </a:rPr>
              <a:t>Ugyanakkor azonban számos pszichózisban szenvedő ember bizonytalan abban, hogy helyesen emlékszik-e olyan emlékeknél, melyek </a:t>
            </a:r>
            <a:r>
              <a:rPr lang="hu-HU" altLang="de-DE" sz="2400" i="1" dirty="0">
                <a:solidFill>
                  <a:srgbClr val="333333"/>
                </a:solidFill>
              </a:rPr>
              <a:t>valóban megtörténtek</a:t>
            </a:r>
            <a:r>
              <a:rPr lang="hu-HU"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Azaz a hamis és a valódi emléknyomok megkülönböztetésének képessége korlátozott, ami megnehezíti a világ realisztikus észlelését!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545994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járulnak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hozzá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emlékezeti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nehézségek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téves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ítéletekhez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pszichózis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alatt</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példák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42</a:t>
            </a:fld>
            <a:endParaRPr lang="de-DE" altLang="de-DE">
              <a:latin typeface="+mn-lt"/>
            </a:endParaRPr>
          </a:p>
        </p:txBody>
      </p:sp>
      <p:sp>
        <p:nvSpPr>
          <p:cNvPr id="101398" name="Rechteck 1"/>
          <p:cNvSpPr>
            <a:spLocks noChangeArrowheads="1"/>
          </p:cNvSpPr>
          <p:nvPr/>
        </p:nvSpPr>
        <p:spPr bwMode="auto">
          <a:xfrm>
            <a:off x="408955" y="5723408"/>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ts val="0"/>
              </a:spcBef>
              <a:spcAft>
                <a:spcPts val="0"/>
              </a:spcAft>
              <a:buClr>
                <a:srgbClr val="336699"/>
              </a:buClr>
              <a:buNone/>
            </a:pPr>
            <a:r>
              <a:rPr lang="hu-HU" altLang="de-DE" sz="2400" b="0" dirty="0">
                <a:solidFill>
                  <a:srgbClr val="004992"/>
                </a:solidFill>
                <a:latin typeface="+mn-lt"/>
              </a:rPr>
              <a:t>Szeretne esetleg valaki röviden beszámolni a saját tapasztalatairól</a:t>
            </a:r>
            <a:r>
              <a:rPr lang="de-DE" altLang="de-DE" sz="2400" b="0" dirty="0">
                <a:solidFill>
                  <a:srgbClr val="004992"/>
                </a:solidFill>
                <a:latin typeface="+mn-lt"/>
              </a:rPr>
              <a:t>?</a:t>
            </a:r>
          </a:p>
        </p:txBody>
      </p:sp>
      <p:graphicFrame>
        <p:nvGraphicFramePr>
          <p:cNvPr id="7" name="Table 6"/>
          <p:cNvGraphicFramePr>
            <a:graphicFrameLocks noGrp="1"/>
          </p:cNvGraphicFramePr>
          <p:nvPr>
            <p:extLst>
              <p:ext uri="{D42A27DB-BD31-4B8C-83A1-F6EECF244321}">
                <p14:modId xmlns:p14="http://schemas.microsoft.com/office/powerpoint/2010/main" val="3287101842"/>
              </p:ext>
            </p:extLst>
          </p:nvPr>
        </p:nvGraphicFramePr>
        <p:xfrm>
          <a:off x="408954" y="2203704"/>
          <a:ext cx="11376000" cy="329184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gridCol w="467925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Esemény</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Hamis emléknyom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Tényleges szituáció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Vita az édesanyjával</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Arra emlékszik, hogy az édesanyja azt mondta: “Nem vagy a lányom!”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mn-lt"/>
                          <a:ea typeface="+mn-ea"/>
                          <a:cs typeface="+mn-cs"/>
                        </a:rPr>
                        <a:t>Az édesanyja csupán ennyit mondott: “Nem gondoltam volna, hogy ilyen is tudsz lenni” – idővel az emlékezet elidegenítette a mondat tartalmát az eredetitől</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Csoportterápiás ülés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Mintha senkit nem érdekelt volna a problémája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Néhány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csoporttag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vigasztalni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próbálta</a:t>
                      </a:r>
                      <a:r>
                        <a:rPr kumimoji="0" lang="en-US" sz="2000" b="0" i="0" u="none" strike="noStrike" cap="none" normalizeH="0" baseline="0" dirty="0">
                          <a:ln>
                            <a:noFill/>
                          </a:ln>
                          <a:solidFill>
                            <a:srgbClr val="333333"/>
                          </a:solidFill>
                          <a:effectLst/>
                          <a:latin typeface="+mn-lt"/>
                          <a:ea typeface="+mn-ea"/>
                          <a:cs typeface="+mn-cs"/>
                        </a:rPr>
                        <a:t> – </a:t>
                      </a:r>
                      <a:r>
                        <a:rPr kumimoji="0" lang="en-US" sz="2000" b="0" i="0" u="none" strike="noStrike" cap="none" normalizeH="0" baseline="0" dirty="0" err="1">
                          <a:ln>
                            <a:noFill/>
                          </a:ln>
                          <a:solidFill>
                            <a:srgbClr val="333333"/>
                          </a:solidFill>
                          <a:effectLst/>
                          <a:latin typeface="+mn-lt"/>
                          <a:ea typeface="+mn-ea"/>
                          <a:cs typeface="+mn-cs"/>
                        </a:rPr>
                        <a:t>ez</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utólag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azonban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feledésbe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merült</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2. feladat</a:t>
            </a:r>
          </a:p>
        </p:txBody>
      </p:sp>
      <p:sp>
        <p:nvSpPr>
          <p:cNvPr id="105475"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u-HU" altLang="de-DE" sz="2400" dirty="0">
                <a:solidFill>
                  <a:srgbClr val="333333"/>
                </a:solidFill>
              </a:rPr>
              <a:t>Összetett jeleneteket fogunk Önöknek mutatni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2. feladat</a:t>
            </a:r>
          </a:p>
        </p:txBody>
      </p:sp>
      <p:sp>
        <p:nvSpPr>
          <p:cNvPr id="105475"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u-HU" altLang="de-DE" sz="2400" dirty="0">
                <a:solidFill>
                  <a:srgbClr val="333333"/>
                </a:solidFill>
              </a:rPr>
              <a:t>Összetett jeleneteket fogunk Önöknek mutatni</a:t>
            </a:r>
            <a:r>
              <a:rPr lang="de-DE" altLang="de-DE" sz="2400" dirty="0">
                <a:solidFill>
                  <a:srgbClr val="333333"/>
                </a:solidFill>
              </a:rPr>
              <a:t>.</a:t>
            </a:r>
          </a:p>
          <a:p>
            <a:pPr marL="342900" indent="-342900" eaLnBrk="1" hangingPunct="1">
              <a:buClr>
                <a:srgbClr val="333333"/>
              </a:buClr>
              <a:buFont typeface="WingDings"/>
              <a:buChar char=""/>
            </a:pPr>
            <a:r>
              <a:rPr lang="hu-HU" altLang="de-DE" sz="2400" dirty="0">
                <a:solidFill>
                  <a:srgbClr val="333333"/>
                </a:solidFill>
              </a:rPr>
              <a:t>Gondolják át, mi hiányzott a képről </a:t>
            </a:r>
            <a:r>
              <a:rPr lang="de-DE" altLang="de-DE" sz="2400">
                <a:solidFill>
                  <a:srgbClr val="333333"/>
                </a:solidFill>
              </a:rPr>
              <a:t>(</a:t>
            </a:r>
            <a:r>
              <a:rPr lang="hu-HU" altLang="de-DE" sz="2400">
                <a:solidFill>
                  <a:srgbClr val="333333"/>
                </a:solidFill>
              </a:rPr>
              <a:t>ezt később kékkel jelezzük</a:t>
            </a:r>
            <a:r>
              <a:rPr lang="de-DE" altLang="de-DE" sz="2400" dirty="0">
                <a:solidFill>
                  <a:srgbClr val="333333"/>
                </a:solidFill>
              </a:rPr>
              <a:t>)</a:t>
            </a:r>
            <a:r>
              <a:rPr lang="hu-HU"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32088870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Téglalap 3"/>
          <p:cNvSpPr>
            <a:spLocks noChangeArrowheads="1"/>
          </p:cNvSpPr>
          <p:nvPr/>
        </p:nvSpPr>
        <p:spPr bwMode="auto">
          <a:xfrm>
            <a:off x="3889330" y="1813842"/>
            <a:ext cx="2208258" cy="431800"/>
          </a:xfrm>
          <a:prstGeom prst="rect">
            <a:avLst/>
          </a:prstGeom>
          <a:solidFill>
            <a:srgbClr val="FFCC99"/>
          </a:solidFill>
          <a:ln w="9525" algn="ctr">
            <a:solidFill>
              <a:schemeClr val="tx1"/>
            </a:solidFill>
            <a:round/>
            <a:headEnd/>
            <a:tailEnd/>
          </a:ln>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hu-HU" altLang="de-DE" sz="1800">
                <a:solidFill>
                  <a:srgbClr val="333333"/>
                </a:solidFill>
                <a:latin typeface="+mn-lt"/>
              </a:rPr>
              <a:t>BÜFÉ</a:t>
            </a: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45</a:t>
            </a:fld>
            <a:endParaRPr lang="de-DE" altLang="de-DE">
              <a:latin typeface="+mn-lt"/>
            </a:endParaRPr>
          </a:p>
        </p:txBody>
      </p:sp>
      <p:pic>
        <p:nvPicPr>
          <p:cNvPr id="7"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Büfé</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0957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Büfé 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Kolbász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Szemetes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Pad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Zászlók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Ártáblák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Üvegek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Eladó</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Büfé</a:t>
            </a:r>
            <a:endParaRPr lang="de-DE" altLang="de-DE" sz="3600">
              <a:latin typeface="+mn-lt"/>
              <a:ea typeface="+mn-ea"/>
              <a:cs typeface="+mn-cs"/>
            </a:endParaRPr>
          </a:p>
        </p:txBody>
      </p:sp>
      <p:sp>
        <p:nvSpPr>
          <p:cNvPr id="1116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Büfé 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Kolbász</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Szemetes</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Pad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Zászlók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Ártáblák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Üvegek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Eladó</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47</a:t>
            </a:fld>
            <a:endParaRPr lang="de-DE" altLang="de-DE">
              <a:latin typeface="+mn-lt"/>
            </a:endParaRPr>
          </a:p>
        </p:txBody>
      </p:sp>
      <p:sp>
        <p:nvSpPr>
          <p:cNvPr id="111623" name="Téglalap 6"/>
          <p:cNvSpPr>
            <a:spLocks noChangeArrowheads="1"/>
          </p:cNvSpPr>
          <p:nvPr/>
        </p:nvSpPr>
        <p:spPr bwMode="auto">
          <a:xfrm>
            <a:off x="6480805" y="2420938"/>
            <a:ext cx="1634492" cy="360362"/>
          </a:xfrm>
          <a:prstGeom prst="rect">
            <a:avLst/>
          </a:prstGeom>
          <a:solidFill>
            <a:srgbClr val="FFCC99"/>
          </a:solidFill>
          <a:ln w="9525" algn="ctr">
            <a:solidFill>
              <a:schemeClr val="tx1"/>
            </a:solidFill>
            <a:round/>
            <a:headEnd/>
            <a:tailEnd/>
          </a:ln>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hu-HU" altLang="de-DE" sz="1400">
                <a:solidFill>
                  <a:srgbClr val="333333"/>
                </a:solidFill>
                <a:latin typeface="+mn-lt"/>
              </a:rPr>
              <a:t>BÜFÉ</a:t>
            </a:r>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48</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Kertészet</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15714"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Locsolókanna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Napraforgó</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Ágyás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Fa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Ásó</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Gereblye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Kerti slag</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Kertészet</a:t>
            </a:r>
          </a:p>
        </p:txBody>
      </p:sp>
      <p:sp>
        <p:nvSpPr>
          <p:cNvPr id="1177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Locsolókanna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Napraforgó</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Ágyás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Fa</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Ásó</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Gereblye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Kerti slag</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50</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7E850AA5-E3C3-44AA-AE77-8F69DEA2506C}" type="slidenum">
              <a:rPr lang="de-DE" altLang="de-DE" smtClean="0">
                <a:latin typeface="+mn-lt"/>
              </a:rPr>
              <a:pPr>
                <a:defRPr/>
              </a:pPr>
              <a:t>51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b="0" spc="-5" dirty="0">
                <a:solidFill>
                  <a:srgbClr val="333333"/>
                </a:solidFill>
              </a:rPr>
              <a:t>[</a:t>
            </a:r>
            <a:r>
              <a:rPr lang="en-US" altLang="ko-KR" sz="1800" b="0" i="1" spc="-5" dirty="0">
                <a:solidFill>
                  <a:srgbClr val="333333"/>
                </a:solidFill>
              </a:rPr>
              <a:t>a </a:t>
            </a:r>
            <a:r>
              <a:rPr lang="en-US" altLang="ko-KR" sz="1800" b="0" i="1" spc="-5" dirty="0" err="1">
                <a:solidFill>
                  <a:srgbClr val="333333"/>
                </a:solidFill>
              </a:rPr>
              <a:t>trainereknek</a:t>
            </a:r>
            <a:r>
              <a:rPr lang="en-US" altLang="ko-KR" sz="1800" b="0" i="1" spc="-5" dirty="0">
                <a:solidFill>
                  <a:srgbClr val="333333"/>
                </a:solidFill>
              </a:rPr>
              <a:t>:</a:t>
            </a:r>
            <a:endParaRPr lang="hu-HU" altLang="ko-KR" sz="1800" b="0" i="1" spc="-5" dirty="0">
              <a:solidFill>
                <a:srgbClr val="333333"/>
              </a:solidFill>
            </a:endParaRPr>
          </a:p>
          <a:p>
            <a:pPr marL="635" defTabSz="914400" eaLnBrk="0" fontAlgn="base" hangingPunct="0">
              <a:spcBef>
                <a:spcPts val="894"/>
              </a:spcBef>
              <a:spcAft>
                <a:spcPct val="0"/>
              </a:spcAft>
            </a:pPr>
            <a:r>
              <a:rPr lang="hu-HU" altLang="ko-KR" sz="1800" b="0" dirty="0">
                <a:solidFill>
                  <a:srgbClr val="333333"/>
                </a:solidFill>
              </a:rPr>
              <a:t>Egyes jelenetek olyan kifejezéseket/ tartalmakat hordozhatnak, melyek nem minden közönségnek és nem minden kultúrának megfelelőek. Így kérjük a levetített videókat gondosan megválogatni!</a:t>
            </a:r>
            <a:r>
              <a:rPr lang="de-DE" sz="1800" b="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1146569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1028"/>
          <p:cNvSpPr>
            <a:spLocks noChangeArrowheads="1"/>
          </p:cNvSpPr>
          <p:nvPr/>
        </p:nvSpPr>
        <p:spPr bwMode="auto">
          <a:xfrm>
            <a:off x="8130117" y="5138738"/>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b="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52</a:t>
            </a:fld>
            <a:endParaRPr lang="de-DE" altLang="de-DE">
              <a:latin typeface="+mn-lt"/>
            </a:endParaRPr>
          </a:p>
        </p:txBody>
      </p:sp>
      <p:pic>
        <p:nvPicPr>
          <p:cNvPr id="8"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Gondolkozzunk közösen!</a:t>
            </a:r>
            <a:endParaRPr lang="de-DE" altLang="de-DE" sz="3600">
              <a:latin typeface="+mn-lt"/>
              <a:ea typeface="+mn-ea"/>
              <a:cs typeface="+mn-cs"/>
            </a:endParaRPr>
          </a:p>
        </p:txBody>
      </p:sp>
      <p:sp>
        <p:nvSpPr>
          <p:cNvPr id="56323" name="Rectangle 1027"/>
          <p:cNvSpPr>
            <a:spLocks noGrp="1" noChangeArrowheads="1"/>
          </p:cNvSpPr>
          <p:nvPr>
            <p:ph idx="1"/>
          </p:nvPr>
        </p:nvSpPr>
        <p:spPr/>
        <p:txBody>
          <a:bodyPr>
            <a:noAutofit/>
          </a:bodyPr>
          <a:lstStyle/>
          <a:p>
            <a:pPr eaLnBrk="1" hangingPunct="1">
              <a:defRPr/>
            </a:pPr>
            <a:r>
              <a:rPr lang="hu-HU" sz="2400" dirty="0">
                <a:solidFill>
                  <a:srgbClr val="333333"/>
                </a:solidFill>
              </a:rPr>
              <a:t>Mi minden található egy</a:t>
            </a:r>
            <a:r>
              <a:rPr lang="de-DE" sz="2400" dirty="0">
                <a:solidFill>
                  <a:srgbClr val="333333"/>
                </a:solidFill>
              </a:rPr>
              <a:t> </a:t>
            </a:r>
            <a:r>
              <a:rPr lang="hu-HU" sz="2400" dirty="0">
                <a:solidFill>
                  <a:srgbClr val="333333"/>
                </a:solidFill>
              </a:rPr>
              <a:t>osztályteremben</a:t>
            </a:r>
            <a:r>
              <a:rPr lang="de-DE" sz="2400" dirty="0">
                <a:solidFill>
                  <a:srgbClr val="333333"/>
                </a:solidFill>
              </a:rPr>
              <a:t>?</a:t>
            </a:r>
            <a:endParaRPr lang="hu-HU" sz="2400" dirty="0">
              <a:solidFill>
                <a:srgbClr val="333333"/>
              </a:solidFill>
            </a:endParaRPr>
          </a:p>
          <a:p>
            <a:pPr eaLnBrk="1" hangingPunct="1">
              <a:defRPr/>
            </a:pPr>
            <a:r>
              <a:rPr lang="hu-HU" sz="2400" dirty="0">
                <a:solidFill>
                  <a:srgbClr val="333333"/>
                </a:solidFill>
              </a:rPr>
              <a:t>...</a:t>
            </a:r>
          </a:p>
          <a:p>
            <a:pPr eaLnBrk="1" hangingPunct="1">
              <a:defRPr/>
            </a:pPr>
            <a:r>
              <a:rPr lang="hu-HU" sz="2400" dirty="0">
                <a:solidFill>
                  <a:srgbClr val="333333"/>
                </a:solidFill>
              </a:rPr>
              <a:t>...</a:t>
            </a:r>
          </a:p>
          <a:p>
            <a:pPr eaLnBrk="1" hangingPunct="1">
              <a:defRPr/>
            </a:pPr>
            <a:r>
              <a:rPr lang="hu-HU" sz="2400" dirty="0">
                <a:solidFill>
                  <a:srgbClr val="333333"/>
                </a:solidFill>
              </a:rPr>
              <a:t>...</a:t>
            </a:r>
          </a:p>
          <a:p>
            <a:pPr eaLnBrk="1" hangingPunct="1">
              <a:defRPr/>
            </a:pPr>
            <a:r>
              <a:rPr lang="hu-HU"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Osztályterem</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24931" name="Rectangle 1027"/>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Iskolatáska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Tanár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Eur</a:t>
            </a:r>
            <a:r>
              <a:rPr lang="hu-HU" altLang="de-DE" sz="2400" dirty="0">
                <a:solidFill>
                  <a:srgbClr val="333333"/>
                </a:solidFill>
              </a:rPr>
              <a:t>ópa térképe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Könyvek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Padok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Tanári szék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t>
            </a:r>
            <a:r>
              <a:rPr lang="hu-HU" altLang="de-DE" sz="2400" dirty="0">
                <a:solidFill>
                  <a:srgbClr val="333333"/>
                </a:solidFill>
              </a:rPr>
              <a: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tanár táskája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Osztályterem</a:t>
            </a:r>
            <a:endParaRPr lang="de-DE" altLang="de-DE" sz="3600">
              <a:latin typeface="+mn-lt"/>
              <a:ea typeface="+mn-ea"/>
              <a:cs typeface="+mn-cs"/>
            </a:endParaRPr>
          </a:p>
        </p:txBody>
      </p:sp>
      <p:sp>
        <p:nvSpPr>
          <p:cNvPr id="126979" name="Rectangle 1027"/>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Iskolatáska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Tanár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Eur</a:t>
            </a:r>
            <a:r>
              <a:rPr lang="hu-HU" altLang="de-DE" sz="2400" dirty="0">
                <a:solidFill>
                  <a:srgbClr val="333333"/>
                </a:solidFill>
              </a:rPr>
              <a:t>ópa térképe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Könyvek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Padok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Tanári szék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t>
            </a:r>
            <a:r>
              <a:rPr lang="hu-HU" altLang="de-DE" sz="2400" dirty="0">
                <a:solidFill>
                  <a:srgbClr val="004992"/>
                </a:solidFill>
              </a:rPr>
              <a:t>ábla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tanár táskája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55</a:t>
            </a:fld>
            <a:endParaRPr lang="de-DE" altLang="de-DE">
              <a:latin typeface="+mn-lt"/>
            </a:endParaRPr>
          </a:p>
        </p:txBody>
      </p:sp>
      <p:pic>
        <p:nvPicPr>
          <p:cNvPr id="12"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56</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Horgász</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3107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t>
            </a:r>
            <a:r>
              <a:rPr lang="hu-HU" altLang="de-DE" sz="2400" dirty="0">
                <a:solidFill>
                  <a:srgbClr val="333333"/>
                </a:solidFill>
              </a:rPr>
              <a:t>ipa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Vödör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Csali a sapkára tűzve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“Sport</a:t>
            </a:r>
            <a:r>
              <a:rPr lang="hu-HU" altLang="de-DE" sz="2400">
                <a:solidFill>
                  <a:srgbClr val="333333"/>
                </a:solidFill>
              </a:rPr>
              <a:t>” </a:t>
            </a:r>
            <a:r>
              <a:rPr lang="hu-HU" altLang="de-DE" sz="2400" dirty="0">
                <a:solidFill>
                  <a:srgbClr val="333333"/>
                </a:solidFill>
              </a:rPr>
              <a:t>felirat a csónakon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Horog</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Piros pulóver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Víz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Hal</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Horgász</a:t>
            </a:r>
            <a:endParaRPr lang="de-DE" altLang="de-DE" sz="3600">
              <a:latin typeface="+mn-lt"/>
              <a:ea typeface="+mn-ea"/>
              <a:cs typeface="+mn-cs"/>
            </a:endParaRPr>
          </a:p>
        </p:txBody>
      </p:sp>
      <p:sp>
        <p:nvSpPr>
          <p:cNvPr id="13312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t>
            </a:r>
            <a:r>
              <a:rPr lang="hu-HU" altLang="de-DE" sz="2400" dirty="0">
                <a:solidFill>
                  <a:srgbClr val="333333"/>
                </a:solidFill>
              </a:rPr>
              <a:t>ipa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Vödör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Csali a sapkára tűzve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“Sport</a:t>
            </a:r>
            <a:r>
              <a:rPr lang="hu-HU" altLang="de-DE" sz="2400">
                <a:solidFill>
                  <a:srgbClr val="333333"/>
                </a:solidFill>
              </a:rPr>
              <a:t>”</a:t>
            </a:r>
            <a:r>
              <a:rPr lang="de-DE" altLang="de-DE" sz="2400">
                <a:solidFill>
                  <a:srgbClr val="333333"/>
                </a:solidFill>
              </a:rPr>
              <a:t> </a:t>
            </a:r>
            <a:r>
              <a:rPr lang="hu-HU" altLang="de-DE" sz="2400" dirty="0">
                <a:solidFill>
                  <a:srgbClr val="333333"/>
                </a:solidFill>
              </a:rPr>
              <a:t>felirat a csónakon</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Horog</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Piros pulóver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Víz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Hal</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58</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59</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Gondolkozzunk közösen!</a:t>
            </a:r>
            <a:endParaRPr lang="de-DE" altLang="de-DE" sz="3600">
              <a:latin typeface="+mn-lt"/>
              <a:ea typeface="+mn-ea"/>
              <a:cs typeface="+mn-cs"/>
            </a:endParaRPr>
          </a:p>
        </p:txBody>
      </p:sp>
      <p:sp>
        <p:nvSpPr>
          <p:cNvPr id="63491" name="Rectangle 3"/>
          <p:cNvSpPr>
            <a:spLocks noGrp="1" noChangeArrowheads="1"/>
          </p:cNvSpPr>
          <p:nvPr>
            <p:ph idx="1"/>
          </p:nvPr>
        </p:nvSpPr>
        <p:spPr/>
        <p:txBody>
          <a:bodyPr>
            <a:noAutofit/>
          </a:bodyPr>
          <a:lstStyle/>
          <a:p>
            <a:pPr eaLnBrk="1" hangingPunct="1">
              <a:defRPr/>
            </a:pPr>
            <a:r>
              <a:rPr lang="hu-HU" sz="2400" dirty="0">
                <a:solidFill>
                  <a:srgbClr val="333333"/>
                </a:solidFill>
              </a:rPr>
              <a:t>Mi minden található egy útkereszteződésben</a:t>
            </a:r>
            <a:r>
              <a:rPr lang="de-DE" sz="2400" dirty="0">
                <a:solidFill>
                  <a:srgbClr val="333333"/>
                </a:solidFill>
              </a:rPr>
              <a:t>?</a:t>
            </a:r>
            <a:endParaRPr lang="hu-HU" sz="2400" dirty="0">
              <a:solidFill>
                <a:srgbClr val="333333"/>
              </a:solidFill>
            </a:endParaRPr>
          </a:p>
          <a:p>
            <a:pPr eaLnBrk="1" hangingPunct="1">
              <a:defRPr/>
            </a:pPr>
            <a:r>
              <a:rPr lang="hu-HU" sz="2400" dirty="0">
                <a:solidFill>
                  <a:srgbClr val="333333"/>
                </a:solidFill>
              </a:rPr>
              <a:t>...</a:t>
            </a:r>
          </a:p>
          <a:p>
            <a:pPr eaLnBrk="1" hangingPunct="1">
              <a:defRPr/>
            </a:pPr>
            <a:r>
              <a:rPr lang="hu-HU" sz="2400" dirty="0">
                <a:solidFill>
                  <a:srgbClr val="333333"/>
                </a:solidFill>
              </a:rPr>
              <a:t>...</a:t>
            </a:r>
          </a:p>
          <a:p>
            <a:pPr eaLnBrk="1" hangingPunct="1">
              <a:defRPr/>
            </a:pPr>
            <a:r>
              <a:rPr lang="hu-HU" sz="2400" dirty="0">
                <a:solidFill>
                  <a:srgbClr val="333333"/>
                </a:solidFill>
              </a:rPr>
              <a:t>...</a:t>
            </a:r>
          </a:p>
          <a:p>
            <a:pPr eaLnBrk="1" hangingPunct="1">
              <a:defRPr/>
            </a:pPr>
            <a:r>
              <a:rPr lang="hu-HU"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Útkereszteződés</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3926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Autók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Rendőr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Gyerek biciklivel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Idős hölgy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Zöld lámpa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Zebra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a:t>
            </a:r>
            <a:r>
              <a:rPr lang="hu-HU" altLang="de-DE" sz="2400" dirty="0">
                <a:solidFill>
                  <a:srgbClr val="333333"/>
                </a:solidFill>
              </a:rPr>
              <a:t>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város sziluettje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Útkereszteződés</a:t>
            </a:r>
            <a:endParaRPr lang="de-DE" altLang="de-DE" sz="3600">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Autók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Rendőr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Gyerek biciklivel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Idős hölgy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Zöld lámpa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Zebra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a:t>
            </a:r>
            <a:r>
              <a:rPr lang="hu-HU" altLang="de-DE" sz="2400" dirty="0">
                <a:solidFill>
                  <a:srgbClr val="333333"/>
                </a:solidFill>
              </a:rPr>
              <a:t>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város sziluettje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62</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63</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Gondolkozzunk közösen!</a:t>
            </a:r>
            <a:endParaRPr lang="de-DE" altLang="de-DE" sz="3600">
              <a:latin typeface="+mn-lt"/>
              <a:ea typeface="+mn-ea"/>
              <a:cs typeface="+mn-cs"/>
            </a:endParaRPr>
          </a:p>
        </p:txBody>
      </p:sp>
      <p:sp>
        <p:nvSpPr>
          <p:cNvPr id="74755" name="Rectangle 3"/>
          <p:cNvSpPr>
            <a:spLocks noGrp="1" noChangeArrowheads="1"/>
          </p:cNvSpPr>
          <p:nvPr>
            <p:ph idx="1"/>
          </p:nvPr>
        </p:nvSpPr>
        <p:spPr/>
        <p:txBody>
          <a:bodyPr>
            <a:noAutofit/>
          </a:bodyPr>
          <a:lstStyle/>
          <a:p>
            <a:pPr>
              <a:defRPr/>
            </a:pPr>
            <a:r>
              <a:rPr lang="hu-HU" sz="2400" dirty="0">
                <a:solidFill>
                  <a:srgbClr val="333333"/>
                </a:solidFill>
              </a:rPr>
              <a:t>Minden található egy játszótéren</a:t>
            </a:r>
            <a:r>
              <a:rPr lang="de-DE" sz="2400" dirty="0">
                <a:solidFill>
                  <a:srgbClr val="333333"/>
                </a:solidFill>
              </a:rPr>
              <a:t>?</a:t>
            </a:r>
            <a:endParaRPr lang="hu-HU" sz="2400" dirty="0">
              <a:solidFill>
                <a:srgbClr val="333333"/>
              </a:solidFill>
            </a:endParaRPr>
          </a:p>
          <a:p>
            <a:pPr>
              <a:defRPr/>
            </a:pPr>
            <a:r>
              <a:rPr lang="hu-HU" sz="2400" dirty="0">
                <a:solidFill>
                  <a:srgbClr val="333333"/>
                </a:solidFill>
              </a:rPr>
              <a:t>...</a:t>
            </a:r>
          </a:p>
          <a:p>
            <a:pPr>
              <a:defRPr/>
            </a:pPr>
            <a:r>
              <a:rPr lang="hu-HU" sz="2400" dirty="0">
                <a:solidFill>
                  <a:srgbClr val="333333"/>
                </a:solidFill>
              </a:rPr>
              <a:t>...</a:t>
            </a:r>
          </a:p>
          <a:p>
            <a:pPr>
              <a:defRPr/>
            </a:pPr>
            <a:r>
              <a:rPr lang="hu-HU" sz="2400" dirty="0">
                <a:solidFill>
                  <a:srgbClr val="333333"/>
                </a:solidFill>
              </a:rPr>
              <a:t>...</a:t>
            </a:r>
          </a:p>
          <a:p>
            <a:pPr>
              <a:defRPr/>
            </a:pPr>
            <a:r>
              <a:rPr lang="hu-HU"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Játszótér</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Csúszda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Körhinta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Papírsárkány</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Gördeszka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Labda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Fák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Libikóka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Játékok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Homokozó</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Játszótér</a:t>
            </a:r>
            <a:endParaRPr lang="de-DE" altLang="de-DE" sz="3600">
              <a:latin typeface="+mn-lt"/>
              <a:ea typeface="+mn-ea"/>
              <a:cs typeface="+mn-cs"/>
            </a:endParaRPr>
          </a:p>
        </p:txBody>
      </p:sp>
      <p:sp>
        <p:nvSpPr>
          <p:cNvPr id="14950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Csúszda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Körhinta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Papírsárkány</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Gördeszka</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000" dirty="0">
                <a:solidFill>
                  <a:srgbClr val="004992"/>
                </a:solidFill>
              </a:rPr>
              <a:t>Labda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Fák</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000" dirty="0">
                <a:solidFill>
                  <a:srgbClr val="004992"/>
                </a:solidFill>
              </a:rPr>
              <a:t>Libikóka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Játékok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Homokozó</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67</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Esküvő</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Templomi ablak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Vőfély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Menyasszonyi fátyol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Nyoszolyólány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Templomi padok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Ajtó</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Esküvő</a:t>
            </a:r>
            <a:endParaRPr lang="de-DE" altLang="de-DE" sz="3600">
              <a:latin typeface="+mn-lt"/>
              <a:ea typeface="+mn-ea"/>
              <a:cs typeface="+mn-cs"/>
            </a:endParaRPr>
          </a:p>
        </p:txBody>
      </p:sp>
      <p:sp>
        <p:nvSpPr>
          <p:cNvPr id="1556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Templomi ablak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Vőfély</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Menyasszonyi fátyol</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Nyoszolyólány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Templomi padok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Ajtó</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69</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70</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Futball</a:t>
            </a:r>
            <a:br>
              <a:rPr lang="de-DE" altLang="de-DE" sz="3600">
                <a:solidFill>
                  <a:srgbClr val="004992"/>
                </a:solidFill>
                <a:latin typeface="+mn-lt"/>
                <a:ea typeface="+mn-ea"/>
                <a:cs typeface="+mn-cs"/>
              </a:rPr>
            </a:br>
            <a:r>
              <a:rPr lang="de-DE" altLang="de-DE">
                <a:solidFill>
                  <a:srgbClr val="004992"/>
                </a:solidFill>
                <a:latin typeface="+mn-lt"/>
                <a:ea typeface="+mn-ea"/>
                <a:cs typeface="+mn-cs"/>
              </a:rPr>
              <a:t>Mit láttak a képen? Mennyire biztosak ebben?</a:t>
            </a:r>
          </a:p>
        </p:txBody>
      </p:sp>
      <p:sp>
        <p:nvSpPr>
          <p:cNvPr id="15974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Eredmény 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Kapu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Felfestések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Játékosok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Labda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Nézők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Hirdetés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Zászlók</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Futball</a:t>
            </a:r>
          </a:p>
        </p:txBody>
      </p:sp>
      <p:sp>
        <p:nvSpPr>
          <p:cNvPr id="16179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Eredmény 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Kapu</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Felfestések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Játékosok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Labda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Nézők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Hirdetés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Zászlók</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72</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73</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Holdra szállás</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658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r</a:t>
            </a:r>
            <a:r>
              <a:rPr lang="de-DE" altLang="de-DE" sz="2400" dirty="0">
                <a:solidFill>
                  <a:srgbClr val="333333"/>
                </a:solidFill>
              </a:rPr>
              <a:t>ak</a:t>
            </a:r>
            <a:r>
              <a:rPr lang="hu-HU" altLang="de-DE" sz="2400" dirty="0">
                <a:solidFill>
                  <a:srgbClr val="333333"/>
                </a:solidFill>
              </a:rPr>
              <a:t>é</a:t>
            </a:r>
            <a:r>
              <a:rPr lang="de-DE" altLang="de-DE" sz="2400" dirty="0">
                <a:solidFill>
                  <a:srgbClr val="333333"/>
                </a:solidFill>
              </a:rPr>
              <a:t>t</a:t>
            </a:r>
            <a:r>
              <a:rPr lang="hu-HU" altLang="de-DE" sz="2400" dirty="0">
                <a:solidFill>
                  <a:srgbClr val="333333"/>
                </a:solidFill>
              </a:rPr>
              <a:t>a támasztékai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Oxigénpalack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Sisak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Hold</a:t>
            </a:r>
            <a:r>
              <a:rPr lang="de-DE" altLang="de-DE" sz="2400" dirty="0">
                <a:solidFill>
                  <a:srgbClr val="333333"/>
                </a:solidFill>
              </a:rPr>
              <a:t>kr</a:t>
            </a:r>
            <a:r>
              <a:rPr lang="hu-HU" altLang="de-DE" sz="2400" dirty="0">
                <a:solidFill>
                  <a:srgbClr val="333333"/>
                </a:solidFill>
              </a:rPr>
              <a:t>á</a:t>
            </a:r>
            <a:r>
              <a:rPr lang="de-DE" altLang="de-DE" sz="2400" dirty="0">
                <a:solidFill>
                  <a:srgbClr val="333333"/>
                </a:solidFill>
              </a:rPr>
              <a:t>ter</a:t>
            </a: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r</a:t>
            </a:r>
            <a:r>
              <a:rPr lang="de-DE" altLang="de-DE" sz="2400" dirty="0">
                <a:solidFill>
                  <a:srgbClr val="333333"/>
                </a:solidFill>
              </a:rPr>
              <a:t>ak</a:t>
            </a:r>
            <a:r>
              <a:rPr lang="hu-HU" altLang="de-DE" sz="2400" dirty="0">
                <a:solidFill>
                  <a:srgbClr val="333333"/>
                </a:solidFill>
              </a:rPr>
              <a:t>é</a:t>
            </a:r>
            <a:r>
              <a:rPr lang="de-DE" altLang="de-DE" sz="2400" dirty="0">
                <a:solidFill>
                  <a:srgbClr val="333333"/>
                </a:solidFill>
              </a:rPr>
              <a:t>t</a:t>
            </a:r>
            <a:r>
              <a:rPr lang="hu-HU" altLang="de-DE" sz="2400" dirty="0">
                <a:solidFill>
                  <a:srgbClr val="333333"/>
                </a:solidFill>
              </a:rPr>
              <a:t>a fúvókái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Egy bolygó sarlója a háttérben</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74</a:t>
            </a:fld>
            <a:endParaRPr lang="de-DE" altLang="de-DE">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Holdra szállás</a:t>
            </a:r>
            <a:endParaRPr lang="de-DE" altLang="de-DE" sz="3600">
              <a:latin typeface="+mn-lt"/>
              <a:ea typeface="+mn-ea"/>
              <a:cs typeface="+mn-cs"/>
            </a:endParaRPr>
          </a:p>
        </p:txBody>
      </p:sp>
      <p:sp>
        <p:nvSpPr>
          <p:cNvPr id="1679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r</a:t>
            </a:r>
            <a:r>
              <a:rPr lang="de-DE" altLang="de-DE" sz="2400" dirty="0">
                <a:solidFill>
                  <a:srgbClr val="333333"/>
                </a:solidFill>
              </a:rPr>
              <a:t>ak</a:t>
            </a:r>
            <a:r>
              <a:rPr lang="hu-HU" altLang="de-DE" sz="2400" dirty="0">
                <a:solidFill>
                  <a:srgbClr val="333333"/>
                </a:solidFill>
              </a:rPr>
              <a:t>é</a:t>
            </a:r>
            <a:r>
              <a:rPr lang="de-DE" altLang="de-DE" sz="2400" dirty="0">
                <a:solidFill>
                  <a:srgbClr val="333333"/>
                </a:solidFill>
              </a:rPr>
              <a:t>t</a:t>
            </a:r>
            <a:r>
              <a:rPr lang="hu-HU" altLang="de-DE" sz="2400" dirty="0">
                <a:solidFill>
                  <a:srgbClr val="333333"/>
                </a:solidFill>
              </a:rPr>
              <a:t>a támasztékai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Oxigénpalack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Sisak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Hold</a:t>
            </a:r>
            <a:r>
              <a:rPr lang="de-DE" altLang="de-DE" sz="2400" dirty="0">
                <a:solidFill>
                  <a:srgbClr val="004992"/>
                </a:solidFill>
              </a:rPr>
              <a:t>kr</a:t>
            </a:r>
            <a:r>
              <a:rPr lang="hu-HU" altLang="de-DE" sz="2400" dirty="0">
                <a:solidFill>
                  <a:srgbClr val="004992"/>
                </a:solidFill>
              </a:rPr>
              <a:t>á</a:t>
            </a:r>
            <a:r>
              <a:rPr lang="de-DE" altLang="de-DE" sz="2400" dirty="0">
                <a:solidFill>
                  <a:srgbClr val="004992"/>
                </a:solidFill>
              </a:rPr>
              <a:t>ter</a:t>
            </a: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A r</a:t>
            </a:r>
            <a:r>
              <a:rPr lang="de-DE" altLang="de-DE" sz="2400" dirty="0">
                <a:solidFill>
                  <a:srgbClr val="004992"/>
                </a:solidFill>
              </a:rPr>
              <a:t>ak</a:t>
            </a:r>
            <a:r>
              <a:rPr lang="hu-HU" altLang="de-DE" sz="2400" dirty="0">
                <a:solidFill>
                  <a:srgbClr val="004992"/>
                </a:solidFill>
              </a:rPr>
              <a:t>é</a:t>
            </a:r>
            <a:r>
              <a:rPr lang="de-DE" altLang="de-DE" sz="2400" dirty="0">
                <a:solidFill>
                  <a:srgbClr val="004992"/>
                </a:solidFill>
              </a:rPr>
              <a:t>t</a:t>
            </a:r>
            <a:r>
              <a:rPr lang="hu-HU" altLang="de-DE" sz="2400" dirty="0">
                <a:solidFill>
                  <a:srgbClr val="004992"/>
                </a:solidFill>
              </a:rPr>
              <a:t>a fúvókái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Egy bolygó sarlója a háttérben</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75</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76</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Mentő egység bevetésen</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7817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
            </a:r>
            <a:r>
              <a:rPr lang="hu-HU" altLang="de-DE" sz="2400" dirty="0">
                <a:solidFill>
                  <a:srgbClr val="333333"/>
                </a:solidFill>
              </a:rPr>
              <a:t>elikopter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Gumicsónak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Búvár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Felborult csónak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Víz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Heveder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Mentőöv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a:t>
            </a:r>
            <a:r>
              <a:rPr lang="hu-HU" altLang="de-DE" sz="2400" dirty="0">
                <a:solidFill>
                  <a:srgbClr val="333333"/>
                </a:solidFill>
              </a:rPr>
              <a:t>ó</a:t>
            </a:r>
            <a:r>
              <a:rPr lang="de-DE" altLang="de-DE" sz="2400" dirty="0">
                <a:solidFill>
                  <a:srgbClr val="333333"/>
                </a:solidFill>
              </a:rPr>
              <a:t>t</a:t>
            </a:r>
            <a:r>
              <a:rPr lang="hu-HU" altLang="de-DE" sz="2400" dirty="0">
                <a:solidFill>
                  <a:srgbClr val="333333"/>
                </a:solidFill>
              </a:rPr>
              <a:t>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77</a:t>
            </a:fld>
            <a:endParaRPr lang="de-DE"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9"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Mentő egység bevetésen</a:t>
            </a:r>
            <a:endParaRPr lang="de-DE" altLang="de-DE" sz="3600">
              <a:latin typeface="+mn-lt"/>
              <a:ea typeface="+mn-ea"/>
              <a:cs typeface="+mn-cs"/>
            </a:endParaRPr>
          </a:p>
        </p:txBody>
      </p:sp>
      <p:sp>
        <p:nvSpPr>
          <p:cNvPr id="180226"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
            </a:r>
            <a:r>
              <a:rPr lang="hu-HU" altLang="de-DE" sz="2400" dirty="0">
                <a:solidFill>
                  <a:srgbClr val="333333"/>
                </a:solidFill>
              </a:rPr>
              <a:t>elikopter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Gumicsónak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Búvár</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Felborult csónak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Víz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Heveder</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Mentőöv</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a:t>
            </a:r>
            <a:r>
              <a:rPr lang="hu-HU" altLang="de-DE" sz="2400" dirty="0">
                <a:solidFill>
                  <a:srgbClr val="333333"/>
                </a:solidFill>
              </a:rPr>
              <a:t>ó</a:t>
            </a:r>
            <a:r>
              <a:rPr lang="de-DE" altLang="de-DE" sz="2400" dirty="0">
                <a:solidFill>
                  <a:srgbClr val="333333"/>
                </a:solidFill>
              </a:rPr>
              <a:t>t</a:t>
            </a:r>
            <a:r>
              <a:rPr lang="hu-HU" altLang="de-DE" sz="2400" dirty="0">
                <a:solidFill>
                  <a:srgbClr val="333333"/>
                </a:solidFill>
              </a:rPr>
              <a:t>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78</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6" name="Rectangle 1030"/>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b="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79</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Gondolkozzunk közösen!</a:t>
            </a:r>
            <a:endParaRPr lang="de-DE" altLang="de-DE" sz="3600">
              <a:latin typeface="+mn-lt"/>
              <a:ea typeface="+mn-ea"/>
              <a:cs typeface="+mn-cs"/>
            </a:endParaRPr>
          </a:p>
        </p:txBody>
      </p:sp>
      <p:sp>
        <p:nvSpPr>
          <p:cNvPr id="70659" name="Rectangle 3"/>
          <p:cNvSpPr>
            <a:spLocks noGrp="1" noChangeArrowheads="1"/>
          </p:cNvSpPr>
          <p:nvPr>
            <p:ph idx="1"/>
          </p:nvPr>
        </p:nvSpPr>
        <p:spPr>
          <a:xfrm>
            <a:off x="411480" y="2203704"/>
            <a:ext cx="11338560" cy="4251960"/>
          </a:xfrm>
        </p:spPr>
        <p:txBody>
          <a:bodyPr wrap="square">
            <a:noAutofit/>
          </a:bodyPr>
          <a:lstStyle/>
          <a:p>
            <a:pPr eaLnBrk="1" hangingPunct="1">
              <a:buClr>
                <a:srgbClr val="333333"/>
              </a:buClr>
              <a:defRPr/>
            </a:pPr>
            <a:r>
              <a:rPr lang="hu-HU" sz="2400" dirty="0">
                <a:solidFill>
                  <a:srgbClr val="333333"/>
                </a:solidFill>
              </a:rPr>
              <a:t>Mi minden található egy építési területen</a:t>
            </a:r>
            <a:r>
              <a:rPr lang="de-DE" sz="2400" dirty="0">
                <a:solidFill>
                  <a:srgbClr val="333333"/>
                </a:solidFill>
              </a:rPr>
              <a:t>?</a:t>
            </a:r>
            <a:endParaRPr lang="hu-HU" sz="2400" dirty="0">
              <a:solidFill>
                <a:srgbClr val="333333"/>
              </a:solidFill>
            </a:endParaRPr>
          </a:p>
          <a:p>
            <a:pPr eaLnBrk="1" hangingPunct="1">
              <a:buClr>
                <a:srgbClr val="333333"/>
              </a:buClr>
              <a:defRPr/>
            </a:pPr>
            <a:r>
              <a:rPr lang="hu-HU" sz="2400" dirty="0">
                <a:solidFill>
                  <a:srgbClr val="333333"/>
                </a:solidFill>
              </a:rPr>
              <a:t>...</a:t>
            </a:r>
          </a:p>
          <a:p>
            <a:pPr eaLnBrk="1" hangingPunct="1">
              <a:buClr>
                <a:srgbClr val="333333"/>
              </a:buClr>
              <a:defRPr/>
            </a:pPr>
            <a:r>
              <a:rPr lang="hu-HU" sz="2400" dirty="0">
                <a:solidFill>
                  <a:srgbClr val="333333"/>
                </a:solidFill>
              </a:rPr>
              <a:t>...</a:t>
            </a:r>
          </a:p>
          <a:p>
            <a:pPr eaLnBrk="1" hangingPunct="1">
              <a:buClr>
                <a:srgbClr val="333333"/>
              </a:buClr>
              <a:defRPr/>
            </a:pPr>
            <a:r>
              <a:rPr lang="hu-HU" sz="2400" dirty="0">
                <a:solidFill>
                  <a:srgbClr val="333333"/>
                </a:solidFill>
              </a:rPr>
              <a:t>...</a:t>
            </a:r>
          </a:p>
          <a:p>
            <a:pPr eaLnBrk="1" hangingPunct="1">
              <a:buClr>
                <a:srgbClr val="333333"/>
              </a:buClr>
              <a:defRPr/>
            </a:pPr>
            <a:r>
              <a:rPr lang="hu-HU"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Útépítés</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8637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Csövek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Talicska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Terelőtábla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Munkagépek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Légkalapács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Lapát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a:t>
            </a:r>
            <a:r>
              <a:rPr lang="hu-HU" altLang="de-DE" sz="2400" dirty="0">
                <a:solidFill>
                  <a:srgbClr val="333333"/>
                </a:solidFill>
              </a:rPr>
              <a:t> tábla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Útépítés</a:t>
            </a:r>
          </a:p>
        </p:txBody>
      </p:sp>
      <p:sp>
        <p:nvSpPr>
          <p:cNvPr id="1884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Csövek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Talicska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Terelőtábla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Munkagépek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Légkalapács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Lapát</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STOP</a:t>
            </a:r>
            <a:r>
              <a:rPr lang="hu-HU" altLang="de-DE" sz="2400" dirty="0">
                <a:solidFill>
                  <a:srgbClr val="004992"/>
                </a:solidFill>
              </a:rPr>
              <a:t> tábla</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82</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b="1" dirty="0" err="1">
                <a:solidFill>
                  <a:srgbClr val="333333"/>
                </a:solidFill>
              </a:rPr>
              <a:t>Tanulási</a:t>
            </a:r>
            <a:r>
              <a:rPr lang="en-US" sz="2400" b="1" dirty="0">
                <a:solidFill>
                  <a:srgbClr val="333333"/>
                </a:solidFill>
              </a:rPr>
              <a:t> </a:t>
            </a:r>
            <a:r>
              <a:rPr lang="en-US" sz="2400" b="1" dirty="0" err="1">
                <a:solidFill>
                  <a:srgbClr val="333333"/>
                </a:solidFill>
              </a:rPr>
              <a:t>célok</a:t>
            </a:r>
            <a:r>
              <a:rPr lang="en-US" sz="2400" b="1" dirty="0">
                <a:solidFill>
                  <a:srgbClr val="333333"/>
                </a:solidFill>
              </a:rPr>
              <a:t>:</a:t>
            </a:r>
          </a:p>
          <a:p>
            <a:pPr marL="342900" lvl="0" indent="-342900" defTabSz="914400" fontAlgn="base">
              <a:buClr>
                <a:srgbClr val="000000"/>
              </a:buClr>
              <a:buFont typeface="WingDings"/>
              <a:buChar char=""/>
            </a:pPr>
            <a:r>
              <a:rPr lang="hu-HU" altLang="de-DE" sz="2000" dirty="0">
                <a:solidFill>
                  <a:srgbClr val="004992"/>
                </a:solidFill>
              </a:rPr>
              <a:t>Az emlékeink könnyen becsaphatnak minket</a:t>
            </a:r>
            <a:r>
              <a:rPr lang="de-DE" altLang="de-DE" sz="2000" dirty="0">
                <a:solidFill>
                  <a:srgbClr val="004992"/>
                </a:solidFill>
              </a:rPr>
              <a:t>!</a:t>
            </a:r>
            <a:br>
              <a:rPr lang="de-DE" altLang="de-DE" sz="2000" b="1" dirty="0">
                <a:solidFill>
                  <a:srgbClr val="004992"/>
                </a:solidFill>
              </a:rPr>
            </a:br>
            <a:r>
              <a:rPr lang="hu-HU" altLang="de-DE" sz="2000" dirty="0">
                <a:solidFill>
                  <a:srgbClr val="333333"/>
                </a:solidFill>
              </a:rPr>
              <a:t>Lényeges eseményeknél </a:t>
            </a:r>
            <a:r>
              <a:rPr lang="de-DE" altLang="de-DE" sz="2000" dirty="0">
                <a:solidFill>
                  <a:srgbClr val="333333"/>
                </a:solidFill>
              </a:rPr>
              <a:t>(</a:t>
            </a:r>
            <a:r>
              <a:rPr lang="hu-HU" altLang="de-DE" sz="2000" dirty="0">
                <a:solidFill>
                  <a:srgbClr val="333333"/>
                </a:solidFill>
              </a:rPr>
              <a:t>veszekedés</a:t>
            </a:r>
            <a:r>
              <a:rPr lang="de-DE" altLang="de-DE" sz="2000" dirty="0">
                <a:solidFill>
                  <a:srgbClr val="333333"/>
                </a:solidFill>
              </a:rPr>
              <a:t>, </a:t>
            </a:r>
            <a:r>
              <a:rPr lang="hu-HU" altLang="de-DE" sz="2000" dirty="0">
                <a:solidFill>
                  <a:srgbClr val="333333"/>
                </a:solidFill>
              </a:rPr>
              <a:t>tanúvallomások stb</a:t>
            </a:r>
            <a:r>
              <a:rPr lang="de-DE" altLang="de-DE" sz="2000" dirty="0">
                <a:solidFill>
                  <a:srgbClr val="333333"/>
                </a:solidFill>
              </a:rPr>
              <a:t>.) </a:t>
            </a:r>
            <a:r>
              <a:rPr lang="hu-HU" altLang="de-DE" sz="2000" dirty="0">
                <a:solidFill>
                  <a:srgbClr val="333333"/>
                </a:solidFill>
              </a:rPr>
              <a:t>különösen fontos, hogy az alábbiakat észben tartsák</a:t>
            </a:r>
            <a:r>
              <a:rPr lang="de-DE" altLang="de-DE" sz="2000" dirty="0">
                <a:solidFill>
                  <a:srgbClr val="333333"/>
                </a:solidFill>
              </a:rPr>
              <a:t>:</a:t>
            </a:r>
            <a:br>
              <a:rPr lang="hu-HU" altLang="de-DE" sz="2000" dirty="0">
                <a:solidFill>
                  <a:srgbClr val="333333"/>
                </a:solidFill>
              </a:rPr>
            </a:br>
            <a:r>
              <a:rPr lang="hu-HU" altLang="de-DE" sz="2000" dirty="0">
                <a:solidFill>
                  <a:srgbClr val="333333"/>
                </a:solidFill>
              </a:rPr>
              <a:t>Ha nem élénken </a:t>
            </a:r>
            <a:r>
              <a:rPr lang="de-DE" altLang="de-DE" sz="2000" dirty="0">
                <a:solidFill>
                  <a:srgbClr val="333333"/>
                </a:solidFill>
              </a:rPr>
              <a:t>(</a:t>
            </a:r>
            <a:r>
              <a:rPr lang="hu-HU" altLang="de-DE" sz="2000" dirty="0">
                <a:solidFill>
                  <a:srgbClr val="333333"/>
                </a:solidFill>
              </a:rPr>
              <a:t>azaz részletesen</a:t>
            </a:r>
            <a:r>
              <a:rPr lang="de-DE" altLang="de-DE" sz="2000" dirty="0">
                <a:solidFill>
                  <a:srgbClr val="333333"/>
                </a:solidFill>
              </a:rPr>
              <a:t>) </a:t>
            </a:r>
            <a:r>
              <a:rPr lang="hu-HU" altLang="de-DE" sz="2000" dirty="0">
                <a:solidFill>
                  <a:srgbClr val="333333"/>
                </a:solidFill>
              </a:rPr>
              <a:t>emlékeznek valamire</a:t>
            </a:r>
            <a:r>
              <a:rPr lang="de-DE" altLang="de-DE" sz="2000" dirty="0">
                <a:solidFill>
                  <a:srgbClr val="333333"/>
                </a:solidFill>
              </a:rPr>
              <a:t>:</a:t>
            </a:r>
          </a:p>
          <a:p>
            <a:pPr marL="774827" lvl="3" indent="-342900" defTabSz="914400" fontAlgn="base">
              <a:spcBef>
                <a:spcPts val="1999"/>
              </a:spcBef>
              <a:buClr>
                <a:srgbClr val="333333"/>
              </a:buClr>
              <a:buFont typeface="WingDings"/>
              <a:buChar char=""/>
            </a:pPr>
            <a:r>
              <a:rPr lang="hu-HU" altLang="de-DE" sz="2000" dirty="0">
                <a:solidFill>
                  <a:srgbClr val="004992"/>
                </a:solidFill>
              </a:rPr>
              <a:t>Számoljanak azzal a lehetőséggel is, hogy tévednek!</a:t>
            </a:r>
            <a:endParaRPr lang="de-DE" altLang="de-DE" sz="20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b="1" dirty="0" err="1">
                <a:solidFill>
                  <a:srgbClr val="333333"/>
                </a:solidFill>
              </a:rPr>
              <a:t>Tanulási</a:t>
            </a:r>
            <a:r>
              <a:rPr lang="en-US" sz="2400" b="1" dirty="0">
                <a:solidFill>
                  <a:srgbClr val="333333"/>
                </a:solidFill>
              </a:rPr>
              <a:t> </a:t>
            </a:r>
            <a:r>
              <a:rPr lang="en-US" sz="2400" b="1" dirty="0" err="1">
                <a:solidFill>
                  <a:srgbClr val="333333"/>
                </a:solidFill>
              </a:rPr>
              <a:t>célok</a:t>
            </a:r>
            <a:r>
              <a:rPr lang="en-US" sz="2400" b="1" dirty="0">
                <a:solidFill>
                  <a:srgbClr val="333333"/>
                </a:solidFill>
              </a:rPr>
              <a:t>:</a:t>
            </a:r>
          </a:p>
          <a:p>
            <a:pPr marL="342900" lvl="0" indent="-342900" defTabSz="914400" fontAlgn="base">
              <a:buClr>
                <a:srgbClr val="000000"/>
              </a:buClr>
              <a:buFont typeface="WingDings"/>
              <a:buChar char=""/>
            </a:pPr>
            <a:r>
              <a:rPr lang="hu-HU" altLang="de-DE" sz="2000" dirty="0">
                <a:solidFill>
                  <a:srgbClr val="004992"/>
                </a:solidFill>
              </a:rPr>
              <a:t>Az emlékeink könnyen becsaphatnak minket</a:t>
            </a:r>
            <a:r>
              <a:rPr lang="de-DE" altLang="de-DE" sz="2000" dirty="0">
                <a:solidFill>
                  <a:srgbClr val="004992"/>
                </a:solidFill>
              </a:rPr>
              <a:t>!</a:t>
            </a:r>
            <a:br>
              <a:rPr lang="de-DE" altLang="de-DE" sz="2000" b="1" dirty="0">
                <a:solidFill>
                  <a:srgbClr val="004992"/>
                </a:solidFill>
              </a:rPr>
            </a:br>
            <a:r>
              <a:rPr lang="hu-HU" altLang="de-DE" sz="2000" dirty="0">
                <a:solidFill>
                  <a:srgbClr val="333333"/>
                </a:solidFill>
              </a:rPr>
              <a:t>Lényeges eseményeknél </a:t>
            </a:r>
            <a:r>
              <a:rPr lang="de-DE" altLang="de-DE" sz="2000" dirty="0">
                <a:solidFill>
                  <a:srgbClr val="333333"/>
                </a:solidFill>
              </a:rPr>
              <a:t>(</a:t>
            </a:r>
            <a:r>
              <a:rPr lang="hu-HU" altLang="de-DE" sz="2000" dirty="0">
                <a:solidFill>
                  <a:srgbClr val="333333"/>
                </a:solidFill>
              </a:rPr>
              <a:t>veszekedés</a:t>
            </a:r>
            <a:r>
              <a:rPr lang="de-DE" altLang="de-DE" sz="2000" dirty="0">
                <a:solidFill>
                  <a:srgbClr val="333333"/>
                </a:solidFill>
              </a:rPr>
              <a:t>, </a:t>
            </a:r>
            <a:r>
              <a:rPr lang="hu-HU" altLang="de-DE" sz="2000" dirty="0">
                <a:solidFill>
                  <a:srgbClr val="333333"/>
                </a:solidFill>
              </a:rPr>
              <a:t>tanúvallomások stb</a:t>
            </a:r>
            <a:r>
              <a:rPr lang="de-DE" altLang="de-DE" sz="2000" dirty="0">
                <a:solidFill>
                  <a:srgbClr val="333333"/>
                </a:solidFill>
              </a:rPr>
              <a:t>.) </a:t>
            </a:r>
            <a:r>
              <a:rPr lang="hu-HU" altLang="de-DE" sz="2000" dirty="0">
                <a:solidFill>
                  <a:srgbClr val="333333"/>
                </a:solidFill>
              </a:rPr>
              <a:t>különösen fontos, hogy az alábbiakat észben tartsák</a:t>
            </a:r>
            <a:r>
              <a:rPr lang="de-DE" altLang="de-DE" sz="2000" dirty="0">
                <a:solidFill>
                  <a:srgbClr val="333333"/>
                </a:solidFill>
              </a:rPr>
              <a:t>:</a:t>
            </a:r>
            <a:br>
              <a:rPr lang="hu-HU" altLang="de-DE" sz="2000" dirty="0">
                <a:solidFill>
                  <a:srgbClr val="333333"/>
                </a:solidFill>
              </a:rPr>
            </a:br>
            <a:r>
              <a:rPr lang="hu-HU" altLang="de-DE" sz="2000" dirty="0">
                <a:solidFill>
                  <a:srgbClr val="333333"/>
                </a:solidFill>
              </a:rPr>
              <a:t>Ha nem élénken </a:t>
            </a:r>
            <a:r>
              <a:rPr lang="de-DE" altLang="de-DE" sz="2000" dirty="0">
                <a:solidFill>
                  <a:srgbClr val="333333"/>
                </a:solidFill>
              </a:rPr>
              <a:t>(</a:t>
            </a:r>
            <a:r>
              <a:rPr lang="hu-HU" altLang="de-DE" sz="2000" dirty="0">
                <a:solidFill>
                  <a:srgbClr val="333333"/>
                </a:solidFill>
              </a:rPr>
              <a:t>azaz részletesen</a:t>
            </a:r>
            <a:r>
              <a:rPr lang="de-DE" altLang="de-DE" sz="2000" dirty="0">
                <a:solidFill>
                  <a:srgbClr val="333333"/>
                </a:solidFill>
              </a:rPr>
              <a:t>) </a:t>
            </a:r>
            <a:r>
              <a:rPr lang="hu-HU" altLang="de-DE" sz="2000" dirty="0">
                <a:solidFill>
                  <a:srgbClr val="333333"/>
                </a:solidFill>
              </a:rPr>
              <a:t>emlékeznek valamire</a:t>
            </a:r>
            <a:r>
              <a:rPr lang="de-DE" altLang="de-DE" sz="2000" dirty="0">
                <a:solidFill>
                  <a:srgbClr val="333333"/>
                </a:solidFill>
              </a:rPr>
              <a:t>:</a:t>
            </a:r>
          </a:p>
          <a:p>
            <a:pPr marL="774827" lvl="3" indent="-342900" defTabSz="914400" fontAlgn="base">
              <a:spcBef>
                <a:spcPts val="1999"/>
              </a:spcBef>
              <a:buClr>
                <a:srgbClr val="333333"/>
              </a:buClr>
              <a:buFont typeface="WingDings"/>
              <a:buChar char=""/>
            </a:pPr>
            <a:r>
              <a:rPr lang="hu-HU" altLang="de-DE" sz="2000" dirty="0">
                <a:solidFill>
                  <a:srgbClr val="004992"/>
                </a:solidFill>
              </a:rPr>
              <a:t>Számoljanak azzal a lehetőséggel is, hogy tévednek!</a:t>
            </a:r>
            <a:endParaRPr lang="de-DE" altLang="de-DE" sz="2000" dirty="0">
              <a:solidFill>
                <a:srgbClr val="004992"/>
              </a:solidFill>
            </a:endParaRPr>
          </a:p>
          <a:p>
            <a:pPr marL="774827" lvl="3" indent="-342900" defTabSz="914400" fontAlgn="base">
              <a:spcBef>
                <a:spcPts val="1999"/>
              </a:spcBef>
              <a:buClr>
                <a:srgbClr val="000000"/>
              </a:buClr>
              <a:buFont typeface="WingDings"/>
              <a:buChar char=""/>
            </a:pPr>
            <a:r>
              <a:rPr lang="hu-HU" altLang="de-DE" sz="2000" dirty="0">
                <a:solidFill>
                  <a:srgbClr val="004992"/>
                </a:solidFill>
              </a:rPr>
              <a:t>Keressenek megerősítő információkat </a:t>
            </a:r>
            <a:r>
              <a:rPr lang="de-DE" altLang="de-DE" sz="2000" dirty="0">
                <a:solidFill>
                  <a:srgbClr val="004992"/>
                </a:solidFill>
              </a:rPr>
              <a:t>(</a:t>
            </a:r>
            <a:r>
              <a:rPr lang="hu-HU" altLang="de-DE" sz="2000" dirty="0">
                <a:solidFill>
                  <a:srgbClr val="004992"/>
                </a:solidFill>
              </a:rPr>
              <a:t>pl</a:t>
            </a:r>
            <a:r>
              <a:rPr lang="de-DE" altLang="de-DE" sz="2000" dirty="0">
                <a:solidFill>
                  <a:srgbClr val="004992"/>
                </a:solidFill>
              </a:rPr>
              <a:t>. </a:t>
            </a:r>
            <a:r>
              <a:rPr lang="hu-HU" altLang="de-DE" sz="2000" dirty="0">
                <a:solidFill>
                  <a:srgbClr val="004992"/>
                </a:solidFill>
              </a:rPr>
              <a:t>kérdezzék meg az érintetteket</a:t>
            </a:r>
            <a:r>
              <a:rPr lang="de-DE" altLang="de-DE" sz="2000" dirty="0">
                <a:solidFill>
                  <a:srgbClr val="004992"/>
                </a:solidFill>
              </a:rPr>
              <a:t>)</a:t>
            </a:r>
            <a:r>
              <a:rPr lang="hu-HU" altLang="de-DE" sz="2000" dirty="0">
                <a:solidFill>
                  <a:srgbClr val="004992"/>
                </a:solidFill>
              </a:rPr>
              <a:t>!</a:t>
            </a:r>
            <a:endParaRPr lang="en-US" sz="2000" b="1"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2020098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b="1" dirty="0" err="1">
                <a:solidFill>
                  <a:srgbClr val="333333"/>
                </a:solidFill>
              </a:rPr>
              <a:t>Tanulási</a:t>
            </a:r>
            <a:r>
              <a:rPr lang="en-US" sz="2400" b="1" dirty="0">
                <a:solidFill>
                  <a:srgbClr val="333333"/>
                </a:solidFill>
              </a:rPr>
              <a:t> </a:t>
            </a:r>
            <a:r>
              <a:rPr lang="en-US" sz="2400" b="1" dirty="0" err="1">
                <a:solidFill>
                  <a:srgbClr val="333333"/>
                </a:solidFill>
              </a:rPr>
              <a:t>célok</a:t>
            </a:r>
            <a:r>
              <a:rPr lang="en-US" sz="2400" b="1" dirty="0">
                <a:solidFill>
                  <a:srgbClr val="333333"/>
                </a:solidFill>
              </a:rPr>
              <a:t>:</a:t>
            </a:r>
          </a:p>
          <a:p>
            <a:pPr marL="342900" lvl="0" indent="-342900" defTabSz="914400" fontAlgn="base">
              <a:buClr>
                <a:srgbClr val="000000"/>
              </a:buClr>
              <a:buFont typeface="WingDings"/>
              <a:buChar char=""/>
            </a:pPr>
            <a:r>
              <a:rPr lang="hu-HU" altLang="de-DE" sz="2000" dirty="0">
                <a:solidFill>
                  <a:srgbClr val="004992"/>
                </a:solidFill>
              </a:rPr>
              <a:t>Az emlékeink könnyen becsaphatnak minket</a:t>
            </a:r>
            <a:r>
              <a:rPr lang="de-DE" altLang="de-DE" sz="2000" dirty="0">
                <a:solidFill>
                  <a:srgbClr val="004992"/>
                </a:solidFill>
              </a:rPr>
              <a:t>!</a:t>
            </a:r>
            <a:br>
              <a:rPr lang="de-DE" altLang="de-DE" sz="2000" b="1" dirty="0">
                <a:solidFill>
                  <a:srgbClr val="004992"/>
                </a:solidFill>
              </a:rPr>
            </a:br>
            <a:r>
              <a:rPr lang="hu-HU" altLang="de-DE" sz="2000" dirty="0">
                <a:solidFill>
                  <a:srgbClr val="333333"/>
                </a:solidFill>
              </a:rPr>
              <a:t>Lényeges eseményeknél </a:t>
            </a:r>
            <a:r>
              <a:rPr lang="de-DE" altLang="de-DE" sz="2000" dirty="0">
                <a:solidFill>
                  <a:srgbClr val="333333"/>
                </a:solidFill>
              </a:rPr>
              <a:t>(</a:t>
            </a:r>
            <a:r>
              <a:rPr lang="hu-HU" altLang="de-DE" sz="2000" dirty="0">
                <a:solidFill>
                  <a:srgbClr val="333333"/>
                </a:solidFill>
              </a:rPr>
              <a:t>veszekedés</a:t>
            </a:r>
            <a:r>
              <a:rPr lang="de-DE" altLang="de-DE" sz="2000" dirty="0">
                <a:solidFill>
                  <a:srgbClr val="333333"/>
                </a:solidFill>
              </a:rPr>
              <a:t>, </a:t>
            </a:r>
            <a:r>
              <a:rPr lang="hu-HU" altLang="de-DE" sz="2000" dirty="0">
                <a:solidFill>
                  <a:srgbClr val="333333"/>
                </a:solidFill>
              </a:rPr>
              <a:t>tanúvallomások stb</a:t>
            </a:r>
            <a:r>
              <a:rPr lang="de-DE" altLang="de-DE" sz="2000" dirty="0">
                <a:solidFill>
                  <a:srgbClr val="333333"/>
                </a:solidFill>
              </a:rPr>
              <a:t>.) </a:t>
            </a:r>
            <a:r>
              <a:rPr lang="hu-HU" altLang="de-DE" sz="2000" dirty="0">
                <a:solidFill>
                  <a:srgbClr val="333333"/>
                </a:solidFill>
              </a:rPr>
              <a:t>különösen fontos, hogy az alábbiakat észben tartsák</a:t>
            </a:r>
            <a:r>
              <a:rPr lang="de-DE" altLang="de-DE" sz="2000" dirty="0">
                <a:solidFill>
                  <a:srgbClr val="333333"/>
                </a:solidFill>
              </a:rPr>
              <a:t>:</a:t>
            </a:r>
            <a:br>
              <a:rPr lang="hu-HU" altLang="de-DE" sz="2000" dirty="0">
                <a:solidFill>
                  <a:srgbClr val="333333"/>
                </a:solidFill>
              </a:rPr>
            </a:br>
            <a:r>
              <a:rPr lang="hu-HU" altLang="de-DE" sz="2000" dirty="0">
                <a:solidFill>
                  <a:srgbClr val="333333"/>
                </a:solidFill>
              </a:rPr>
              <a:t>Ha nem élénken </a:t>
            </a:r>
            <a:r>
              <a:rPr lang="de-DE" altLang="de-DE" sz="2000" dirty="0">
                <a:solidFill>
                  <a:srgbClr val="333333"/>
                </a:solidFill>
              </a:rPr>
              <a:t>(</a:t>
            </a:r>
            <a:r>
              <a:rPr lang="hu-HU" altLang="de-DE" sz="2000" dirty="0">
                <a:solidFill>
                  <a:srgbClr val="333333"/>
                </a:solidFill>
              </a:rPr>
              <a:t>azaz részletesen</a:t>
            </a:r>
            <a:r>
              <a:rPr lang="de-DE" altLang="de-DE" sz="2000" dirty="0">
                <a:solidFill>
                  <a:srgbClr val="333333"/>
                </a:solidFill>
              </a:rPr>
              <a:t>) </a:t>
            </a:r>
            <a:r>
              <a:rPr lang="hu-HU" altLang="de-DE" sz="2000" dirty="0">
                <a:solidFill>
                  <a:srgbClr val="333333"/>
                </a:solidFill>
              </a:rPr>
              <a:t>emlékeznek valamire</a:t>
            </a:r>
            <a:r>
              <a:rPr lang="de-DE" altLang="de-DE" sz="2000" dirty="0">
                <a:solidFill>
                  <a:srgbClr val="333333"/>
                </a:solidFill>
              </a:rPr>
              <a:t>:</a:t>
            </a:r>
          </a:p>
          <a:p>
            <a:pPr marL="774827" lvl="3" indent="-342900" defTabSz="914400" fontAlgn="base">
              <a:spcBef>
                <a:spcPts val="1999"/>
              </a:spcBef>
              <a:buClr>
                <a:srgbClr val="333333"/>
              </a:buClr>
              <a:buFont typeface="WingDings"/>
              <a:buChar char=""/>
            </a:pPr>
            <a:r>
              <a:rPr lang="hu-HU" altLang="de-DE" sz="2000" dirty="0">
                <a:solidFill>
                  <a:srgbClr val="004992"/>
                </a:solidFill>
              </a:rPr>
              <a:t>Számoljanak azzal a lehetőséggel is, hogy tévednek!</a:t>
            </a:r>
            <a:endParaRPr lang="de-DE" altLang="de-DE" sz="2000" dirty="0">
              <a:solidFill>
                <a:srgbClr val="004992"/>
              </a:solidFill>
            </a:endParaRPr>
          </a:p>
          <a:p>
            <a:pPr marL="774827" lvl="3" indent="-342900" defTabSz="914400" fontAlgn="base">
              <a:spcBef>
                <a:spcPts val="1999"/>
              </a:spcBef>
              <a:buClr>
                <a:srgbClr val="000000"/>
              </a:buClr>
              <a:buFont typeface="WingDings"/>
              <a:buChar char=""/>
            </a:pPr>
            <a:r>
              <a:rPr lang="hu-HU" altLang="de-DE" sz="2000" dirty="0">
                <a:solidFill>
                  <a:srgbClr val="004992"/>
                </a:solidFill>
              </a:rPr>
              <a:t>Keressenek megerősítő információkat </a:t>
            </a:r>
            <a:r>
              <a:rPr lang="de-DE" altLang="de-DE" sz="2000" dirty="0">
                <a:solidFill>
                  <a:srgbClr val="004992"/>
                </a:solidFill>
              </a:rPr>
              <a:t>(</a:t>
            </a:r>
            <a:r>
              <a:rPr lang="hu-HU" altLang="de-DE" sz="2000" dirty="0">
                <a:solidFill>
                  <a:srgbClr val="004992"/>
                </a:solidFill>
              </a:rPr>
              <a:t>pl</a:t>
            </a:r>
            <a:r>
              <a:rPr lang="de-DE" altLang="de-DE" sz="2000" dirty="0">
                <a:solidFill>
                  <a:srgbClr val="004992"/>
                </a:solidFill>
              </a:rPr>
              <a:t>. </a:t>
            </a:r>
            <a:r>
              <a:rPr lang="hu-HU" altLang="de-DE" sz="2000" dirty="0">
                <a:solidFill>
                  <a:srgbClr val="004992"/>
                </a:solidFill>
              </a:rPr>
              <a:t>kérdezzék meg az érintetteket</a:t>
            </a:r>
            <a:r>
              <a:rPr lang="de-DE" altLang="de-DE" sz="2000" dirty="0">
                <a:solidFill>
                  <a:srgbClr val="004992"/>
                </a:solidFill>
              </a:rPr>
              <a:t>)</a:t>
            </a:r>
            <a:r>
              <a:rPr lang="hu-HU" altLang="de-DE" sz="2000" dirty="0">
                <a:solidFill>
                  <a:srgbClr val="004992"/>
                </a:solidFill>
              </a:rPr>
              <a:t>!</a:t>
            </a:r>
            <a:br>
              <a:rPr lang="hu-HU" altLang="de-DE" sz="2000" dirty="0">
                <a:solidFill>
                  <a:srgbClr val="004992"/>
                </a:solidFill>
              </a:rPr>
            </a:br>
            <a:r>
              <a:rPr lang="hu-HU" altLang="de-DE" sz="2000" u="sng" dirty="0">
                <a:solidFill>
                  <a:srgbClr val="333333"/>
                </a:solidFill>
              </a:rPr>
              <a:t>Példa</a:t>
            </a:r>
            <a:r>
              <a:rPr lang="de-DE" altLang="de-DE" sz="2000" dirty="0">
                <a:solidFill>
                  <a:srgbClr val="333333"/>
                </a:solidFill>
              </a:rPr>
              <a:t>: </a:t>
            </a:r>
            <a:r>
              <a:rPr lang="hu-HU" altLang="de-DE" sz="2000" dirty="0">
                <a:solidFill>
                  <a:srgbClr val="333333"/>
                </a:solidFill>
              </a:rPr>
              <a:t>Valakivel veszekedett és homályosan emlékszik arra, hogy a másik a családját szidta:</a:t>
            </a:r>
            <a:br>
              <a:rPr lang="hu-HU" altLang="de-DE" sz="2000" dirty="0">
                <a:solidFill>
                  <a:srgbClr val="333333"/>
                </a:solidFill>
              </a:rPr>
            </a:br>
            <a:r>
              <a:rPr lang="hu-HU" altLang="de-DE" sz="2000" dirty="0">
                <a:solidFill>
                  <a:srgbClr val="333333"/>
                </a:solidFill>
              </a:rPr>
              <a:t>Vegyék figyelembe azt a lehetőséget is, hogy csak az emlékezete tréfálta meg vagy rosszul emlékszik az eseményekre</a:t>
            </a:r>
            <a:r>
              <a:rPr lang="de-DE" altLang="de-DE" sz="2000" dirty="0">
                <a:solidFill>
                  <a:srgbClr val="333333"/>
                </a:solidFill>
              </a:rPr>
              <a:t>! </a:t>
            </a:r>
            <a:r>
              <a:rPr lang="hu-HU" altLang="de-DE" sz="2000" dirty="0">
                <a:solidFill>
                  <a:srgbClr val="333333"/>
                </a:solidFill>
              </a:rPr>
              <a:t>Kérdezze meg az ott jelenlévőket, ők hogyan emlékeznek!</a:t>
            </a:r>
            <a:endParaRPr lang="en-US" sz="2000" b="1"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48803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dirty="0">
                <a:solidFill>
                  <a:srgbClr val="333333"/>
                </a:solidFill>
              </a:rPr>
              <a:t>Pszichózis esetében fennáll annak a veszélye, hogy olyasmire is emlékezni vélünk, ami egyáltalán nem, vagy máshogy történt meg.</a:t>
            </a:r>
            <a:endParaRPr lang="de-DE"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86</a:t>
            </a:fld>
            <a:endParaRPr lang="de-DE" altLang="de-DE">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dirty="0">
                <a:solidFill>
                  <a:srgbClr val="333333"/>
                </a:solidFill>
              </a:rPr>
              <a:t>Pszichózis esetében fennáll annak a veszélye, hogy olyasmire is emlékezni vélünk, ami egyáltalán nem, vagy máshogy történt meg.</a:t>
            </a:r>
            <a:endParaRPr lang="de-DE" altLang="de-DE" dirty="0">
              <a:solidFill>
                <a:srgbClr val="333333"/>
              </a:solidFill>
            </a:endParaRPr>
          </a:p>
          <a:p>
            <a:pPr lvl="0" defTabSz="914400" fontAlgn="base"/>
            <a:r>
              <a:rPr lang="hu-HU" altLang="de-DE" dirty="0">
                <a:solidFill>
                  <a:srgbClr val="004992"/>
                </a:solidFill>
              </a:rPr>
              <a:t>Példa</a:t>
            </a:r>
            <a:r>
              <a:rPr lang="de-DE" altLang="de-DE" dirty="0">
                <a:solidFill>
                  <a:srgbClr val="004992"/>
                </a:solidFill>
              </a:rPr>
              <a:t>: </a:t>
            </a:r>
            <a:r>
              <a:rPr lang="hu-HU" altLang="de-DE" dirty="0">
                <a:solidFill>
                  <a:srgbClr val="333333"/>
                </a:solidFill>
              </a:rPr>
              <a:t>István meg van győződve arról, hogy ellopták a biciklijét.</a:t>
            </a:r>
          </a:p>
          <a:p>
            <a:pPr lvl="0" defTabSz="914400" fontAlgn="base"/>
            <a:r>
              <a:rPr lang="de-DE" altLang="de-DE" dirty="0">
                <a:solidFill>
                  <a:srgbClr val="004992"/>
                </a:solidFill>
              </a:rPr>
              <a:t>H</a:t>
            </a:r>
            <a:r>
              <a:rPr lang="hu-HU" altLang="de-DE" dirty="0">
                <a:solidFill>
                  <a:srgbClr val="004992"/>
                </a:solidFill>
              </a:rPr>
              <a:t>áttér</a:t>
            </a:r>
            <a:r>
              <a:rPr lang="de-DE" altLang="de-DE" dirty="0">
                <a:solidFill>
                  <a:srgbClr val="004992"/>
                </a:solidFill>
              </a:rPr>
              <a:t>: </a:t>
            </a:r>
            <a:r>
              <a:rPr lang="hu-HU" altLang="de-DE" dirty="0">
                <a:solidFill>
                  <a:srgbClr val="333333"/>
                </a:solidFill>
              </a:rPr>
              <a:t>A biciklije nem áll az ajtó előtt, holott 100%-ig biztos abban, hogy az előző este ott tette le. Ehelyett a biciklijét a bolt előtt a sarokban látja meg. István kész lenne felhívni a rendőrséget, mert úgy véli, a tolvaj a boltban lehet. Számára ez egy újabb bizonyítéka egy ellene irányuló összeesküvésnek, hiszen három héttel ezelőtt a pénztárcáját is ellopták.</a:t>
            </a:r>
          </a:p>
          <a:p>
            <a:pPr lvl="0" defTabSz="914400" fontAlgn="base"/>
            <a:r>
              <a:rPr lang="hu-HU" altLang="de-DE" dirty="0">
                <a:solidFill>
                  <a:srgbClr val="004992"/>
                </a:solidFill>
              </a:rPr>
              <a:t>De</a:t>
            </a:r>
            <a:r>
              <a:rPr lang="de-DE" altLang="de-DE" dirty="0">
                <a:solidFill>
                  <a:srgbClr val="004992"/>
                </a:solidFill>
              </a:rPr>
              <a:t>: </a:t>
            </a:r>
            <a:r>
              <a:rPr lang="hu-HU" altLang="de-DE" dirty="0">
                <a:solidFill>
                  <a:srgbClr val="333333"/>
                </a:solidFill>
              </a:rPr>
              <a:t>A telefonfülkében István véletlenül észreveszi a dzsekije zsebében a bicikli kulcsát. Ekkor jut eszébe, hogy a kerékpárt ő maga hagyta tegnap az üzlet előtt.</a:t>
            </a:r>
            <a:endParaRPr lang="de-DE"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42383434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dirty="0">
                <a:solidFill>
                  <a:srgbClr val="333333"/>
                </a:solidFill>
              </a:rPr>
              <a:t>Pszichózis esetében fennáll annak a veszélye, hogy olyasmire is emlékezni vélünk, ami egyáltalán nem, vagy máshogy történt meg.</a:t>
            </a:r>
            <a:endParaRPr lang="de-DE" altLang="de-DE" dirty="0">
              <a:solidFill>
                <a:srgbClr val="333333"/>
              </a:solidFill>
            </a:endParaRPr>
          </a:p>
          <a:p>
            <a:pPr lvl="0" defTabSz="914400" fontAlgn="base"/>
            <a:r>
              <a:rPr lang="hu-HU" altLang="de-DE" dirty="0">
                <a:solidFill>
                  <a:srgbClr val="004992"/>
                </a:solidFill>
              </a:rPr>
              <a:t>Példa</a:t>
            </a:r>
            <a:r>
              <a:rPr lang="de-DE" altLang="de-DE" dirty="0">
                <a:solidFill>
                  <a:srgbClr val="004992"/>
                </a:solidFill>
              </a:rPr>
              <a:t>: </a:t>
            </a:r>
            <a:r>
              <a:rPr lang="hu-HU" altLang="de-DE" dirty="0">
                <a:solidFill>
                  <a:srgbClr val="333333"/>
                </a:solidFill>
              </a:rPr>
              <a:t>István meg van győződve arról, hogy ellopták a biciklijét.</a:t>
            </a:r>
          </a:p>
          <a:p>
            <a:pPr lvl="0" defTabSz="914400" fontAlgn="base"/>
            <a:r>
              <a:rPr lang="de-DE" altLang="de-DE" dirty="0">
                <a:solidFill>
                  <a:srgbClr val="004992"/>
                </a:solidFill>
              </a:rPr>
              <a:t>H</a:t>
            </a:r>
            <a:r>
              <a:rPr lang="hu-HU" altLang="de-DE" dirty="0">
                <a:solidFill>
                  <a:srgbClr val="004992"/>
                </a:solidFill>
              </a:rPr>
              <a:t>áttér</a:t>
            </a:r>
            <a:r>
              <a:rPr lang="de-DE" altLang="de-DE" dirty="0">
                <a:solidFill>
                  <a:srgbClr val="004992"/>
                </a:solidFill>
              </a:rPr>
              <a:t>: </a:t>
            </a:r>
            <a:r>
              <a:rPr lang="hu-HU" altLang="de-DE" dirty="0">
                <a:solidFill>
                  <a:srgbClr val="333333"/>
                </a:solidFill>
              </a:rPr>
              <a:t>A biciklije nem áll az ajtó előtt, holott 100%-ig biztos abban, hogy az előző este ott tette le. Ehelyett a biciklijét a bolt előtt a sarokban látja meg. István kész lenne felhívni a rendőrséget, mert úgy véli, a tolvaj a boltban lehet. Számára ez egy újabb bizonyítéka egy ellene irányuló összeesküvésnek, hiszen három héttel ezelőtt a pénztárcáját is ellopták.</a:t>
            </a:r>
          </a:p>
          <a:p>
            <a:pPr lvl="0" defTabSz="914400" fontAlgn="base"/>
            <a:r>
              <a:rPr lang="hu-HU" altLang="de-DE" dirty="0">
                <a:solidFill>
                  <a:srgbClr val="004992"/>
                </a:solidFill>
              </a:rPr>
              <a:t>De</a:t>
            </a:r>
            <a:r>
              <a:rPr lang="de-DE" altLang="de-DE" dirty="0">
                <a:solidFill>
                  <a:srgbClr val="004992"/>
                </a:solidFill>
              </a:rPr>
              <a:t>: </a:t>
            </a:r>
            <a:r>
              <a:rPr lang="hu-HU" altLang="de-DE" dirty="0">
                <a:solidFill>
                  <a:srgbClr val="333333"/>
                </a:solidFill>
              </a:rPr>
              <a:t>A telefonfülkében István véletlenül észreveszi a dzsekije zsebében a bicikli kulcsát. Ekkor jut eszébe, hogy a kerékpárt ő maga hagyta tegnap az üzlet előtt.</a:t>
            </a:r>
            <a:endParaRPr lang="de-DE" altLang="de-DE" dirty="0">
              <a:solidFill>
                <a:srgbClr val="333333"/>
              </a:solidFill>
            </a:endParaRPr>
          </a:p>
          <a:p>
            <a:pPr lvl="0" defTabSz="914400" fontAlgn="base"/>
            <a:r>
              <a:rPr lang="hu-HU" altLang="de-DE" dirty="0">
                <a:solidFill>
                  <a:srgbClr val="333333"/>
                </a:solidFill>
              </a:rPr>
              <a:t>Hibás emlékezetnyomok gyakran akkor keletkeznek, ha félünk, vagy st</a:t>
            </a:r>
            <a:r>
              <a:rPr lang="de-DE" altLang="de-DE" dirty="0">
                <a:solidFill>
                  <a:srgbClr val="333333"/>
                </a:solidFill>
              </a:rPr>
              <a:t>r</a:t>
            </a:r>
            <a:r>
              <a:rPr lang="hu-HU" altLang="de-DE" dirty="0">
                <a:solidFill>
                  <a:srgbClr val="333333"/>
                </a:solidFill>
              </a:rPr>
              <a:t>esszes helyzetben vagyunk. Mielőtt komolyabb következményekkel járó következtetéseket vonnának le: Gondolják át, mennyire objektívek és helytállóak a feltételezéseik!</a:t>
            </a:r>
            <a:r>
              <a:rPr lang="de-DE" altLang="de-DE" dirty="0">
                <a:solidFill>
                  <a:srgbClr val="333333"/>
                </a:solidFill>
              </a:rPr>
              <a:t> </a:t>
            </a:r>
            <a:r>
              <a:rPr lang="hu-HU" altLang="de-DE" dirty="0">
                <a:solidFill>
                  <a:srgbClr val="333333"/>
                </a:solidFill>
              </a:rPr>
              <a:t>Gondoljanak ezen kívül arra is, hogy a hibás emléknyomok gyakran halványabbak, mint a valós emlékek.</a:t>
            </a:r>
            <a:endParaRPr lang="en-US"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88</a:t>
            </a:fld>
            <a:endParaRPr lang="de-DE" altLang="de-DE">
              <a:latin typeface="+mn-lt"/>
            </a:endParaRPr>
          </a:p>
        </p:txBody>
      </p:sp>
    </p:spTree>
    <p:extLst>
      <p:ext uri="{BB962C8B-B14F-4D97-AF65-F5344CB8AC3E}">
        <p14:creationId xmlns:p14="http://schemas.microsoft.com/office/powerpoint/2010/main" val="33974520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7E850AA5-E3C3-44AA-AE77-8F69DEA2506C}" type="slidenum">
              <a:rPr lang="de-DE" altLang="de-DE" smtClean="0">
                <a:latin typeface="+mn-lt"/>
              </a:rPr>
              <a:pPr>
                <a:defRPr/>
              </a:pPr>
              <a:t>89</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b="0" spc="-10" dirty="0">
                <a:solidFill>
                  <a:srgbClr val="333333"/>
                </a:solidFill>
              </a:rPr>
              <a:t>www.uke.de/mct_app</a:t>
            </a:r>
            <a:endParaRPr lang="de-DE" sz="1800" b="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0247482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90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512249940"/>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4190</Words>
  <Application>Microsoft Office PowerPoint</Application>
  <PresentationFormat>Benutzerdefiniert</PresentationFormat>
  <Paragraphs>772</Paragraphs>
  <Slides>90</Slides>
  <Notes>90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90</vt:i4>
      </vt:variant>
    </vt:vector>
  </HeadingPairs>
  <TitlesOfParts>
    <vt:vector size="98" baseType="lpstr">
      <vt:lpstr>Times New Roman</vt:lpstr>
      <vt:lpstr>Verdana</vt:lpstr>
      <vt:lpstr>Wingdings</vt:lpstr>
      <vt:lpstr>Wingdings</vt:lpstr>
      <vt:lpstr>Symbol</vt:lpstr>
      <vt:lpstr>Calibri Light</vt:lpstr>
      <vt:lpstr>Arial</vt:lpstr>
      <vt:lpstr>UKE_PPT-Vorlage_16zu9</vt:lpstr>
      <vt:lpstr>MKT 5 A – Emlékezet</vt:lpstr>
      <vt:lpstr>Emlékezet</vt:lpstr>
      <vt:lpstr>Emlékezet</vt:lpstr>
      <vt:lpstr>Emlékezet</vt:lpstr>
      <vt:lpstr>Emlékezet</vt:lpstr>
      <vt:lpstr>Emlékezet</vt:lpstr>
      <vt:lpstr>Hogyan tudnám könnyebben megjegyezni a dolgokat?</vt:lpstr>
      <vt:lpstr>Hogyan tudnám könnyebben megjegyezni a dolgokat?</vt:lpstr>
      <vt:lpstr>Hogyan tudnám könnyebben megjegyezni a dolgokat?</vt:lpstr>
      <vt:lpstr>Hogyan tudnám könnyebben megjegyezni a dolgokat?</vt:lpstr>
      <vt:lpstr>Hogyan tudnám könnyebben megjegyezni a dolgokat?</vt:lpstr>
      <vt:lpstr>Hogyan tudnám könnyebben megjegyezni a dolgokat?</vt:lpstr>
      <vt:lpstr>Hogyan tudnám könnyebben megjegyezni a dolgokat?</vt:lpstr>
      <vt:lpstr>Hogyan tudnám könnyebben megjegyezni a dolgokat?</vt:lpstr>
      <vt:lpstr>Hogyan tudnám könnyebben megjegyezni a dolgokat?</vt:lpstr>
      <vt:lpstr>Mindannyian ugyanazt látjuk és ugyanarra emlékezünk?</vt:lpstr>
      <vt:lpstr>Figyeljék meg a három festményen a színek és méretek különbözőségeit! Felfedeznek valamit, amit a művészek különbözőképpen ábrázoltak, vagy amit lehagytak a képről?</vt:lpstr>
      <vt:lpstr>Mindenki máshogy észleli a dolgokat! Mint ahogy ezen a három képen is: ugyanazt a tájat látjuk de különböző megvilágításban!</vt:lpstr>
      <vt:lpstr>Gyakorlat</vt:lpstr>
      <vt:lpstr>Gyakorlat</vt:lpstr>
      <vt:lpstr>Gyakorlat</vt:lpstr>
      <vt:lpstr>PowerPoint-Präsentation</vt:lpstr>
      <vt:lpstr>A strandon Mit láttak a képen? Mennyire biztosak ebben?</vt:lpstr>
      <vt:lpstr>A strandon</vt:lpstr>
      <vt:lpstr>PowerPoint-Präsentation</vt:lpstr>
      <vt:lpstr>Pályaudvar Mit láttak a képen? Mennyire biztosak ebben?</vt:lpstr>
      <vt:lpstr>Pályaudvar</vt:lpstr>
      <vt:lpstr>Amikor megcsal az emlékezetünk!</vt:lpstr>
      <vt:lpstr>Amikor megcsal az emlékezetünk!</vt:lpstr>
      <vt:lpstr>Amikor megcsal az emlékezetünk!</vt:lpstr>
      <vt:lpstr>Milyen fajtáit ismerjük az emlékezeti hibáknak?</vt:lpstr>
      <vt:lpstr>Milyen fajtáit ismerjük az emlékezeti hibáknak?</vt:lpstr>
      <vt:lpstr>Milyen fajtáit ismerjük az emlékezeti hibáknak?</vt:lpstr>
      <vt:lpstr>Milyen fajtáit ismerjük az emlékezeti hibáknak?</vt:lpstr>
      <vt:lpstr>Amikor megcsal az emlékezetünk!</vt:lpstr>
      <vt:lpstr>Amikor megcsal az emlékezetünk!</vt:lpstr>
      <vt:lpstr>Amikor megcsal az emlékezetünk!</vt:lpstr>
      <vt:lpstr>Amikor megcsal az emlékezetünk!</vt:lpstr>
      <vt:lpstr>Mit is jelent mindez?</vt:lpstr>
      <vt:lpstr>Mit is jelent mindez?</vt:lpstr>
      <vt:lpstr>Mit is jelent mindez?</vt:lpstr>
      <vt:lpstr>Hogyan járulnak hozzá az emlékezeti nehézségek a téves ítéletekhez pszichózis alatt – példák</vt:lpstr>
      <vt:lpstr>2. feladat</vt:lpstr>
      <vt:lpstr>2. feladat</vt:lpstr>
      <vt:lpstr>PowerPoint-Präsentation</vt:lpstr>
      <vt:lpstr>Büfé Mit láttak a képen? Mennyire biztosak ebben?</vt:lpstr>
      <vt:lpstr>Büfé</vt:lpstr>
      <vt:lpstr>PowerPoint-Präsentation</vt:lpstr>
      <vt:lpstr>Kertészet Mit láttak a képen? Mennyire biztosak ebben?</vt:lpstr>
      <vt:lpstr>Kertészet</vt:lpstr>
      <vt:lpstr>Igény szerint: Videoklip</vt:lpstr>
      <vt:lpstr>PowerPoint-Präsentation</vt:lpstr>
      <vt:lpstr>Gondolkozzunk közösen!</vt:lpstr>
      <vt:lpstr>Osztályterem Mit láttak a képen? Mennyire biztosak ebben?</vt:lpstr>
      <vt:lpstr>Osztályterem</vt:lpstr>
      <vt:lpstr>PowerPoint-Präsentation</vt:lpstr>
      <vt:lpstr>Horgász Mit láttak a képen? Mennyire biztosak ebben?</vt:lpstr>
      <vt:lpstr>Horgász</vt:lpstr>
      <vt:lpstr>PowerPoint-Präsentation</vt:lpstr>
      <vt:lpstr>Gondolkozzunk közösen!</vt:lpstr>
      <vt:lpstr>Útkereszteződés Mit láttak a képen? Mennyire biztosak ebben?</vt:lpstr>
      <vt:lpstr>Útkereszteződés</vt:lpstr>
      <vt:lpstr>PowerPoint-Präsentation</vt:lpstr>
      <vt:lpstr>Gondolkozzunk közösen!</vt:lpstr>
      <vt:lpstr>Játszótér Mit láttak a képen? Mennyire biztosak ebben?</vt:lpstr>
      <vt:lpstr>Játszótér</vt:lpstr>
      <vt:lpstr>PowerPoint-Präsentation</vt:lpstr>
      <vt:lpstr>Esküvő Mit láttak a képen? Mennyire biztosak ebben?</vt:lpstr>
      <vt:lpstr>Esküvő</vt:lpstr>
      <vt:lpstr>PowerPoint-Präsentation</vt:lpstr>
      <vt:lpstr>Futball Mit láttak a képen? Mennyire biztosak ebben?</vt:lpstr>
      <vt:lpstr>Futball</vt:lpstr>
      <vt:lpstr>PowerPoint-Präsentation</vt:lpstr>
      <vt:lpstr>Holdra szállás Mit láttak a képen? Mennyire biztosak ebben?</vt:lpstr>
      <vt:lpstr>Holdra szállás</vt:lpstr>
      <vt:lpstr>PowerPoint-Präsentation</vt:lpstr>
      <vt:lpstr>Mentő egység bevetésen Mit láttak a képen? Mennyire biztosak ebben?</vt:lpstr>
      <vt:lpstr>Mentő egység bevetésen</vt:lpstr>
      <vt:lpstr>PowerPoint-Präsentation</vt:lpstr>
      <vt:lpstr>Gondolkozzunk közösen!</vt:lpstr>
      <vt:lpstr>Útépítés Mit láttak a képen? Mennyire biztosak ebben?</vt:lpstr>
      <vt:lpstr>Útépítés</vt:lpstr>
      <vt:lpstr>Hogyan alkalmazzuk a mindennapokban?</vt:lpstr>
      <vt:lpstr>Hogyan alkalmazzuk a mindennapokban?</vt:lpstr>
      <vt:lpstr>Hogyan alkalmazzuk a mindennapokban?</vt:lpstr>
      <vt:lpstr>Mi köze van ennek a pszichózishoz?</vt:lpstr>
      <vt:lpstr>Mi köze van ennek a pszichózishoz?</vt:lpstr>
      <vt:lpstr>Mi köze van ennek a pszichózishoz?</vt:lpstr>
      <vt:lpstr>Köszönjük a figyelmet!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328</cp:revision>
  <dcterms:created xsi:type="dcterms:W3CDTF">2004-06-30T16:15:23Z</dcterms:created>
  <dcterms:modified xsi:type="dcterms:W3CDTF">2022-07-04T11:25:51Z</dcterms:modified>
</cp:coreProperties>
</file>