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134"/>
  </p:notesMasterIdLst>
  <p:handoutMasterIdLst>
    <p:handoutMasterId r:id="rId135"/>
  </p:handoutMasterIdLst>
  <p:sldIdLst>
    <p:sldId id="937" r:id="rId2"/>
    <p:sldId id="874" r:id="rId3"/>
    <p:sldId id="912" r:id="rId4"/>
    <p:sldId id="911" r:id="rId5"/>
    <p:sldId id="910" r:id="rId6"/>
    <p:sldId id="909" r:id="rId7"/>
    <p:sldId id="882" r:id="rId8"/>
    <p:sldId id="914" r:id="rId9"/>
    <p:sldId id="913" r:id="rId10"/>
    <p:sldId id="884" r:id="rId11"/>
    <p:sldId id="916" r:id="rId12"/>
    <p:sldId id="915" r:id="rId13"/>
    <p:sldId id="802" r:id="rId14"/>
    <p:sldId id="803" r:id="rId15"/>
    <p:sldId id="804" r:id="rId16"/>
    <p:sldId id="805" r:id="rId17"/>
    <p:sldId id="807" r:id="rId18"/>
    <p:sldId id="806" r:id="rId19"/>
    <p:sldId id="869" r:id="rId20"/>
    <p:sldId id="878" r:id="rId21"/>
    <p:sldId id="917" r:id="rId22"/>
    <p:sldId id="860" r:id="rId23"/>
    <p:sldId id="879" r:id="rId24"/>
    <p:sldId id="919" r:id="rId25"/>
    <p:sldId id="918" r:id="rId26"/>
    <p:sldId id="784" r:id="rId27"/>
    <p:sldId id="696" r:id="rId28"/>
    <p:sldId id="697" r:id="rId29"/>
    <p:sldId id="698" r:id="rId30"/>
    <p:sldId id="699" r:id="rId31"/>
    <p:sldId id="700" r:id="rId32"/>
    <p:sldId id="701" r:id="rId33"/>
    <p:sldId id="702" r:id="rId34"/>
    <p:sldId id="703" r:id="rId35"/>
    <p:sldId id="711" r:id="rId36"/>
    <p:sldId id="704" r:id="rId37"/>
    <p:sldId id="705" r:id="rId38"/>
    <p:sldId id="706" r:id="rId39"/>
    <p:sldId id="707" r:id="rId40"/>
    <p:sldId id="708" r:id="rId41"/>
    <p:sldId id="709" r:id="rId42"/>
    <p:sldId id="710" r:id="rId43"/>
    <p:sldId id="712" r:id="rId44"/>
    <p:sldId id="713" r:id="rId45"/>
    <p:sldId id="714" r:id="rId46"/>
    <p:sldId id="715" r:id="rId47"/>
    <p:sldId id="716" r:id="rId48"/>
    <p:sldId id="717" r:id="rId49"/>
    <p:sldId id="718" r:id="rId50"/>
    <p:sldId id="719" r:id="rId51"/>
    <p:sldId id="720" r:id="rId52"/>
    <p:sldId id="450" r:id="rId53"/>
    <p:sldId id="892" r:id="rId54"/>
    <p:sldId id="843" r:id="rId55"/>
    <p:sldId id="844" r:id="rId56"/>
    <p:sldId id="845" r:id="rId57"/>
    <p:sldId id="846" r:id="rId58"/>
    <p:sldId id="847" r:id="rId59"/>
    <p:sldId id="848" r:id="rId60"/>
    <p:sldId id="849" r:id="rId61"/>
    <p:sldId id="850" r:id="rId62"/>
    <p:sldId id="817" r:id="rId63"/>
    <p:sldId id="818" r:id="rId64"/>
    <p:sldId id="819" r:id="rId65"/>
    <p:sldId id="820" r:id="rId66"/>
    <p:sldId id="821" r:id="rId67"/>
    <p:sldId id="822" r:id="rId68"/>
    <p:sldId id="823" r:id="rId69"/>
    <p:sldId id="824" r:id="rId70"/>
    <p:sldId id="825" r:id="rId71"/>
    <p:sldId id="920" r:id="rId72"/>
    <p:sldId id="667" r:id="rId73"/>
    <p:sldId id="833" r:id="rId74"/>
    <p:sldId id="834" r:id="rId75"/>
    <p:sldId id="835" r:id="rId76"/>
    <p:sldId id="836" r:id="rId77"/>
    <p:sldId id="837" r:id="rId78"/>
    <p:sldId id="838" r:id="rId79"/>
    <p:sldId id="839" r:id="rId80"/>
    <p:sldId id="840" r:id="rId81"/>
    <p:sldId id="801" r:id="rId82"/>
    <p:sldId id="793" r:id="rId83"/>
    <p:sldId id="794" r:id="rId84"/>
    <p:sldId id="795" r:id="rId85"/>
    <p:sldId id="796" r:id="rId86"/>
    <p:sldId id="797" r:id="rId87"/>
    <p:sldId id="798" r:id="rId88"/>
    <p:sldId id="799" r:id="rId89"/>
    <p:sldId id="800" r:id="rId90"/>
    <p:sldId id="791" r:id="rId91"/>
    <p:sldId id="826" r:id="rId92"/>
    <p:sldId id="827" r:id="rId93"/>
    <p:sldId id="828" r:id="rId94"/>
    <p:sldId id="829" r:id="rId95"/>
    <p:sldId id="830" r:id="rId96"/>
    <p:sldId id="831" r:id="rId97"/>
    <p:sldId id="832" r:id="rId98"/>
    <p:sldId id="556" r:id="rId99"/>
    <p:sldId id="761" r:id="rId100"/>
    <p:sldId id="762" r:id="rId101"/>
    <p:sldId id="763" r:id="rId102"/>
    <p:sldId id="881" r:id="rId103"/>
    <p:sldId id="921" r:id="rId104"/>
    <p:sldId id="766" r:id="rId105"/>
    <p:sldId id="767" r:id="rId106"/>
    <p:sldId id="768" r:id="rId107"/>
    <p:sldId id="769" r:id="rId108"/>
    <p:sldId id="770" r:id="rId109"/>
    <p:sldId id="771" r:id="rId110"/>
    <p:sldId id="852" r:id="rId111"/>
    <p:sldId id="853" r:id="rId112"/>
    <p:sldId id="854" r:id="rId113"/>
    <p:sldId id="855" r:id="rId114"/>
    <p:sldId id="903" r:id="rId115"/>
    <p:sldId id="925" r:id="rId116"/>
    <p:sldId id="924" r:id="rId117"/>
    <p:sldId id="923" r:id="rId118"/>
    <p:sldId id="922" r:id="rId119"/>
    <p:sldId id="886" r:id="rId120"/>
    <p:sldId id="927" r:id="rId121"/>
    <p:sldId id="926" r:id="rId122"/>
    <p:sldId id="908" r:id="rId123"/>
    <p:sldId id="891" r:id="rId124"/>
    <p:sldId id="928" r:id="rId125"/>
    <p:sldId id="929" r:id="rId126"/>
    <p:sldId id="930" r:id="rId127"/>
    <p:sldId id="931" r:id="rId128"/>
    <p:sldId id="932" r:id="rId129"/>
    <p:sldId id="933" r:id="rId130"/>
    <p:sldId id="934" r:id="rId131"/>
    <p:sldId id="935" r:id="rId132"/>
    <p:sldId id="936" r:id="rId133"/>
  </p:sldIdLst>
  <p:sldSz cx="12195175" cy="6858000"/>
  <p:notesSz cx="7099300" cy="10234613"/>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00" autoAdjust="0"/>
    <p:restoredTop sz="94670" autoAdjust="0"/>
  </p:normalViewPr>
  <p:slideViewPr>
    <p:cSldViewPr>
      <p:cViewPr varScale="1">
        <p:scale>
          <a:sx n="128" d="100"/>
          <a:sy n="128" d="100"/>
        </p:scale>
        <p:origin x="832" y="176"/>
      </p:cViewPr>
      <p:guideLst>
        <p:guide orient="horz" pos="79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1446"/>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2875B072-2449-4F47-8F03-93638BDBA4D1}" type="slidenum">
              <a:rPr lang="en-GB" altLang="de-DE"/>
              <a:pPr/>
              <a:t>‹Nr.›</a:t>
            </a:fld>
            <a:endParaRPr lang="en-GB" altLang="de-DE"/>
          </a:p>
        </p:txBody>
      </p:sp>
    </p:spTree>
    <p:extLst>
      <p:ext uri="{BB962C8B-B14F-4D97-AF65-F5344CB8AC3E}">
        <p14:creationId xmlns:p14="http://schemas.microsoft.com/office/powerpoint/2010/main" val="2574531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de-DE"/>
          </a:p>
        </p:txBody>
      </p:sp>
      <p:sp>
        <p:nvSpPr>
          <p:cNvPr id="13926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3E674E60-AC99-4017-90A8-F03A2C59281A}" type="slidenum">
              <a:rPr lang="de-DE" altLang="de-DE"/>
              <a:pPr/>
              <a:t>‹Nr.›</a:t>
            </a:fld>
            <a:endParaRPr lang="de-DE" altLang="de-DE"/>
          </a:p>
        </p:txBody>
      </p:sp>
    </p:spTree>
    <p:extLst>
      <p:ext uri="{BB962C8B-B14F-4D97-AF65-F5344CB8AC3E}">
        <p14:creationId xmlns:p14="http://schemas.microsoft.com/office/powerpoint/2010/main" val="10066513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F7C587-9407-467A-AB01-98BC35989F29}" type="slidenum">
              <a:rPr lang="de-DE" altLang="de-DE" sz="1300"/>
              <a:pPr eaLnBrk="1" hangingPunct="1">
                <a:spcBef>
                  <a:spcPct val="0"/>
                </a:spcBef>
              </a:pPr>
              <a:t>2</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2287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F7C587-9407-467A-AB01-98BC35989F29}" type="slidenum">
              <a:rPr lang="de-DE" altLang="de-DE" sz="1300"/>
              <a:pPr eaLnBrk="1" hangingPunct="1">
                <a:spcBef>
                  <a:spcPct val="0"/>
                </a:spcBef>
              </a:pPr>
              <a:t>3</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2287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F7C587-9407-467A-AB01-98BC35989F29}" type="slidenum">
              <a:rPr lang="de-DE" altLang="de-DE" sz="1300"/>
              <a:pPr eaLnBrk="1" hangingPunct="1">
                <a:spcBef>
                  <a:spcPct val="0"/>
                </a:spcBef>
              </a:pPr>
              <a:t>4</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2287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F7C587-9407-467A-AB01-98BC35989F29}" type="slidenum">
              <a:rPr lang="de-DE" altLang="de-DE" sz="1300"/>
              <a:pPr eaLnBrk="1" hangingPunct="1">
                <a:spcBef>
                  <a:spcPct val="0"/>
                </a:spcBef>
              </a:pPr>
              <a:t>5</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2287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F7C587-9407-467A-AB01-98BC35989F29}" type="slidenum">
              <a:rPr lang="de-DE" altLang="de-DE" sz="1300"/>
              <a:pPr eaLnBrk="1" hangingPunct="1">
                <a:spcBef>
                  <a:spcPct val="0"/>
                </a:spcBef>
              </a:pPr>
              <a:t>6</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2287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60B248-1FC6-4A7C-B894-80BAEAB674BE}" type="slidenum">
              <a:rPr lang="de-DE" altLang="de-DE" sz="1300"/>
              <a:pPr eaLnBrk="1" hangingPunct="1">
                <a:spcBef>
                  <a:spcPct val="0"/>
                </a:spcBef>
              </a:pPr>
              <a:t>7</a:t>
            </a:fld>
            <a:endParaRPr lang="de-DE" altLang="de-DE"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8507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60B248-1FC6-4A7C-B894-80BAEAB674BE}" type="slidenum">
              <a:rPr lang="de-DE" altLang="de-DE" sz="1300"/>
              <a:pPr eaLnBrk="1" hangingPunct="1">
                <a:spcBef>
                  <a:spcPct val="0"/>
                </a:spcBef>
              </a:pPr>
              <a:t>8</a:t>
            </a:fld>
            <a:endParaRPr lang="de-DE" altLang="de-DE"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8507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60B248-1FC6-4A7C-B894-80BAEAB674BE}" type="slidenum">
              <a:rPr lang="de-DE" altLang="de-DE" sz="1300"/>
              <a:pPr eaLnBrk="1" hangingPunct="1">
                <a:spcBef>
                  <a:spcPct val="0"/>
                </a:spcBef>
              </a:pPr>
              <a:t>9</a:t>
            </a:fld>
            <a:endParaRPr lang="de-DE" altLang="de-DE"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8507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5E4389-D20C-4572-A3B1-70BABE1EF5CF}" type="slidenum">
              <a:rPr lang="de-DE" altLang="de-DE" sz="1300"/>
              <a:pPr eaLnBrk="1" hangingPunct="1">
                <a:spcBef>
                  <a:spcPct val="0"/>
                </a:spcBef>
              </a:pPr>
              <a:t>10</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07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5E4389-D20C-4572-A3B1-70BABE1EF5CF}" type="slidenum">
              <a:rPr lang="de-DE" altLang="de-DE" sz="1300"/>
              <a:pPr eaLnBrk="1" hangingPunct="1">
                <a:spcBef>
                  <a:spcPct val="0"/>
                </a:spcBef>
              </a:pPr>
              <a:t>11</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07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5E4389-D20C-4572-A3B1-70BABE1EF5CF}" type="slidenum">
              <a:rPr lang="de-DE" altLang="de-DE" sz="1300"/>
              <a:pPr eaLnBrk="1" hangingPunct="1">
                <a:spcBef>
                  <a:spcPct val="0"/>
                </a:spcBef>
              </a:pPr>
              <a:t>12</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07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D43B64-921D-4DEA-96F5-87866E77C3FE}" type="slidenum">
              <a:rPr lang="de-DE" altLang="de-DE" sz="1300"/>
              <a:pPr eaLnBrk="1" hangingPunct="1">
                <a:spcBef>
                  <a:spcPct val="0"/>
                </a:spcBef>
              </a:pPr>
              <a:t>13</a:t>
            </a:fld>
            <a:endParaRPr lang="de-DE" altLang="de-DE" sz="13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1603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F47BA3-23C3-4231-873E-946FFBED4DD7}" type="slidenum">
              <a:rPr lang="de-DE" altLang="de-DE" sz="1300"/>
              <a:pPr eaLnBrk="1" hangingPunct="1">
                <a:spcBef>
                  <a:spcPct val="0"/>
                </a:spcBef>
              </a:pPr>
              <a:t>14</a:t>
            </a:fld>
            <a:endParaRPr lang="de-DE" altLang="de-DE" sz="13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9278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9C7E10-F6A7-4DE5-9DC3-7F1747C230DC}" type="slidenum">
              <a:rPr lang="de-DE" altLang="de-DE" sz="1300"/>
              <a:pPr eaLnBrk="1" hangingPunct="1">
                <a:spcBef>
                  <a:spcPct val="0"/>
                </a:spcBef>
              </a:pPr>
              <a:t>15</a:t>
            </a:fld>
            <a:endParaRPr lang="de-DE" altLang="de-DE" sz="13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9517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AD8947-40CA-42EE-95F1-BB57E4E34E4D}" type="slidenum">
              <a:rPr lang="de-DE" altLang="de-DE" sz="1300"/>
              <a:pPr eaLnBrk="1" hangingPunct="1">
                <a:spcBef>
                  <a:spcPct val="0"/>
                </a:spcBef>
              </a:pPr>
              <a:t>16</a:t>
            </a:fld>
            <a:endParaRPr lang="de-DE" altLang="de-DE" sz="13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2416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245FA0-2A8D-4679-995E-50EBD51C45BE}" type="slidenum">
              <a:rPr lang="de-DE" altLang="de-DE" sz="1300"/>
              <a:pPr eaLnBrk="1" hangingPunct="1">
                <a:spcBef>
                  <a:spcPct val="0"/>
                </a:spcBef>
              </a:pPr>
              <a:t>17</a:t>
            </a:fld>
            <a:endParaRPr lang="de-DE" altLang="de-DE" sz="13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5050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A43F14-FF82-492A-AE20-8D4022DA90B8}" type="slidenum">
              <a:rPr lang="de-DE" altLang="de-DE" sz="1300"/>
              <a:pPr eaLnBrk="1" hangingPunct="1">
                <a:spcBef>
                  <a:spcPct val="0"/>
                </a:spcBef>
              </a:pPr>
              <a:t>18</a:t>
            </a:fld>
            <a:endParaRPr lang="de-DE" altLang="de-DE" sz="13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0276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2B3C87-48E5-4A17-9573-73BF4715F56E}" type="slidenum">
              <a:rPr lang="de-DE" altLang="de-DE" sz="1300"/>
              <a:pPr eaLnBrk="1" hangingPunct="1">
                <a:spcBef>
                  <a:spcPct val="0"/>
                </a:spcBef>
              </a:pPr>
              <a:t>19</a:t>
            </a:fld>
            <a:endParaRPr lang="de-DE" altLang="de-DE" sz="13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595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AABDEE-EB81-4E28-92FC-999CDBFC148B}" type="slidenum">
              <a:rPr lang="de-DE" altLang="de-DE" sz="1300"/>
              <a:pPr eaLnBrk="1" hangingPunct="1">
                <a:spcBef>
                  <a:spcPct val="0"/>
                </a:spcBef>
              </a:pPr>
              <a:t>20</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220363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AABDEE-EB81-4E28-92FC-999CDBFC148B}" type="slidenum">
              <a:rPr lang="de-DE" altLang="de-DE" sz="1300"/>
              <a:pPr eaLnBrk="1" hangingPunct="1">
                <a:spcBef>
                  <a:spcPct val="0"/>
                </a:spcBef>
              </a:pPr>
              <a:t>21</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2203633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00FB1D-C493-4921-979E-F40C1B4DECC0}" type="slidenum">
              <a:rPr lang="de-DE" altLang="de-DE" sz="1300"/>
              <a:pPr eaLnBrk="1" hangingPunct="1">
                <a:spcBef>
                  <a:spcPct val="0"/>
                </a:spcBef>
              </a:pPr>
              <a:t>22</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7761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E821B6-302F-45A3-9433-E9F92428505D}" type="slidenum">
              <a:rPr lang="de-DE" altLang="de-DE" sz="1300"/>
              <a:pPr eaLnBrk="1" hangingPunct="1">
                <a:spcBef>
                  <a:spcPct val="0"/>
                </a:spcBef>
              </a:pPr>
              <a:t>23</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489927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E821B6-302F-45A3-9433-E9F92428505D}" type="slidenum">
              <a:rPr lang="de-DE" altLang="de-DE" sz="1300"/>
              <a:pPr eaLnBrk="1" hangingPunct="1">
                <a:spcBef>
                  <a:spcPct val="0"/>
                </a:spcBef>
              </a:pPr>
              <a:t>24</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4899273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E821B6-302F-45A3-9433-E9F92428505D}" type="slidenum">
              <a:rPr lang="de-DE" altLang="de-DE" sz="1300"/>
              <a:pPr eaLnBrk="1" hangingPunct="1">
                <a:spcBef>
                  <a:spcPct val="0"/>
                </a:spcBef>
              </a:pPr>
              <a:t>25</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489927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B4D200-BCF4-4C04-AF8A-831751A530D3}" type="slidenum">
              <a:rPr lang="de-DE" altLang="de-DE" sz="1300"/>
              <a:pPr eaLnBrk="1" hangingPunct="1">
                <a:spcBef>
                  <a:spcPct val="0"/>
                </a:spcBef>
              </a:pPr>
              <a:t>26</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13267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1141C9-5F61-4ED8-B494-8E7D1ACA2A47}" type="slidenum">
              <a:rPr lang="de-DE" altLang="de-DE" sz="1300"/>
              <a:pPr eaLnBrk="1" hangingPunct="1">
                <a:spcBef>
                  <a:spcPct val="0"/>
                </a:spcBef>
              </a:pPr>
              <a:t>27</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80338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F28779-26E6-47E7-B614-906DE52C1D24}" type="slidenum">
              <a:rPr lang="de-DE" altLang="de-DE" sz="1300"/>
              <a:pPr eaLnBrk="1" hangingPunct="1">
                <a:spcBef>
                  <a:spcPct val="0"/>
                </a:spcBef>
              </a:pPr>
              <a:t>28</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3702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31785C-86BF-4F51-9F86-7B7DF03FDF1F}" type="slidenum">
              <a:rPr lang="de-DE" altLang="de-DE" sz="1300"/>
              <a:pPr eaLnBrk="1" hangingPunct="1">
                <a:spcBef>
                  <a:spcPct val="0"/>
                </a:spcBef>
              </a:pPr>
              <a:t>29</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58481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890A2F-2FDA-4969-9298-EB590B43E202}" type="slidenum">
              <a:rPr lang="de-DE" altLang="de-DE" sz="1300"/>
              <a:pPr eaLnBrk="1" hangingPunct="1">
                <a:spcBef>
                  <a:spcPct val="0"/>
                </a:spcBef>
              </a:pPr>
              <a:t>30</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95588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2C56CF-3D29-40AC-A75C-0F515488FE4A}" type="slidenum">
              <a:rPr lang="de-DE" altLang="de-DE" sz="1300"/>
              <a:pPr eaLnBrk="1" hangingPunct="1">
                <a:spcBef>
                  <a:spcPct val="0"/>
                </a:spcBef>
              </a:pPr>
              <a:t>31</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17983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9C2FD8-D063-4B86-AF2E-C467F07AE651}" type="slidenum">
              <a:rPr lang="de-DE" altLang="de-DE" sz="1300"/>
              <a:pPr eaLnBrk="1" hangingPunct="1">
                <a:spcBef>
                  <a:spcPct val="0"/>
                </a:spcBef>
              </a:pPr>
              <a:t>32</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51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16BFB9-F845-4F9D-98E6-D2A796B34E2B}" type="slidenum">
              <a:rPr lang="de-DE" altLang="de-DE" sz="1300"/>
              <a:pPr eaLnBrk="1" hangingPunct="1">
                <a:spcBef>
                  <a:spcPct val="0"/>
                </a:spcBef>
              </a:pPr>
              <a:t>33</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6302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6876EC-5BD3-4BE8-BCC6-02F1FD441381}" type="slidenum">
              <a:rPr lang="de-DE" altLang="de-DE" sz="1300"/>
              <a:pPr eaLnBrk="1" hangingPunct="1">
                <a:spcBef>
                  <a:spcPct val="0"/>
                </a:spcBef>
              </a:pPr>
              <a:t>34</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50927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936418-1BF3-4F50-AC0F-D1458D86DBE7}" type="slidenum">
              <a:rPr lang="de-DE" altLang="de-DE" sz="1300"/>
              <a:pPr eaLnBrk="1" hangingPunct="1">
                <a:spcBef>
                  <a:spcPct val="0"/>
                </a:spcBef>
              </a:pPr>
              <a:t>35</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44338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6158C-191A-44EA-8AB5-70D695B7389C}" type="slidenum">
              <a:rPr lang="de-DE" altLang="de-DE" sz="1300"/>
              <a:pPr eaLnBrk="1" hangingPunct="1">
                <a:spcBef>
                  <a:spcPct val="0"/>
                </a:spcBef>
              </a:pPr>
              <a:t>36</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72103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375749-2104-44C4-9AE7-A4316BA247A7}" type="slidenum">
              <a:rPr lang="de-DE" altLang="de-DE" sz="1300"/>
              <a:pPr eaLnBrk="1" hangingPunct="1">
                <a:spcBef>
                  <a:spcPct val="0"/>
                </a:spcBef>
              </a:pPr>
              <a:t>37</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0355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3F342D-805C-4C50-AD19-E719BB273983}" type="slidenum">
              <a:rPr lang="de-DE" altLang="de-DE" sz="1300"/>
              <a:pPr eaLnBrk="1" hangingPunct="1">
                <a:spcBef>
                  <a:spcPct val="0"/>
                </a:spcBef>
              </a:pPr>
              <a:t>38</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03961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9DC6C1-A542-428A-BC4F-B0D9D91EE150}" type="slidenum">
              <a:rPr lang="de-DE" altLang="de-DE" sz="1300"/>
              <a:pPr eaLnBrk="1" hangingPunct="1">
                <a:spcBef>
                  <a:spcPct val="0"/>
                </a:spcBef>
              </a:pPr>
              <a:t>39</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81847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E45317-45EA-4C6B-BDD8-2871D97E0E30}" type="slidenum">
              <a:rPr lang="de-DE" altLang="de-DE" sz="1300"/>
              <a:pPr eaLnBrk="1" hangingPunct="1">
                <a:spcBef>
                  <a:spcPct val="0"/>
                </a:spcBef>
              </a:pPr>
              <a:t>40</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95473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EC6727-C4A7-4F11-9E1F-E966928606C7}" type="slidenum">
              <a:rPr lang="de-DE" altLang="de-DE" sz="1300"/>
              <a:pPr eaLnBrk="1" hangingPunct="1">
                <a:spcBef>
                  <a:spcPct val="0"/>
                </a:spcBef>
              </a:pPr>
              <a:t>41</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26195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42643B-C832-486A-A15A-B0FC81E325A0}" type="slidenum">
              <a:rPr lang="de-DE" altLang="de-DE" sz="1300"/>
              <a:pPr eaLnBrk="1" hangingPunct="1">
                <a:spcBef>
                  <a:spcPct val="0"/>
                </a:spcBef>
              </a:pPr>
              <a:t>42</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54344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55A7FF-BAE4-4EC7-8E8A-2B5D42649008}" type="slidenum">
              <a:rPr lang="de-DE" altLang="de-DE" sz="1300"/>
              <a:pPr eaLnBrk="1" hangingPunct="1">
                <a:spcBef>
                  <a:spcPct val="0"/>
                </a:spcBef>
              </a:pPr>
              <a:t>43</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19400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FFE303-B369-491A-9AB2-4A4457E64D73}" type="slidenum">
              <a:rPr lang="de-DE" altLang="de-DE" sz="1300"/>
              <a:pPr eaLnBrk="1" hangingPunct="1">
                <a:spcBef>
                  <a:spcPct val="0"/>
                </a:spcBef>
              </a:pPr>
              <a:t>44</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61933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A3FC00-5945-441F-ACAC-29A094BEC096}" type="slidenum">
              <a:rPr lang="de-DE" altLang="de-DE" sz="1300"/>
              <a:pPr eaLnBrk="1" hangingPunct="1">
                <a:spcBef>
                  <a:spcPct val="0"/>
                </a:spcBef>
              </a:pPr>
              <a:t>45</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05155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BCECCE-62F1-491B-933F-7BFD66062A49}" type="slidenum">
              <a:rPr lang="de-DE" altLang="de-DE" sz="1300"/>
              <a:pPr eaLnBrk="1" hangingPunct="1">
                <a:spcBef>
                  <a:spcPct val="0"/>
                </a:spcBef>
              </a:pPr>
              <a:t>46</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4461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E4ADC0-87DC-489B-A995-36B12CDD2EE6}" type="slidenum">
              <a:rPr lang="de-DE" altLang="de-DE" sz="1300"/>
              <a:pPr eaLnBrk="1" hangingPunct="1">
                <a:spcBef>
                  <a:spcPct val="0"/>
                </a:spcBef>
              </a:pPr>
              <a:t>47</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7545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D61073-9E3E-4BBA-BE56-33441FD7A6BA}" type="slidenum">
              <a:rPr lang="de-DE" altLang="de-DE" sz="1300"/>
              <a:pPr eaLnBrk="1" hangingPunct="1">
                <a:spcBef>
                  <a:spcPct val="0"/>
                </a:spcBef>
              </a:pPr>
              <a:t>48</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52706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4CE359-E8C7-4486-A5C1-7FC6CED25598}" type="slidenum">
              <a:rPr lang="de-DE" altLang="de-DE" sz="1300"/>
              <a:pPr eaLnBrk="1" hangingPunct="1">
                <a:spcBef>
                  <a:spcPct val="0"/>
                </a:spcBef>
              </a:pPr>
              <a:t>49</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99400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E672ED-2CBE-4D2C-A83D-CF50901B4805}" type="slidenum">
              <a:rPr lang="de-DE" altLang="de-DE" sz="1300"/>
              <a:pPr eaLnBrk="1" hangingPunct="1">
                <a:spcBef>
                  <a:spcPct val="0"/>
                </a:spcBef>
              </a:pPr>
              <a:t>50</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19638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35BC5A-5839-479F-A42B-C4EB5B95F8C5}" type="slidenum">
              <a:rPr lang="de-DE" altLang="de-DE" sz="1300"/>
              <a:pPr eaLnBrk="1" hangingPunct="1">
                <a:spcBef>
                  <a:spcPct val="0"/>
                </a:spcBef>
              </a:pPr>
              <a:t>51</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05287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008D70-469F-4E5D-90AB-1510A741CE38}" type="slidenum">
              <a:rPr lang="de-DE" altLang="de-DE" sz="1300"/>
              <a:pPr eaLnBrk="1" hangingPunct="1">
                <a:spcBef>
                  <a:spcPct val="0"/>
                </a:spcBef>
              </a:pPr>
              <a:t>52</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210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4F5612D-F059-4185-8543-2EFD3042BDBE}" type="slidenum">
              <a:rPr lang="de-DE" altLang="de-DE" sz="1300"/>
              <a:pPr algn="r" eaLnBrk="1" hangingPunct="1">
                <a:spcBef>
                  <a:spcPct val="0"/>
                </a:spcBef>
              </a:pPr>
              <a:t>53</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7131447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B2275B-02AA-4177-B894-B6830FE9EF65}" type="slidenum">
              <a:rPr lang="de-DE" altLang="de-DE" sz="1300"/>
              <a:pPr eaLnBrk="1" hangingPunct="1">
                <a:spcBef>
                  <a:spcPct val="0"/>
                </a:spcBef>
              </a:pPr>
              <a:t>54</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7792169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4A9CB3-1B91-4964-A6BC-38E5FD80314A}" type="slidenum">
              <a:rPr lang="de-DE" altLang="de-DE" sz="1300"/>
              <a:pPr eaLnBrk="1" hangingPunct="1">
                <a:spcBef>
                  <a:spcPct val="0"/>
                </a:spcBef>
              </a:pPr>
              <a:t>55</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5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296736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EB6302-7652-408A-A044-9EDD313ACC76}" type="slidenum">
              <a:rPr lang="de-DE" altLang="de-DE" sz="1300"/>
              <a:pPr eaLnBrk="1" hangingPunct="1">
                <a:spcBef>
                  <a:spcPct val="0"/>
                </a:spcBef>
              </a:pPr>
              <a:t>56</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544936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4D2959-53B2-46A1-A7F6-21934510A799}" type="slidenum">
              <a:rPr lang="de-DE" altLang="de-DE" sz="1300"/>
              <a:pPr eaLnBrk="1" hangingPunct="1">
                <a:spcBef>
                  <a:spcPct val="0"/>
                </a:spcBef>
              </a:pPr>
              <a:t>57</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69257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28D9E8-B0EB-471D-9E79-6D394318BAD7}" type="slidenum">
              <a:rPr lang="de-DE" altLang="de-DE" sz="1300"/>
              <a:pPr eaLnBrk="1" hangingPunct="1">
                <a:spcBef>
                  <a:spcPct val="0"/>
                </a:spcBef>
              </a:pPr>
              <a:t>58</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8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328985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D7D3FA-401D-42EC-8A76-FD7DEAE76947}" type="slidenum">
              <a:rPr lang="de-DE" altLang="de-DE" sz="1300"/>
              <a:pPr eaLnBrk="1" hangingPunct="1">
                <a:spcBef>
                  <a:spcPct val="0"/>
                </a:spcBef>
              </a:pPr>
              <a:t>59</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9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142599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1C08F9-929B-4216-BA9F-A1DDFF129212}" type="slidenum">
              <a:rPr lang="de-DE" altLang="de-DE" sz="1300"/>
              <a:pPr eaLnBrk="1" hangingPunct="1">
                <a:spcBef>
                  <a:spcPct val="0"/>
                </a:spcBef>
              </a:pPr>
              <a:t>60</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00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4753895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D33C3D-F39B-476A-9F6B-73550EF0B579}" type="slidenum">
              <a:rPr lang="de-DE" altLang="de-DE" sz="1300"/>
              <a:pPr eaLnBrk="1" hangingPunct="1">
                <a:spcBef>
                  <a:spcPct val="0"/>
                </a:spcBef>
              </a:pPr>
              <a:t>61</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01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355980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5DE751-A54A-449D-9195-FC16161787E7}" type="slidenum">
              <a:rPr lang="de-DE" altLang="de-DE" sz="1300"/>
              <a:pPr eaLnBrk="1" hangingPunct="1">
                <a:spcBef>
                  <a:spcPct val="0"/>
                </a:spcBef>
              </a:pPr>
              <a:t>62</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5756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1290A1-F420-4061-BDD6-9AC29D2AB008}" type="slidenum">
              <a:rPr lang="de-DE" altLang="de-DE" sz="1300"/>
              <a:pPr eaLnBrk="1" hangingPunct="1">
                <a:spcBef>
                  <a:spcPct val="0"/>
                </a:spcBef>
              </a:pPr>
              <a:t>63</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51639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EF7B81-48D7-4835-98D9-34F1F3B640F3}" type="slidenum">
              <a:rPr lang="de-DE" altLang="de-DE" sz="1300"/>
              <a:pPr eaLnBrk="1" hangingPunct="1">
                <a:spcBef>
                  <a:spcPct val="0"/>
                </a:spcBef>
              </a:pPr>
              <a:t>64</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85655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B13C20-32FC-4E37-9402-9C2CA1991F19}" type="slidenum">
              <a:rPr lang="de-DE" altLang="de-DE" sz="1300"/>
              <a:pPr eaLnBrk="1" hangingPunct="1">
                <a:spcBef>
                  <a:spcPct val="0"/>
                </a:spcBef>
              </a:pPr>
              <a:t>65</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10368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0F7A45-FD83-4AF7-A2DD-830863EFA44E}" type="slidenum">
              <a:rPr lang="de-DE" altLang="de-DE" sz="1300"/>
              <a:pPr eaLnBrk="1" hangingPunct="1">
                <a:spcBef>
                  <a:spcPct val="0"/>
                </a:spcBef>
              </a:pPr>
              <a:t>66</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44801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E2BEC8-F558-40CD-A323-241340AC5692}" type="slidenum">
              <a:rPr lang="de-DE" altLang="de-DE" sz="1300"/>
              <a:pPr eaLnBrk="1" hangingPunct="1">
                <a:spcBef>
                  <a:spcPct val="0"/>
                </a:spcBef>
              </a:pPr>
              <a:t>67</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73398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F9FD6D-F574-4FBF-AEC8-BDFE4B23F4E6}" type="slidenum">
              <a:rPr lang="de-DE" altLang="de-DE" sz="1300"/>
              <a:pPr eaLnBrk="1" hangingPunct="1">
                <a:spcBef>
                  <a:spcPct val="0"/>
                </a:spcBef>
              </a:pPr>
              <a:t>68</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62796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8C96AF-DD2B-47E3-B9B2-8CD43857395B}" type="slidenum">
              <a:rPr lang="de-DE" altLang="de-DE" sz="1300"/>
              <a:pPr eaLnBrk="1" hangingPunct="1">
                <a:spcBef>
                  <a:spcPct val="0"/>
                </a:spcBef>
              </a:pPr>
              <a:t>69</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72166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BE0F3C-09CA-47CB-BBDD-F68B833B533F}" type="slidenum">
              <a:rPr lang="de-DE" altLang="de-DE" sz="1300"/>
              <a:pPr eaLnBrk="1" hangingPunct="1">
                <a:spcBef>
                  <a:spcPct val="0"/>
                </a:spcBef>
              </a:pPr>
              <a:t>70</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6165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9E488-9883-4233-AF3A-CCAFB053C446}" type="slidenum">
              <a:rPr lang="de-DE" altLang="de-DE" sz="1300"/>
              <a:pPr eaLnBrk="1" hangingPunct="1">
                <a:spcBef>
                  <a:spcPct val="0"/>
                </a:spcBef>
              </a:pPr>
              <a:t>72</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17268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8E2437-F28F-4790-BF45-A891A58111B8}" type="slidenum">
              <a:rPr lang="de-DE" altLang="de-DE" sz="1300"/>
              <a:pPr eaLnBrk="1" hangingPunct="1">
                <a:spcBef>
                  <a:spcPct val="0"/>
                </a:spcBef>
              </a:pPr>
              <a:t>73</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74069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5159C6-3BF7-4F7A-888B-B2F4EA9ACFCA}" type="slidenum">
              <a:rPr lang="de-DE" altLang="de-DE" sz="1300"/>
              <a:pPr eaLnBrk="1" hangingPunct="1">
                <a:spcBef>
                  <a:spcPct val="0"/>
                </a:spcBef>
              </a:pPr>
              <a:t>74</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85250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8018FB-0BF6-4BED-A706-73A244227D26}" type="slidenum">
              <a:rPr lang="de-DE" altLang="de-DE" sz="1300"/>
              <a:pPr eaLnBrk="1" hangingPunct="1">
                <a:spcBef>
                  <a:spcPct val="0"/>
                </a:spcBef>
              </a:pPr>
              <a:t>75</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62673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32BD1B-4B69-406B-8A79-F65CD6702E45}" type="slidenum">
              <a:rPr lang="de-DE" altLang="de-DE" sz="1300"/>
              <a:pPr eaLnBrk="1" hangingPunct="1">
                <a:spcBef>
                  <a:spcPct val="0"/>
                </a:spcBef>
              </a:pPr>
              <a:t>76</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5211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FF4287-DE5A-4940-807B-911953A0D4AB}" type="slidenum">
              <a:rPr lang="de-DE" altLang="de-DE" sz="1300"/>
              <a:pPr eaLnBrk="1" hangingPunct="1">
                <a:spcBef>
                  <a:spcPct val="0"/>
                </a:spcBef>
              </a:pPr>
              <a:t>77</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39810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B13101-F306-44E7-B683-01389A674C78}" type="slidenum">
              <a:rPr lang="de-DE" altLang="de-DE" sz="1300"/>
              <a:pPr eaLnBrk="1" hangingPunct="1">
                <a:spcBef>
                  <a:spcPct val="0"/>
                </a:spcBef>
              </a:pPr>
              <a:t>78</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914177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A04425-F12B-48C7-AD72-205F697D8C5B}" type="slidenum">
              <a:rPr lang="de-DE" altLang="de-DE" sz="1300"/>
              <a:pPr eaLnBrk="1" hangingPunct="1">
                <a:spcBef>
                  <a:spcPct val="0"/>
                </a:spcBef>
              </a:pPr>
              <a:t>79</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4821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E905BA-8CAA-4852-9A79-6A8B6146AF1B}" type="slidenum">
              <a:rPr lang="de-DE" altLang="de-DE" sz="1300"/>
              <a:pPr eaLnBrk="1" hangingPunct="1">
                <a:spcBef>
                  <a:spcPct val="0"/>
                </a:spcBef>
              </a:pPr>
              <a:t>80</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93525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7B5E40-148E-4578-9487-66D07ED19662}" type="slidenum">
              <a:rPr lang="de-DE" altLang="de-DE" sz="1300"/>
              <a:pPr eaLnBrk="1" hangingPunct="1">
                <a:spcBef>
                  <a:spcPct val="0"/>
                </a:spcBef>
              </a:pPr>
              <a:t>81</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461648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D24789-2B3D-4182-8BBD-AF531DF3A53C}" type="slidenum">
              <a:rPr lang="de-DE" altLang="de-DE" sz="1300"/>
              <a:pPr eaLnBrk="1" hangingPunct="1">
                <a:spcBef>
                  <a:spcPct val="0"/>
                </a:spcBef>
              </a:pPr>
              <a:t>82</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12153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B9A22B-9648-4FEA-9394-17159C5263F9}" type="slidenum">
              <a:rPr lang="de-DE" altLang="de-DE" sz="1300"/>
              <a:pPr eaLnBrk="1" hangingPunct="1">
                <a:spcBef>
                  <a:spcPct val="0"/>
                </a:spcBef>
              </a:pPr>
              <a:t>83</a:t>
            </a:fld>
            <a:endParaRPr lang="de-DE" altLang="de-DE" sz="1300"/>
          </a:p>
        </p:txBody>
      </p:sp>
      <p:sp>
        <p:nvSpPr>
          <p:cNvPr id="223235" name="Rectangle 1026"/>
          <p:cNvSpPr>
            <a:spLocks noGrp="1" noRot="1" noChangeAspect="1" noChangeArrowheads="1" noTextEdit="1"/>
          </p:cNvSpPr>
          <p:nvPr>
            <p:ph type="sldImg"/>
          </p:nvPr>
        </p:nvSpPr>
        <p:spPr>
          <a:xfrm>
            <a:off x="139700" y="768350"/>
            <a:ext cx="6821488" cy="3836988"/>
          </a:xfrm>
          <a:ln/>
        </p:spPr>
      </p:sp>
      <p:sp>
        <p:nvSpPr>
          <p:cNvPr id="2232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72050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5A6A96-1EDD-4313-9BB2-41ECA5316E91}" type="slidenum">
              <a:rPr lang="de-DE" altLang="de-DE" sz="1300"/>
              <a:pPr eaLnBrk="1" hangingPunct="1">
                <a:spcBef>
                  <a:spcPct val="0"/>
                </a:spcBef>
              </a:pPr>
              <a:t>84</a:t>
            </a:fld>
            <a:endParaRPr lang="de-DE" altLang="de-DE" sz="1300"/>
          </a:p>
        </p:txBody>
      </p:sp>
      <p:sp>
        <p:nvSpPr>
          <p:cNvPr id="224259" name="Rectangle 1026"/>
          <p:cNvSpPr>
            <a:spLocks noGrp="1" noRot="1" noChangeAspect="1" noChangeArrowheads="1" noTextEdit="1"/>
          </p:cNvSpPr>
          <p:nvPr>
            <p:ph type="sldImg"/>
          </p:nvPr>
        </p:nvSpPr>
        <p:spPr>
          <a:xfrm>
            <a:off x="139700" y="768350"/>
            <a:ext cx="6821488" cy="3836988"/>
          </a:xfrm>
          <a:ln/>
        </p:spPr>
      </p:sp>
      <p:sp>
        <p:nvSpPr>
          <p:cNvPr id="224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190393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05D90E-25EE-493C-9F21-DEA9A3649E34}" type="slidenum">
              <a:rPr lang="de-DE" altLang="de-DE" sz="1300"/>
              <a:pPr eaLnBrk="1" hangingPunct="1">
                <a:spcBef>
                  <a:spcPct val="0"/>
                </a:spcBef>
              </a:pPr>
              <a:t>85</a:t>
            </a:fld>
            <a:endParaRPr lang="de-DE" altLang="de-DE" sz="1300"/>
          </a:p>
        </p:txBody>
      </p:sp>
      <p:sp>
        <p:nvSpPr>
          <p:cNvPr id="225283" name="Rectangle 1026"/>
          <p:cNvSpPr>
            <a:spLocks noGrp="1" noRot="1" noChangeAspect="1" noChangeArrowheads="1" noTextEdit="1"/>
          </p:cNvSpPr>
          <p:nvPr>
            <p:ph type="sldImg"/>
          </p:nvPr>
        </p:nvSpPr>
        <p:spPr>
          <a:xfrm>
            <a:off x="139700" y="768350"/>
            <a:ext cx="6821488" cy="3836988"/>
          </a:xfrm>
          <a:ln/>
        </p:spPr>
      </p:sp>
      <p:sp>
        <p:nvSpPr>
          <p:cNvPr id="2252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295267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0556D7-EBC8-4704-8DC9-66FE4DB96103}" type="slidenum">
              <a:rPr lang="de-DE" altLang="de-DE" sz="1300"/>
              <a:pPr eaLnBrk="1" hangingPunct="1">
                <a:spcBef>
                  <a:spcPct val="0"/>
                </a:spcBef>
              </a:pPr>
              <a:t>86</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729007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72CAB7-F0C1-4CE4-ADDE-537EFA81A404}" type="slidenum">
              <a:rPr lang="de-DE" altLang="de-DE" sz="1300"/>
              <a:pPr eaLnBrk="1" hangingPunct="1">
                <a:spcBef>
                  <a:spcPct val="0"/>
                </a:spcBef>
              </a:pPr>
              <a:t>87</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72599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180B14-5879-4904-99E1-DE093DC8439A}" type="slidenum">
              <a:rPr lang="de-DE" altLang="de-DE" sz="1300"/>
              <a:pPr eaLnBrk="1" hangingPunct="1">
                <a:spcBef>
                  <a:spcPct val="0"/>
                </a:spcBef>
              </a:pPr>
              <a:t>88</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67268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275725-53B8-4438-AFB2-869154DDEFA4}" type="slidenum">
              <a:rPr lang="de-DE" altLang="de-DE" sz="1300"/>
              <a:pPr eaLnBrk="1" hangingPunct="1">
                <a:spcBef>
                  <a:spcPct val="0"/>
                </a:spcBef>
              </a:pPr>
              <a:t>89</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47397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6C4E13-B376-4779-8EA2-F697346EEC83}" type="slidenum">
              <a:rPr lang="de-DE" altLang="de-DE" sz="1300"/>
              <a:pPr eaLnBrk="1" hangingPunct="1">
                <a:spcBef>
                  <a:spcPct val="0"/>
                </a:spcBef>
              </a:pPr>
              <a:t>90</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84621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97CCBE-AF42-4DC0-A7BE-C12FBF1D6942}" type="slidenum">
              <a:rPr lang="de-DE" altLang="de-DE" sz="1300"/>
              <a:pPr eaLnBrk="1" hangingPunct="1">
                <a:spcBef>
                  <a:spcPct val="0"/>
                </a:spcBef>
              </a:pPr>
              <a:t>91</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662030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581EE9-239A-4457-A7F5-087B525CD47D}" type="slidenum">
              <a:rPr lang="de-DE" altLang="de-DE" sz="1300"/>
              <a:pPr eaLnBrk="1" hangingPunct="1">
                <a:spcBef>
                  <a:spcPct val="0"/>
                </a:spcBef>
              </a:pPr>
              <a:t>92</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370956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4ABECC-3EFC-4EE5-B37E-8B16529732A5}" type="slidenum">
              <a:rPr lang="de-DE" altLang="de-DE" sz="1300"/>
              <a:pPr eaLnBrk="1" hangingPunct="1">
                <a:spcBef>
                  <a:spcPct val="0"/>
                </a:spcBef>
              </a:pPr>
              <a:t>93</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42002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6C1DA5-6B50-42CD-8EBE-1BFBD58F670F}" type="slidenum">
              <a:rPr lang="de-DE" altLang="de-DE" sz="1300"/>
              <a:pPr eaLnBrk="1" hangingPunct="1">
                <a:spcBef>
                  <a:spcPct val="0"/>
                </a:spcBef>
              </a:pPr>
              <a:t>94</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428242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134738-49CE-4FDF-AC9A-18AF1E86D10C}" type="slidenum">
              <a:rPr lang="de-DE" altLang="de-DE" sz="1300"/>
              <a:pPr eaLnBrk="1" hangingPunct="1">
                <a:spcBef>
                  <a:spcPct val="0"/>
                </a:spcBef>
              </a:pPr>
              <a:t>95</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44383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DC8995-6CA3-4025-BEDB-AF95B9E7FEB7}" type="slidenum">
              <a:rPr lang="de-DE" altLang="de-DE" sz="1300"/>
              <a:pPr eaLnBrk="1" hangingPunct="1">
                <a:spcBef>
                  <a:spcPct val="0"/>
                </a:spcBef>
              </a:pPr>
              <a:t>96</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135030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E303E0-F488-4071-880B-93E7423418B0}" type="slidenum">
              <a:rPr lang="de-DE" altLang="de-DE" sz="1300"/>
              <a:pPr eaLnBrk="1" hangingPunct="1">
                <a:spcBef>
                  <a:spcPct val="0"/>
                </a:spcBef>
              </a:pPr>
              <a:t>97</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224457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55DD94-3E2E-4F97-AAF7-36E565A490F4}" type="slidenum">
              <a:rPr lang="de-DE" altLang="de-DE" sz="1300"/>
              <a:pPr eaLnBrk="1" hangingPunct="1">
                <a:spcBef>
                  <a:spcPct val="0"/>
                </a:spcBef>
              </a:pPr>
              <a:t>98</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60413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E940F8-D5B3-4D97-9B94-C1D6FF2A6A29}" type="slidenum">
              <a:rPr lang="de-DE" altLang="de-DE" sz="1300"/>
              <a:pPr eaLnBrk="1" hangingPunct="1">
                <a:spcBef>
                  <a:spcPct val="0"/>
                </a:spcBef>
              </a:pPr>
              <a:t>99</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40434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2780D1-5160-45CB-BCA0-0F7E347CEA41}" type="slidenum">
              <a:rPr lang="de-DE" altLang="de-DE" sz="1300"/>
              <a:pPr eaLnBrk="1" hangingPunct="1">
                <a:spcBef>
                  <a:spcPct val="0"/>
                </a:spcBef>
              </a:pPr>
              <a:t>100</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593776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DACDA2-C683-4006-9591-FB85E30A8E3D}" type="slidenum">
              <a:rPr lang="de-DE" altLang="de-DE" sz="1300"/>
              <a:pPr eaLnBrk="1" hangingPunct="1">
                <a:spcBef>
                  <a:spcPct val="0"/>
                </a:spcBef>
              </a:pPr>
              <a:t>101</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10397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067A47-AC2A-45DC-AB99-46499CCC9100}" type="slidenum">
              <a:rPr lang="de-DE" altLang="de-DE" sz="1300"/>
              <a:pPr eaLnBrk="1" hangingPunct="1">
                <a:spcBef>
                  <a:spcPct val="0"/>
                </a:spcBef>
              </a:pPr>
              <a:t>102</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74038601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067A47-AC2A-45DC-AB99-46499CCC9100}" type="slidenum">
              <a:rPr lang="de-DE" altLang="de-DE" sz="1300"/>
              <a:pPr eaLnBrk="1" hangingPunct="1">
                <a:spcBef>
                  <a:spcPct val="0"/>
                </a:spcBef>
              </a:pPr>
              <a:t>103</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74038601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2B0817-5913-4807-8DBB-20C0CFCC1C0F}" type="slidenum">
              <a:rPr lang="de-DE" altLang="de-DE" sz="1300"/>
              <a:pPr eaLnBrk="1" hangingPunct="1">
                <a:spcBef>
                  <a:spcPct val="0"/>
                </a:spcBef>
              </a:pPr>
              <a:t>104</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51671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EA8DB1-3540-4713-8519-7AF357879ED8}" type="slidenum">
              <a:rPr lang="de-DE" altLang="de-DE" sz="1300"/>
              <a:pPr eaLnBrk="1" hangingPunct="1">
                <a:spcBef>
                  <a:spcPct val="0"/>
                </a:spcBef>
              </a:pPr>
              <a:t>105</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082903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F3877-47DD-4799-A4E4-295CF6C17D74}" type="slidenum">
              <a:rPr lang="de-DE" altLang="de-DE" sz="1300"/>
              <a:pPr eaLnBrk="1" hangingPunct="1">
                <a:spcBef>
                  <a:spcPct val="0"/>
                </a:spcBef>
              </a:pPr>
              <a:t>106</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50551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49EADF-F680-418D-9E2F-FCFA2003E0D8}" type="slidenum">
              <a:rPr lang="de-DE" altLang="de-DE" sz="1300"/>
              <a:pPr eaLnBrk="1" hangingPunct="1">
                <a:spcBef>
                  <a:spcPct val="0"/>
                </a:spcBef>
              </a:pPr>
              <a:t>107</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283297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A4337B-F9A4-4A40-8716-72BC191AFE86}" type="slidenum">
              <a:rPr lang="de-DE" altLang="de-DE" sz="1300"/>
              <a:pPr eaLnBrk="1" hangingPunct="1">
                <a:spcBef>
                  <a:spcPct val="0"/>
                </a:spcBef>
              </a:pPr>
              <a:t>108</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486095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6BD005-FE81-4F8D-9A3C-EDCDAF875EAF}" type="slidenum">
              <a:rPr lang="de-DE" altLang="de-DE" sz="1300"/>
              <a:pPr eaLnBrk="1" hangingPunct="1">
                <a:spcBef>
                  <a:spcPct val="0"/>
                </a:spcBef>
              </a:pPr>
              <a:t>109</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937106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D1DFFE-F292-4206-9342-EA7742C81485}" type="slidenum">
              <a:rPr lang="de-DE" altLang="de-DE" sz="1300"/>
              <a:pPr eaLnBrk="1" hangingPunct="1">
                <a:spcBef>
                  <a:spcPct val="0"/>
                </a:spcBef>
              </a:pPr>
              <a:t>110</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42469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554A07-D6E3-46FC-A314-895218679E45}" type="slidenum">
              <a:rPr lang="de-DE" altLang="de-DE" sz="1300"/>
              <a:pPr eaLnBrk="1" hangingPunct="1">
                <a:spcBef>
                  <a:spcPct val="0"/>
                </a:spcBef>
              </a:pPr>
              <a:t>111</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079885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7A4C29-C585-490D-8936-67840DD3D188}" type="slidenum">
              <a:rPr lang="de-DE" altLang="de-DE" sz="1300"/>
              <a:pPr eaLnBrk="1" hangingPunct="1">
                <a:spcBef>
                  <a:spcPct val="0"/>
                </a:spcBef>
              </a:pPr>
              <a:t>112</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294307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5F5D16-9EF1-4041-AC26-CB6C672D752F}" type="slidenum">
              <a:rPr lang="de-DE" altLang="de-DE" sz="1300"/>
              <a:pPr eaLnBrk="1" hangingPunct="1">
                <a:spcBef>
                  <a:spcPct val="0"/>
                </a:spcBef>
              </a:pPr>
              <a:t>113</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614436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65C39-D707-47E5-BD2D-A8BFF50459D6}" type="slidenum">
              <a:rPr lang="de-DE" altLang="de-DE" sz="1300"/>
              <a:pPr eaLnBrk="1" hangingPunct="1">
                <a:spcBef>
                  <a:spcPct val="0"/>
                </a:spcBef>
              </a:pPr>
              <a:t>114</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756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65C39-D707-47E5-BD2D-A8BFF50459D6}" type="slidenum">
              <a:rPr lang="de-DE" altLang="de-DE" sz="1300"/>
              <a:pPr eaLnBrk="1" hangingPunct="1">
                <a:spcBef>
                  <a:spcPct val="0"/>
                </a:spcBef>
              </a:pPr>
              <a:t>115</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7564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65C39-D707-47E5-BD2D-A8BFF50459D6}" type="slidenum">
              <a:rPr lang="de-DE" altLang="de-DE" sz="1300"/>
              <a:pPr eaLnBrk="1" hangingPunct="1">
                <a:spcBef>
                  <a:spcPct val="0"/>
                </a:spcBef>
              </a:pPr>
              <a:t>116</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7564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65C39-D707-47E5-BD2D-A8BFF50459D6}" type="slidenum">
              <a:rPr lang="de-DE" altLang="de-DE" sz="1300"/>
              <a:pPr eaLnBrk="1" hangingPunct="1">
                <a:spcBef>
                  <a:spcPct val="0"/>
                </a:spcBef>
              </a:pPr>
              <a:t>117</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7564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65C39-D707-47E5-BD2D-A8BFF50459D6}" type="slidenum">
              <a:rPr lang="de-DE" altLang="de-DE" sz="1300"/>
              <a:pPr eaLnBrk="1" hangingPunct="1">
                <a:spcBef>
                  <a:spcPct val="0"/>
                </a:spcBef>
              </a:pPr>
              <a:t>118</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7564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230D9-CD00-46F5-8C81-1D771953A4A6}" type="slidenum">
              <a:rPr lang="de-DE" altLang="de-DE" sz="1300"/>
              <a:pPr eaLnBrk="1" hangingPunct="1">
                <a:spcBef>
                  <a:spcPct val="0"/>
                </a:spcBef>
              </a:pPr>
              <a:t>119</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033929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230D9-CD00-46F5-8C81-1D771953A4A6}" type="slidenum">
              <a:rPr lang="de-DE" altLang="de-DE" sz="1300"/>
              <a:pPr eaLnBrk="1" hangingPunct="1">
                <a:spcBef>
                  <a:spcPct val="0"/>
                </a:spcBef>
              </a:pPr>
              <a:t>120</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033929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230D9-CD00-46F5-8C81-1D771953A4A6}" type="slidenum">
              <a:rPr lang="de-DE" altLang="de-DE" sz="1300"/>
              <a:pPr eaLnBrk="1" hangingPunct="1">
                <a:spcBef>
                  <a:spcPct val="0"/>
                </a:spcBef>
              </a:pPr>
              <a:t>121</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033929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Rot="1" noChangeAspect="1" noChangeArrowheads="1" noTextEdit="1"/>
          </p:cNvSpPr>
          <p:nvPr>
            <p:ph type="sldImg"/>
          </p:nvPr>
        </p:nvSpPr>
        <p:spPr>
          <a:xfrm>
            <a:off x="138113" y="768350"/>
            <a:ext cx="6823075" cy="3836988"/>
          </a:xfrm>
          <a:ln/>
        </p:spPr>
      </p:sp>
      <p:sp>
        <p:nvSpPr>
          <p:cNvPr id="266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25473557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B15D1F-77A4-474E-A3BB-795276531FE5}" type="slidenum">
              <a:rPr lang="de-DE" altLang="de-DE" sz="1300">
                <a:solidFill>
                  <a:srgbClr val="000000"/>
                </a:solidFill>
              </a:rPr>
              <a:pPr eaLnBrk="1" hangingPunct="1">
                <a:spcBef>
                  <a:spcPct val="0"/>
                </a:spcBef>
              </a:pPr>
              <a:t>124</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138113" y="768350"/>
            <a:ext cx="6824662" cy="3836988"/>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912714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9A4E59-D29D-4B6F-AD4C-5C45A24FD413}" type="slidenum">
              <a:rPr lang="de-DE" altLang="de-DE" sz="1300">
                <a:solidFill>
                  <a:srgbClr val="000000"/>
                </a:solidFill>
              </a:rPr>
              <a:pPr eaLnBrk="1" hangingPunct="1">
                <a:spcBef>
                  <a:spcPct val="0"/>
                </a:spcBef>
              </a:pPr>
              <a:t>125</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8113" y="768350"/>
            <a:ext cx="6824662"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188578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C85B82-B482-40F0-AE6F-0E454BBD509C}" type="slidenum">
              <a:rPr lang="de-DE" altLang="de-DE" sz="1300">
                <a:solidFill>
                  <a:srgbClr val="000000"/>
                </a:solidFill>
              </a:rPr>
              <a:pPr eaLnBrk="1" hangingPunct="1">
                <a:spcBef>
                  <a:spcPct val="0"/>
                </a:spcBef>
              </a:pPr>
              <a:t>126</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8113" y="768350"/>
            <a:ext cx="6824662"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513944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D1A2CC-FDF7-440D-8475-D953D6BBA4CC}" type="slidenum">
              <a:rPr lang="de-DE" altLang="de-DE" sz="1300">
                <a:solidFill>
                  <a:srgbClr val="000000"/>
                </a:solidFill>
              </a:rPr>
              <a:pPr eaLnBrk="1" hangingPunct="1">
                <a:spcBef>
                  <a:spcPct val="0"/>
                </a:spcBef>
              </a:pPr>
              <a:t>127</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8113" y="768350"/>
            <a:ext cx="6824662"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173095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834DE7-FF5D-4C21-A0CA-4EF904C0B708}" type="slidenum">
              <a:rPr lang="de-DE" altLang="de-DE" sz="1300">
                <a:solidFill>
                  <a:srgbClr val="000000"/>
                </a:solidFill>
              </a:rPr>
              <a:pPr eaLnBrk="1" hangingPunct="1">
                <a:spcBef>
                  <a:spcPct val="0"/>
                </a:spcBef>
              </a:pPr>
              <a:t>128</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8113" y="768350"/>
            <a:ext cx="6824662"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8801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B481B1-F255-420B-A711-3962D21B93B4}" type="slidenum">
              <a:rPr lang="de-DE" altLang="de-DE" sz="1300">
                <a:solidFill>
                  <a:srgbClr val="000000"/>
                </a:solidFill>
              </a:rPr>
              <a:pPr eaLnBrk="1" hangingPunct="1">
                <a:spcBef>
                  <a:spcPct val="0"/>
                </a:spcBef>
              </a:pPr>
              <a:t>129</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8113" y="768350"/>
            <a:ext cx="6824662"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22398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714345-B442-4DCE-8CA0-C61980307647}" type="slidenum">
              <a:rPr lang="de-DE" altLang="de-DE" sz="1300">
                <a:solidFill>
                  <a:srgbClr val="000000"/>
                </a:solidFill>
              </a:rPr>
              <a:pPr eaLnBrk="1" hangingPunct="1">
                <a:spcBef>
                  <a:spcPct val="0"/>
                </a:spcBef>
              </a:pPr>
              <a:t>130</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8113" y="768350"/>
            <a:ext cx="6824662"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217165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131</a:t>
            </a:fld>
            <a:endParaRPr lang="de-DE" altLang="de-DE"/>
          </a:p>
        </p:txBody>
      </p:sp>
    </p:spTree>
    <p:extLst>
      <p:ext uri="{BB962C8B-B14F-4D97-AF65-F5344CB8AC3E}">
        <p14:creationId xmlns:p14="http://schemas.microsoft.com/office/powerpoint/2010/main" val="350434392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132</a:t>
            </a:fld>
            <a:endParaRPr lang="de-DE" altLang="de-DE"/>
          </a:p>
        </p:txBody>
      </p:sp>
    </p:spTree>
    <p:extLst>
      <p:ext uri="{BB962C8B-B14F-4D97-AF65-F5344CB8AC3E}">
        <p14:creationId xmlns:p14="http://schemas.microsoft.com/office/powerpoint/2010/main" val="381453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4" name="Slide Number Placeholder 3"/>
          <p:cNvSpPr>
            <a:spLocks noGrp="1"/>
          </p:cNvSpPr>
          <p:nvPr>
            <p:ph type="sldNum" sz="quarter" idx="12"/>
          </p:nvPr>
        </p:nvSpPr>
        <p:spPr bwMode="gray"/>
        <p:txBody>
          <a:bodyPr/>
          <a:lstStyle>
            <a:lvl1pPr>
              <a:defRPr b="0"/>
            </a:lvl1pPr>
          </a:lstStyle>
          <a:p>
            <a:fld id="{10EE9119-50A1-4ECC-B2FB-C1DB155B57A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2 – Prerano zaključivanje I</a:t>
            </a:r>
          </a:p>
        </p:txBody>
      </p:sp>
      <p:sp>
        <p:nvSpPr>
          <p:cNvPr id="6" name="Slide Number Placeholder 5"/>
          <p:cNvSpPr>
            <a:spLocks noGrp="1"/>
          </p:cNvSpPr>
          <p:nvPr>
            <p:ph type="sldNum" sz="quarter" idx="12"/>
          </p:nvPr>
        </p:nvSpPr>
        <p:spPr bwMode="gray"/>
        <p:txBody>
          <a:bodyPr>
            <a:noAutofit/>
          </a:bodyPr>
          <a:lstStyle>
            <a:lvl1pPr>
              <a:defRPr b="0"/>
            </a:lvl1pPr>
          </a:lstStyle>
          <a:p>
            <a:fld id="{F8B470D8-B5E6-45EC-946C-161FB5BD57F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CFDB4CE7-3AB2-46D3-A6CB-49C122DD2A9E}"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10EE9119-50A1-4ECC-B2FB-C1DB155B57A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10EE9119-50A1-4ECC-B2FB-C1DB155B57A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5" name="Slide Number Placeholder 4"/>
          <p:cNvSpPr>
            <a:spLocks noGrp="1"/>
          </p:cNvSpPr>
          <p:nvPr>
            <p:ph type="sldNum" sz="quarter" idx="12"/>
          </p:nvPr>
        </p:nvSpPr>
        <p:spPr bwMode="gray"/>
        <p:txBody>
          <a:bodyPr/>
          <a:lstStyle>
            <a:lvl1pPr>
              <a:defRPr b="0"/>
            </a:lvl1pPr>
          </a:lstStyle>
          <a:p>
            <a:fld id="{304B0B7F-8FAC-470B-8934-C9F090DAB04F}"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4" name="Slide Number Placeholder 3"/>
          <p:cNvSpPr>
            <a:spLocks noGrp="1"/>
          </p:cNvSpPr>
          <p:nvPr>
            <p:ph type="sldNum" sz="quarter" idx="12"/>
          </p:nvPr>
        </p:nvSpPr>
        <p:spPr bwMode="gray"/>
        <p:txBody>
          <a:bodyPr/>
          <a:lstStyle>
            <a:lvl1pPr>
              <a:defRPr b="0"/>
            </a:lvl1pPr>
          </a:lstStyle>
          <a:p>
            <a:fld id="{AA1EE39F-CE99-4546-ADDC-7FB7F8782D4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2 – Prerano zaključivanje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0EE9119-50A1-4ECC-B2FB-C1DB155B57A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7.xml"/><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22.xml"/><Relationship Id="rId1" Type="http://schemas.openxmlformats.org/officeDocument/2006/relationships/slideLayout" Target="../slideLayouts/slideLayout5.xml"/><Relationship Id="rId4" Type="http://schemas.openxmlformats.org/officeDocument/2006/relationships/image" Target="../media/image91.pn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MKT 2 B – Prerano zaključivanje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11467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a:t>
            </a:r>
            <a:r>
              <a:rPr lang="hr-HR" sz="2400">
                <a:solidFill>
                  <a:srgbClr val="333333"/>
                </a:solidFill>
              </a:rPr>
              <a:t>dokaza.</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3</a:t>
            </a:fld>
            <a:endParaRPr lang="de-DE" altLang="de-DE"/>
          </a:p>
        </p:txBody>
      </p:sp>
    </p:spTree>
    <p:extLst>
      <p:ext uri="{BB962C8B-B14F-4D97-AF65-F5344CB8AC3E}">
        <p14:creationId xmlns:p14="http://schemas.microsoft.com/office/powerpoint/2010/main" val="1696935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a:t>
            </a:r>
            <a:r>
              <a:rPr lang="hr-HR" sz="2400">
                <a:solidFill>
                  <a:srgbClr val="333333"/>
                </a:solidFill>
              </a:rPr>
              <a:t>između</a:t>
            </a:r>
            <a:r>
              <a:rPr lang="de-DE"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4</a:t>
            </a:fld>
            <a:endParaRPr lang="de-DE" altLang="de-DE"/>
          </a:p>
        </p:txBody>
      </p:sp>
    </p:spTree>
    <p:extLst>
      <p:ext uri="{BB962C8B-B14F-4D97-AF65-F5344CB8AC3E}">
        <p14:creationId xmlns:p14="http://schemas.microsoft.com/office/powerpoint/2010/main" val="714089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između</a:t>
            </a:r>
            <a:r>
              <a:rPr lang="de-DE" sz="2400" dirty="0">
                <a:solidFill>
                  <a:srgbClr val="333333"/>
                </a:solidFill>
              </a:rPr>
              <a:t>:</a:t>
            </a:r>
          </a:p>
          <a:p>
            <a:pPr marL="774827" lvl="3" indent="-342900">
              <a:spcBef>
                <a:spcPts val="1999"/>
              </a:spcBef>
              <a:buClr>
                <a:srgbClr val="000000"/>
              </a:buClr>
              <a:buFont typeface="WingDings"/>
              <a:buChar char=""/>
              <a:defRPr/>
            </a:pPr>
            <a:r>
              <a:rPr lang="hr-HR" sz="2400" dirty="0">
                <a:solidFill>
                  <a:srgbClr val="333333"/>
                </a:solidFill>
              </a:rPr>
              <a:t>pravljenja brzoplete odluke</a:t>
            </a:r>
            <a:r>
              <a:rPr lang="en-US" sz="2400" dirty="0">
                <a:solidFill>
                  <a:srgbClr val="333333"/>
                </a:solidFill>
              </a:rPr>
              <a:t> (</a:t>
            </a:r>
            <a:r>
              <a:rPr lang="en-US" sz="2400" dirty="0">
                <a:solidFill>
                  <a:srgbClr val="004992"/>
                </a:solidFill>
              </a:rPr>
              <a:t>r</a:t>
            </a:r>
            <a:r>
              <a:rPr lang="hr-HR" sz="2400" dirty="0">
                <a:solidFill>
                  <a:srgbClr val="004992"/>
                </a:solidFill>
              </a:rPr>
              <a:t>izik</a:t>
            </a:r>
            <a:r>
              <a:rPr lang="en-US" sz="2400" dirty="0">
                <a:solidFill>
                  <a:srgbClr val="004992"/>
                </a:solidFill>
              </a:rPr>
              <a:t>:</a:t>
            </a:r>
            <a:r>
              <a:rPr lang="en-US" sz="2400" dirty="0">
                <a:solidFill>
                  <a:srgbClr val="333333"/>
                </a:solidFill>
              </a:rPr>
              <a:t> </a:t>
            </a:r>
            <a:r>
              <a:rPr lang="hr-HR" sz="2400" dirty="0">
                <a:solidFill>
                  <a:srgbClr val="333333"/>
                </a:solidFill>
              </a:rPr>
              <a:t>loša odluka</a:t>
            </a:r>
            <a:r>
              <a:rPr lang="en-US" sz="2400" dirty="0">
                <a:solidFill>
                  <a:srgbClr val="333333"/>
                </a:solidFill>
              </a:rPr>
              <a:t>)</a:t>
            </a:r>
            <a:br>
              <a:rPr lang="en-US" sz="2400">
                <a:solidFill>
                  <a:srgbClr val="333333"/>
                </a:solidFill>
              </a:rPr>
            </a:br>
            <a:r>
              <a:rPr lang="hr-HR" sz="2400">
                <a:solidFill>
                  <a:srgbClr val="333333"/>
                </a:solidFill>
              </a:rPr>
              <a:t>i</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5</a:t>
            </a:fld>
            <a:endParaRPr lang="de-DE" altLang="de-DE"/>
          </a:p>
        </p:txBody>
      </p:sp>
    </p:spTree>
    <p:extLst>
      <p:ext uri="{BB962C8B-B14F-4D97-AF65-F5344CB8AC3E}">
        <p14:creationId xmlns:p14="http://schemas.microsoft.com/office/powerpoint/2010/main" val="1498806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između</a:t>
            </a:r>
            <a:r>
              <a:rPr lang="de-DE" sz="2400" dirty="0">
                <a:solidFill>
                  <a:srgbClr val="333333"/>
                </a:solidFill>
              </a:rPr>
              <a:t>:</a:t>
            </a:r>
          </a:p>
          <a:p>
            <a:pPr marL="774827" lvl="3" indent="-342900">
              <a:spcBef>
                <a:spcPts val="1999"/>
              </a:spcBef>
              <a:buClr>
                <a:srgbClr val="000000"/>
              </a:buClr>
              <a:buFont typeface="WingDings"/>
              <a:buChar char=""/>
              <a:defRPr/>
            </a:pPr>
            <a:r>
              <a:rPr lang="hr-HR" sz="2400" dirty="0">
                <a:solidFill>
                  <a:srgbClr val="333333"/>
                </a:solidFill>
              </a:rPr>
              <a:t>pravljenja brzoplete odluke</a:t>
            </a:r>
            <a:r>
              <a:rPr lang="en-US" sz="2400" dirty="0">
                <a:solidFill>
                  <a:srgbClr val="333333"/>
                </a:solidFill>
              </a:rPr>
              <a:t> (</a:t>
            </a:r>
            <a:r>
              <a:rPr lang="en-US" sz="2400" dirty="0">
                <a:solidFill>
                  <a:srgbClr val="004992"/>
                </a:solidFill>
              </a:rPr>
              <a:t>r</a:t>
            </a:r>
            <a:r>
              <a:rPr lang="hr-HR" sz="2400" dirty="0">
                <a:solidFill>
                  <a:srgbClr val="004992"/>
                </a:solidFill>
              </a:rPr>
              <a:t>izik</a:t>
            </a:r>
            <a:r>
              <a:rPr lang="en-US" sz="2400" dirty="0">
                <a:solidFill>
                  <a:srgbClr val="004992"/>
                </a:solidFill>
              </a:rPr>
              <a:t>:</a:t>
            </a:r>
            <a:r>
              <a:rPr lang="en-US" sz="2400" dirty="0">
                <a:solidFill>
                  <a:srgbClr val="333333"/>
                </a:solidFill>
              </a:rPr>
              <a:t> </a:t>
            </a:r>
            <a:r>
              <a:rPr lang="hr-HR" sz="2400" dirty="0">
                <a:solidFill>
                  <a:srgbClr val="333333"/>
                </a:solidFill>
              </a:rPr>
              <a:t>loša odluka</a:t>
            </a:r>
            <a:r>
              <a:rPr lang="en-US" sz="2400" dirty="0">
                <a:solidFill>
                  <a:srgbClr val="333333"/>
                </a:solidFill>
              </a:rPr>
              <a:t>)</a:t>
            </a:r>
            <a:br>
              <a:rPr lang="en-US" sz="2400" dirty="0">
                <a:solidFill>
                  <a:srgbClr val="333333"/>
                </a:solidFill>
              </a:rPr>
            </a:br>
            <a:r>
              <a:rPr lang="hr-HR" sz="2400" dirty="0">
                <a:solidFill>
                  <a:srgbClr val="333333"/>
                </a:solidFill>
              </a:rPr>
              <a:t>i</a:t>
            </a:r>
            <a:endParaRPr lang="en-US" sz="2400" dirty="0">
              <a:solidFill>
                <a:srgbClr val="333333"/>
              </a:solidFill>
            </a:endParaRPr>
          </a:p>
          <a:p>
            <a:pPr marL="774827" lvl="3" indent="-342900">
              <a:spcBef>
                <a:spcPts val="1999"/>
              </a:spcBef>
              <a:buClr>
                <a:srgbClr val="000000"/>
              </a:buClr>
              <a:buFont typeface="WingDings"/>
              <a:buChar char=""/>
              <a:defRPr/>
            </a:pPr>
            <a:r>
              <a:rPr lang="hr-HR" sz="2400" dirty="0">
                <a:solidFill>
                  <a:srgbClr val="333333"/>
                </a:solidFill>
              </a:rPr>
              <a:t>prevelikog detaljisanja pri odlučivanju</a:t>
            </a:r>
            <a:r>
              <a:rPr lang="en-US" sz="2400" dirty="0">
                <a:solidFill>
                  <a:srgbClr val="333333"/>
                </a:solidFill>
              </a:rPr>
              <a:t> (</a:t>
            </a:r>
            <a:r>
              <a:rPr lang="hr-HR" sz="2400" dirty="0">
                <a:solidFill>
                  <a:srgbClr val="004992"/>
                </a:solidFill>
              </a:rPr>
              <a:t>mana:</a:t>
            </a:r>
            <a:r>
              <a:rPr lang="en-US" sz="2400" dirty="0">
                <a:solidFill>
                  <a:srgbClr val="333333"/>
                </a:solidFill>
              </a:rPr>
              <a:t> </a:t>
            </a:r>
            <a:r>
              <a:rPr lang="hr-HR" sz="2400" dirty="0">
                <a:solidFill>
                  <a:srgbClr val="333333"/>
                </a:solidFill>
              </a:rPr>
              <a:t>gubitak vremena</a:t>
            </a:r>
            <a:r>
              <a:rPr lang="en-US" sz="2400" dirty="0">
                <a:solidFill>
                  <a:srgbClr val="333333"/>
                </a:solidFill>
              </a:rPr>
              <a:t>)</a:t>
            </a:r>
            <a:r>
              <a:rPr lang="de-DE" sz="2400" dirty="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6</a:t>
            </a:fld>
            <a:endParaRPr lang="de-DE" altLang="de-DE"/>
          </a:p>
        </p:txBody>
      </p:sp>
    </p:spTree>
    <p:extLst>
      <p:ext uri="{BB962C8B-B14F-4D97-AF65-F5344CB8AC3E}">
        <p14:creationId xmlns:p14="http://schemas.microsoft.com/office/powerpoint/2010/main" val="1006092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Povezivanje bez 100% dokaza</a:t>
            </a:r>
          </a:p>
        </p:txBody>
      </p:sp>
      <p:graphicFrame>
        <p:nvGraphicFramePr>
          <p:cNvPr id="6" name="Group 29"/>
          <p:cNvGraphicFramePr>
            <a:graphicFrameLocks noGrp="1"/>
          </p:cNvGraphicFramePr>
          <p:nvPr>
            <p:extLst>
              <p:ext uri="{D42A27DB-BD31-4B8C-83A1-F6EECF244321}">
                <p14:modId xmlns:p14="http://schemas.microsoft.com/office/powerpoint/2010/main" val="2155509184"/>
              </p:ext>
            </p:extLst>
          </p:nvPr>
        </p:nvGraphicFramePr>
        <p:xfrm>
          <a:off x="408955" y="2203704"/>
          <a:ext cx="11376000" cy="429769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Događaj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Objašnjenje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Opravdano?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Calibri Light"/>
                          <a:ea typeface="MS PGothic" pitchFamily="34" charset="-128"/>
                        </a:rPr>
                        <a:t>Mali objekat koji treperi na jutarnjem nebu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ptica?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Grmlje oko vaše kuće šušti noću; bilo je provalnika u vašem komšiluku</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provalnik?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Povezivanje bez 100% dokaza</a:t>
            </a:r>
          </a:p>
        </p:txBody>
      </p:sp>
      <p:graphicFrame>
        <p:nvGraphicFramePr>
          <p:cNvPr id="6" name="Group 29"/>
          <p:cNvGraphicFramePr>
            <a:graphicFrameLocks noGrp="1"/>
          </p:cNvGraphicFramePr>
          <p:nvPr>
            <p:extLst>
              <p:ext uri="{D42A27DB-BD31-4B8C-83A1-F6EECF244321}">
                <p14:modId xmlns:p14="http://schemas.microsoft.com/office/powerpoint/2010/main" val="2094590233"/>
              </p:ext>
            </p:extLst>
          </p:nvPr>
        </p:nvGraphicFramePr>
        <p:xfrm>
          <a:off x="408955" y="2203704"/>
          <a:ext cx="11376000" cy="429769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Događaj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Objašnjenje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Opravdano?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Calibri Light"/>
                          <a:ea typeface="MS PGothic" pitchFamily="34" charset="-128"/>
                        </a:rPr>
                        <a:t>Mali objekat koji treperi na jutarnjem nebu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ptica?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ea typeface="MS PGothic" pitchFamily="34" charset="-128"/>
                        </a:rPr>
                        <a:t>vjerovatno</a:t>
                      </a:r>
                      <a:r>
                        <a:rPr kumimoji="0" lang="en-US" sz="2400" b="1" i="0" u="none" strike="noStrike" cap="none" normalizeH="0" baseline="0" dirty="0">
                          <a:ln>
                            <a:noFill/>
                          </a:ln>
                          <a:solidFill>
                            <a:srgbClr val="333333"/>
                          </a:solidFill>
                          <a:effectLst/>
                          <a:latin typeface="Calibri Light"/>
                          <a:ea typeface="MS PGothic" pitchFamily="34" charset="-128"/>
                        </a:rPr>
                        <a:t> – </a:t>
                      </a:r>
                      <a:r>
                        <a:rPr kumimoji="0" lang="en-US" sz="2400" b="0" i="0" u="none" strike="noStrike" cap="none" normalizeH="0" baseline="0" dirty="0" err="1">
                          <a:ln>
                            <a:noFill/>
                          </a:ln>
                          <a:solidFill>
                            <a:srgbClr val="333333"/>
                          </a:solidFill>
                          <a:effectLst/>
                          <a:latin typeface="Calibri Light"/>
                          <a:ea typeface="MS PGothic" pitchFamily="34" charset="-128"/>
                        </a:rPr>
                        <a:t>nekoliko</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drugih</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objašnjenja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daljinski</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kontrolisana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maketa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aviona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pogrešne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interpretacije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neće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biti</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ozbiljne</a:t>
                      </a:r>
                      <a:r>
                        <a:rPr kumimoji="0" lang="en-US" sz="2400" b="0" i="0" u="none" strike="noStrike" cap="none" normalizeH="0" baseline="0" dirty="0">
                          <a:ln>
                            <a:noFill/>
                          </a:ln>
                          <a:solidFill>
                            <a:srgbClr val="333333"/>
                          </a:solidFill>
                          <a:effectLst/>
                          <a:latin typeface="Calibri Light"/>
                          <a:ea typeface="MS PGothic" pitchFamily="34" charset="-128"/>
                        </a:rPr>
                        <a:t>...</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Grmlje oko vaše kuće šušti noću; bilo je provalnika u vašem komšiluku</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provalnik?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8</a:t>
            </a:fld>
            <a:endParaRPr lang="de-DE" altLang="de-DE"/>
          </a:p>
        </p:txBody>
      </p:sp>
    </p:spTree>
    <p:extLst>
      <p:ext uri="{BB962C8B-B14F-4D97-AF65-F5344CB8AC3E}">
        <p14:creationId xmlns:p14="http://schemas.microsoft.com/office/powerpoint/2010/main" val="706413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Povezivanje bez 100% dokaza</a:t>
            </a:r>
          </a:p>
        </p:txBody>
      </p:sp>
      <p:graphicFrame>
        <p:nvGraphicFramePr>
          <p:cNvPr id="6" name="Group 29"/>
          <p:cNvGraphicFramePr>
            <a:graphicFrameLocks noGrp="1"/>
          </p:cNvGraphicFramePr>
          <p:nvPr>
            <p:extLst>
              <p:ext uri="{D42A27DB-BD31-4B8C-83A1-F6EECF244321}">
                <p14:modId xmlns:p14="http://schemas.microsoft.com/office/powerpoint/2010/main" val="2008225065"/>
              </p:ext>
            </p:extLst>
          </p:nvPr>
        </p:nvGraphicFramePr>
        <p:xfrm>
          <a:off x="408955" y="2203704"/>
          <a:ext cx="11376000" cy="429769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Događaj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Objašnjenje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Opravdano?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Calibri Light"/>
                          <a:ea typeface="MS PGothic" pitchFamily="34" charset="-128"/>
                        </a:rPr>
                        <a:t>Mali objekat koji treperi na jutarnjem nebu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ptica?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ea typeface="MS PGothic" pitchFamily="34" charset="-128"/>
                        </a:rPr>
                        <a:t>vjerovatno</a:t>
                      </a:r>
                      <a:r>
                        <a:rPr kumimoji="0" lang="en-US" sz="2400" b="1" i="0" u="none" strike="noStrike" cap="none" normalizeH="0" baseline="0" dirty="0">
                          <a:ln>
                            <a:noFill/>
                          </a:ln>
                          <a:solidFill>
                            <a:srgbClr val="333333"/>
                          </a:solidFill>
                          <a:effectLst/>
                          <a:latin typeface="Calibri Light"/>
                          <a:ea typeface="MS PGothic" pitchFamily="34" charset="-128"/>
                        </a:rPr>
                        <a:t> – </a:t>
                      </a:r>
                      <a:r>
                        <a:rPr kumimoji="0" lang="en-US" sz="2400" b="0" i="0" u="none" strike="noStrike" cap="none" normalizeH="0" baseline="0" dirty="0" err="1">
                          <a:ln>
                            <a:noFill/>
                          </a:ln>
                          <a:solidFill>
                            <a:srgbClr val="333333"/>
                          </a:solidFill>
                          <a:effectLst/>
                          <a:latin typeface="Calibri Light"/>
                          <a:ea typeface="MS PGothic" pitchFamily="34" charset="-128"/>
                        </a:rPr>
                        <a:t>nekoliko</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drugih</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objašnjenja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daljinski</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kontrolisana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maketa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aviona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pogrešne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interpretacije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neće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biti</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ozbiljne</a:t>
                      </a:r>
                      <a:r>
                        <a:rPr kumimoji="0" lang="en-US" sz="2400" b="0" i="0" u="none" strike="noStrike" cap="none" normalizeH="0" baseline="0" dirty="0">
                          <a:ln>
                            <a:noFill/>
                          </a:ln>
                          <a:solidFill>
                            <a:srgbClr val="333333"/>
                          </a:solidFill>
                          <a:effectLst/>
                          <a:latin typeface="Calibri Light"/>
                          <a:ea typeface="MS PGothic" pitchFamily="34" charset="-128"/>
                        </a:rPr>
                        <a:t>...</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Grmlje oko vaše kuće šušti noću; bilo je provalnika u vašem komšiluku</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provalnik?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ea typeface="MS PGothic" pitchFamily="34" charset="-128"/>
                        </a:rPr>
                        <a:t>može biti – </a:t>
                      </a:r>
                      <a:r>
                        <a:rPr kumimoji="0" lang="vi-VN" sz="2400" b="0" i="0" u="none" strike="noStrike" cap="none" normalizeH="0" baseline="0" dirty="0">
                          <a:ln>
                            <a:noFill/>
                          </a:ln>
                          <a:solidFill>
                            <a:srgbClr val="333333"/>
                          </a:solidFill>
                          <a:effectLst/>
                          <a:latin typeface="Calibri Light"/>
                          <a:ea typeface="MS PGothic" pitchFamily="34" charset="-128"/>
                        </a:rPr>
                        <a:t>ali postoje brojna druga objašnjenja (npr. mačka u grmlju, vjetar) – uzmite u obzir da radnje kao što je bacanje kamena mogu biti ozbiljne (npr. povrjeđivanje komšijinog kućnog ljubimca). </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9</a:t>
            </a:fld>
            <a:endParaRPr lang="de-DE" altLang="de-DE"/>
          </a:p>
        </p:txBody>
      </p:sp>
    </p:spTree>
    <p:extLst>
      <p:ext uri="{BB962C8B-B14F-4D97-AF65-F5344CB8AC3E}">
        <p14:creationId xmlns:p14="http://schemas.microsoft.com/office/powerpoint/2010/main" val="707238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9" name="Group 2"/>
          <p:cNvGraphicFramePr>
            <a:graphicFrameLocks noGrp="1"/>
          </p:cNvGraphicFramePr>
          <p:nvPr>
            <p:extLst>
              <p:ext uri="{D42A27DB-BD31-4B8C-83A1-F6EECF244321}">
                <p14:modId xmlns:p14="http://schemas.microsoft.com/office/powerpoint/2010/main" val="829404935"/>
              </p:ext>
            </p:extLst>
          </p:nvPr>
        </p:nvGraphicFramePr>
        <p:xfrm>
          <a:off x="408955" y="2203704"/>
          <a:ext cx="11376000" cy="4297680"/>
        </p:xfrm>
        <a:graphic>
          <a:graphicData uri="http://schemas.openxmlformats.org/drawingml/2006/table">
            <a:tbl>
              <a:tblPr>
                <a:tableStyleId>{21E4AEA4-8DFA-4A89-87EB-49C32662AFE0}</a:tableStyleId>
              </a:tblPr>
              <a:tblGrid>
                <a:gridCol w="2376264">
                  <a:extLst>
                    <a:ext uri="{9D8B030D-6E8A-4147-A177-3AD203B41FA5}">
                      <a16:colId xmlns:a16="http://schemas.microsoft.com/office/drawing/2014/main" val="20000"/>
                    </a:ext>
                  </a:extLst>
                </a:gridCol>
                <a:gridCol w="899973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Primjer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Istorija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Mediji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9" name="Group 2"/>
          <p:cNvGraphicFramePr>
            <a:graphicFrameLocks noGrp="1"/>
          </p:cNvGraphicFramePr>
          <p:nvPr>
            <p:extLst>
              <p:ext uri="{D42A27DB-BD31-4B8C-83A1-F6EECF244321}">
                <p14:modId xmlns:p14="http://schemas.microsoft.com/office/powerpoint/2010/main" val="206335810"/>
              </p:ext>
            </p:extLst>
          </p:nvPr>
        </p:nvGraphicFramePr>
        <p:xfrm>
          <a:off x="408955" y="2203704"/>
          <a:ext cx="11376000" cy="4297680"/>
        </p:xfrm>
        <a:graphic>
          <a:graphicData uri="http://schemas.openxmlformats.org/drawingml/2006/table">
            <a:tbl>
              <a:tblPr>
                <a:tableStyleId>{21E4AEA4-8DFA-4A89-87EB-49C32662AFE0}</a:tableStyleId>
              </a:tblPr>
              <a:tblGrid>
                <a:gridCol w="2376264">
                  <a:extLst>
                    <a:ext uri="{9D8B030D-6E8A-4147-A177-3AD203B41FA5}">
                      <a16:colId xmlns:a16="http://schemas.microsoft.com/office/drawing/2014/main" val="20000"/>
                    </a:ext>
                  </a:extLst>
                </a:gridCol>
                <a:gridCol w="899973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Primjer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Istorija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Suđenje vješticama u srednjevjekovno doba: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Žene su često optuživali da su vještice samo zato što su bile stare ili imale crvenu kosu.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Izražavanje mnogih slobodnih ideja vodi mnogim pogrešnim optužbama (da je osoba komunista).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Mediji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11</a:t>
            </a:fld>
            <a:endParaRPr lang="de-DE" altLang="de-DE"/>
          </a:p>
        </p:txBody>
      </p:sp>
    </p:spTree>
    <p:extLst>
      <p:ext uri="{BB962C8B-B14F-4D97-AF65-F5344CB8AC3E}">
        <p14:creationId xmlns:p14="http://schemas.microsoft.com/office/powerpoint/2010/main" val="3026776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9" name="Group 2"/>
          <p:cNvGraphicFramePr>
            <a:graphicFrameLocks noGrp="1"/>
          </p:cNvGraphicFramePr>
          <p:nvPr>
            <p:extLst>
              <p:ext uri="{D42A27DB-BD31-4B8C-83A1-F6EECF244321}">
                <p14:modId xmlns:p14="http://schemas.microsoft.com/office/powerpoint/2010/main" val="3531900982"/>
              </p:ext>
            </p:extLst>
          </p:nvPr>
        </p:nvGraphicFramePr>
        <p:xfrm>
          <a:off x="408955" y="2203704"/>
          <a:ext cx="11376000" cy="4297680"/>
        </p:xfrm>
        <a:graphic>
          <a:graphicData uri="http://schemas.openxmlformats.org/drawingml/2006/table">
            <a:tbl>
              <a:tblPr>
                <a:tableStyleId>{21E4AEA4-8DFA-4A89-87EB-49C32662AFE0}</a:tableStyleId>
              </a:tblPr>
              <a:tblGrid>
                <a:gridCol w="2376264">
                  <a:extLst>
                    <a:ext uri="{9D8B030D-6E8A-4147-A177-3AD203B41FA5}">
                      <a16:colId xmlns:a16="http://schemas.microsoft.com/office/drawing/2014/main" val="20000"/>
                    </a:ext>
                  </a:extLst>
                </a:gridCol>
                <a:gridCol w="899973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Primjer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Istorija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Suđenje vješticama u srednjevjekovno doba: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Žene su često optuživali da su vještice samo zato što su bile stare ili imale crvenu kosu.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Izražavanje mnogih slobodnih ideja vodi mnogim pogrešnim optužbama (da je osoba komunista).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Mediji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6301" y="4599432"/>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4945459" y="4581128"/>
            <a:ext cx="67371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de-DE" sz="2000" dirty="0">
                <a:latin typeface="Calibri Light"/>
              </a:rPr>
              <a:t>1938 </a:t>
            </a:r>
            <a:r>
              <a:rPr lang="en-US" altLang="de-DE" sz="2000" dirty="0" err="1">
                <a:latin typeface="Calibri Light"/>
              </a:rPr>
              <a:t>godine</a:t>
            </a:r>
            <a:r>
              <a:rPr lang="en-US" altLang="de-DE" sz="2000" dirty="0">
                <a:latin typeface="Calibri Light"/>
              </a:rPr>
              <a:t> radio </a:t>
            </a:r>
            <a:r>
              <a:rPr lang="en-US" altLang="de-DE" sz="2000" dirty="0" err="1">
                <a:latin typeface="Calibri Light"/>
              </a:rPr>
              <a:t>emisija</a:t>
            </a:r>
            <a:r>
              <a:rPr lang="en-US" altLang="de-DE" sz="2000" dirty="0">
                <a:latin typeface="Calibri Light"/>
              </a:rPr>
              <a:t> War of the Worlds, </a:t>
            </a:r>
            <a:r>
              <a:rPr lang="en-US" altLang="de-DE" sz="2000" dirty="0" err="1">
                <a:latin typeface="Calibri Light"/>
              </a:rPr>
              <a:t>sa</a:t>
            </a:r>
            <a:r>
              <a:rPr lang="en-US" altLang="de-DE" sz="2000" dirty="0">
                <a:latin typeface="Calibri Light"/>
              </a:rPr>
              <a:t> Orson Welles-om, je </a:t>
            </a:r>
            <a:r>
              <a:rPr lang="en-US" altLang="de-DE" sz="2000" dirty="0" err="1">
                <a:latin typeface="Calibri Light"/>
              </a:rPr>
              <a:t>uzrokovala</a:t>
            </a:r>
            <a:r>
              <a:rPr lang="en-US" altLang="de-DE" sz="2000" dirty="0">
                <a:latin typeface="Calibri Light"/>
              </a:rPr>
              <a:t> </a:t>
            </a:r>
            <a:r>
              <a:rPr lang="en-US" altLang="de-DE" sz="2000" dirty="0" err="1">
                <a:latin typeface="Calibri Light"/>
              </a:rPr>
              <a:t>masovnu</a:t>
            </a:r>
            <a:r>
              <a:rPr lang="en-US" altLang="de-DE" sz="2000" dirty="0">
                <a:latin typeface="Calibri Light"/>
              </a:rPr>
              <a:t> </a:t>
            </a:r>
            <a:r>
              <a:rPr lang="en-US" altLang="de-DE" sz="2000" dirty="0" err="1">
                <a:latin typeface="Calibri Light"/>
              </a:rPr>
              <a:t>paniku</a:t>
            </a:r>
            <a:r>
              <a:rPr lang="en-US" altLang="de-DE" sz="2000" dirty="0">
                <a:latin typeface="Calibri Light"/>
              </a:rPr>
              <a:t> u </a:t>
            </a:r>
            <a:r>
              <a:rPr lang="en-US" altLang="de-DE" sz="2000" dirty="0" err="1">
                <a:latin typeface="Calibri Light"/>
              </a:rPr>
              <a:t>Nju</a:t>
            </a:r>
            <a:r>
              <a:rPr lang="en-US" altLang="de-DE" sz="2000" dirty="0">
                <a:latin typeface="Calibri Light"/>
              </a:rPr>
              <a:t> </a:t>
            </a:r>
            <a:r>
              <a:rPr lang="en-US" altLang="de-DE" sz="2000" dirty="0" err="1">
                <a:latin typeface="Calibri Light"/>
              </a:rPr>
              <a:t>Jorku</a:t>
            </a:r>
            <a:r>
              <a:rPr lang="en-US" altLang="de-DE" sz="2000" dirty="0">
                <a:latin typeface="Calibri Light"/>
              </a:rPr>
              <a:t>, </a:t>
            </a:r>
            <a:r>
              <a:rPr lang="en-US" altLang="de-DE" sz="2000" dirty="0" err="1">
                <a:latin typeface="Calibri Light"/>
              </a:rPr>
              <a:t>jer</a:t>
            </a:r>
            <a:r>
              <a:rPr lang="en-US" altLang="de-DE" sz="2000" dirty="0">
                <a:latin typeface="Calibri Light"/>
              </a:rPr>
              <a:t> </a:t>
            </a:r>
            <a:r>
              <a:rPr lang="en-US" altLang="de-DE" sz="2000" dirty="0" err="1">
                <a:latin typeface="Calibri Light"/>
              </a:rPr>
              <a:t>su</a:t>
            </a:r>
            <a:r>
              <a:rPr lang="en-US" altLang="de-DE" sz="2000" dirty="0">
                <a:latin typeface="Calibri Light"/>
              </a:rPr>
              <a:t> </a:t>
            </a:r>
            <a:r>
              <a:rPr lang="en-US" altLang="de-DE" sz="2000" dirty="0" err="1">
                <a:latin typeface="Calibri Light"/>
              </a:rPr>
              <a:t>mnogi</a:t>
            </a:r>
            <a:r>
              <a:rPr lang="en-US" altLang="de-DE" sz="2000" dirty="0">
                <a:latin typeface="Calibri Light"/>
              </a:rPr>
              <a:t> </a:t>
            </a:r>
            <a:r>
              <a:rPr lang="en-US" altLang="de-DE" sz="2000" dirty="0" err="1">
                <a:latin typeface="Calibri Light"/>
              </a:rPr>
              <a:t>slušaoci</a:t>
            </a:r>
            <a:r>
              <a:rPr lang="en-US" altLang="de-DE" sz="2000" dirty="0">
                <a:latin typeface="Calibri Light"/>
              </a:rPr>
              <a:t> </a:t>
            </a:r>
            <a:r>
              <a:rPr lang="en-US" altLang="de-DE" sz="2000" dirty="0" err="1">
                <a:latin typeface="Calibri Light"/>
              </a:rPr>
              <a:t>vjerovali</a:t>
            </a:r>
            <a:r>
              <a:rPr lang="en-US" altLang="de-DE" sz="2000" dirty="0">
                <a:latin typeface="Calibri Light"/>
              </a:rPr>
              <a:t> da </a:t>
            </a:r>
            <a:r>
              <a:rPr lang="en-US" altLang="de-DE" sz="2000" dirty="0" err="1">
                <a:latin typeface="Calibri Light"/>
              </a:rPr>
              <a:t>su</a:t>
            </a:r>
            <a:r>
              <a:rPr lang="en-US" altLang="de-DE" sz="2000" dirty="0">
                <a:latin typeface="Calibri Light"/>
              </a:rPr>
              <a:t> </a:t>
            </a:r>
            <a:r>
              <a:rPr lang="en-US" altLang="de-DE" sz="2000" dirty="0" err="1">
                <a:latin typeface="Calibri Light"/>
              </a:rPr>
              <a:t>vanzemaljci</a:t>
            </a:r>
            <a:r>
              <a:rPr lang="en-US" altLang="de-DE" sz="2000" dirty="0">
                <a:latin typeface="Calibri Light"/>
              </a:rPr>
              <a:t> </a:t>
            </a:r>
            <a:r>
              <a:rPr lang="en-US" altLang="de-DE" sz="2000" dirty="0" err="1">
                <a:latin typeface="Calibri Light"/>
              </a:rPr>
              <a:t>zaista</a:t>
            </a:r>
            <a:r>
              <a:rPr lang="en-US" altLang="de-DE" sz="2000" dirty="0">
                <a:latin typeface="Calibri Light"/>
              </a:rPr>
              <a:t> </a:t>
            </a:r>
            <a:r>
              <a:rPr lang="en-US" altLang="de-DE" sz="2000" dirty="0" err="1">
                <a:latin typeface="Calibri Light"/>
              </a:rPr>
              <a:t>napali</a:t>
            </a:r>
            <a:r>
              <a:rPr lang="en-US" altLang="de-DE" sz="2000" dirty="0">
                <a:latin typeface="Calibri Light"/>
              </a:rPr>
              <a:t> </a:t>
            </a:r>
            <a:r>
              <a:rPr lang="en-US" altLang="de-DE" sz="2000" dirty="0" err="1">
                <a:latin typeface="Calibri Light"/>
              </a:rPr>
              <a:t>zemlju</a:t>
            </a:r>
            <a:r>
              <a:rPr lang="en-US" altLang="de-DE" sz="2000" dirty="0">
                <a:latin typeface="Calibri Light"/>
              </a:rPr>
              <a:t>.  </a:t>
            </a:r>
          </a:p>
          <a:p>
            <a:pPr eaLnBrk="1" hangingPunct="1">
              <a:spcBef>
                <a:spcPts val="1200"/>
              </a:spcBef>
              <a:buClrTx/>
              <a:buFontTx/>
              <a:buNone/>
            </a:pPr>
            <a:r>
              <a:rPr lang="en-US" altLang="de-DE" sz="2000" dirty="0" err="1">
                <a:solidFill>
                  <a:srgbClr val="004992"/>
                </a:solidFill>
                <a:latin typeface="Calibri Light"/>
              </a:rPr>
              <a:t>Pogrešna</a:t>
            </a:r>
            <a:r>
              <a:rPr lang="en-US" altLang="de-DE" sz="2000" dirty="0">
                <a:solidFill>
                  <a:srgbClr val="004992"/>
                </a:solidFill>
                <a:latin typeface="Calibri Light"/>
              </a:rPr>
              <a:t> </a:t>
            </a:r>
            <a:r>
              <a:rPr lang="en-US" altLang="de-DE" sz="2000" dirty="0" err="1">
                <a:solidFill>
                  <a:srgbClr val="004992"/>
                </a:solidFill>
                <a:latin typeface="Calibri Light"/>
              </a:rPr>
              <a:t>pretpostavka</a:t>
            </a:r>
            <a:r>
              <a:rPr lang="en-US" altLang="de-DE" sz="2000" dirty="0">
                <a:solidFill>
                  <a:srgbClr val="004992"/>
                </a:solidFill>
                <a:latin typeface="Calibri Light"/>
              </a:rPr>
              <a:t>: </a:t>
            </a:r>
            <a:r>
              <a:rPr lang="en-US" altLang="de-DE" sz="2000" dirty="0">
                <a:latin typeface="Calibri Light"/>
              </a:rPr>
              <a:t>ono </a:t>
            </a:r>
            <a:r>
              <a:rPr lang="en-US" altLang="de-DE" sz="2000" dirty="0" err="1">
                <a:latin typeface="Calibri Light"/>
              </a:rPr>
              <a:t>što</a:t>
            </a:r>
            <a:r>
              <a:rPr lang="en-US" altLang="de-DE" sz="2000" dirty="0">
                <a:latin typeface="Calibri Light"/>
              </a:rPr>
              <a:t> je </a:t>
            </a:r>
            <a:r>
              <a:rPr lang="en-US" altLang="de-DE" sz="2000" dirty="0" err="1">
                <a:latin typeface="Calibri Light"/>
              </a:rPr>
              <a:t>na</a:t>
            </a:r>
            <a:r>
              <a:rPr lang="en-US" altLang="de-DE" sz="2000" dirty="0">
                <a:latin typeface="Calibri Light"/>
              </a:rPr>
              <a:t> </a:t>
            </a:r>
            <a:r>
              <a:rPr lang="en-US" altLang="de-DE" sz="2000" dirty="0" err="1">
                <a:latin typeface="Calibri Light"/>
              </a:rPr>
              <a:t>radiju</a:t>
            </a:r>
            <a:r>
              <a:rPr lang="en-US" altLang="de-DE" sz="2000" dirty="0">
                <a:latin typeface="Calibri Light"/>
              </a:rPr>
              <a:t>, mora </a:t>
            </a:r>
            <a:r>
              <a:rPr lang="en-US" altLang="de-DE" sz="2000" dirty="0" err="1">
                <a:latin typeface="Calibri Light"/>
              </a:rPr>
              <a:t>biti</a:t>
            </a:r>
            <a:r>
              <a:rPr lang="en-US" altLang="de-DE" sz="2000" dirty="0">
                <a:latin typeface="Calibri Light"/>
              </a:rPr>
              <a:t> </a:t>
            </a:r>
            <a:r>
              <a:rPr lang="en-US" altLang="de-DE" sz="2000" dirty="0" err="1">
                <a:latin typeface="Calibri Light"/>
              </a:rPr>
              <a:t>stvarno</a:t>
            </a:r>
            <a:r>
              <a:rPr lang="en-US" altLang="de-DE" sz="2000" dirty="0">
                <a:latin typeface="Calibri Light"/>
              </a:rPr>
              <a:t>!</a:t>
            </a:r>
            <a:endParaRPr lang="de-DE" altLang="de-DE" sz="2000"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12</a:t>
            </a:fld>
            <a:endParaRPr lang="de-DE" altLang="de-DE"/>
          </a:p>
        </p:txBody>
      </p:sp>
    </p:spTree>
    <p:extLst>
      <p:ext uri="{BB962C8B-B14F-4D97-AF65-F5344CB8AC3E}">
        <p14:creationId xmlns:p14="http://schemas.microsoft.com/office/powerpoint/2010/main" val="3224466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Ima li ikakvih znakova na novčanici od 1$US koja ukazuje infiltraciju Amerike tajnim društvima?</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14343" name="Rechteck 2"/>
          <p:cNvSpPr>
            <a:spLocks noChangeArrowheads="1"/>
          </p:cNvSpPr>
          <p:nvPr/>
        </p:nvSpPr>
        <p:spPr bwMode="auto">
          <a:xfrm>
            <a:off x="7991196" y="6186790"/>
            <a:ext cx="37577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600" dirty="0">
                <a:solidFill>
                  <a:srgbClr val="333333"/>
                </a:solidFill>
                <a:latin typeface="+mn-lt"/>
              </a:rPr>
              <a:t>(</a:t>
            </a:r>
            <a:r>
              <a:rPr lang="hr-HR" altLang="de-DE" sz="1600" dirty="0">
                <a:solidFill>
                  <a:srgbClr val="333333"/>
                </a:solidFill>
                <a:latin typeface="+mn-lt"/>
              </a:rPr>
              <a:t>za dodatnu</a:t>
            </a:r>
            <a:r>
              <a:rPr lang="de-DE" altLang="de-DE" sz="1600" dirty="0">
                <a:solidFill>
                  <a:srgbClr val="333333"/>
                </a:solidFill>
                <a:latin typeface="+mn-lt"/>
              </a:rPr>
              <a:t> </a:t>
            </a:r>
            <a:r>
              <a:rPr lang="hr-HR" altLang="de-DE" sz="1600" dirty="0">
                <a:solidFill>
                  <a:srgbClr val="333333"/>
                </a:solidFill>
                <a:latin typeface="+mn-lt"/>
              </a:rPr>
              <a:t>vježbu vidite kraj prezentacije</a:t>
            </a:r>
            <a:r>
              <a:rPr lang="de-DE" altLang="de-DE" sz="1600" dirty="0">
                <a:solidFill>
                  <a:srgbClr val="333333"/>
                </a:solidFill>
                <a:latin typeface="+mn-lt"/>
              </a:rPr>
              <a:t>)</a:t>
            </a:r>
            <a:endParaRPr lang="en-US" altLang="de-DE" sz="1600" dirty="0">
              <a:solidFill>
                <a:srgbClr val="333333"/>
              </a:solidFill>
              <a:latin typeface="+mn-lt"/>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304B0B7F-8FAC-470B-8934-C9F090DAB04F}"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Prerano zaključivanje u akciji</a:t>
            </a:r>
            <a:br>
              <a:rPr lang="en-US" sz="3600">
                <a:solidFill>
                  <a:srgbClr val="004992"/>
                </a:solidFill>
                <a:latin typeface="+mn-lt"/>
                <a:ea typeface="+mn-ea"/>
                <a:cs typeface="+mn-cs"/>
              </a:rPr>
            </a:br>
            <a:r>
              <a:rPr lang="en-US">
                <a:solidFill>
                  <a:srgbClr val="004992"/>
                </a:solidFill>
                <a:latin typeface="+mn-lt"/>
                <a:ea typeface="+mn-ea"/>
                <a:cs typeface="+mn-cs"/>
              </a:rPr>
              <a:t>Ima li ikakvih znakova na novčanici od 1$US koja ukazuje infiltraciju Amerike tajnim društvima?</a:t>
            </a:r>
          </a:p>
        </p:txBody>
      </p:sp>
      <p:graphicFrame>
        <p:nvGraphicFramePr>
          <p:cNvPr id="16" name="Group 38"/>
          <p:cNvGraphicFramePr>
            <a:graphicFrameLocks noGrp="1"/>
          </p:cNvGraphicFramePr>
          <p:nvPr>
            <p:extLst>
              <p:ext uri="{D42A27DB-BD31-4B8C-83A1-F6EECF244321}">
                <p14:modId xmlns:p14="http://schemas.microsoft.com/office/powerpoint/2010/main" val="4005492028"/>
              </p:ext>
            </p:extLst>
          </p:nvPr>
        </p:nvGraphicFramePr>
        <p:xfrm>
          <a:off x="408955" y="2564904"/>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Za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“Dokaz”</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1: na poleđini, različiti simboli su prikazani 13 puta svaki (npr. pruge na amblemu, lišće masline, perje ne repu orla). 13 se ponekad posmatra kao satanistički broj.</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2: neki ljudi tvrde da novčanica ne prikazuje stvarno Džordža Vašingtona nego Adama Vajshaupta, osnivača tajnog društva.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3: gore desno, skrivena je mala sova, po mišljenju nekih kao satanistički simbol.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4: piramida na poleđini može predstavljati masonski simbol.</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025320"/>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025320"/>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668024"/>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036760"/>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4"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5"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6"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Prerano zaključivanje u akciji</a:t>
            </a:r>
            <a:br>
              <a:rPr lang="en-US" sz="3600">
                <a:solidFill>
                  <a:srgbClr val="004992"/>
                </a:solidFill>
                <a:latin typeface="+mn-lt"/>
                <a:ea typeface="+mn-ea"/>
                <a:cs typeface="+mn-cs"/>
              </a:rPr>
            </a:br>
            <a:r>
              <a:rPr lang="en-US">
                <a:solidFill>
                  <a:srgbClr val="004992"/>
                </a:solidFill>
                <a:latin typeface="+mn-lt"/>
                <a:ea typeface="+mn-ea"/>
                <a:cs typeface="+mn-cs"/>
              </a:rPr>
              <a:t>Ima li ikakvih znakova na novčanici od 1$US koja ukazuje infiltraciju Amerike tajnim društvima?</a:t>
            </a:r>
          </a:p>
        </p:txBody>
      </p:sp>
      <p:graphicFrame>
        <p:nvGraphicFramePr>
          <p:cNvPr id="16" name="Group 38"/>
          <p:cNvGraphicFramePr>
            <a:graphicFrameLocks noGrp="1"/>
          </p:cNvGraphicFramePr>
          <p:nvPr>
            <p:extLst>
              <p:ext uri="{D42A27DB-BD31-4B8C-83A1-F6EECF244321}">
                <p14:modId xmlns:p14="http://schemas.microsoft.com/office/powerpoint/2010/main" val="1790644404"/>
              </p:ext>
            </p:extLst>
          </p:nvPr>
        </p:nvGraphicFramePr>
        <p:xfrm>
          <a:off x="408955" y="2564904"/>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Protiv</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“Dokaz”</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1: u početku je postojalo 13 US-država, otuda broj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2: suprotno glasinama, nema očigledne sličnosti između Adama Vajshaupta i Džordža Vašingtona!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3: sova nema specifično simboličko značenje, ponekad predstavlja štetu, ipak, često predstavlja mudrost (npr. sova je korišćena kao simbol mnogih izdavača).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4: Trougao predstavlja svevidjeće oka Boga u hrišćanskoj religiji (slika (detalj) pokazuje dio hrišćanskog crkvenog prozora)</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322712"/>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025320"/>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025320"/>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3"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4"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5"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r-HR" altLang="de-DE" sz="2400">
                <a:solidFill>
                  <a:srgbClr val="333333"/>
                </a:solidFill>
              </a:rPr>
              <a:t>Ima li ijedan znak na</a:t>
            </a:r>
            <a:r>
              <a:rPr lang="de-DE" altLang="de-DE" sz="2400" dirty="0">
                <a:solidFill>
                  <a:srgbClr val="333333"/>
                </a:solidFill>
              </a:rPr>
              <a:t> </a:t>
            </a:r>
            <a:r>
              <a:rPr lang="hr-HR" altLang="de-DE" sz="2400" dirty="0">
                <a:solidFill>
                  <a:srgbClr val="333333"/>
                </a:solidFill>
              </a:rPr>
              <a:t>novčanici</a:t>
            </a:r>
            <a:r>
              <a:rPr lang="de-DE" altLang="de-DE" sz="2400" dirty="0">
                <a:solidFill>
                  <a:srgbClr val="333333"/>
                </a:solidFill>
              </a:rPr>
              <a:t> 1$US </a:t>
            </a:r>
            <a:r>
              <a:rPr lang="hr-HR" altLang="de-DE" sz="2400" dirty="0">
                <a:solidFill>
                  <a:srgbClr val="333333"/>
                </a:solidFill>
              </a:rPr>
              <a:t>koji</a:t>
            </a:r>
            <a:r>
              <a:rPr lang="de-DE" altLang="de-DE" sz="2400" dirty="0">
                <a:solidFill>
                  <a:srgbClr val="333333"/>
                </a:solidFill>
              </a:rPr>
              <a:t> </a:t>
            </a:r>
            <a:r>
              <a:rPr lang="hr-HR" altLang="de-DE" sz="2400" dirty="0">
                <a:solidFill>
                  <a:srgbClr val="333333"/>
                </a:solidFill>
              </a:rPr>
              <a:t>ukazuje na</a:t>
            </a:r>
            <a:r>
              <a:rPr lang="de-DE" altLang="de-DE" sz="2400" dirty="0">
                <a:solidFill>
                  <a:srgbClr val="333333"/>
                </a:solidFill>
              </a:rPr>
              <a:t> </a:t>
            </a:r>
            <a:r>
              <a:rPr lang="hr-HR" altLang="de-DE" sz="2400" dirty="0">
                <a:solidFill>
                  <a:srgbClr val="333333"/>
                </a:solidFill>
              </a:rPr>
              <a:t>infiltraciju</a:t>
            </a:r>
            <a:r>
              <a:rPr lang="de-DE" altLang="de-DE" sz="2400" dirty="0">
                <a:solidFill>
                  <a:srgbClr val="333333"/>
                </a:solidFill>
              </a:rPr>
              <a:t> USA </a:t>
            </a:r>
            <a:r>
              <a:rPr lang="hr-HR" altLang="de-DE" sz="2400" dirty="0">
                <a:solidFill>
                  <a:srgbClr val="333333"/>
                </a:solidFill>
              </a:rPr>
              <a:t>tajnim društvom</a:t>
            </a:r>
            <a:r>
              <a:rPr lang="de-DE" altLang="de-DE" sz="2400" dirty="0">
                <a:solidFill>
                  <a:srgbClr val="333333"/>
                </a:solidFill>
              </a:rPr>
              <a:t>?</a:t>
            </a:r>
            <a:endParaRPr lang="en-US" sz="2400" dirty="0"/>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latin typeface="+mj-lt"/>
              </a:rPr>
              <a:t>Ne!</a:t>
            </a:r>
            <a:endParaRPr lang="de-DE" altLang="de-DE" sz="3600" b="1" dirty="0">
              <a:solidFill>
                <a:srgbClr val="FF0000"/>
              </a:solidFill>
              <a:latin typeface="+mj-l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Prerano zaključivanje</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0" name="Slide Number Placeholder 9"/>
          <p:cNvSpPr>
            <a:spLocks noGrp="1"/>
          </p:cNvSpPr>
          <p:nvPr>
            <p:ph type="sldNum" sz="quarter" idx="12"/>
          </p:nvPr>
        </p:nvSpPr>
        <p:spPr/>
        <p:txBody>
          <a:bodyPr/>
          <a:lstStyle/>
          <a:p>
            <a:fld id="{F8B470D8-B5E6-45EC-946C-161FB5BD57F7}"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Često su privlačnije nego</a:t>
            </a:r>
            <a:r>
              <a:rPr lang="en-US" altLang="de-DE" sz="2400" dirty="0">
                <a:solidFill>
                  <a:srgbClr val="333333"/>
                </a:solidFill>
              </a:rPr>
              <a:t> </a:t>
            </a:r>
            <a:r>
              <a:rPr lang="hr-HR" altLang="de-DE" sz="2400" dirty="0">
                <a:solidFill>
                  <a:srgbClr val="333333"/>
                </a:solidFill>
              </a:rPr>
              <a:t>realnost</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Bazirane su na izjavama koje je teško provjeriti</a:t>
            </a:r>
            <a:r>
              <a:rPr lang="en-US" altLang="de-DE" sz="2400" dirty="0">
                <a:solidFill>
                  <a:srgbClr val="333333"/>
                </a:solidFill>
              </a:rPr>
              <a:t> </a:t>
            </a:r>
            <a:r>
              <a:rPr lang="hr-HR" altLang="de-DE" sz="2400" dirty="0">
                <a:solidFill>
                  <a:srgbClr val="333333"/>
                </a:solidFill>
              </a:rPr>
              <a:t>ili dokazati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da</a:t>
            </a:r>
            <a:r>
              <a:rPr lang="en-US" altLang="de-DE" sz="2400" dirty="0">
                <a:solidFill>
                  <a:srgbClr val="333333"/>
                </a:solidFill>
              </a:rPr>
              <a:t> </a:t>
            </a:r>
            <a:r>
              <a:rPr lang="hr-HR" altLang="de-DE" sz="2400" dirty="0">
                <a:solidFill>
                  <a:srgbClr val="333333"/>
                </a:solidFill>
              </a:rPr>
              <a:t>Vaš</a:t>
            </a:r>
            <a:r>
              <a:rPr lang="en-US" altLang="de-DE" sz="2400" dirty="0" err="1">
                <a:solidFill>
                  <a:srgbClr val="333333"/>
                </a:solidFill>
              </a:rPr>
              <a:t>ington</a:t>
            </a:r>
            <a:r>
              <a:rPr lang="en-US" altLang="de-DE" sz="2400" dirty="0">
                <a:solidFill>
                  <a:srgbClr val="333333"/>
                </a:solidFill>
              </a:rPr>
              <a:t> </a:t>
            </a:r>
            <a:r>
              <a:rPr lang="hr-HR" altLang="de-DE" sz="2400" dirty="0">
                <a:solidFill>
                  <a:srgbClr val="333333"/>
                </a:solidFill>
              </a:rPr>
              <a:t>izgleda kao Vajshaupt</a:t>
            </a:r>
            <a:r>
              <a:rPr lang="en-US" altLang="de-DE" sz="2400" dirty="0">
                <a:solidFill>
                  <a:srgbClr val="333333"/>
                </a:solidFill>
              </a:rPr>
              <a:t>), </a:t>
            </a:r>
            <a:r>
              <a:rPr lang="hr-HR" altLang="de-DE" sz="2400" dirty="0">
                <a:solidFill>
                  <a:srgbClr val="333333"/>
                </a:solidFill>
              </a:rPr>
              <a:t>i neki ljudi im naivno vjeruju</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Odbijaju se dodatna objašnjenja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Da je ponovljena upotreba</a:t>
            </a:r>
            <a:r>
              <a:rPr lang="en-US" altLang="de-DE" sz="2400" dirty="0">
                <a:solidFill>
                  <a:srgbClr val="333333"/>
                </a:solidFill>
              </a:rPr>
              <a:t> </a:t>
            </a:r>
            <a:r>
              <a:rPr lang="hr-HR" altLang="de-DE" sz="2400" dirty="0">
                <a:solidFill>
                  <a:srgbClr val="333333"/>
                </a:solidFill>
              </a:rPr>
              <a:t>broja</a:t>
            </a:r>
            <a:r>
              <a:rPr lang="en-US" altLang="de-DE" sz="2400" dirty="0">
                <a:solidFill>
                  <a:srgbClr val="333333"/>
                </a:solidFill>
              </a:rPr>
              <a:t> 13</a:t>
            </a:r>
            <a:r>
              <a:rPr lang="hr-HR" altLang="de-DE" sz="2400" dirty="0">
                <a:solidFill>
                  <a:srgbClr val="333333"/>
                </a:solidFill>
              </a:rPr>
              <a:t> povezana sa</a:t>
            </a:r>
            <a:r>
              <a:rPr lang="en-US" altLang="de-DE" sz="2400" dirty="0">
                <a:solidFill>
                  <a:srgbClr val="333333"/>
                </a:solidFill>
              </a:rPr>
              <a:t> 13 </a:t>
            </a:r>
            <a:r>
              <a:rPr lang="hr-HR" altLang="de-DE" sz="2400" dirty="0">
                <a:solidFill>
                  <a:srgbClr val="333333"/>
                </a:solidFill>
              </a:rPr>
              <a:t>nekadašnjih</a:t>
            </a:r>
            <a:r>
              <a:rPr lang="en-US" altLang="de-DE" sz="2400" dirty="0">
                <a:solidFill>
                  <a:srgbClr val="333333"/>
                </a:solidFill>
              </a:rPr>
              <a:t> </a:t>
            </a:r>
            <a:r>
              <a:rPr lang="hr-HR" altLang="de-DE" sz="2400" dirty="0">
                <a:solidFill>
                  <a:srgbClr val="333333"/>
                </a:solidFill>
              </a:rPr>
              <a:t>država</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Ponekad su legende bazirane na činjenicama</a:t>
            </a:r>
            <a:r>
              <a:rPr lang="en-US" altLang="de-DE" sz="2400" dirty="0">
                <a:solidFill>
                  <a:srgbClr val="333333"/>
                </a:solidFill>
              </a:rPr>
              <a:t> </a:t>
            </a:r>
            <a:r>
              <a:rPr lang="hr-HR" altLang="de-DE" sz="2400" dirty="0">
                <a:solidFill>
                  <a:srgbClr val="333333"/>
                </a:solidFill>
              </a:rPr>
              <a:t>koje su uzete iz konteksta</a:t>
            </a:r>
            <a:r>
              <a:rPr lang="en-US" altLang="de-DE" sz="2400" dirty="0">
                <a:solidFill>
                  <a:srgbClr val="333333"/>
                </a:solidFill>
              </a:rPr>
              <a:t>. </a:t>
            </a:r>
            <a:r>
              <a:rPr lang="hr-HR" altLang="de-DE" sz="2400" dirty="0">
                <a:solidFill>
                  <a:srgbClr val="333333"/>
                </a:solidFill>
              </a:rPr>
              <a:t>Značaj ovih detalja je takođe jako prenaglašen</a:t>
            </a:r>
            <a:r>
              <a:rPr lang="en-US" altLang="de-DE" sz="2400" dirty="0">
                <a:solidFill>
                  <a:srgbClr val="333333"/>
                </a:solidFill>
              </a:rPr>
              <a:t> (</a:t>
            </a:r>
            <a:r>
              <a:rPr lang="hr-HR" altLang="de-DE" sz="2400" dirty="0">
                <a:solidFill>
                  <a:srgbClr val="333333"/>
                </a:solidFill>
              </a:rPr>
              <a:t>V</a:t>
            </a:r>
            <a:r>
              <a:rPr lang="en-US" altLang="de-DE" sz="2400" dirty="0">
                <a:solidFill>
                  <a:srgbClr val="333333"/>
                </a:solidFill>
              </a:rPr>
              <a:t>a</a:t>
            </a:r>
            <a:r>
              <a:rPr lang="hr-HR" altLang="de-DE" sz="2400" dirty="0">
                <a:solidFill>
                  <a:srgbClr val="333333"/>
                </a:solidFill>
              </a:rPr>
              <a:t>š</a:t>
            </a:r>
            <a:r>
              <a:rPr lang="en-US" altLang="de-DE" sz="2400" dirty="0" err="1">
                <a:solidFill>
                  <a:srgbClr val="333333"/>
                </a:solidFill>
              </a:rPr>
              <a:t>ington</a:t>
            </a:r>
            <a:r>
              <a:rPr lang="en-US" altLang="de-DE" sz="2400" dirty="0">
                <a:solidFill>
                  <a:srgbClr val="333333"/>
                </a:solidFill>
              </a:rPr>
              <a:t> </a:t>
            </a:r>
            <a:r>
              <a:rPr lang="hr-HR" altLang="de-DE" sz="2400" dirty="0">
                <a:solidFill>
                  <a:srgbClr val="333333"/>
                </a:solidFill>
              </a:rPr>
              <a:t>je bio mason</a:t>
            </a:r>
            <a:r>
              <a:rPr lang="en-US" altLang="de-DE" sz="2400" dirty="0">
                <a:solidFill>
                  <a:srgbClr val="333333"/>
                </a:solidFill>
              </a:rPr>
              <a:t>, </a:t>
            </a:r>
            <a:r>
              <a:rPr lang="hr-HR" altLang="de-DE" sz="2400" dirty="0">
                <a:solidFill>
                  <a:srgbClr val="333333"/>
                </a:solidFill>
              </a:rPr>
              <a:t>ipak</a:t>
            </a:r>
            <a:r>
              <a:rPr lang="en-US" altLang="de-DE" sz="2400" dirty="0">
                <a:solidFill>
                  <a:srgbClr val="333333"/>
                </a:solidFill>
              </a:rPr>
              <a:t>, </a:t>
            </a:r>
            <a:r>
              <a:rPr lang="hr-HR" altLang="de-DE" sz="2400" dirty="0">
                <a:solidFill>
                  <a:srgbClr val="333333"/>
                </a:solidFill>
              </a:rPr>
              <a:t>ovo ne znači da je</a:t>
            </a:r>
            <a:r>
              <a:rPr lang="en-US" altLang="de-DE" sz="2400" dirty="0">
                <a:solidFill>
                  <a:srgbClr val="333333"/>
                </a:solidFill>
              </a:rPr>
              <a:t> USA </a:t>
            </a:r>
            <a:r>
              <a:rPr lang="hr-HR" altLang="de-DE" sz="2400" dirty="0">
                <a:solidFill>
                  <a:srgbClr val="333333"/>
                </a:solidFill>
              </a:rPr>
              <a:t>bila infiltrisana ili je još</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Masoni i ostala udruženja</a:t>
            </a:r>
            <a:r>
              <a:rPr lang="en-US" altLang="de-DE" sz="2400" dirty="0">
                <a:solidFill>
                  <a:srgbClr val="333333"/>
                </a:solidFill>
              </a:rPr>
              <a:t> </a:t>
            </a:r>
            <a:r>
              <a:rPr lang="hr-HR" altLang="de-DE" sz="2400" dirty="0">
                <a:solidFill>
                  <a:srgbClr val="333333"/>
                </a:solidFill>
              </a:rPr>
              <a:t>su nastale na sumnjičenju mnogih ljudi</a:t>
            </a:r>
            <a:r>
              <a:rPr lang="en-US" altLang="de-DE" sz="2400" dirty="0">
                <a:solidFill>
                  <a:srgbClr val="333333"/>
                </a:solidFill>
              </a:rPr>
              <a:t> </a:t>
            </a:r>
            <a:r>
              <a:rPr lang="hr-HR" altLang="de-DE" sz="2400" dirty="0">
                <a:solidFill>
                  <a:srgbClr val="333333"/>
                </a:solidFill>
              </a:rPr>
              <a:t>i društava</a:t>
            </a:r>
            <a:r>
              <a:rPr lang="en-US" altLang="de-DE" sz="2400" dirty="0">
                <a:solidFill>
                  <a:srgbClr val="333333"/>
                </a:solidFill>
              </a:rPr>
              <a:t> </a:t>
            </a:r>
            <a:r>
              <a:rPr lang="hr-HR" altLang="de-DE" sz="2400" dirty="0">
                <a:solidFill>
                  <a:srgbClr val="333333"/>
                </a:solidFill>
              </a:rPr>
              <a:t>jer rade u tajnosti</a:t>
            </a:r>
            <a:r>
              <a:rPr lang="en-US" altLang="de-DE" sz="24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a:solidFill>
                  <a:srgbClr val="333333"/>
                </a:solidFill>
              </a:rPr>
              <a:t>Ali: </a:t>
            </a:r>
            <a:r>
              <a:rPr lang="en-US" altLang="de-DE" sz="2400" dirty="0" err="1">
                <a:solidFill>
                  <a:srgbClr val="333333"/>
                </a:solidFill>
              </a:rPr>
              <a:t>Suprotno</a:t>
            </a:r>
            <a:r>
              <a:rPr lang="en-US" altLang="de-DE" sz="2400" dirty="0">
                <a:solidFill>
                  <a:srgbClr val="333333"/>
                </a:solidFill>
              </a:rPr>
              <a:t> </a:t>
            </a:r>
            <a:r>
              <a:rPr lang="en-US" altLang="de-DE" sz="2400" dirty="0" err="1">
                <a:solidFill>
                  <a:srgbClr val="333333"/>
                </a:solidFill>
              </a:rPr>
              <a:t>glasinama</a:t>
            </a:r>
            <a:r>
              <a:rPr lang="en-US" altLang="de-DE" sz="2400" dirty="0">
                <a:solidFill>
                  <a:srgbClr val="333333"/>
                </a:solidFill>
              </a:rPr>
              <a:t>, </a:t>
            </a:r>
            <a:r>
              <a:rPr lang="en-US" altLang="de-DE" sz="2400" dirty="0" err="1">
                <a:solidFill>
                  <a:srgbClr val="333333"/>
                </a:solidFill>
              </a:rPr>
              <a:t>masoni</a:t>
            </a:r>
            <a:r>
              <a:rPr lang="en-US" altLang="de-DE" sz="2400" dirty="0">
                <a:solidFill>
                  <a:srgbClr val="333333"/>
                </a:solidFill>
              </a:rPr>
              <a:t> ne </a:t>
            </a:r>
            <a:r>
              <a:rPr lang="en-US" altLang="de-DE" sz="2400" dirty="0" err="1">
                <a:solidFill>
                  <a:srgbClr val="333333"/>
                </a:solidFill>
              </a:rPr>
              <a:t>vjeruju</a:t>
            </a:r>
            <a:r>
              <a:rPr lang="en-US" altLang="de-DE" sz="2400" dirty="0">
                <a:solidFill>
                  <a:srgbClr val="333333"/>
                </a:solidFill>
              </a:rPr>
              <a:t> u </a:t>
            </a:r>
            <a:r>
              <a:rPr lang="en-US" altLang="de-DE" sz="2400" dirty="0" err="1">
                <a:solidFill>
                  <a:srgbClr val="333333"/>
                </a:solidFill>
              </a:rPr>
              <a:t>satanu</a:t>
            </a:r>
            <a:r>
              <a:rPr lang="en-US" altLang="de-DE" sz="2400" dirty="0">
                <a:solidFill>
                  <a:srgbClr val="333333"/>
                </a:solidFill>
              </a:rPr>
              <a:t> </a:t>
            </a:r>
            <a:r>
              <a:rPr lang="en-US" altLang="de-DE" sz="2400" dirty="0" err="1">
                <a:solidFill>
                  <a:srgbClr val="333333"/>
                </a:solidFill>
              </a:rPr>
              <a:t>već</a:t>
            </a:r>
            <a:r>
              <a:rPr lang="en-US" altLang="de-DE" sz="2400" dirty="0">
                <a:solidFill>
                  <a:srgbClr val="333333"/>
                </a:solidFill>
              </a:rPr>
              <a:t> </a:t>
            </a:r>
            <a:r>
              <a:rPr lang="en-US" altLang="de-DE" sz="2400">
                <a:solidFill>
                  <a:srgbClr val="333333"/>
                </a:solidFill>
              </a:rPr>
              <a:t>u “više biće” </a:t>
            </a:r>
            <a:r>
              <a:rPr lang="en-US" altLang="de-DE" sz="2400" dirty="0">
                <a:solidFill>
                  <a:srgbClr val="333333"/>
                </a:solidFill>
              </a:rPr>
              <a:t>(</a:t>
            </a:r>
            <a:r>
              <a:rPr lang="en-US" altLang="de-DE" sz="2400" dirty="0" err="1">
                <a:solidFill>
                  <a:srgbClr val="333333"/>
                </a:solidFill>
              </a:rPr>
              <a:t>npr</a:t>
            </a:r>
            <a:r>
              <a:rPr lang="en-US" altLang="de-DE" sz="2400" dirty="0">
                <a:solidFill>
                  <a:srgbClr val="333333"/>
                </a:solidFill>
              </a:rPr>
              <a:t>. bog, Allah…). Oni </a:t>
            </a:r>
            <a:r>
              <a:rPr lang="en-US" altLang="de-DE" sz="2400" dirty="0" err="1">
                <a:solidFill>
                  <a:srgbClr val="333333"/>
                </a:solidFill>
              </a:rPr>
              <a:t>idu</a:t>
            </a:r>
            <a:r>
              <a:rPr lang="en-US" altLang="de-DE" sz="2400" dirty="0">
                <a:solidFill>
                  <a:srgbClr val="333333"/>
                </a:solidFill>
              </a:rPr>
              <a:t> </a:t>
            </a:r>
            <a:r>
              <a:rPr lang="en-US" altLang="de-DE" sz="2400" dirty="0" err="1">
                <a:solidFill>
                  <a:srgbClr val="333333"/>
                </a:solidFill>
              </a:rPr>
              <a:t>za</a:t>
            </a:r>
            <a:r>
              <a:rPr lang="en-US" altLang="de-DE" sz="2400" dirty="0">
                <a:solidFill>
                  <a:srgbClr val="333333"/>
                </a:solidFill>
              </a:rPr>
              <a:t> </a:t>
            </a:r>
            <a:r>
              <a:rPr lang="en-US" altLang="de-DE" sz="2400" dirty="0" err="1">
                <a:solidFill>
                  <a:srgbClr val="333333"/>
                </a:solidFill>
              </a:rPr>
              <a:t>slobodnim</a:t>
            </a:r>
            <a:r>
              <a:rPr lang="en-US" altLang="de-DE" sz="2400" dirty="0">
                <a:solidFill>
                  <a:srgbClr val="333333"/>
                </a:solidFill>
              </a:rPr>
              <a:t> </a:t>
            </a:r>
            <a:r>
              <a:rPr lang="en-US" altLang="de-DE" sz="2400" dirty="0" err="1">
                <a:solidFill>
                  <a:srgbClr val="333333"/>
                </a:solidFill>
              </a:rPr>
              <a:t>idejama</a:t>
            </a:r>
            <a:r>
              <a:rPr lang="en-US" altLang="de-DE" sz="2400" dirty="0">
                <a:solidFill>
                  <a:srgbClr val="333333"/>
                </a:solidFill>
              </a:rPr>
              <a:t>, </a:t>
            </a:r>
            <a:r>
              <a:rPr lang="en-US" altLang="de-DE" sz="2400" dirty="0" err="1">
                <a:solidFill>
                  <a:srgbClr val="333333"/>
                </a:solidFill>
              </a:rPr>
              <a:t>ali</a:t>
            </a:r>
            <a:r>
              <a:rPr lang="en-US" altLang="de-DE" sz="2400" dirty="0">
                <a:solidFill>
                  <a:srgbClr val="333333"/>
                </a:solidFill>
              </a:rPr>
              <a:t> </a:t>
            </a:r>
            <a:r>
              <a:rPr lang="en-US" altLang="de-DE" sz="2400" dirty="0" err="1">
                <a:solidFill>
                  <a:srgbClr val="333333"/>
                </a:solidFill>
              </a:rPr>
              <a:t>nisu</a:t>
            </a:r>
            <a:r>
              <a:rPr lang="en-US" altLang="de-DE" sz="2400" dirty="0">
                <a:solidFill>
                  <a:srgbClr val="333333"/>
                </a:solidFill>
              </a:rPr>
              <a:t> </a:t>
            </a:r>
            <a:r>
              <a:rPr lang="en-US" altLang="de-DE" sz="2400" dirty="0" err="1">
                <a:solidFill>
                  <a:srgbClr val="333333"/>
                </a:solidFill>
              </a:rPr>
              <a:t>pobunjenici</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Brojni su primjeri u istoriji</a:t>
            </a:r>
            <a:r>
              <a:rPr lang="de-DE" altLang="de-DE" sz="2400" dirty="0">
                <a:solidFill>
                  <a:srgbClr val="333333"/>
                </a:solidFill>
              </a:rPr>
              <a:t> </a:t>
            </a:r>
            <a:r>
              <a:rPr lang="hr-HR" altLang="de-DE" sz="2400" dirty="0">
                <a:solidFill>
                  <a:srgbClr val="333333"/>
                </a:solidFill>
              </a:rPr>
              <a:t>gdje su manjine</a:t>
            </a:r>
            <a:r>
              <a:rPr lang="de-DE" altLang="de-DE" sz="2400" dirty="0">
                <a:solidFill>
                  <a:srgbClr val="333333"/>
                </a:solidFill>
              </a:rPr>
              <a:t> </a:t>
            </a:r>
            <a:r>
              <a:rPr lang="hr-HR" altLang="de-DE" sz="2400" dirty="0">
                <a:solidFill>
                  <a:srgbClr val="333333"/>
                </a:solidFill>
              </a:rPr>
              <a:t>i raseljeni</a:t>
            </a:r>
            <a:r>
              <a:rPr lang="de-DE" altLang="de-DE" sz="2400" dirty="0">
                <a:solidFill>
                  <a:srgbClr val="333333"/>
                </a:solidFill>
              </a:rPr>
              <a:t> </a:t>
            </a:r>
            <a:r>
              <a:rPr lang="hr-HR" altLang="de-DE" sz="2400" dirty="0">
                <a:solidFill>
                  <a:srgbClr val="333333"/>
                </a:solidFill>
              </a:rPr>
              <a:t>bili lažno optuženivani za katastrofalne događaje na koje se ne može uticati</a:t>
            </a:r>
            <a:r>
              <a:rPr lang="de-DE" altLang="de-DE" sz="2400" dirty="0">
                <a:solidFill>
                  <a:srgbClr val="333333"/>
                </a:solidFill>
              </a:rPr>
              <a:t>. </a:t>
            </a:r>
            <a:r>
              <a:rPr lang="hr-HR" altLang="de-DE" sz="2400" dirty="0">
                <a:solidFill>
                  <a:srgbClr val="333333"/>
                </a:solidFill>
              </a:rPr>
              <a:t>Na primjer</a:t>
            </a:r>
            <a:r>
              <a:rPr lang="de-DE" altLang="de-DE" sz="2400" dirty="0">
                <a:solidFill>
                  <a:srgbClr val="333333"/>
                </a:solidFill>
              </a:rPr>
              <a:t>, </a:t>
            </a:r>
            <a:r>
              <a:rPr lang="hr-HR" altLang="de-DE" sz="2400" dirty="0">
                <a:solidFill>
                  <a:srgbClr val="333333"/>
                </a:solidFill>
              </a:rPr>
              <a:t>u srednjovjekovno doba</a:t>
            </a:r>
            <a:r>
              <a:rPr lang="de-DE" altLang="de-DE" sz="2400" dirty="0">
                <a:solidFill>
                  <a:srgbClr val="333333"/>
                </a:solidFill>
              </a:rPr>
              <a:t> </a:t>
            </a:r>
            <a:r>
              <a:rPr lang="hr-HR" altLang="de-DE" sz="2400" dirty="0">
                <a:solidFill>
                  <a:srgbClr val="333333"/>
                </a:solidFill>
              </a:rPr>
              <a:t>za slabu žetvu su često okrivljavali vještice ili religijske</a:t>
            </a:r>
            <a:r>
              <a:rPr lang="de-DE" altLang="de-DE" sz="2400" dirty="0">
                <a:solidFill>
                  <a:srgbClr val="333333"/>
                </a:solidFill>
              </a:rPr>
              <a:t> </a:t>
            </a:r>
            <a:r>
              <a:rPr lang="hr-HR" altLang="de-DE" sz="2400" dirty="0">
                <a:solidFill>
                  <a:srgbClr val="333333"/>
                </a:solidFill>
              </a:rPr>
              <a:t>manjine</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Ova prosta objašnjenja smanjuju</a:t>
            </a:r>
            <a:r>
              <a:rPr lang="de-DE" altLang="de-DE" sz="2400" dirty="0">
                <a:solidFill>
                  <a:srgbClr val="333333"/>
                </a:solidFill>
              </a:rPr>
              <a:t> ten</a:t>
            </a:r>
            <a:r>
              <a:rPr lang="hr-HR" altLang="de-DE" sz="2400" dirty="0">
                <a:solidFill>
                  <a:srgbClr val="333333"/>
                </a:solidFill>
              </a:rPr>
              <a:t>z</a:t>
            </a:r>
            <a:r>
              <a:rPr lang="de-DE" altLang="de-DE" sz="2400" dirty="0">
                <a:solidFill>
                  <a:srgbClr val="333333"/>
                </a:solidFill>
              </a:rPr>
              <a:t>i</a:t>
            </a:r>
            <a:r>
              <a:rPr lang="hr-HR" altLang="de-DE" sz="2400" dirty="0">
                <a:solidFill>
                  <a:srgbClr val="333333"/>
                </a:solidFill>
              </a:rPr>
              <a:t>ju</a:t>
            </a:r>
            <a:r>
              <a:rPr lang="de-DE" altLang="de-DE" sz="2400" dirty="0">
                <a:solidFill>
                  <a:srgbClr val="333333"/>
                </a:solidFill>
              </a:rPr>
              <a:t> </a:t>
            </a:r>
            <a:r>
              <a:rPr lang="hr-HR" altLang="de-DE" sz="2400" dirty="0">
                <a:solidFill>
                  <a:srgbClr val="333333"/>
                </a:solidFill>
              </a:rPr>
              <a:t>i strah</a:t>
            </a:r>
            <a:r>
              <a:rPr lang="de-DE" altLang="de-DE" sz="2400" dirty="0">
                <a:solidFill>
                  <a:srgbClr val="333333"/>
                </a:solidFill>
              </a:rPr>
              <a:t> </a:t>
            </a:r>
            <a:r>
              <a:rPr lang="hr-HR" altLang="de-DE" sz="2400" dirty="0">
                <a:solidFill>
                  <a:srgbClr val="333333"/>
                </a:solidFill>
              </a:rPr>
              <a:t>i dovode do iluzije kontrole</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Zašto mi ovo radimo?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hr-HR" altLang="de-DE" sz="2400" dirty="0">
                <a:solidFill>
                  <a:srgbClr val="333333"/>
                </a:solidFill>
              </a:rPr>
              <a:t>Studije pokazuju da mnogi ljudi koji imaju psihozu (ali ne svi!) </a:t>
            </a:r>
            <a:r>
              <a:rPr lang="hr-HR" altLang="de-DE" sz="2400" dirty="0">
                <a:solidFill>
                  <a:srgbClr val="004992"/>
                </a:solidFill>
              </a:rPr>
              <a:t>donose odluke na bazi malo </a:t>
            </a:r>
            <a:r>
              <a:rPr lang="hr-HR" altLang="de-DE" sz="2400">
                <a:solidFill>
                  <a:srgbClr val="004992"/>
                </a:solidFill>
              </a:rPr>
              <a:t>informacija</a:t>
            </a:r>
            <a:r>
              <a:rPr lang="hr-HR"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Zašto mi ovo radimo?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hr-HR" altLang="de-DE" sz="2400" dirty="0">
                <a:solidFill>
                  <a:srgbClr val="333333"/>
                </a:solidFill>
              </a:rPr>
              <a:t>Studije pokazuju da mnogi ljudi koji imaju psihozu (ali ne svi!) </a:t>
            </a:r>
            <a:r>
              <a:rPr lang="hr-HR" altLang="de-DE" sz="2400" dirty="0">
                <a:solidFill>
                  <a:srgbClr val="004992"/>
                </a:solidFill>
              </a:rPr>
              <a:t>donose odluke na bazi malo informacija</a:t>
            </a:r>
            <a:r>
              <a:rPr lang="hr-HR" altLang="de-DE" sz="2400" dirty="0">
                <a:solidFill>
                  <a:srgbClr val="333333"/>
                </a:solidFill>
              </a:rPr>
              <a:t>.</a:t>
            </a:r>
          </a:p>
          <a:p>
            <a:pPr marL="342900" lvl="0" indent="-342900" defTabSz="914377">
              <a:buClr>
                <a:srgbClr val="000000"/>
              </a:buClr>
              <a:buFont typeface="WingDings"/>
              <a:buChar char=""/>
            </a:pPr>
            <a:r>
              <a:rPr lang="hr-HR" altLang="de-DE" sz="2400" dirty="0">
                <a:solidFill>
                  <a:srgbClr val="333333"/>
                </a:solidFill>
              </a:rPr>
              <a:t>Ovaj način donošenja odluka može lako dovesti do greške. Zato bi trebalo preferirati, pažljiviji način donošenja odluka </a:t>
            </a:r>
            <a:r>
              <a:rPr lang="hr-HR" altLang="de-DE" sz="2400" dirty="0">
                <a:solidFill>
                  <a:srgbClr val="004992"/>
                </a:solidFill>
              </a:rPr>
              <a:t>uzimanjem u obzir svih dostupnih informacija</a:t>
            </a:r>
            <a:r>
              <a:rPr lang="hr-HR" altLang="de-DE" sz="2400" dirty="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21</a:t>
            </a:fld>
            <a:endParaRPr lang="de-DE" altLang="de-DE"/>
          </a:p>
        </p:txBody>
      </p:sp>
    </p:spTree>
    <p:extLst>
      <p:ext uri="{BB962C8B-B14F-4D97-AF65-F5344CB8AC3E}">
        <p14:creationId xmlns:p14="http://schemas.microsoft.com/office/powerpoint/2010/main" val="171947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prerano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dovodi</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zaključivanja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23578" name="Rechteck 1"/>
          <p:cNvSpPr>
            <a:spLocks noChangeArrowheads="1"/>
          </p:cNvSpPr>
          <p:nvPr/>
        </p:nvSpPr>
        <p:spPr bwMode="auto">
          <a:xfrm>
            <a:off x="408955" y="6237312"/>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2000" dirty="0">
                <a:solidFill>
                  <a:srgbClr val="004992"/>
                </a:solidFill>
                <a:latin typeface="+mn-lt"/>
              </a:rPr>
              <a:t>Da li bi neko podijelio kratko licno iskustvo?</a:t>
            </a:r>
          </a:p>
        </p:txBody>
      </p:sp>
      <p:graphicFrame>
        <p:nvGraphicFramePr>
          <p:cNvPr id="7" name="Table 6"/>
          <p:cNvGraphicFramePr>
            <a:graphicFrameLocks noGrp="1"/>
          </p:cNvGraphicFramePr>
          <p:nvPr>
            <p:extLst>
              <p:ext uri="{D42A27DB-BD31-4B8C-83A1-F6EECF244321}">
                <p14:modId xmlns:p14="http://schemas.microsoft.com/office/powerpoint/2010/main" val="3918854878"/>
              </p:ext>
            </p:extLst>
          </p:nvPr>
        </p:nvGraphicFramePr>
        <p:xfrm>
          <a:off x="408954" y="2203704"/>
          <a:ext cx="11376000" cy="3840480"/>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Događaj </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ea typeface="MS PGothic" pitchFamily="34" charset="-128"/>
                        </a:rPr>
                        <a:t>Objašnjenje tokom psihoze</a:t>
                      </a:r>
                      <a:endParaRPr kumimoji="0" lang="de-DE" sz="2000" b="0" i="0" u="none" strike="noStrike" cap="none" normalizeH="0" baseline="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Druga objašnjenja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Boli te cijelo tijelo posle prve noći u bolnici.</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Mora da </a:t>
                      </a:r>
                      <a:r>
                        <a:rPr kumimoji="0" lang="en-US" sz="2000" b="0" i="0" u="none" strike="noStrike" cap="none" normalizeH="0" baseline="0" dirty="0" err="1">
                          <a:ln>
                            <a:noFill/>
                          </a:ln>
                          <a:solidFill>
                            <a:srgbClr val="333333"/>
                          </a:solidFill>
                          <a:effectLst/>
                          <a:latin typeface="Calibri Light"/>
                          <a:ea typeface="MS PGothic" pitchFamily="34" charset="-128"/>
                        </a:rPr>
                        <a:t>su</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oteli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tokom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noći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uklonili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vam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organe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drugi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pacijent</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povrijedio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tokom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noći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vudu</a:t>
                      </a:r>
                      <a:r>
                        <a:rPr kumimoji="0" lang="en-US" sz="2000" b="0" i="0" u="none" strike="noStrike" cap="none" normalizeH="0" baseline="0" dirty="0">
                          <a:ln>
                            <a:noFill/>
                          </a:ln>
                          <a:solidFill>
                            <a:srgbClr val="333333"/>
                          </a:solidFill>
                          <a:effectLst/>
                          <a:latin typeface="Calibri Light"/>
                          <a:ea typeface="MS PGothic" pitchFamily="34" charset="-128"/>
                        </a:rPr>
                        <a: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MS PGothic" pitchFamily="34" charset="-128"/>
                        </a:rPr>
                        <a:t>Neudoban</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krevet</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napetost</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obično</a:t>
                      </a:r>
                      <a:r>
                        <a:rPr kumimoji="0" lang="en-US" sz="2000" b="0" i="0" u="none" strike="noStrike" cap="none" normalizeH="0" baseline="0" dirty="0">
                          <a:ln>
                            <a:noFill/>
                          </a:ln>
                          <a:solidFill>
                            <a:srgbClr val="333333"/>
                          </a:solidFill>
                          <a:effectLst/>
                          <a:latin typeface="Calibri Light"/>
                          <a:ea typeface="MS PGothic" pitchFamily="34" charset="-128"/>
                        </a:rPr>
                        <a:t> se </a:t>
                      </a:r>
                      <a:r>
                        <a:rPr kumimoji="0" lang="en-US" sz="2000" b="0" i="0" u="none" strike="noStrike" cap="none" normalizeH="0" baseline="0" dirty="0" err="1">
                          <a:ln>
                            <a:noFill/>
                          </a:ln>
                          <a:solidFill>
                            <a:srgbClr val="333333"/>
                          </a:solidFill>
                          <a:effectLst/>
                          <a:latin typeface="Calibri Light"/>
                          <a:ea typeface="MS PGothic" pitchFamily="34" charset="-128"/>
                        </a:rPr>
                        <a:t>ima</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neudobna</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noć</a:t>
                      </a:r>
                      <a:r>
                        <a:rPr kumimoji="0" lang="en-US" sz="2000" b="0" i="0" u="none" strike="noStrike" cap="none" normalizeH="0" baseline="0" dirty="0">
                          <a:ln>
                            <a:noFill/>
                          </a:ln>
                          <a:solidFill>
                            <a:srgbClr val="333333"/>
                          </a:solidFill>
                          <a:effectLst/>
                          <a:latin typeface="Calibri Light"/>
                          <a:ea typeface="MS PGothic" pitchFamily="34" charset="-128"/>
                        </a:rPr>
                        <a:t> u </a:t>
                      </a:r>
                      <a:r>
                        <a:rPr kumimoji="0" lang="en-US" sz="2000" b="0" i="0" u="none" strike="noStrike" cap="none" normalizeH="0" baseline="0" dirty="0" err="1">
                          <a:ln>
                            <a:noFill/>
                          </a:ln>
                          <a:solidFill>
                            <a:srgbClr val="333333"/>
                          </a:solidFill>
                          <a:effectLst/>
                          <a:latin typeface="Calibri Light"/>
                          <a:ea typeface="MS PGothic" pitchFamily="34" charset="-128"/>
                        </a:rPr>
                        <a:t>novom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okruženju</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imate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napete</a:t>
                      </a:r>
                      <a:r>
                        <a:rPr kumimoji="0" lang="en-US" sz="2000" b="0" i="0" u="none" strike="noStrike" cap="none" normalizeH="0" baseline="0" dirty="0">
                          <a:ln>
                            <a:noFill/>
                          </a:ln>
                          <a:solidFill>
                            <a:srgbClr val="333333"/>
                          </a:solidFill>
                          <a:effectLst/>
                          <a:latin typeface="Calibri Light"/>
                          <a:ea typeface="MS PGothic" pitchFamily="34" charset="-128"/>
                        </a:rPr>
                        <a:t> nerve.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Posle ambulantne hirurške operacije, propisali su ti injekcije Heparina.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ea typeface="MS PGothic" pitchFamily="34" charset="-128"/>
                        </a:rPr>
                        <a:t>Usled</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zloupotrebe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doktori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planiraju</a:t>
                      </a:r>
                      <a:r>
                        <a:rPr kumimoji="0" lang="en-US" sz="2000" b="0" i="0" u="none" strike="noStrike" cap="none" normalizeH="0" baseline="0" dirty="0">
                          <a:ln>
                            <a:noFill/>
                          </a:ln>
                          <a:solidFill>
                            <a:srgbClr val="333333"/>
                          </a:solidFill>
                          <a:effectLst/>
                          <a:latin typeface="Calibri Light"/>
                          <a:ea typeface="MS PGothic" pitchFamily="34" charset="-128"/>
                        </a:rPr>
                        <a:t> da </a:t>
                      </a:r>
                      <a:r>
                        <a:rPr kumimoji="0" lang="en-US" sz="2000" b="0" i="0" u="none" strike="noStrike" cap="none" normalizeH="0" baseline="0" dirty="0" err="1">
                          <a:ln>
                            <a:noFill/>
                          </a:ln>
                          <a:solidFill>
                            <a:srgbClr val="333333"/>
                          </a:solidFill>
                          <a:effectLst/>
                          <a:latin typeface="Calibri Light"/>
                          <a:ea typeface="MS PGothic" pitchFamily="34" charset="-128"/>
                        </a:rPr>
                        <a:t>te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ubiju</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toksičnom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injekcijom</a:t>
                      </a:r>
                      <a:r>
                        <a:rPr kumimoji="0" lang="en-US" sz="2000" b="0" i="0" u="none" strike="noStrike" cap="none" normalizeH="0" baseline="0" dirty="0">
                          <a:ln>
                            <a:noFill/>
                          </a:ln>
                          <a:solidFill>
                            <a:srgbClr val="333333"/>
                          </a:solidFill>
                          <a:effectLst/>
                          <a:latin typeface="Calibri Light"/>
                          <a:ea typeface="MS PGothic" pitchFamily="34" charset="-128"/>
                        </a:rPr>
                        <a: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ea typeface="MS PGothic" pitchFamily="34" charset="-128"/>
                        </a:rPr>
                        <a:t>Standardna profilaksa tromboze.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Na putu ka prijatelju, morao/la si da tri puta stojiš zbog crvenog svijetla. </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Calibri Light"/>
                          <a:ea typeface="MS PGothic" pitchFamily="34" charset="-128"/>
                        </a:rPr>
                        <a:t>Dokaz da si u opasnosti – neko želi da ti naudi.</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ea typeface="MS PGothic" pitchFamily="34" charset="-128"/>
                        </a:rPr>
                        <a:t>Potpuna</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slučajnost</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kad</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smo</a:t>
                      </a:r>
                      <a:r>
                        <a:rPr kumimoji="0" lang="en-US" sz="2000" b="0" i="0" u="none" strike="noStrike" cap="none" normalizeH="0" baseline="0" dirty="0">
                          <a:ln>
                            <a:noFill/>
                          </a:ln>
                          <a:solidFill>
                            <a:srgbClr val="333333"/>
                          </a:solidFill>
                          <a:effectLst/>
                          <a:latin typeface="Calibri Light"/>
                          <a:ea typeface="MS PGothic" pitchFamily="34" charset="-128"/>
                        </a:rPr>
                        <a:t> u </a:t>
                      </a:r>
                      <a:r>
                        <a:rPr kumimoji="0" lang="en-US" sz="2000" b="0" i="0" u="none" strike="noStrike" cap="none" normalizeH="0" baseline="0" dirty="0" err="1">
                          <a:ln>
                            <a:noFill/>
                          </a:ln>
                          <a:solidFill>
                            <a:srgbClr val="333333"/>
                          </a:solidFill>
                          <a:effectLst/>
                          <a:latin typeface="Calibri Light"/>
                          <a:ea typeface="MS PGothic" pitchFamily="34" charset="-128"/>
                        </a:rPr>
                        <a:t>žurbi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više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smo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skloni</a:t>
                      </a:r>
                      <a:r>
                        <a:rPr kumimoji="0" lang="en-US" sz="2000" b="0" i="0" u="none" strike="noStrike" cap="none" normalizeH="0" baseline="0" dirty="0">
                          <a:ln>
                            <a:noFill/>
                          </a:ln>
                          <a:solidFill>
                            <a:srgbClr val="333333"/>
                          </a:solidFill>
                          <a:effectLst/>
                          <a:latin typeface="Calibri Light"/>
                          <a:ea typeface="MS PGothic" pitchFamily="34" charset="-128"/>
                        </a:rPr>
                        <a:t> da </a:t>
                      </a:r>
                      <a:r>
                        <a:rPr kumimoji="0" lang="en-US" sz="2000" b="0" i="0" u="none" strike="noStrike" cap="none" normalizeH="0" baseline="0" dirty="0" err="1">
                          <a:ln>
                            <a:noFill/>
                          </a:ln>
                          <a:solidFill>
                            <a:srgbClr val="333333"/>
                          </a:solidFill>
                          <a:effectLst/>
                          <a:latin typeface="Calibri Light"/>
                          <a:ea typeface="MS PGothic" pitchFamily="34" charset="-128"/>
                        </a:rPr>
                        <a:t>zapažamo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crveno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svijetlo</a:t>
                      </a:r>
                      <a:r>
                        <a:rPr kumimoji="0" lang="en-US" sz="2000" b="0" i="0" u="none" strike="noStrike" cap="none" normalizeH="0" baseline="0" dirty="0">
                          <a:ln>
                            <a:noFill/>
                          </a:ln>
                          <a:solidFill>
                            <a:srgbClr val="333333"/>
                          </a:solidFill>
                          <a:effectLst/>
                          <a:latin typeface="Calibri Light"/>
                          <a:ea typeface="MS PGothic" pitchFamily="34" charset="-128"/>
                        </a:rPr>
                        <a: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304B0B7F-8FAC-470B-8934-C9F090DAB04F}"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6626" name="Rectangle 2"/>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detaljom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a:t>
            </a:r>
            <a:r>
              <a:rPr lang="hr-HR" altLang="de-DE" sz="2400">
                <a:solidFill>
                  <a:srgbClr val="333333"/>
                </a:solidFill>
              </a:rPr>
              <a:t>slika</a:t>
            </a:r>
            <a:r>
              <a:rPr lang="en-US" altLang="de-DE" sz="2400">
                <a:solidFill>
                  <a:srgbClr val="333333"/>
                </a:solidFill>
              </a:rPr>
              <a:t>.</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6626" name="Rectangle 2"/>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detaljom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slika</a:t>
            </a:r>
            <a:r>
              <a:rPr lang="en-US" altLang="de-DE" sz="2400" dirty="0">
                <a:solidFill>
                  <a:srgbClr val="333333"/>
                </a:solidFill>
              </a:rPr>
              <a:t>.</a:t>
            </a:r>
            <a:endParaRPr lang="en-US" altLang="de-DE" sz="2800" dirty="0">
              <a:solidFill>
                <a:srgbClr val="333333"/>
              </a:solidFill>
            </a:endParaRPr>
          </a:p>
          <a:p>
            <a:pPr marL="342900" indent="-342900" algn="l" eaLnBrk="1" hangingPunct="1">
              <a:buClr>
                <a:srgbClr val="333333"/>
              </a:buClr>
              <a:buFont typeface="WingDings"/>
              <a:buChar char=""/>
            </a:pPr>
            <a:r>
              <a:rPr lang="hr-HR" altLang="de-DE" sz="2400" dirty="0">
                <a:solidFill>
                  <a:srgbClr val="333333"/>
                </a:solidFill>
              </a:rPr>
              <a:t>Vaš zadatak je</a:t>
            </a:r>
            <a:r>
              <a:rPr lang="en-US" altLang="de-DE" sz="2400" dirty="0">
                <a:solidFill>
                  <a:srgbClr val="333333"/>
                </a:solidFill>
              </a:rPr>
              <a:t> </a:t>
            </a:r>
            <a:r>
              <a:rPr lang="hr-HR" altLang="de-DE" sz="2400" dirty="0">
                <a:solidFill>
                  <a:srgbClr val="333333"/>
                </a:solidFill>
              </a:rPr>
              <a:t>da identifikujete </a:t>
            </a:r>
            <a:r>
              <a:rPr lang="hr-HR" altLang="de-DE" sz="2400">
                <a:solidFill>
                  <a:srgbClr val="333333"/>
                </a:solidFill>
              </a:rPr>
              <a:t>objekat</a:t>
            </a:r>
            <a:r>
              <a:rPr lang="en-US" altLang="de-DE" sz="2400">
                <a:solidFill>
                  <a:srgbClr val="333333"/>
                </a:solidFill>
              </a:rPr>
              <a:t>.</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24</a:t>
            </a:fld>
            <a:endParaRPr lang="de-DE" altLang="de-DE"/>
          </a:p>
        </p:txBody>
      </p:sp>
    </p:spTree>
    <p:extLst>
      <p:ext uri="{BB962C8B-B14F-4D97-AF65-F5344CB8AC3E}">
        <p14:creationId xmlns:p14="http://schemas.microsoft.com/office/powerpoint/2010/main" val="1943061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6626" name="Rectangle 2"/>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detaljom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slika</a:t>
            </a:r>
            <a:r>
              <a:rPr lang="en-US" altLang="de-DE" sz="2400" dirty="0">
                <a:solidFill>
                  <a:srgbClr val="333333"/>
                </a:solidFill>
              </a:rPr>
              <a:t>.</a:t>
            </a:r>
            <a:endParaRPr lang="en-US" altLang="de-DE" sz="2800" dirty="0">
              <a:solidFill>
                <a:srgbClr val="333333"/>
              </a:solidFill>
            </a:endParaRPr>
          </a:p>
          <a:p>
            <a:pPr marL="342900" indent="-342900" algn="l" eaLnBrk="1" hangingPunct="1">
              <a:buClr>
                <a:srgbClr val="333333"/>
              </a:buClr>
              <a:buFont typeface="WingDings"/>
              <a:buChar char=""/>
            </a:pPr>
            <a:r>
              <a:rPr lang="hr-HR" altLang="de-DE" sz="2400" dirty="0">
                <a:solidFill>
                  <a:srgbClr val="333333"/>
                </a:solidFill>
              </a:rPr>
              <a:t>Vaš zadatak je</a:t>
            </a:r>
            <a:r>
              <a:rPr lang="en-US" altLang="de-DE" sz="2400" dirty="0">
                <a:solidFill>
                  <a:srgbClr val="333333"/>
                </a:solidFill>
              </a:rPr>
              <a:t> </a:t>
            </a:r>
            <a:r>
              <a:rPr lang="hr-HR" altLang="de-DE" sz="2400" dirty="0">
                <a:solidFill>
                  <a:srgbClr val="333333"/>
                </a:solidFill>
              </a:rPr>
              <a:t>da identifikujete objekat</a:t>
            </a:r>
            <a:r>
              <a:rPr lang="en-US" altLang="de-DE" sz="2400" dirty="0">
                <a:solidFill>
                  <a:srgbClr val="333333"/>
                </a:solidFill>
              </a:rPr>
              <a:t>.</a:t>
            </a:r>
          </a:p>
          <a:p>
            <a:pPr marL="342900" indent="-342900" algn="l" eaLnBrk="1" hangingPunct="1">
              <a:buClr>
                <a:srgbClr val="333333"/>
              </a:buClr>
              <a:buFont typeface="WingDings"/>
              <a:buChar char=""/>
            </a:pPr>
            <a:r>
              <a:rPr lang="hr-HR" altLang="de-DE" sz="2400" dirty="0">
                <a:solidFill>
                  <a:srgbClr val="333333"/>
                </a:solidFill>
              </a:rPr>
              <a:t>Pokušajte da izbjegnete brzoplete ali i odložene odgovore</a:t>
            </a:r>
            <a:r>
              <a:rPr lang="en-US" altLang="de-DE" sz="2400" dirty="0">
                <a:solidFill>
                  <a:srgbClr val="333333"/>
                </a:solidFill>
              </a:rPr>
              <a:t>. </a:t>
            </a:r>
            <a:r>
              <a:rPr lang="hr-HR" altLang="de-DE" sz="2400" dirty="0">
                <a:solidFill>
                  <a:srgbClr val="333333"/>
                </a:solidFill>
              </a:rPr>
              <a:t>Diskutujte šta podržava a šta je protiv mogućeg odgovora</a:t>
            </a:r>
            <a:r>
              <a:rPr lang="en-US" altLang="de-DE"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25</a:t>
            </a:fld>
            <a:endParaRPr lang="de-DE" altLang="de-DE"/>
          </a:p>
        </p:txBody>
      </p:sp>
    </p:spTree>
    <p:extLst>
      <p:ext uri="{BB962C8B-B14F-4D97-AF65-F5344CB8AC3E}">
        <p14:creationId xmlns:p14="http://schemas.microsoft.com/office/powerpoint/2010/main" val="3724758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1</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Ponuđeno je nekoliko mogućih interpretacija</a:t>
            </a:r>
            <a:r>
              <a:rPr lang="de-DE" altLang="de-DE" sz="2400" dirty="0">
                <a:solidFill>
                  <a:srgbClr val="333333"/>
                </a:solidFill>
              </a:rPr>
              <a:t>. </a:t>
            </a:r>
            <a:r>
              <a:rPr lang="hr-HR" altLang="de-DE" sz="2400" dirty="0">
                <a:solidFill>
                  <a:srgbClr val="333333"/>
                </a:solidFill>
              </a:rPr>
              <a:t>Molimo razgovarajte u grupi kolika je vjerovatnoća za svaku opciju i da li se osjećate dovoljno sigurni da donesete odluku</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2"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3" name="Slide Number Placeholder 12"/>
          <p:cNvSpPr>
            <a:spLocks noGrp="1"/>
          </p:cNvSpPr>
          <p:nvPr>
            <p:ph type="sldNum" sz="quarter" idx="12"/>
          </p:nvPr>
        </p:nvSpPr>
        <p:spPr/>
        <p:txBody>
          <a:bodyPr/>
          <a:lstStyle/>
          <a:p>
            <a:fld id="{304B0B7F-8FAC-470B-8934-C9F090DAB04F}"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2</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Ovde</a:t>
            </a:r>
            <a:r>
              <a:rPr lang="de-DE" altLang="de-DE" sz="2400" dirty="0">
                <a:solidFill>
                  <a:srgbClr val="333333"/>
                </a:solidFill>
              </a:rPr>
              <a:t> </a:t>
            </a:r>
            <a:r>
              <a:rPr lang="hr-HR" altLang="de-DE" sz="2400" dirty="0">
                <a:solidFill>
                  <a:srgbClr val="333333"/>
                </a:solidFill>
              </a:rPr>
              <a:t>nisu ponuđeni mogući odgovori</a:t>
            </a:r>
            <a:r>
              <a:rPr lang="de-DE" altLang="de-DE" sz="2400" dirty="0">
                <a:solidFill>
                  <a:srgbClr val="333333"/>
                </a:solidFill>
              </a:rPr>
              <a:t>.</a:t>
            </a:r>
            <a:r>
              <a:rPr lang="hr-HR" altLang="de-DE" sz="2400" dirty="0">
                <a:solidFill>
                  <a:srgbClr val="333333"/>
                </a:solidFill>
              </a:rPr>
              <a:t> Morate da date svoje ideje</a:t>
            </a:r>
            <a:r>
              <a:rPr lang="de-DE" altLang="de-DE" sz="2400" dirty="0">
                <a:solidFill>
                  <a:srgbClr val="333333"/>
                </a:solidFill>
              </a:rPr>
              <a:t> </a:t>
            </a:r>
            <a:r>
              <a:rPr lang="hr-HR" altLang="de-DE" sz="2400" dirty="0">
                <a:solidFill>
                  <a:srgbClr val="333333"/>
                </a:solidFill>
              </a:rPr>
              <a:t>o slikama</a:t>
            </a:r>
            <a:r>
              <a:rPr lang="de-DE" altLang="de-DE" sz="2400" dirty="0">
                <a:solidFill>
                  <a:srgbClr val="333333"/>
                </a:solidFill>
              </a:rPr>
              <a:t>. </a:t>
            </a:r>
            <a:r>
              <a:rPr lang="hr-HR" altLang="de-DE" sz="2400" dirty="0">
                <a:solidFill>
                  <a:srgbClr val="333333"/>
                </a:solidFill>
              </a:rPr>
              <a:t>Osjećajte se slobodno da ponudite</a:t>
            </a:r>
            <a:r>
              <a:rPr lang="de-DE" altLang="de-DE" sz="2400" dirty="0">
                <a:solidFill>
                  <a:srgbClr val="333333"/>
                </a:solidFill>
              </a:rPr>
              <a:t> </a:t>
            </a:r>
            <a:r>
              <a:rPr lang="hr-HR" altLang="de-DE" sz="2400" dirty="0">
                <a:solidFill>
                  <a:srgbClr val="333333"/>
                </a:solidFill>
              </a:rPr>
              <a:t>nekoliko mogućnosti</a:t>
            </a:r>
            <a:r>
              <a:rPr lang="de-DE" altLang="de-DE" sz="2400" dirty="0">
                <a:solidFill>
                  <a:srgbClr val="333333"/>
                </a:solidFill>
              </a:rPr>
              <a:t> </a:t>
            </a:r>
            <a:r>
              <a:rPr lang="hr-HR" altLang="de-DE" sz="2400" dirty="0">
                <a:solidFill>
                  <a:srgbClr val="333333"/>
                </a:solidFill>
              </a:rPr>
              <a:t>i diskutujte o svojim</a:t>
            </a:r>
            <a:r>
              <a:rPr lang="de-DE" altLang="de-DE" sz="2400" dirty="0">
                <a:solidFill>
                  <a:srgbClr val="333333"/>
                </a:solidFill>
              </a:rPr>
              <a:t> impres</a:t>
            </a:r>
            <a:r>
              <a:rPr lang="hr-HR" altLang="de-DE" sz="2400" dirty="0">
                <a:solidFill>
                  <a:srgbClr val="333333"/>
                </a:solidFill>
              </a:rPr>
              <a:t>ijama sa članovima grupe</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3</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4</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haljina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suknja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pećina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djevojka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stara tetka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r-HR" altLang="de-DE" sz="2000" dirty="0">
                <a:solidFill>
                  <a:srgbClr val="333333"/>
                </a:solidFill>
                <a:latin typeface="+mn-lt"/>
              </a:rPr>
              <a:t>ontana</a:t>
            </a:r>
            <a:endParaRPr lang="de-DE" altLang="de-DE" sz="2000" dirty="0">
              <a:solidFill>
                <a:srgbClr val="333333"/>
              </a:solidFill>
              <a:latin typeface="+mn-lt"/>
            </a:endParaRPr>
          </a:p>
        </p:txBody>
      </p:sp>
      <p:pic>
        <p:nvPicPr>
          <p:cNvPr id="13"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79914" y="2013249"/>
            <a:ext cx="2801691" cy="356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4" name="Slide Number Placeholder 13"/>
          <p:cNvSpPr>
            <a:spLocks noGrp="1"/>
          </p:cNvSpPr>
          <p:nvPr>
            <p:ph type="sldNum" sz="quarter" idx="12"/>
          </p:nvPr>
        </p:nvSpPr>
        <p:spPr/>
        <p:txBody>
          <a:bodyPr/>
          <a:lstStyle/>
          <a:p>
            <a:fld id="{304B0B7F-8FAC-470B-8934-C9F090DAB04F}"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haljina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suknja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pećina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djevojka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stara tetka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r-HR" altLang="de-DE" sz="2000" dirty="0">
                <a:solidFill>
                  <a:srgbClr val="333333"/>
                </a:solidFill>
                <a:latin typeface="+mn-lt"/>
              </a:rPr>
              <a:t>ontana</a:t>
            </a:r>
            <a:endParaRPr lang="de-DE" altLang="de-DE" sz="2000" dirty="0">
              <a:solidFill>
                <a:srgbClr val="333333"/>
              </a:solidFill>
              <a:latin typeface="+mn-lt"/>
            </a:endParaRPr>
          </a:p>
        </p:txBody>
      </p:sp>
      <p:pic>
        <p:nvPicPr>
          <p:cNvPr id="13"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79914" y="2013249"/>
            <a:ext cx="2801691" cy="356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4" name="Slide Number Placeholder 13"/>
          <p:cNvSpPr>
            <a:spLocks noGrp="1"/>
          </p:cNvSpPr>
          <p:nvPr>
            <p:ph type="sldNum" sz="quarter" idx="12"/>
          </p:nvPr>
        </p:nvSpPr>
        <p:spPr/>
        <p:txBody>
          <a:bodyPr/>
          <a:lstStyle/>
          <a:p>
            <a:fld id="{304B0B7F-8FAC-470B-8934-C9F090DAB04F}"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1035"/>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haljina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suknja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pećina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djevojka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stara tetka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r-HR" altLang="de-DE" sz="2000" dirty="0">
                <a:solidFill>
                  <a:srgbClr val="333333"/>
                </a:solidFill>
                <a:latin typeface="+mn-lt"/>
              </a:rPr>
              <a:t>ontana</a:t>
            </a:r>
            <a:endParaRPr lang="de-DE"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pic>
        <p:nvPicPr>
          <p:cNvPr id="13"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79914" y="2013249"/>
            <a:ext cx="2801691" cy="356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4" name="Slide Number Placeholder 13"/>
          <p:cNvSpPr>
            <a:spLocks noGrp="1"/>
          </p:cNvSpPr>
          <p:nvPr>
            <p:ph type="sldNum" sz="quarter" idx="12"/>
          </p:nvPr>
        </p:nvSpPr>
        <p:spPr/>
        <p:txBody>
          <a:bodyPr/>
          <a:lstStyle/>
          <a:p>
            <a:fld id="{304B0B7F-8FAC-470B-8934-C9F090DAB04F}"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1035"/>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haljina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suknja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pećina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djevojka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stara tetka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r-HR" altLang="de-DE" sz="2000" dirty="0">
                <a:solidFill>
                  <a:srgbClr val="333333"/>
                </a:solidFill>
                <a:latin typeface="+mn-lt"/>
              </a:rPr>
              <a:t>ontana</a:t>
            </a:r>
            <a:endParaRPr lang="de-DE"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pic>
        <p:nvPicPr>
          <p:cNvPr id="13"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79914" y="2013249"/>
            <a:ext cx="2801692" cy="356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4" name="Slide Number Placeholder 13"/>
          <p:cNvSpPr>
            <a:spLocks noGrp="1"/>
          </p:cNvSpPr>
          <p:nvPr>
            <p:ph type="sldNum" sz="quarter" idx="12"/>
          </p:nvPr>
        </p:nvSpPr>
        <p:spPr/>
        <p:txBody>
          <a:bodyPr/>
          <a:lstStyle/>
          <a:p>
            <a:fld id="{304B0B7F-8FAC-470B-8934-C9F090DAB04F}"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1035"/>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haljina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suknja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pećina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djevojka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stara tetka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r-HR" altLang="de-DE" sz="2000" dirty="0">
                <a:solidFill>
                  <a:srgbClr val="333333"/>
                </a:solidFill>
                <a:latin typeface="+mn-lt"/>
              </a:rPr>
              <a:t>ontana</a:t>
            </a:r>
            <a:endParaRPr lang="de-DE"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9" descr="Bil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3" name="Slide Number Placeholder 12"/>
          <p:cNvSpPr>
            <a:spLocks noGrp="1"/>
          </p:cNvSpPr>
          <p:nvPr>
            <p:ph type="sldNum" sz="quarter" idx="12"/>
          </p:nvPr>
        </p:nvSpPr>
        <p:spPr/>
        <p:txBody>
          <a:bodyPr/>
          <a:lstStyle/>
          <a:p>
            <a:fld id="{304B0B7F-8FAC-470B-8934-C9F090DAB04F}"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9" descr="Bild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haljina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suknja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pećina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djevojka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stara tetka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r-HR" altLang="de-DE" sz="2000" dirty="0">
                <a:solidFill>
                  <a:srgbClr val="333333"/>
                </a:solidFill>
                <a:latin typeface="+mn-lt"/>
              </a:rPr>
              <a:t>ontana</a:t>
            </a:r>
            <a:endParaRPr lang="de-DE" altLang="de-DE" sz="2000" dirty="0">
              <a:solidFill>
                <a:srgbClr val="333333"/>
              </a:solidFill>
              <a:latin typeface="+mn-l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3" name="Slide Number Placeholder 12"/>
          <p:cNvSpPr>
            <a:spLocks noGrp="1"/>
          </p:cNvSpPr>
          <p:nvPr>
            <p:ph type="sldNum" sz="quarter" idx="12"/>
          </p:nvPr>
        </p:nvSpPr>
        <p:spPr/>
        <p:txBody>
          <a:bodyPr/>
          <a:lstStyle/>
          <a:p>
            <a:fld id="{304B0B7F-8FAC-470B-8934-C9F090DAB04F}"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9" descr="Bild3"/>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haljina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suknja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pećina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djevojka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stara tetka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r-HR" altLang="de-DE" sz="2000" dirty="0">
                <a:solidFill>
                  <a:srgbClr val="333333"/>
                </a:solidFill>
                <a:latin typeface="+mn-lt"/>
              </a:rPr>
              <a:t>ontana</a:t>
            </a:r>
            <a:endParaRPr lang="de-DE" altLang="de-DE" sz="2000" dirty="0">
              <a:solidFill>
                <a:srgbClr val="333333"/>
              </a:solidFill>
              <a:latin typeface="+mn-l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3" name="Slide Number Placeholder 12"/>
          <p:cNvSpPr>
            <a:spLocks noGrp="1"/>
          </p:cNvSpPr>
          <p:nvPr>
            <p:ph type="sldNum" sz="quarter" idx="12"/>
          </p:nvPr>
        </p:nvSpPr>
        <p:spPr/>
        <p:txBody>
          <a:bodyPr/>
          <a:lstStyle/>
          <a:p>
            <a:fld id="{304B0B7F-8FAC-470B-8934-C9F090DAB04F}"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9" descr="Bild4"/>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haljina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suknja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pećina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djevojka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stara tetka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r-HR" altLang="de-DE" sz="2000" dirty="0">
                <a:solidFill>
                  <a:srgbClr val="333333"/>
                </a:solidFill>
                <a:latin typeface="+mn-lt"/>
              </a:rPr>
              <a:t>ontana</a:t>
            </a:r>
            <a:endParaRPr lang="de-DE" altLang="de-DE" sz="2000" dirty="0">
              <a:solidFill>
                <a:srgbClr val="333333"/>
              </a:solidFill>
              <a:latin typeface="+mn-l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3" name="Slide Number Placeholder 12"/>
          <p:cNvSpPr>
            <a:spLocks noGrp="1"/>
          </p:cNvSpPr>
          <p:nvPr>
            <p:ph type="sldNum" sz="quarter" idx="12"/>
          </p:nvPr>
        </p:nvSpPr>
        <p:spPr/>
        <p:txBody>
          <a:bodyPr/>
          <a:lstStyle/>
          <a:p>
            <a:fld id="{304B0B7F-8FAC-470B-8934-C9F090DAB04F}"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3" descr="Bild5"/>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haljina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suknja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pećina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djevojka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stara tetka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r-HR" altLang="de-DE" sz="2000" dirty="0">
                <a:solidFill>
                  <a:srgbClr val="333333"/>
                </a:solidFill>
                <a:latin typeface="+mn-lt"/>
              </a:rPr>
              <a:t>ontana</a:t>
            </a:r>
            <a:endParaRPr lang="de-DE" altLang="de-DE" sz="2000" dirty="0">
              <a:solidFill>
                <a:srgbClr val="333333"/>
              </a:solidFill>
              <a:latin typeface="+mn-l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3" name="Slide Number Placeholder 12"/>
          <p:cNvSpPr>
            <a:spLocks noGrp="1"/>
          </p:cNvSpPr>
          <p:nvPr>
            <p:ph type="sldNum" sz="quarter" idx="12"/>
          </p:nvPr>
        </p:nvSpPr>
        <p:spPr/>
        <p:txBody>
          <a:bodyPr/>
          <a:lstStyle/>
          <a:p>
            <a:fld id="{304B0B7F-8FAC-470B-8934-C9F090DAB04F}"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5</a:t>
            </a: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304B0B7F-8FAC-470B-8934-C9F090DAB04F}"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trenere</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Neki</a:t>
            </a:r>
            <a:r>
              <a:rPr lang="en-US" altLang="ko-KR" sz="1800" dirty="0">
                <a:solidFill>
                  <a:srgbClr val="333333"/>
                </a:solidFill>
              </a:rPr>
              <a:t> od video </a:t>
            </a:r>
            <a:r>
              <a:rPr lang="en-US" altLang="ko-KR" sz="1800" dirty="0" err="1">
                <a:solidFill>
                  <a:srgbClr val="333333"/>
                </a:solidFill>
              </a:rPr>
              <a:t>klipova</a:t>
            </a:r>
            <a:r>
              <a:rPr lang="en-US" altLang="ko-KR" sz="1800" dirty="0">
                <a:solidFill>
                  <a:srgbClr val="333333"/>
                </a:solidFill>
              </a:rPr>
              <a:t> </a:t>
            </a:r>
            <a:r>
              <a:rPr lang="en-US" altLang="ko-KR" sz="1800" dirty="0" err="1">
                <a:solidFill>
                  <a:srgbClr val="333333"/>
                </a:solidFill>
              </a:rPr>
              <a:t>mogu</a:t>
            </a:r>
            <a:r>
              <a:rPr lang="en-US" altLang="ko-KR" sz="1800" dirty="0">
                <a:solidFill>
                  <a:srgbClr val="333333"/>
                </a:solidFill>
              </a:rPr>
              <a:t> </a:t>
            </a:r>
            <a:r>
              <a:rPr lang="en-US" altLang="ko-KR" sz="1800" dirty="0" err="1">
                <a:solidFill>
                  <a:srgbClr val="333333"/>
                </a:solidFill>
              </a:rPr>
              <a:t>sadržati</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je </a:t>
            </a:r>
            <a:r>
              <a:rPr lang="en-US" altLang="ko-KR" sz="1800" dirty="0" err="1">
                <a:solidFill>
                  <a:srgbClr val="333333"/>
                </a:solidFill>
              </a:rPr>
              <a:t>neadekvatan</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pojedine</a:t>
            </a:r>
            <a:r>
              <a:rPr lang="en-US" altLang="ko-KR" sz="1800" dirty="0">
                <a:solidFill>
                  <a:srgbClr val="333333"/>
                </a:solidFill>
              </a:rPr>
              <a:t> </a:t>
            </a:r>
            <a:r>
              <a:rPr lang="en-US" altLang="ko-KR" sz="1800" dirty="0" err="1">
                <a:solidFill>
                  <a:srgbClr val="333333"/>
                </a:solidFill>
              </a:rPr>
              <a:t>osobe</a:t>
            </a:r>
            <a:r>
              <a:rPr lang="en-US" altLang="ko-KR" sz="1800" dirty="0">
                <a:solidFill>
                  <a:srgbClr val="333333"/>
                </a:solidFill>
              </a:rPr>
              <a:t> </a:t>
            </a:r>
            <a:r>
              <a:rPr lang="en-US" altLang="ko-KR" sz="1800" dirty="0" err="1">
                <a:solidFill>
                  <a:srgbClr val="333333"/>
                </a:solidFill>
              </a:rPr>
              <a:t>iz</a:t>
            </a:r>
            <a:r>
              <a:rPr lang="en-US" altLang="ko-KR" sz="1800" dirty="0">
                <a:solidFill>
                  <a:srgbClr val="333333"/>
                </a:solidFill>
              </a:rPr>
              <a:t> </a:t>
            </a:r>
            <a:r>
              <a:rPr lang="en-US" altLang="ko-KR" sz="1800" dirty="0" err="1">
                <a:solidFill>
                  <a:srgbClr val="333333"/>
                </a:solidFill>
              </a:rPr>
              <a:t>publike</a:t>
            </a:r>
            <a:r>
              <a:rPr lang="en-US" altLang="ko-KR" sz="1800" dirty="0">
                <a:solidFill>
                  <a:srgbClr val="333333"/>
                </a:solidFill>
              </a:rPr>
              <a:t> </a:t>
            </a:r>
            <a:r>
              <a:rPr lang="en-US" altLang="ko-KR" sz="1800" dirty="0" err="1">
                <a:solidFill>
                  <a:srgbClr val="333333"/>
                </a:solidFill>
              </a:rPr>
              <a:t>kao</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neke</a:t>
            </a:r>
            <a:r>
              <a:rPr lang="en-US" altLang="ko-KR" sz="1800" dirty="0">
                <a:solidFill>
                  <a:srgbClr val="333333"/>
                </a:solidFill>
              </a:rPr>
              <a:t> </a:t>
            </a:r>
            <a:r>
              <a:rPr lang="en-US" altLang="ko-KR" sz="1800" dirty="0" err="1">
                <a:solidFill>
                  <a:srgbClr val="333333"/>
                </a:solidFill>
              </a:rPr>
              <a:t>kulture</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a:t>
            </a:r>
            <a:r>
              <a:rPr lang="en-US" altLang="ko-KR" sz="1800" dirty="0" err="1">
                <a:solidFill>
                  <a:srgbClr val="333333"/>
                </a:solidFill>
              </a:rPr>
              <a:t>prije</a:t>
            </a:r>
            <a:r>
              <a:rPr lang="en-US" altLang="ko-KR" sz="1800" dirty="0">
                <a:solidFill>
                  <a:srgbClr val="333333"/>
                </a:solidFill>
              </a:rPr>
              <a:t> </a:t>
            </a:r>
            <a:r>
              <a:rPr lang="en-US" altLang="ko-KR" sz="1800" dirty="0" err="1">
                <a:solidFill>
                  <a:srgbClr val="333333"/>
                </a:solidFill>
              </a:rPr>
              <a:t>prikazivanja</a:t>
            </a:r>
            <a:r>
              <a:rPr lang="en-US" altLang="ko-KR" sz="1800" dirty="0">
                <a:solidFill>
                  <a:srgbClr val="333333"/>
                </a:solidFill>
              </a:rPr>
              <a:t>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pogledajte</a:t>
            </a:r>
            <a:r>
              <a:rPr lang="en-US" altLang="ko-KR" sz="1800" dirty="0">
                <a:solidFill>
                  <a:srgbClr val="333333"/>
                </a:solidFill>
              </a:rPr>
              <a:t> video </a:t>
            </a:r>
            <a:r>
              <a:rPr lang="en-US" altLang="ko-KR" sz="1800" dirty="0" err="1">
                <a:solidFill>
                  <a:srgbClr val="333333"/>
                </a:solidFill>
              </a:rPr>
              <a:t>zapise</a:t>
            </a:r>
            <a:r>
              <a:rPr lang="en-US" altLang="ko-KR" sz="1800" dirty="0">
                <a:solidFill>
                  <a:srgbClr val="333333"/>
                </a:solidFill>
              </a:rPr>
              <a:t> u </a:t>
            </a:r>
            <a:r>
              <a:rPr lang="en-US" altLang="ko-KR" sz="1800" dirty="0" err="1">
                <a:solidFill>
                  <a:srgbClr val="333333"/>
                </a:solidFill>
              </a:rPr>
              <a:t>svrhu</a:t>
            </a:r>
            <a:r>
              <a:rPr lang="en-US" altLang="ko-KR" sz="1800" dirty="0">
                <a:solidFill>
                  <a:srgbClr val="333333"/>
                </a:solidFill>
              </a:rPr>
              <a:t> </a:t>
            </a:r>
            <a:r>
              <a:rPr lang="en-US" altLang="ko-KR" sz="1800" dirty="0" err="1">
                <a:solidFill>
                  <a:srgbClr val="333333"/>
                </a:solidFill>
              </a:rPr>
              <a:t>skrininga</a:t>
            </a:r>
            <a:r>
              <a:rPr lang="en-US" altLang="ko-KR" sz="1800" dirty="0">
                <a:solidFill>
                  <a:srgbClr val="333333"/>
                </a:solidFill>
              </a:rPr>
              <a:t>.</a:t>
            </a:r>
            <a:r>
              <a:rPr lang="de-DE" sz="180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71</a:t>
            </a:fld>
            <a:endParaRPr lang="de-DE" altLang="de-DE"/>
          </a:p>
        </p:txBody>
      </p:sp>
    </p:spTree>
    <p:extLst>
      <p:ext uri="{BB962C8B-B14F-4D97-AF65-F5344CB8AC3E}">
        <p14:creationId xmlns:p14="http://schemas.microsoft.com/office/powerpoint/2010/main" val="41794791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6</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7</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8</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grupa 2:</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0" name="Slide Number Placeholder 9"/>
          <p:cNvSpPr>
            <a:spLocks noGrp="1"/>
          </p:cNvSpPr>
          <p:nvPr>
            <p:ph type="sldNum" sz="quarter" idx="12"/>
          </p:nvPr>
        </p:nvSpPr>
        <p:spPr/>
        <p:txBody>
          <a:bodyPr/>
          <a:lstStyle/>
          <a:p>
            <a:fld id="{304B0B7F-8FAC-470B-8934-C9F090DAB04F}"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 sad?</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0" name="Slide Number Placeholder 9"/>
          <p:cNvSpPr>
            <a:spLocks noGrp="1"/>
          </p:cNvSpPr>
          <p:nvPr>
            <p:ph type="sldNum" sz="quarter" idx="12"/>
          </p:nvPr>
        </p:nvSpPr>
        <p:spPr/>
        <p:txBody>
          <a:bodyPr/>
          <a:lstStyle/>
          <a:p>
            <a:fld id="{304B0B7F-8FAC-470B-8934-C9F090DAB04F}"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AA1EE39F-CE99-4546-ADDC-7FB7F8782D42}"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hr-HR" altLang="de-DE" sz="2400">
                <a:solidFill>
                  <a:srgbClr val="333333"/>
                </a:solidFill>
              </a:rPr>
              <a:t>Brzoplete odluke</a:t>
            </a:r>
            <a:r>
              <a:rPr lang="de-DE" altLang="de-DE" sz="2400" dirty="0">
                <a:solidFill>
                  <a:srgbClr val="333333"/>
                </a:solidFill>
              </a:rPr>
              <a:t> </a:t>
            </a:r>
            <a:r>
              <a:rPr lang="hr-HR" altLang="de-DE" sz="2400" dirty="0">
                <a:solidFill>
                  <a:srgbClr val="333333"/>
                </a:solidFill>
              </a:rPr>
              <a:t>ne dovode uvijek do greške</a:t>
            </a:r>
            <a:r>
              <a:rPr lang="de-DE" altLang="de-DE" sz="2400" dirty="0">
                <a:solidFill>
                  <a:srgbClr val="333333"/>
                </a:solidFill>
              </a:rPr>
              <a:t> </a:t>
            </a:r>
            <a:r>
              <a:rPr lang="hr-HR" altLang="de-DE" sz="2400" dirty="0">
                <a:solidFill>
                  <a:srgbClr val="333333"/>
                </a:solidFill>
              </a:rPr>
              <a:t>ali</a:t>
            </a:r>
            <a:r>
              <a:rPr lang="de-DE" altLang="de-DE" sz="2400" dirty="0">
                <a:solidFill>
                  <a:srgbClr val="333333"/>
                </a:solidFill>
              </a:rPr>
              <a:t> </a:t>
            </a:r>
            <a:r>
              <a:rPr lang="hr-HR" altLang="de-DE" sz="2400" dirty="0">
                <a:solidFill>
                  <a:srgbClr val="333333"/>
                </a:solidFill>
              </a:rPr>
              <a:t>ponekad kažu samo pola </a:t>
            </a:r>
            <a:r>
              <a:rPr lang="hr-HR" altLang="de-DE" sz="2400">
                <a:solidFill>
                  <a:srgbClr val="333333"/>
                </a:solidFill>
              </a:rPr>
              <a:t>istine</a:t>
            </a:r>
            <a:r>
              <a:rPr lang="de-DE"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hr-HR" altLang="de-DE" sz="2400">
                <a:solidFill>
                  <a:srgbClr val="333333"/>
                </a:solidFill>
              </a:rPr>
              <a:t>Brzoplete odluke</a:t>
            </a:r>
            <a:r>
              <a:rPr lang="de-DE" altLang="de-DE" sz="2400" dirty="0">
                <a:solidFill>
                  <a:srgbClr val="333333"/>
                </a:solidFill>
              </a:rPr>
              <a:t> </a:t>
            </a:r>
            <a:r>
              <a:rPr lang="hr-HR" altLang="de-DE" sz="2400" dirty="0">
                <a:solidFill>
                  <a:srgbClr val="333333"/>
                </a:solidFill>
              </a:rPr>
              <a:t>ne dovode uvijek do greške</a:t>
            </a:r>
            <a:r>
              <a:rPr lang="de-DE" altLang="de-DE" sz="2400" dirty="0">
                <a:solidFill>
                  <a:srgbClr val="333333"/>
                </a:solidFill>
              </a:rPr>
              <a:t> </a:t>
            </a:r>
            <a:r>
              <a:rPr lang="hr-HR" altLang="de-DE" sz="2400" dirty="0">
                <a:solidFill>
                  <a:srgbClr val="333333"/>
                </a:solidFill>
              </a:rPr>
              <a:t>ali</a:t>
            </a:r>
            <a:r>
              <a:rPr lang="de-DE" altLang="de-DE" sz="2400" dirty="0">
                <a:solidFill>
                  <a:srgbClr val="333333"/>
                </a:solidFill>
              </a:rPr>
              <a:t> </a:t>
            </a:r>
            <a:r>
              <a:rPr lang="hr-HR" altLang="de-DE" sz="2400" dirty="0">
                <a:solidFill>
                  <a:srgbClr val="333333"/>
                </a:solidFill>
              </a:rPr>
              <a:t>ponekad kažu samo pola istine</a:t>
            </a:r>
            <a:r>
              <a:rPr lang="de-DE" altLang="de-DE" sz="2400" dirty="0">
                <a:solidFill>
                  <a:srgbClr val="333333"/>
                </a:solidFill>
              </a:rPr>
              <a:t>!</a:t>
            </a:r>
          </a:p>
          <a:p>
            <a:pPr lvl="0" algn="ctr" defTabSz="914400" fontAlgn="base"/>
            <a:r>
              <a:rPr lang="hr-HR" altLang="de-DE" sz="2400" dirty="0">
                <a:solidFill>
                  <a:srgbClr val="004992"/>
                </a:solidFill>
              </a:rPr>
              <a:t>Pokušajte da pronađete sve detalje</a:t>
            </a:r>
            <a:r>
              <a:rPr lang="de-DE" altLang="de-DE" sz="2400" dirty="0">
                <a:solidFill>
                  <a:srgbClr val="004992"/>
                </a:solidFill>
              </a:rPr>
              <a:t>/figure </a:t>
            </a:r>
            <a:r>
              <a:rPr lang="hr-HR" altLang="de-DE" sz="2400" dirty="0">
                <a:solidFill>
                  <a:srgbClr val="004992"/>
                </a:solidFill>
              </a:rPr>
              <a:t>na sledećim</a:t>
            </a:r>
            <a:r>
              <a:rPr lang="de-DE" altLang="de-DE" sz="2400" dirty="0">
                <a:solidFill>
                  <a:srgbClr val="004992"/>
                </a:solidFill>
              </a:rPr>
              <a:t> </a:t>
            </a:r>
            <a:r>
              <a:rPr lang="hr-HR" altLang="de-DE" sz="2400" dirty="0">
                <a:solidFill>
                  <a:srgbClr val="004992"/>
                </a:solidFill>
              </a:rPr>
              <a:t>slikama</a:t>
            </a:r>
            <a:r>
              <a:rPr lang="de-DE"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103</a:t>
            </a:fld>
            <a:endParaRPr lang="de-DE" altLang="de-DE"/>
          </a:p>
        </p:txBody>
      </p:sp>
    </p:spTree>
    <p:extLst>
      <p:ext uri="{BB962C8B-B14F-4D97-AF65-F5344CB8AC3E}">
        <p14:creationId xmlns:p14="http://schemas.microsoft.com/office/powerpoint/2010/main" val="30384048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AA1EE39F-CE99-4546-ADDC-7FB7F8782D42}"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Žena ili čovjek koji svira saksofon?</a:t>
            </a:r>
            <a:endParaRPr lang="en-US" sz="2400" dirty="0">
              <a:solidFill>
                <a:srgbClr val="333333"/>
              </a:solidFill>
              <a:latin typeface="Calibri Light"/>
              <a:ea typeface="+mj-ea"/>
              <a:cs typeface="+mj-cs"/>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AA1EE39F-CE99-4546-ADDC-7FB7F8782D42}"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AA1EE39F-CE99-4546-ADDC-7FB7F8782D42}"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Patka ili zec?</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AA1EE39F-CE99-4546-ADDC-7FB7F8782D42}"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AA1EE39F-CE99-4546-ADDC-7FB7F8782D42}"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Lice ili konjanik?</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0" name="Slide Number Placeholder 9"/>
          <p:cNvSpPr>
            <a:spLocks noGrp="1"/>
          </p:cNvSpPr>
          <p:nvPr>
            <p:ph type="sldNum" sz="quarter" idx="12"/>
          </p:nvPr>
        </p:nvSpPr>
        <p:spPr/>
        <p:txBody>
          <a:bodyPr/>
          <a:lstStyle/>
          <a:p>
            <a:fld id="{AA1EE39F-CE99-4546-ADDC-7FB7F8782D42}"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AA1EE39F-CE99-4546-ADDC-7FB7F8782D42}"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Isus ili raspeće?</a:t>
            </a:r>
            <a:endParaRPr lang="en-US" sz="2400" dirty="0">
              <a:solidFill>
                <a:srgbClr val="333333"/>
              </a:solidFill>
              <a:latin typeface="Calibri Light"/>
              <a:ea typeface="+mj-ea"/>
              <a:cs typeface="+mj-cs"/>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AA1EE39F-CE99-4546-ADDC-7FB7F8782D42}"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AA1EE39F-CE99-4546-ADDC-7FB7F8782D42}"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Madona ili vila koja svira harfu?</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0" name="Slide Number Placeholder 9"/>
          <p:cNvSpPr>
            <a:spLocks noGrp="1"/>
          </p:cNvSpPr>
          <p:nvPr>
            <p:ph type="sldNum" sz="quarter" idx="12"/>
          </p:nvPr>
        </p:nvSpPr>
        <p:spPr/>
        <p:txBody>
          <a:bodyPr/>
          <a:lstStyle/>
          <a:p>
            <a:fld id="{AA1EE39F-CE99-4546-ADDC-7FB7F8782D42}"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sz="2000" dirty="0"/>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Wingdings" panose="05000000000000000000" pitchFamily="2" charset="2"/>
              </a:rPr>
              <a:t> </a:t>
            </a:r>
            <a:r>
              <a:rPr lang="hr-HR" altLang="de-DE" sz="2000" dirty="0">
                <a:solidFill>
                  <a:srgbClr val="333333"/>
                </a:solidFill>
              </a:rPr>
              <a:t>ne napadaj pretpostavljenog neprijatelja odmah</a:t>
            </a:r>
            <a:r>
              <a:rPr lang="de-DE"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115</a:t>
            </a:fld>
            <a:endParaRPr lang="de-DE" altLang="de-DE"/>
          </a:p>
        </p:txBody>
      </p:sp>
    </p:spTree>
    <p:extLst>
      <p:ext uri="{BB962C8B-B14F-4D97-AF65-F5344CB8AC3E}">
        <p14:creationId xmlns:p14="http://schemas.microsoft.com/office/powerpoint/2010/main" val="37539047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Wingdings" panose="05000000000000000000" pitchFamily="2" charset="2"/>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a:t>
            </a:r>
            <a:r>
              <a:rPr lang="hr-HR" altLang="de-DE" sz="2000">
                <a:solidFill>
                  <a:srgbClr val="333333"/>
                </a:solidFill>
              </a:rPr>
              <a:t>loto</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116</a:t>
            </a:fld>
            <a:endParaRPr lang="de-DE" altLang="de-DE"/>
          </a:p>
        </p:txBody>
      </p:sp>
    </p:spTree>
    <p:extLst>
      <p:ext uri="{BB962C8B-B14F-4D97-AF65-F5344CB8AC3E}">
        <p14:creationId xmlns:p14="http://schemas.microsoft.com/office/powerpoint/2010/main" val="298350150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Wingdings" panose="05000000000000000000" pitchFamily="2" charset="2"/>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loto</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a:t>
            </a:r>
            <a:r>
              <a:rPr lang="en-US" altLang="de-DE" sz="2000" dirty="0">
                <a:solidFill>
                  <a:srgbClr val="333333"/>
                </a:solidFill>
              </a:rPr>
              <a:t> </a:t>
            </a:r>
            <a:r>
              <a:rPr lang="hr-HR" altLang="de-DE" sz="2000" dirty="0">
                <a:solidFill>
                  <a:srgbClr val="333333"/>
                </a:solidFill>
              </a:rPr>
              <a:t>za mogućnost da nijeste u </a:t>
            </a:r>
            <a:r>
              <a:rPr lang="hr-HR" altLang="de-DE" sz="2000">
                <a:solidFill>
                  <a:srgbClr val="333333"/>
                </a:solidFill>
              </a:rPr>
              <a:t>pravu</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117</a:t>
            </a:fld>
            <a:endParaRPr lang="de-DE" altLang="de-DE"/>
          </a:p>
        </p:txBody>
      </p:sp>
    </p:spTree>
    <p:extLst>
      <p:ext uri="{BB962C8B-B14F-4D97-AF65-F5344CB8AC3E}">
        <p14:creationId xmlns:p14="http://schemas.microsoft.com/office/powerpoint/2010/main" val="108325412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Wingdings" panose="05000000000000000000" pitchFamily="2" charset="2"/>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loto</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a:t>
            </a:r>
            <a:r>
              <a:rPr lang="en-US" altLang="de-DE" sz="2000" dirty="0">
                <a:solidFill>
                  <a:srgbClr val="333333"/>
                </a:solidFill>
              </a:rPr>
              <a:t> </a:t>
            </a:r>
            <a:r>
              <a:rPr lang="hr-HR" altLang="de-DE" sz="2000" dirty="0">
                <a:solidFill>
                  <a:srgbClr val="333333"/>
                </a:solidFill>
              </a:rPr>
              <a:t>za mogućnost da nijeste u pravu</a:t>
            </a:r>
            <a:r>
              <a:rPr lang="en-US" altLang="de-DE" sz="2000" dirty="0">
                <a:solidFill>
                  <a:srgbClr val="333333"/>
                </a:solidFill>
              </a:rPr>
              <a:t>.</a:t>
            </a:r>
          </a:p>
          <a:p>
            <a:pPr marL="342900" lvl="0" indent="-342900" defTabSz="914400" fontAlgn="base">
              <a:buClr>
                <a:srgbClr val="333333"/>
              </a:buClr>
              <a:buFont typeface="WingDings"/>
              <a:buChar char=""/>
            </a:pPr>
            <a:r>
              <a:rPr lang="en-US" altLang="de-DE" sz="2000" dirty="0">
                <a:solidFill>
                  <a:srgbClr val="333333"/>
                </a:solidFill>
              </a:rPr>
              <a:t>Ba</a:t>
            </a:r>
            <a:r>
              <a:rPr lang="hr-HR" altLang="de-DE" sz="2000" dirty="0">
                <a:solidFill>
                  <a:srgbClr val="333333"/>
                </a:solidFill>
              </a:rPr>
              <a:t>zirajte važne odluke na čvrstim dokazima</a:t>
            </a:r>
            <a:r>
              <a:rPr lang="en-US" altLang="de-DE" sz="2000" dirty="0">
                <a:solidFill>
                  <a:srgbClr val="333333"/>
                </a:solidFill>
              </a:rPr>
              <a:t>. </a:t>
            </a:r>
            <a:r>
              <a:rPr lang="hr-HR" altLang="de-DE" sz="2000" dirty="0">
                <a:solidFill>
                  <a:srgbClr val="333333"/>
                </a:solidFill>
              </a:rPr>
              <a:t>Pretpostavke </a:t>
            </a:r>
            <a:r>
              <a:rPr lang="hr-HR" altLang="de-DE" sz="2000">
                <a:solidFill>
                  <a:srgbClr val="333333"/>
                </a:solidFill>
              </a:rPr>
              <a:t>su</a:t>
            </a:r>
            <a:r>
              <a:rPr lang="en-US" altLang="de-DE" sz="2000">
                <a:solidFill>
                  <a:srgbClr val="333333"/>
                </a:solidFill>
              </a:rPr>
              <a:t> “</a:t>
            </a:r>
            <a:r>
              <a:rPr lang="hr-HR" altLang="de-DE" sz="2000">
                <a:solidFill>
                  <a:srgbClr val="333333"/>
                </a:solidFill>
              </a:rPr>
              <a:t>loši savjetnici</a:t>
            </a:r>
            <a:r>
              <a:rPr lang="en-US" altLang="de-DE" sz="2000">
                <a:solidFill>
                  <a:srgbClr val="333333"/>
                </a:solidFill>
              </a:rPr>
              <a:t>.” </a:t>
            </a:r>
            <a:r>
              <a:rPr lang="hr-HR" altLang="de-DE" sz="2000" dirty="0">
                <a:solidFill>
                  <a:srgbClr val="333333"/>
                </a:solidFill>
              </a:rPr>
              <a:t>Uvijek uzmite u obzir posledice pogrešnog rasuđivanja</a:t>
            </a:r>
            <a:r>
              <a:rPr lang="en-GB"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118</a:t>
            </a:fld>
            <a:endParaRPr lang="de-DE" altLang="de-DE"/>
          </a:p>
        </p:txBody>
      </p:sp>
    </p:spTree>
    <p:extLst>
      <p:ext uri="{BB962C8B-B14F-4D97-AF65-F5344CB8AC3E}">
        <p14:creationId xmlns:p14="http://schemas.microsoft.com/office/powerpoint/2010/main" val="144085477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koji imaju psihozu</a:t>
            </a:r>
            <a:r>
              <a:rPr lang="en-AU" altLang="de-DE" sz="2400" dirty="0">
                <a:solidFill>
                  <a:srgbClr val="333333"/>
                </a:solidFill>
              </a:rPr>
              <a:t> </a:t>
            </a:r>
            <a:r>
              <a:rPr lang="hr-HR" altLang="de-DE" sz="2400" dirty="0">
                <a:solidFill>
                  <a:srgbClr val="333333"/>
                </a:solidFill>
              </a:rPr>
              <a:t>su skloni da prerano donose zaključke</a:t>
            </a:r>
            <a:r>
              <a:rPr lang="en-AU" altLang="de-DE" sz="2400" dirty="0">
                <a:solidFill>
                  <a:srgbClr val="333333"/>
                </a:solidFill>
              </a:rPr>
              <a:t> </a:t>
            </a:r>
            <a:r>
              <a:rPr lang="hr-HR" altLang="de-DE" sz="2400" dirty="0">
                <a:solidFill>
                  <a:srgbClr val="333333"/>
                </a:solidFill>
              </a:rPr>
              <a:t>i da formiraju ekstremna mišljenja</a:t>
            </a:r>
            <a:r>
              <a:rPr lang="en-AU" altLang="de-DE" sz="2400" dirty="0">
                <a:solidFill>
                  <a:srgbClr val="333333"/>
                </a:solidFill>
              </a:rPr>
              <a:t>.</a:t>
            </a:r>
            <a:endParaRPr lang="en-AU" altLang="de-DE" sz="2400" dirty="0">
              <a:solidFill>
                <a:srgbClr val="004992"/>
              </a:solidFill>
            </a:endParaRP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koji imaju psihozu</a:t>
            </a:r>
            <a:r>
              <a:rPr lang="en-AU" altLang="de-DE" sz="2400" dirty="0">
                <a:solidFill>
                  <a:srgbClr val="333333"/>
                </a:solidFill>
              </a:rPr>
              <a:t> </a:t>
            </a:r>
            <a:r>
              <a:rPr lang="hr-HR" altLang="de-DE" sz="2400" dirty="0">
                <a:solidFill>
                  <a:srgbClr val="333333"/>
                </a:solidFill>
              </a:rPr>
              <a:t>su skloni da prerano donose zaključke</a:t>
            </a:r>
            <a:r>
              <a:rPr lang="en-AU" altLang="de-DE" sz="2400" dirty="0">
                <a:solidFill>
                  <a:srgbClr val="333333"/>
                </a:solidFill>
              </a:rPr>
              <a:t> </a:t>
            </a:r>
            <a:r>
              <a:rPr lang="hr-HR" altLang="de-DE" sz="2400" dirty="0">
                <a:solidFill>
                  <a:srgbClr val="333333"/>
                </a:solidFill>
              </a:rPr>
              <a:t>i da formiraju ekstremna mišljenja</a:t>
            </a:r>
            <a:r>
              <a:rPr lang="en-AU" altLang="de-DE" sz="2400" dirty="0">
                <a:solidFill>
                  <a:srgbClr val="333333"/>
                </a:solidFill>
              </a:rPr>
              <a:t>.</a:t>
            </a:r>
            <a:endParaRPr lang="en-AU" altLang="de-DE" sz="2400" dirty="0">
              <a:solidFill>
                <a:srgbClr val="004992"/>
              </a:solidFill>
            </a:endParaRP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a:solidFill>
                  <a:srgbClr val="333333"/>
                </a:solidFill>
              </a:rPr>
              <a:t>F</a:t>
            </a:r>
            <a:r>
              <a:rPr lang="hr-HR" altLang="de-DE" sz="2400" dirty="0">
                <a:solidFill>
                  <a:srgbClr val="333333"/>
                </a:solidFill>
              </a:rPr>
              <a:t>eđa</a:t>
            </a:r>
            <a:r>
              <a:rPr lang="en-AU" altLang="de-DE" sz="2400" dirty="0">
                <a:solidFill>
                  <a:srgbClr val="333333"/>
                </a:solidFill>
              </a:rPr>
              <a:t> </a:t>
            </a:r>
            <a:r>
              <a:rPr lang="hr-HR" altLang="de-DE" sz="2400" dirty="0">
                <a:solidFill>
                  <a:srgbClr val="333333"/>
                </a:solidFill>
              </a:rPr>
              <a:t>optužuje cimera</a:t>
            </a:r>
            <a:r>
              <a:rPr lang="en-AU" altLang="de-DE" sz="2400" dirty="0">
                <a:solidFill>
                  <a:srgbClr val="333333"/>
                </a:solidFill>
              </a:rPr>
              <a:t> B</a:t>
            </a:r>
            <a:r>
              <a:rPr lang="hr-HR" altLang="de-DE" sz="2400" dirty="0">
                <a:solidFill>
                  <a:srgbClr val="333333"/>
                </a:solidFill>
              </a:rPr>
              <a:t>ojan</a:t>
            </a:r>
            <a:r>
              <a:rPr lang="de-DE" altLang="de-DE" sz="2400" dirty="0">
                <a:solidFill>
                  <a:srgbClr val="333333"/>
                </a:solidFill>
              </a:rPr>
              <a:t>a</a:t>
            </a:r>
            <a:r>
              <a:rPr lang="en-AU" altLang="de-DE" sz="2400" dirty="0">
                <a:solidFill>
                  <a:srgbClr val="333333"/>
                </a:solidFill>
              </a:rPr>
              <a:t> </a:t>
            </a:r>
            <a:r>
              <a:rPr lang="hr-HR" altLang="de-DE" sz="2400" dirty="0">
                <a:solidFill>
                  <a:srgbClr val="333333"/>
                </a:solidFill>
              </a:rPr>
              <a:t>da pokušava da ga otruje</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Ukus hrane je neobičan</a:t>
            </a:r>
            <a:r>
              <a:rPr lang="en-AU" altLang="de-DE" sz="2400" dirty="0">
                <a:solidFill>
                  <a:srgbClr val="333333"/>
                </a:solidFill>
              </a:rPr>
              <a:t>. </a:t>
            </a:r>
            <a:r>
              <a:rPr lang="hr-HR" altLang="de-DE" sz="2400" dirty="0">
                <a:solidFill>
                  <a:srgbClr val="333333"/>
                </a:solidFill>
              </a:rPr>
              <a:t>Ne slažu se dobro</a:t>
            </a:r>
            <a:r>
              <a:rPr lang="en-AU" altLang="de-DE" sz="2400" dirty="0">
                <a:solidFill>
                  <a:srgbClr val="333333"/>
                </a:solidFill>
              </a:rPr>
              <a:t>.</a:t>
            </a: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Kako bi</a:t>
            </a:r>
            <a:r>
              <a:rPr lang="en-AU" altLang="de-DE" sz="2400" dirty="0">
                <a:solidFill>
                  <a:srgbClr val="333333"/>
                </a:solidFill>
              </a:rPr>
              <a:t> B</a:t>
            </a:r>
            <a:r>
              <a:rPr lang="hr-HR" altLang="de-DE" sz="2400" dirty="0">
                <a:solidFill>
                  <a:srgbClr val="333333"/>
                </a:solidFill>
              </a:rPr>
              <a:t>ojan</a:t>
            </a:r>
            <a:r>
              <a:rPr lang="en-AU" altLang="de-DE" sz="2400" dirty="0">
                <a:solidFill>
                  <a:srgbClr val="333333"/>
                </a:solidFill>
              </a:rPr>
              <a:t> </a:t>
            </a:r>
            <a:r>
              <a:rPr lang="hr-HR" altLang="de-DE" sz="2400" dirty="0">
                <a:solidFill>
                  <a:srgbClr val="333333"/>
                </a:solidFill>
              </a:rPr>
              <a:t>znao koje jelo</a:t>
            </a:r>
            <a:r>
              <a:rPr lang="en-AU" altLang="de-DE" sz="2400" dirty="0">
                <a:solidFill>
                  <a:srgbClr val="333333"/>
                </a:solidFill>
              </a:rPr>
              <a:t> F</a:t>
            </a:r>
            <a:r>
              <a:rPr lang="hr-HR" altLang="de-DE" sz="2400" dirty="0">
                <a:solidFill>
                  <a:srgbClr val="333333"/>
                </a:solidFill>
              </a:rPr>
              <a:t>eđa</a:t>
            </a:r>
            <a:r>
              <a:rPr lang="en-AU" altLang="de-DE" sz="2400" dirty="0">
                <a:solidFill>
                  <a:srgbClr val="333333"/>
                </a:solidFill>
              </a:rPr>
              <a:t> </a:t>
            </a:r>
            <a:r>
              <a:rPr lang="hr-HR" altLang="de-DE" sz="2400" dirty="0">
                <a:solidFill>
                  <a:srgbClr val="333333"/>
                </a:solidFill>
              </a:rPr>
              <a:t>će uzeti da jede</a:t>
            </a:r>
            <a:r>
              <a:rPr lang="en-AU" altLang="de-DE" sz="2400" dirty="0">
                <a:solidFill>
                  <a:srgbClr val="333333"/>
                </a:solidFill>
              </a:rPr>
              <a:t>? </a:t>
            </a:r>
            <a:r>
              <a:rPr lang="hr-HR" altLang="de-DE" sz="2400" dirty="0">
                <a:solidFill>
                  <a:srgbClr val="333333"/>
                </a:solidFill>
              </a:rPr>
              <a:t>Teško da iko počini ubistvo zbog antipatije ili minimalnog neslaganja</a:t>
            </a:r>
            <a:r>
              <a:rPr lang="en-AU" altLang="de-DE" sz="2400" dirty="0">
                <a:solidFill>
                  <a:srgbClr val="333333"/>
                </a:solidFill>
              </a:rPr>
              <a:t>.</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120</a:t>
            </a:fld>
            <a:endParaRPr lang="de-DE" altLang="de-DE"/>
          </a:p>
        </p:txBody>
      </p:sp>
    </p:spTree>
    <p:extLst>
      <p:ext uri="{BB962C8B-B14F-4D97-AF65-F5344CB8AC3E}">
        <p14:creationId xmlns:p14="http://schemas.microsoft.com/office/powerpoint/2010/main" val="23774816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koji imaju psihozu</a:t>
            </a:r>
            <a:r>
              <a:rPr lang="en-AU" altLang="de-DE" sz="2400" dirty="0">
                <a:solidFill>
                  <a:srgbClr val="333333"/>
                </a:solidFill>
              </a:rPr>
              <a:t> </a:t>
            </a:r>
            <a:r>
              <a:rPr lang="hr-HR" altLang="de-DE" sz="2400" dirty="0">
                <a:solidFill>
                  <a:srgbClr val="333333"/>
                </a:solidFill>
              </a:rPr>
              <a:t>su skloni da prerano donose zaključke</a:t>
            </a:r>
            <a:r>
              <a:rPr lang="en-AU" altLang="de-DE" sz="2400" dirty="0">
                <a:solidFill>
                  <a:srgbClr val="333333"/>
                </a:solidFill>
              </a:rPr>
              <a:t> </a:t>
            </a:r>
            <a:r>
              <a:rPr lang="hr-HR" altLang="de-DE" sz="2400" dirty="0">
                <a:solidFill>
                  <a:srgbClr val="333333"/>
                </a:solidFill>
              </a:rPr>
              <a:t>i da formiraju ekstremna mišljenja</a:t>
            </a:r>
            <a:r>
              <a:rPr lang="en-AU" altLang="de-DE" sz="2400" dirty="0">
                <a:solidFill>
                  <a:srgbClr val="333333"/>
                </a:solidFill>
              </a:rPr>
              <a:t>.</a:t>
            </a:r>
            <a:endParaRPr lang="en-AU" altLang="de-DE" sz="2400" dirty="0">
              <a:solidFill>
                <a:srgbClr val="004992"/>
              </a:solidFill>
            </a:endParaRP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a:solidFill>
                  <a:srgbClr val="333333"/>
                </a:solidFill>
              </a:rPr>
              <a:t>F</a:t>
            </a:r>
            <a:r>
              <a:rPr lang="hr-HR" altLang="de-DE" sz="2400" dirty="0">
                <a:solidFill>
                  <a:srgbClr val="333333"/>
                </a:solidFill>
              </a:rPr>
              <a:t>eđa</a:t>
            </a:r>
            <a:r>
              <a:rPr lang="en-AU" altLang="de-DE" sz="2400" dirty="0">
                <a:solidFill>
                  <a:srgbClr val="333333"/>
                </a:solidFill>
              </a:rPr>
              <a:t> </a:t>
            </a:r>
            <a:r>
              <a:rPr lang="hr-HR" altLang="de-DE" sz="2400" dirty="0">
                <a:solidFill>
                  <a:srgbClr val="333333"/>
                </a:solidFill>
              </a:rPr>
              <a:t>optužuje cimera</a:t>
            </a:r>
            <a:r>
              <a:rPr lang="en-AU" altLang="de-DE" sz="2400" dirty="0">
                <a:solidFill>
                  <a:srgbClr val="333333"/>
                </a:solidFill>
              </a:rPr>
              <a:t> B</a:t>
            </a:r>
            <a:r>
              <a:rPr lang="hr-HR" altLang="de-DE" sz="2400" dirty="0">
                <a:solidFill>
                  <a:srgbClr val="333333"/>
                </a:solidFill>
              </a:rPr>
              <a:t>ojan</a:t>
            </a:r>
            <a:r>
              <a:rPr lang="de-DE" altLang="de-DE" sz="2400" dirty="0">
                <a:solidFill>
                  <a:srgbClr val="333333"/>
                </a:solidFill>
              </a:rPr>
              <a:t>a</a:t>
            </a:r>
            <a:r>
              <a:rPr lang="en-AU" altLang="de-DE" sz="2400" dirty="0">
                <a:solidFill>
                  <a:srgbClr val="333333"/>
                </a:solidFill>
              </a:rPr>
              <a:t> </a:t>
            </a:r>
            <a:r>
              <a:rPr lang="hr-HR" altLang="de-DE" sz="2400" dirty="0">
                <a:solidFill>
                  <a:srgbClr val="333333"/>
                </a:solidFill>
              </a:rPr>
              <a:t>da pokušava da ga otruje</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Ukus hrane je neobičan</a:t>
            </a:r>
            <a:r>
              <a:rPr lang="en-AU" altLang="de-DE" sz="2400" dirty="0">
                <a:solidFill>
                  <a:srgbClr val="333333"/>
                </a:solidFill>
              </a:rPr>
              <a:t>. </a:t>
            </a:r>
            <a:r>
              <a:rPr lang="hr-HR" altLang="de-DE" sz="2400" dirty="0">
                <a:solidFill>
                  <a:srgbClr val="333333"/>
                </a:solidFill>
              </a:rPr>
              <a:t>Ne slažu se dobro</a:t>
            </a:r>
            <a:r>
              <a:rPr lang="en-AU" altLang="de-DE" sz="2400" dirty="0">
                <a:solidFill>
                  <a:srgbClr val="333333"/>
                </a:solidFill>
              </a:rPr>
              <a:t>.</a:t>
            </a: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Kako bi</a:t>
            </a:r>
            <a:r>
              <a:rPr lang="en-AU" altLang="de-DE" sz="2400" dirty="0">
                <a:solidFill>
                  <a:srgbClr val="333333"/>
                </a:solidFill>
              </a:rPr>
              <a:t> B</a:t>
            </a:r>
            <a:r>
              <a:rPr lang="hr-HR" altLang="de-DE" sz="2400" dirty="0">
                <a:solidFill>
                  <a:srgbClr val="333333"/>
                </a:solidFill>
              </a:rPr>
              <a:t>ojan</a:t>
            </a:r>
            <a:r>
              <a:rPr lang="en-AU" altLang="de-DE" sz="2400" dirty="0">
                <a:solidFill>
                  <a:srgbClr val="333333"/>
                </a:solidFill>
              </a:rPr>
              <a:t> </a:t>
            </a:r>
            <a:r>
              <a:rPr lang="hr-HR" altLang="de-DE" sz="2400" dirty="0">
                <a:solidFill>
                  <a:srgbClr val="333333"/>
                </a:solidFill>
              </a:rPr>
              <a:t>znao koje jelo</a:t>
            </a:r>
            <a:r>
              <a:rPr lang="en-AU" altLang="de-DE" sz="2400" dirty="0">
                <a:solidFill>
                  <a:srgbClr val="333333"/>
                </a:solidFill>
              </a:rPr>
              <a:t> F</a:t>
            </a:r>
            <a:r>
              <a:rPr lang="hr-HR" altLang="de-DE" sz="2400" dirty="0">
                <a:solidFill>
                  <a:srgbClr val="333333"/>
                </a:solidFill>
              </a:rPr>
              <a:t>eđa</a:t>
            </a:r>
            <a:r>
              <a:rPr lang="en-AU" altLang="de-DE" sz="2400" dirty="0">
                <a:solidFill>
                  <a:srgbClr val="333333"/>
                </a:solidFill>
              </a:rPr>
              <a:t> </a:t>
            </a:r>
            <a:r>
              <a:rPr lang="hr-HR" altLang="de-DE" sz="2400" dirty="0">
                <a:solidFill>
                  <a:srgbClr val="333333"/>
                </a:solidFill>
              </a:rPr>
              <a:t>će uzeti da jede</a:t>
            </a:r>
            <a:r>
              <a:rPr lang="en-AU" altLang="de-DE" sz="2400" dirty="0">
                <a:solidFill>
                  <a:srgbClr val="333333"/>
                </a:solidFill>
              </a:rPr>
              <a:t>? </a:t>
            </a:r>
            <a:r>
              <a:rPr lang="hr-HR" altLang="de-DE" sz="2400" dirty="0">
                <a:solidFill>
                  <a:srgbClr val="333333"/>
                </a:solidFill>
              </a:rPr>
              <a:t>Teško da iko počini ubistvo zbog antipatije ili minimalnog neslaganja</a:t>
            </a:r>
            <a:r>
              <a:rPr lang="en-AU" altLang="de-DE" sz="2400" dirty="0">
                <a:solidFill>
                  <a:srgbClr val="333333"/>
                </a:solidFill>
              </a:rPr>
              <a:t>.</a:t>
            </a:r>
            <a:endParaRPr lang="en-AU" altLang="de-DE" sz="2400" b="1" dirty="0">
              <a:solidFill>
                <a:srgbClr val="333333"/>
              </a:solidFill>
            </a:endParaRPr>
          </a:p>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djelovi</a:t>
            </a:r>
            <a:r>
              <a:rPr lang="en-AU" altLang="de-DE" sz="2400" dirty="0">
                <a:solidFill>
                  <a:srgbClr val="333333"/>
                </a:solidFill>
              </a:rPr>
              <a:t> </a:t>
            </a:r>
            <a:r>
              <a:rPr lang="hr-HR" altLang="de-DE" sz="2400" dirty="0">
                <a:solidFill>
                  <a:srgbClr val="333333"/>
                </a:solidFill>
              </a:rPr>
              <a:t>informacije bi se trebali sakupiti</a:t>
            </a:r>
            <a:r>
              <a:rPr lang="en-AU" altLang="de-DE" sz="2400" dirty="0">
                <a:solidFill>
                  <a:srgbClr val="333333"/>
                </a:solidFill>
              </a:rPr>
              <a:t>. </a:t>
            </a:r>
            <a:r>
              <a:rPr lang="hr-HR" altLang="de-DE" sz="2400" dirty="0">
                <a:solidFill>
                  <a:srgbClr val="333333"/>
                </a:solidFill>
              </a:rPr>
              <a:t>Razna objašnjenja bi trebalo definitivno prodiskutovati sa osobom od povjerenja</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121</a:t>
            </a:fld>
            <a:endParaRPr lang="de-DE" altLang="de-DE"/>
          </a:p>
        </p:txBody>
      </p:sp>
    </p:spTree>
    <p:extLst>
      <p:ext uri="{BB962C8B-B14F-4D97-AF65-F5344CB8AC3E}">
        <p14:creationId xmlns:p14="http://schemas.microsoft.com/office/powerpoint/2010/main" val="362259456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5" name="Footer Placeholder 14"/>
          <p:cNvSpPr>
            <a:spLocks noGrp="1"/>
          </p:cNvSpPr>
          <p:nvPr>
            <p:ph type="ftr" sz="quarter" idx="11"/>
          </p:nvPr>
        </p:nvSpPr>
        <p:spPr/>
        <p:txBody>
          <a:bodyPr/>
          <a:lstStyle/>
          <a:p>
            <a:pPr>
              <a:defRPr/>
            </a:pPr>
            <a:r>
              <a:rPr lang="de-DE"/>
              <a:t>Metakognitivni Trening 2 – Prerano zaključivanje I</a:t>
            </a:r>
          </a:p>
        </p:txBody>
      </p:sp>
      <p:sp>
        <p:nvSpPr>
          <p:cNvPr id="16" name="Slide Number Placeholder 15"/>
          <p:cNvSpPr>
            <a:spLocks noGrp="1"/>
          </p:cNvSpPr>
          <p:nvPr>
            <p:ph type="sldNum" sz="quarter" idx="12"/>
          </p:nvPr>
        </p:nvSpPr>
        <p:spPr/>
        <p:txBody>
          <a:bodyPr/>
          <a:lstStyle/>
          <a:p>
            <a:fld id="{F8B470D8-B5E6-45EC-946C-161FB5BD57F7}" type="slidenum">
              <a:rPr lang="de-DE" altLang="de-DE" smtClean="0"/>
              <a:pPr/>
              <a:t>122</a:t>
            </a:fld>
            <a:endParaRPr lang="de-DE" altLang="de-DE"/>
          </a:p>
        </p:txBody>
      </p:sp>
    </p:spTree>
    <p:extLst>
      <p:ext uri="{BB962C8B-B14F-4D97-AF65-F5344CB8AC3E}">
        <p14:creationId xmlns:p14="http://schemas.microsoft.com/office/powerpoint/2010/main" val="300107626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78837060"/>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Ruth Klinge</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Dollar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ea typeface="Calibri" pitchFamily="34" charset="0"/>
                        </a:rPr>
                        <a:t>Wallyg</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flickr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Stephan Walter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Adam Weishaupt </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Public domain</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Arbeitsgruppe Neuropsychologie</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Octavio Ocampo</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MS PGothic" pitchFamily="34" charset="-128"/>
                        </a:rPr>
                        <a:t>rockypointcollectibles</a:t>
                      </a:r>
                      <a:endParaRPr kumimoji="0" 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PP by rockypointcollectibles</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ea typeface="MS PGothic" pitchFamily="34" charset="-128"/>
                        </a:rPr>
                        <a:t>---</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AA1EE39F-CE99-4546-ADDC-7FB7F8782D42}"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198280470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Argumenti 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124</a:t>
            </a:fld>
            <a:endParaRPr lang="de-DE" altLang="de-DE"/>
          </a:p>
        </p:txBody>
      </p:sp>
    </p:spTree>
    <p:extLst>
      <p:ext uri="{BB962C8B-B14F-4D97-AF65-F5344CB8AC3E}">
        <p14:creationId xmlns:p14="http://schemas.microsoft.com/office/powerpoint/2010/main" val="10107937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81084655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dirty="0" err="1">
                          <a:solidFill>
                            <a:srgbClr val="333333"/>
                          </a:solidFill>
                          <a:latin typeface="Calibri Light"/>
                        </a:rPr>
                        <a:t>Navodni</a:t>
                      </a:r>
                      <a:r>
                        <a:rPr lang="en-US" sz="2000" b="0" i="0" u="none" dirty="0">
                          <a:solidFill>
                            <a:srgbClr val="333333"/>
                          </a:solidFill>
                          <a:latin typeface="Calibri Light"/>
                        </a:rPr>
                        <a:t> </a:t>
                      </a:r>
                      <a:r>
                        <a:rPr lang="en-US" sz="2000" b="0" i="0" u="none" dirty="0" err="1">
                          <a:solidFill>
                            <a:srgbClr val="333333"/>
                          </a:solidFill>
                          <a:latin typeface="Calibri Light"/>
                        </a:rPr>
                        <a:t>motivi</a:t>
                      </a:r>
                      <a:r>
                        <a:rPr lang="en-US" sz="2000" b="0" i="0" u="none" dirty="0">
                          <a:solidFill>
                            <a:srgbClr val="333333"/>
                          </a:solidFill>
                          <a:latin typeface="Calibri Light"/>
                        </a:rPr>
                        <a:t> od </a:t>
                      </a:r>
                      <a:r>
                        <a:rPr lang="en-US" sz="2000" b="0" i="0" u="none" dirty="0" err="1">
                          <a:solidFill>
                            <a:srgbClr val="333333"/>
                          </a:solidFill>
                          <a:latin typeface="Calibri Light"/>
                        </a:rPr>
                        <a:t>strane</a:t>
                      </a:r>
                      <a:r>
                        <a:rPr lang="en-US" sz="2000" b="0" i="0" u="none" dirty="0">
                          <a:solidFill>
                            <a:srgbClr val="333333"/>
                          </a:solidFill>
                          <a:latin typeface="Calibri Light"/>
                        </a:rPr>
                        <a:t> USA:</a:t>
                      </a:r>
                    </a:p>
                    <a:p>
                      <a:pPr marL="342900" indent="-342900">
                        <a:lnSpc>
                          <a:spcPct val="100000"/>
                        </a:lnSpc>
                        <a:spcBef>
                          <a:spcPts val="1200"/>
                        </a:spcBef>
                        <a:buFont typeface="+mj-lt"/>
                        <a:buAutoNum type="arabicPeriod"/>
                      </a:pPr>
                      <a:r>
                        <a:rPr lang="en-US" sz="2000" b="0" i="0" u="none">
                          <a:solidFill>
                            <a:srgbClr val="333333"/>
                          </a:solidFill>
                          <a:latin typeface="Calibri Light"/>
                        </a:rPr>
                        <a:t>“Tehnološka pobjeda” </a:t>
                      </a:r>
                      <a:r>
                        <a:rPr lang="en-US" sz="2000" b="0" i="0" u="none" dirty="0">
                          <a:solidFill>
                            <a:srgbClr val="333333"/>
                          </a:solidFill>
                          <a:latin typeface="Calibri Light"/>
                        </a:rPr>
                        <a:t>u </a:t>
                      </a:r>
                      <a:r>
                        <a:rPr lang="en-US" sz="2000" b="0" i="0" u="none" dirty="0" err="1">
                          <a:solidFill>
                            <a:srgbClr val="333333"/>
                          </a:solidFill>
                          <a:latin typeface="Calibri Light"/>
                        </a:rPr>
                        <a:t>svemirskom</a:t>
                      </a:r>
                      <a:r>
                        <a:rPr lang="en-US" sz="2000" b="0" i="0" u="none" dirty="0">
                          <a:solidFill>
                            <a:srgbClr val="333333"/>
                          </a:solidFill>
                          <a:latin typeface="Calibri Light"/>
                        </a:rPr>
                        <a:t> </a:t>
                      </a:r>
                      <a:r>
                        <a:rPr lang="en-US" sz="2000" b="0" i="0" u="none" dirty="0" err="1">
                          <a:solidFill>
                            <a:srgbClr val="333333"/>
                          </a:solidFill>
                          <a:latin typeface="Calibri Light"/>
                        </a:rPr>
                        <a:t>putovanju</a:t>
                      </a:r>
                      <a:r>
                        <a:rPr lang="en-US" sz="2000" b="0" i="0" u="none" dirty="0">
                          <a:solidFill>
                            <a:srgbClr val="333333"/>
                          </a:solidFill>
                          <a:latin typeface="Calibri Light"/>
                        </a:rPr>
                        <a:t> u </a:t>
                      </a:r>
                      <a:r>
                        <a:rPr lang="en-US" sz="2000" b="0" i="0" u="none" dirty="0" err="1">
                          <a:solidFill>
                            <a:srgbClr val="333333"/>
                          </a:solidFill>
                          <a:latin typeface="Calibri Light"/>
                        </a:rPr>
                        <a:t>konkurenciji</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Sovjetskim</a:t>
                      </a:r>
                      <a:r>
                        <a:rPr lang="en-US" sz="2000" b="0" i="0" u="none" dirty="0">
                          <a:solidFill>
                            <a:srgbClr val="333333"/>
                          </a:solidFill>
                          <a:latin typeface="Calibri Light"/>
                        </a:rPr>
                        <a:t> </a:t>
                      </a:r>
                      <a:r>
                        <a:rPr lang="en-US" sz="2000" b="0" i="0" u="none" dirty="0" err="1">
                          <a:solidFill>
                            <a:srgbClr val="333333"/>
                          </a:solidFill>
                          <a:latin typeface="Calibri Light"/>
                        </a:rPr>
                        <a:t>Savezom</a:t>
                      </a:r>
                      <a:r>
                        <a:rPr lang="en-US" sz="2000" b="0" i="0" u="none" dirty="0">
                          <a:solidFill>
                            <a:srgbClr val="333333"/>
                          </a:solidFill>
                          <a:latin typeface="Calibri Light"/>
                        </a:rPr>
                        <a:t>, </a:t>
                      </a:r>
                      <a:r>
                        <a:rPr lang="en-US" sz="2000" b="0" i="0" u="none" dirty="0" err="1">
                          <a:solidFill>
                            <a:srgbClr val="333333"/>
                          </a:solidFill>
                          <a:latin typeface="Calibri Light"/>
                        </a:rPr>
                        <a:t>koji</a:t>
                      </a:r>
                      <a:r>
                        <a:rPr lang="en-US" sz="2000" b="0" i="0" u="none" dirty="0">
                          <a:solidFill>
                            <a:srgbClr val="333333"/>
                          </a:solidFill>
                          <a:latin typeface="Calibri Light"/>
                        </a:rPr>
                        <a:t> je </a:t>
                      </a:r>
                      <a:r>
                        <a:rPr lang="en-US" sz="2000" b="0" i="0" u="none" dirty="0" err="1">
                          <a:solidFill>
                            <a:srgbClr val="333333"/>
                          </a:solidFill>
                          <a:latin typeface="Calibri Light"/>
                        </a:rPr>
                        <a:t>ranije</a:t>
                      </a:r>
                      <a:r>
                        <a:rPr lang="en-US" sz="2000" b="0" i="0" u="none" dirty="0">
                          <a:solidFill>
                            <a:srgbClr val="333333"/>
                          </a:solidFill>
                          <a:latin typeface="Calibri Light"/>
                        </a:rPr>
                        <a:t> </a:t>
                      </a:r>
                      <a:r>
                        <a:rPr lang="en-US" sz="2000" b="0" i="0" u="none" dirty="0" err="1">
                          <a:solidFill>
                            <a:srgbClr val="333333"/>
                          </a:solidFill>
                          <a:latin typeface="Calibri Light"/>
                        </a:rPr>
                        <a:t>uspiješno</a:t>
                      </a:r>
                      <a:r>
                        <a:rPr lang="en-US" sz="2000" b="0" i="0" u="none" dirty="0">
                          <a:solidFill>
                            <a:srgbClr val="333333"/>
                          </a:solidFill>
                          <a:latin typeface="Calibri Light"/>
                        </a:rPr>
                        <a:t> </a:t>
                      </a:r>
                      <a:r>
                        <a:rPr lang="en-US" sz="2000" b="0" i="0" u="none" dirty="0" err="1">
                          <a:solidFill>
                            <a:srgbClr val="333333"/>
                          </a:solidFill>
                          <a:latin typeface="Calibri Light"/>
                        </a:rPr>
                        <a:t>lansirao</a:t>
                      </a:r>
                      <a:r>
                        <a:rPr lang="en-US" sz="2000" b="0" i="0" u="none" dirty="0">
                          <a:solidFill>
                            <a:srgbClr val="333333"/>
                          </a:solidFill>
                          <a:latin typeface="Calibri Light"/>
                        </a:rPr>
                        <a:t> </a:t>
                      </a:r>
                      <a:r>
                        <a:rPr lang="en-US" sz="2000" b="0" i="0" u="none" dirty="0" err="1">
                          <a:solidFill>
                            <a:srgbClr val="333333"/>
                          </a:solidFill>
                          <a:latin typeface="Calibri Light"/>
                        </a:rPr>
                        <a:t>satelit</a:t>
                      </a:r>
                      <a:r>
                        <a:rPr lang="en-US" sz="2000" b="0" i="0" u="none" dirty="0">
                          <a:solidFill>
                            <a:srgbClr val="333333"/>
                          </a:solidFill>
                          <a:latin typeface="Calibri Light"/>
                        </a:rPr>
                        <a:t> </a:t>
                      </a:r>
                    </a:p>
                    <a:p>
                      <a:pPr marL="342900" indent="-342900">
                        <a:lnSpc>
                          <a:spcPct val="100000"/>
                        </a:lnSpc>
                        <a:spcBef>
                          <a:spcPts val="1200"/>
                        </a:spcBef>
                        <a:buFont typeface="+mj-lt"/>
                        <a:buAutoNum type="arabicPeriod"/>
                      </a:pPr>
                      <a:r>
                        <a:rPr lang="en-US" sz="2000" b="0" i="0" u="none" dirty="0" err="1">
                          <a:solidFill>
                            <a:srgbClr val="333333"/>
                          </a:solidFill>
                          <a:latin typeface="Calibri Light"/>
                        </a:rPr>
                        <a:t>Odvlačenje</a:t>
                      </a:r>
                      <a:r>
                        <a:rPr lang="en-US" sz="2000" b="0" i="0" u="none" dirty="0">
                          <a:solidFill>
                            <a:srgbClr val="333333"/>
                          </a:solidFill>
                          <a:latin typeface="Calibri Light"/>
                        </a:rPr>
                        <a:t> </a:t>
                      </a:r>
                      <a:r>
                        <a:rPr lang="en-US" sz="2000" b="0" i="0" u="none" dirty="0" err="1">
                          <a:solidFill>
                            <a:srgbClr val="333333"/>
                          </a:solidFill>
                          <a:latin typeface="Calibri Light"/>
                        </a:rPr>
                        <a:t>pažnje</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Vijetnamskog</a:t>
                      </a:r>
                      <a:r>
                        <a:rPr lang="en-US" sz="2000" b="0" i="0" u="none" dirty="0">
                          <a:solidFill>
                            <a:srgbClr val="333333"/>
                          </a:solidFill>
                          <a:latin typeface="Calibri Light"/>
                        </a:rPr>
                        <a:t> rata </a:t>
                      </a:r>
                    </a:p>
                    <a:p>
                      <a:pPr marL="342900" indent="-342900">
                        <a:lnSpc>
                          <a:spcPct val="100000"/>
                        </a:lnSpc>
                        <a:spcBef>
                          <a:spcPts val="1200"/>
                        </a:spcBef>
                        <a:buFont typeface="+mj-lt"/>
                        <a:buAutoNum type="arabicPeriod"/>
                      </a:pPr>
                      <a:r>
                        <a:rPr lang="en-US" sz="2000" b="0" i="0" u="none" dirty="0">
                          <a:solidFill>
                            <a:srgbClr val="333333"/>
                          </a:solidFill>
                          <a:latin typeface="Calibri Light"/>
                        </a:rPr>
                        <a:t>NASA je </a:t>
                      </a:r>
                      <a:r>
                        <a:rPr lang="en-US" sz="2000" b="0" i="0" u="none" dirty="0" err="1">
                          <a:solidFill>
                            <a:srgbClr val="333333"/>
                          </a:solidFill>
                          <a:latin typeface="Calibri Light"/>
                        </a:rPr>
                        <a:t>sama</a:t>
                      </a:r>
                      <a:r>
                        <a:rPr lang="en-US" sz="2000" b="0" i="0" u="none" dirty="0">
                          <a:solidFill>
                            <a:srgbClr val="333333"/>
                          </a:solidFill>
                          <a:latin typeface="Calibri Light"/>
                        </a:rPr>
                        <a:t> </a:t>
                      </a:r>
                      <a:r>
                        <a:rPr lang="en-US" sz="2000" b="0" i="0" u="none" dirty="0" err="1">
                          <a:solidFill>
                            <a:srgbClr val="333333"/>
                          </a:solidFill>
                          <a:latin typeface="Calibri Light"/>
                        </a:rPr>
                        <a:t>lažirala</a:t>
                      </a:r>
                      <a:r>
                        <a:rPr lang="en-US" sz="2000" b="0" i="0" u="none" dirty="0">
                          <a:solidFill>
                            <a:srgbClr val="333333"/>
                          </a:solidFill>
                          <a:latin typeface="Calibri Light"/>
                        </a:rPr>
                        <a:t> </a:t>
                      </a:r>
                      <a:r>
                        <a:rPr lang="en-US" sz="2000" b="0" i="0" u="none" dirty="0" err="1">
                          <a:solidFill>
                            <a:srgbClr val="333333"/>
                          </a:solidFill>
                          <a:latin typeface="Calibri Light"/>
                        </a:rPr>
                        <a:t>sletanje</a:t>
                      </a:r>
                      <a:r>
                        <a:rPr lang="en-US" sz="2000" b="0" i="0" u="none" dirty="0">
                          <a:solidFill>
                            <a:srgbClr val="333333"/>
                          </a:solidFill>
                          <a:latin typeface="Calibri Light"/>
                        </a:rPr>
                        <a:t> </a:t>
                      </a:r>
                      <a:r>
                        <a:rPr lang="en-US" sz="2000" b="0" i="0" u="none" dirty="0" err="1">
                          <a:solidFill>
                            <a:srgbClr val="333333"/>
                          </a:solidFill>
                          <a:latin typeface="Calibri Light"/>
                        </a:rPr>
                        <a:t>na</a:t>
                      </a:r>
                      <a:r>
                        <a:rPr lang="en-US" sz="2000" b="0" i="0" u="none" dirty="0">
                          <a:solidFill>
                            <a:srgbClr val="333333"/>
                          </a:solidFill>
                          <a:latin typeface="Calibri Light"/>
                        </a:rPr>
                        <a:t> </a:t>
                      </a:r>
                      <a:r>
                        <a:rPr lang="en-US" sz="2000" b="0" i="0" u="none" dirty="0" err="1">
                          <a:solidFill>
                            <a:srgbClr val="333333"/>
                          </a:solidFill>
                          <a:latin typeface="Calibri Light"/>
                        </a:rPr>
                        <a:t>Mjesec</a:t>
                      </a:r>
                      <a:r>
                        <a:rPr lang="en-US" sz="2000" b="0" i="0" u="none" dirty="0">
                          <a:solidFill>
                            <a:srgbClr val="333333"/>
                          </a:solidFill>
                          <a:latin typeface="Calibri Light"/>
                        </a:rPr>
                        <a:t> </a:t>
                      </a:r>
                      <a:r>
                        <a:rPr lang="en-US" sz="2000" b="0" i="0" u="none" dirty="0" err="1">
                          <a:solidFill>
                            <a:srgbClr val="333333"/>
                          </a:solidFill>
                          <a:latin typeface="Calibri Light"/>
                        </a:rPr>
                        <a:t>zbog</a:t>
                      </a:r>
                      <a:r>
                        <a:rPr lang="en-US" sz="2000" b="0" i="0" u="none" dirty="0">
                          <a:solidFill>
                            <a:srgbClr val="333333"/>
                          </a:solidFill>
                          <a:latin typeface="Calibri Light"/>
                        </a:rPr>
                        <a:t> </a:t>
                      </a:r>
                      <a:r>
                        <a:rPr lang="en-US" sz="2000" b="0" i="0" u="none" dirty="0" err="1">
                          <a:solidFill>
                            <a:srgbClr val="333333"/>
                          </a:solidFill>
                          <a:latin typeface="Calibri Light"/>
                        </a:rPr>
                        <a:t>straha</a:t>
                      </a:r>
                      <a:r>
                        <a:rPr lang="en-US" sz="2000" b="0" i="0" u="none" dirty="0">
                          <a:solidFill>
                            <a:srgbClr val="333333"/>
                          </a:solidFill>
                          <a:latin typeface="Calibri Light"/>
                        </a:rPr>
                        <a:t> od </a:t>
                      </a:r>
                      <a:r>
                        <a:rPr lang="en-US" sz="2000" b="0" i="0" u="none" dirty="0" err="1">
                          <a:solidFill>
                            <a:srgbClr val="333333"/>
                          </a:solidFill>
                          <a:latin typeface="Calibri Light"/>
                        </a:rPr>
                        <a:t>ukidanja</a:t>
                      </a:r>
                      <a:r>
                        <a:rPr lang="en-US" sz="2000" b="0" i="0" u="none" dirty="0">
                          <a:solidFill>
                            <a:srgbClr val="333333"/>
                          </a:solidFill>
                          <a:latin typeface="Calibri Light"/>
                        </a:rPr>
                        <a:t> </a:t>
                      </a:r>
                      <a:r>
                        <a:rPr lang="en-US" sz="2000" b="0" i="0" u="none" dirty="0" err="1">
                          <a:solidFill>
                            <a:srgbClr val="333333"/>
                          </a:solidFill>
                          <a:latin typeface="Calibri Light"/>
                        </a:rPr>
                        <a:t>finansiranja</a:t>
                      </a:r>
                      <a:r>
                        <a:rPr lang="en-US" sz="2000" b="0" i="0" u="none" dirty="0">
                          <a:solidFill>
                            <a:srgbClr val="333333"/>
                          </a:solidFill>
                          <a:latin typeface="Calibri Light"/>
                        </a:rPr>
                        <a:t> </a:t>
                      </a:r>
                      <a:r>
                        <a:rPr lang="en-US" sz="2000" b="0" i="0" u="none" dirty="0" err="1">
                          <a:solidFill>
                            <a:srgbClr val="333333"/>
                          </a:solidFill>
                          <a:latin typeface="Calibri Light"/>
                        </a:rPr>
                        <a:t>iz</a:t>
                      </a:r>
                      <a:r>
                        <a:rPr lang="en-US" sz="2000" b="0" i="0" u="none" dirty="0">
                          <a:solidFill>
                            <a:srgbClr val="333333"/>
                          </a:solidFill>
                          <a:latin typeface="Calibri Light"/>
                        </a:rPr>
                        <a:t> </a:t>
                      </a:r>
                      <a:r>
                        <a:rPr lang="en-US" sz="2000" b="0" i="0" u="none" dirty="0" err="1">
                          <a:solidFill>
                            <a:srgbClr val="333333"/>
                          </a:solidFill>
                          <a:latin typeface="Calibri Light"/>
                        </a:rPr>
                        <a:t>budžeta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125</a:t>
            </a:fld>
            <a:endParaRPr lang="de-DE" altLang="de-DE"/>
          </a:p>
        </p:txBody>
      </p:sp>
    </p:spTree>
    <p:extLst>
      <p:ext uri="{BB962C8B-B14F-4D97-AF65-F5344CB8AC3E}">
        <p14:creationId xmlns:p14="http://schemas.microsoft.com/office/powerpoint/2010/main" val="41390690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348725088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Za:</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126</a:t>
            </a:fld>
            <a:endParaRPr lang="de-DE" altLang="de-DE"/>
          </a:p>
        </p:txBody>
      </p:sp>
    </p:spTree>
    <p:extLst>
      <p:ext uri="{BB962C8B-B14F-4D97-AF65-F5344CB8AC3E}">
        <p14:creationId xmlns:p14="http://schemas.microsoft.com/office/powerpoint/2010/main" val="372817978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42612630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a:ln>
                            <a:noFill/>
                          </a:ln>
                          <a:solidFill>
                            <a:srgbClr val="333333"/>
                          </a:solidFill>
                          <a:effectLst/>
                          <a:latin typeface="Calibri Light"/>
                          <a:cs typeface="Times New Roman" pitchFamily="18" charset="0"/>
                        </a:rPr>
                        <a:t>“Zastava </a:t>
                      </a:r>
                      <a:r>
                        <a:rPr kumimoji="0" lang="en-US" sz="2000" b="0" i="0" u="none" strike="noStrike" cap="none" normalizeH="0" baseline="0" err="1">
                          <a:ln>
                            <a:noFill/>
                          </a:ln>
                          <a:solidFill>
                            <a:srgbClr val="333333"/>
                          </a:solidFill>
                          <a:effectLst/>
                          <a:latin typeface="Calibri Light"/>
                          <a:cs typeface="Times New Roman" pitchFamily="18" charset="0"/>
                        </a:rPr>
                        <a:t>koja</a:t>
                      </a:r>
                      <a:r>
                        <a:rPr kumimoji="0" lang="en-US" sz="2000" b="0" i="0" u="none" strike="noStrike" cap="none" normalizeH="0" baseline="0">
                          <a:ln>
                            <a:noFill/>
                          </a:ln>
                          <a:solidFill>
                            <a:srgbClr val="333333"/>
                          </a:solidFill>
                          <a:effectLst/>
                          <a:latin typeface="Calibri Light"/>
                          <a:cs typeface="Times New Roman" pitchFamily="18" charset="0"/>
                        </a:rPr>
                        <a:t> viori”: </a:t>
                      </a:r>
                      <a:r>
                        <a:rPr kumimoji="0" lang="en-US" sz="2000" b="0" i="0" u="none" strike="noStrike" cap="none" normalizeH="0" baseline="0" dirty="0" err="1">
                          <a:ln>
                            <a:noFill/>
                          </a:ln>
                          <a:solidFill>
                            <a:srgbClr val="333333"/>
                          </a:solidFill>
                          <a:effectLst/>
                          <a:latin typeface="Calibri Light"/>
                          <a:cs typeface="Times New Roman" pitchFamily="18" charset="0"/>
                        </a:rPr>
                        <a:t>nemoguće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jer</a:t>
                      </a:r>
                      <a:r>
                        <a:rPr kumimoji="0" lang="en-US" sz="2000" b="0" i="0" u="none" strike="noStrike" cap="none" normalizeH="0" baseline="0" dirty="0">
                          <a:ln>
                            <a:noFill/>
                          </a:ln>
                          <a:solidFill>
                            <a:srgbClr val="333333"/>
                          </a:solidFill>
                          <a:effectLst/>
                          <a:latin typeface="Calibri Light"/>
                          <a:cs typeface="Times New Roman" pitchFamily="18" charset="0"/>
                        </a:rPr>
                        <a:t> ne </a:t>
                      </a:r>
                      <a:r>
                        <a:rPr kumimoji="0" lang="en-US" sz="2000" b="0" i="0" u="none" strike="noStrike" cap="none" normalizeH="0" baseline="0" dirty="0" err="1">
                          <a:ln>
                            <a:noFill/>
                          </a:ln>
                          <a:solidFill>
                            <a:srgbClr val="333333"/>
                          </a:solidFill>
                          <a:effectLst/>
                          <a:latin typeface="Calibri Light"/>
                          <a:cs typeface="Times New Roman" pitchFamily="18" charset="0"/>
                        </a:rPr>
                        <a:t>postoji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atmosfera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Mjesecu</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err="1">
                          <a:ln>
                            <a:noFill/>
                          </a:ln>
                          <a:solidFill>
                            <a:srgbClr val="333333"/>
                          </a:solidFill>
                          <a:effectLst/>
                          <a:latin typeface="Calibri Light"/>
                          <a:cs typeface="Times New Roman" pitchFamily="18" charset="0"/>
                        </a:rPr>
                        <a:t>Slike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neba</a:t>
                      </a:r>
                      <a:r>
                        <a:rPr kumimoji="0" lang="en-US" sz="2000" b="0" i="0" u="none" strike="noStrike" cap="none" normalizeH="0" baseline="0" dirty="0">
                          <a:ln>
                            <a:noFill/>
                          </a:ln>
                          <a:solidFill>
                            <a:srgbClr val="333333"/>
                          </a:solidFill>
                          <a:effectLst/>
                          <a:latin typeface="Calibri Light"/>
                          <a:cs typeface="Times New Roman" pitchFamily="18" charset="0"/>
                        </a:rPr>
                        <a:t> bez </a:t>
                      </a:r>
                      <a:r>
                        <a:rPr kumimoji="0" lang="en-US" sz="2000" b="0" i="0" u="none" strike="noStrike" cap="none" normalizeH="0" baseline="0" dirty="0" err="1">
                          <a:ln>
                            <a:noFill/>
                          </a:ln>
                          <a:solidFill>
                            <a:srgbClr val="333333"/>
                          </a:solidFill>
                          <a:effectLst/>
                          <a:latin typeface="Calibri Light"/>
                          <a:cs typeface="Times New Roman" pitchFamily="18" charset="0"/>
                        </a:rPr>
                        <a:t>zvijezda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različite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sjenke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upućuju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produkciju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u studiju </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cs typeface="Times New Roman" pitchFamily="18" charset="0"/>
                        </a:rPr>
                        <a:t>Armstrong-ova radio </a:t>
                      </a:r>
                      <a:r>
                        <a:rPr kumimoji="0" lang="en-US" sz="2000" b="0" i="0" u="none" strike="noStrike" cap="none" normalizeH="0" baseline="0" dirty="0" err="1">
                          <a:ln>
                            <a:noFill/>
                          </a:ln>
                          <a:solidFill>
                            <a:srgbClr val="333333"/>
                          </a:solidFill>
                          <a:effectLst/>
                          <a:latin typeface="Calibri Light"/>
                          <a:cs typeface="Times New Roman" pitchFamily="18" charset="0"/>
                        </a:rPr>
                        <a:t>poruka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Prebrzo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odgovara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zadnju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rečenicu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predsjednika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Nixona</a:t>
                      </a:r>
                      <a:r>
                        <a:rPr kumimoji="0" lang="en-US" sz="2000" b="0" i="0" u="none" strike="noStrike" cap="none" normalizeH="0" baseline="0" dirty="0">
                          <a:ln>
                            <a:noFill/>
                          </a:ln>
                          <a:solidFill>
                            <a:srgbClr val="333333"/>
                          </a:solidFill>
                          <a:effectLst/>
                          <a:latin typeface="Calibri Light"/>
                          <a:cs typeface="Times New Roman" pitchFamily="18" charset="0"/>
                        </a:rPr>
                        <a:t>. Radio </a:t>
                      </a:r>
                      <a:r>
                        <a:rPr kumimoji="0" lang="en-US" sz="2000" b="0" i="0" u="none" strike="noStrike" cap="none" normalizeH="0" baseline="0" dirty="0" err="1">
                          <a:ln>
                            <a:noFill/>
                          </a:ln>
                          <a:solidFill>
                            <a:srgbClr val="333333"/>
                          </a:solidFill>
                          <a:effectLst/>
                          <a:latin typeface="Calibri Light"/>
                          <a:cs typeface="Times New Roman" pitchFamily="18" charset="0"/>
                        </a:rPr>
                        <a:t>signalima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treba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više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vremena</a:t>
                      </a:r>
                      <a:r>
                        <a:rPr kumimoji="0" lang="en-US" sz="2000" b="0" i="0" u="none" strike="noStrike" cap="none" normalizeH="0" baseline="0" dirty="0">
                          <a:ln>
                            <a:noFill/>
                          </a:ln>
                          <a:solidFill>
                            <a:srgbClr val="333333"/>
                          </a:solidFill>
                          <a:effectLst/>
                          <a:latin typeface="Calibri Light"/>
                          <a:cs typeface="Times New Roman" pitchFamily="18" charset="0"/>
                        </a:rPr>
                        <a:t> da se </a:t>
                      </a:r>
                      <a:r>
                        <a:rPr kumimoji="0" lang="en-US" sz="2000" b="0" i="0" u="none" strike="noStrike" cap="none" normalizeH="0" baseline="0" dirty="0" err="1">
                          <a:ln>
                            <a:noFill/>
                          </a:ln>
                          <a:solidFill>
                            <a:srgbClr val="333333"/>
                          </a:solidFill>
                          <a:effectLst/>
                          <a:latin typeface="Calibri Light"/>
                          <a:cs typeface="Times New Roman" pitchFamily="18" charset="0"/>
                        </a:rPr>
                        <a:t>prenesu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Zemlju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nego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je trebalo Armstrongu </a:t>
                      </a:r>
                      <a:r>
                        <a:rPr kumimoji="0" lang="en-US" sz="2000" b="0" i="0" u="none" strike="noStrike" cap="none" normalizeH="0" baseline="0" dirty="0">
                          <a:ln>
                            <a:noFill/>
                          </a:ln>
                          <a:solidFill>
                            <a:srgbClr val="333333"/>
                          </a:solidFill>
                          <a:effectLst/>
                          <a:latin typeface="Calibri Light"/>
                          <a:cs typeface="Times New Roman" pitchFamily="18" charset="0"/>
                        </a:rPr>
                        <a:t>da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127</a:t>
            </a:fld>
            <a:endParaRPr lang="de-DE" altLang="de-DE"/>
          </a:p>
        </p:txBody>
      </p:sp>
    </p:spTree>
    <p:extLst>
      <p:ext uri="{BB962C8B-B14F-4D97-AF65-F5344CB8AC3E}">
        <p14:creationId xmlns:p14="http://schemas.microsoft.com/office/powerpoint/2010/main" val="237296745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326476976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Protiv:</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128</a:t>
            </a:fld>
            <a:endParaRPr lang="de-DE" altLang="de-DE"/>
          </a:p>
        </p:txBody>
      </p:sp>
    </p:spTree>
    <p:extLst>
      <p:ext uri="{BB962C8B-B14F-4D97-AF65-F5344CB8AC3E}">
        <p14:creationId xmlns:p14="http://schemas.microsoft.com/office/powerpoint/2010/main" val="289504849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384577064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Protiv:</a:t>
                      </a:r>
                    </a:p>
                    <a:p>
                      <a:pPr marL="342900" indent="-342900">
                        <a:lnSpc>
                          <a:spcPct val="100000"/>
                        </a:lnSpc>
                        <a:spcBef>
                          <a:spcPts val="1200"/>
                        </a:spcBef>
                        <a:buFont typeface="+mj-lt"/>
                        <a:buAutoNum type="arabicPeriod"/>
                      </a:pPr>
                      <a:r>
                        <a:rPr lang="vi-VN" sz="2000" b="0" i="0" u="none" dirty="0">
                          <a:solidFill>
                            <a:srgbClr val="333333"/>
                          </a:solidFill>
                          <a:latin typeface="Calibri Light"/>
                        </a:rPr>
                        <a:t>Viorenje zastave je uzrokovano nabijanjem motke u površinu Mjeseca i podržavajuće podprečke</a:t>
                      </a:r>
                    </a:p>
                    <a:p>
                      <a:pPr marL="342900" indent="-342900">
                        <a:lnSpc>
                          <a:spcPct val="100000"/>
                        </a:lnSpc>
                        <a:spcBef>
                          <a:spcPts val="1200"/>
                        </a:spcBef>
                        <a:buFont typeface="+mj-lt"/>
                        <a:buAutoNum type="arabicPeriod"/>
                      </a:pPr>
                      <a:r>
                        <a:rPr lang="vi-VN" sz="2000" b="0" i="0" u="none" dirty="0">
                          <a:solidFill>
                            <a:srgbClr val="333333"/>
                          </a:solidFill>
                          <a:latin typeface="Calibri Light"/>
                        </a:rPr>
                        <a:t>Noćne fotografije ne mogu uhvatiti slabe izvore svjetlosti uslijed vremenske </a:t>
                      </a:r>
                      <a:r>
                        <a:rPr lang="vi-VN" sz="2000" b="0" i="0" u="none">
                          <a:solidFill>
                            <a:srgbClr val="333333"/>
                          </a:solidFill>
                          <a:latin typeface="Calibri Light"/>
                        </a:rPr>
                        <a:t>izloženosti </a:t>
                      </a:r>
                      <a:r>
                        <a:rPr lang="vi-VN" sz="2000" b="0" i="0" u="none">
                          <a:solidFill>
                            <a:srgbClr val="333333"/>
                          </a:solidFill>
                          <a:latin typeface="Times New Roman"/>
                        </a:rPr>
                        <a:t>→</a:t>
                      </a:r>
                      <a:r>
                        <a:rPr lang="vi-VN" sz="2000" b="0" i="0" u="none">
                          <a:solidFill>
                            <a:srgbClr val="333333"/>
                          </a:solidFill>
                          <a:latin typeface="Calibri Light"/>
                        </a:rPr>
                        <a:t> </a:t>
                      </a:r>
                      <a:r>
                        <a:rPr lang="vi-VN" sz="2000" b="0" i="0" u="none" dirty="0">
                          <a:solidFill>
                            <a:srgbClr val="333333"/>
                          </a:solidFill>
                          <a:latin typeface="Calibri Light"/>
                        </a:rPr>
                        <a:t>nema zvijezda</a:t>
                      </a:r>
                    </a:p>
                    <a:p>
                      <a:pPr marL="342900" indent="-342900">
                        <a:lnSpc>
                          <a:spcPct val="100000"/>
                        </a:lnSpc>
                        <a:spcBef>
                          <a:spcPts val="1200"/>
                        </a:spcBef>
                        <a:buFont typeface="+mj-lt"/>
                        <a:buAutoNum type="arabicPeriod"/>
                      </a:pPr>
                      <a:r>
                        <a:rPr lang="vi-VN" sz="2000" b="0" i="0" u="none" dirty="0">
                          <a:solidFill>
                            <a:srgbClr val="333333"/>
                          </a:solidFill>
                          <a:latin typeface="Calibri Light"/>
                        </a:rPr>
                        <a:t>Različite sjenke su bile posledica neravnomjerne površine Mjeseca </a:t>
                      </a:r>
                    </a:p>
                    <a:p>
                      <a:pPr marL="342900" indent="-342900">
                        <a:lnSpc>
                          <a:spcPct val="100000"/>
                        </a:lnSpc>
                        <a:spcBef>
                          <a:spcPts val="1200"/>
                        </a:spcBef>
                        <a:buFont typeface="+mj-lt"/>
                        <a:buAutoNum type="arabicPeriod"/>
                      </a:pPr>
                      <a:r>
                        <a:rPr lang="vi-VN" sz="2000" b="0" i="0" u="none" dirty="0">
                          <a:solidFill>
                            <a:srgbClr val="333333"/>
                          </a:solidFill>
                          <a:latin typeface="Calibri Light"/>
                        </a:rPr>
                        <a:t>Intervju je izmijenjen da bi se pokrilo originalno kašnjenje u dialogu između Nixona i Armstronga</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129</a:t>
            </a:fld>
            <a:endParaRPr lang="de-DE" altLang="de-DE"/>
          </a:p>
        </p:txBody>
      </p:sp>
    </p:spTree>
    <p:extLst>
      <p:ext uri="{BB962C8B-B14F-4D97-AF65-F5344CB8AC3E}">
        <p14:creationId xmlns:p14="http://schemas.microsoft.com/office/powerpoint/2010/main" val="783901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a:solidFill>
                  <a:srgbClr val="000000"/>
                </a:solidFill>
                <a:latin typeface="Calibri Light"/>
                <a:ea typeface="ＭＳ Ｐゴシック" panose="020B0600070205080204" pitchFamily="34" charset="-128"/>
              </a:rPr>
              <a:t>Da li je sletanje na Mjesec lažirano od strane US vlade?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Izvor: Njemačka TV stanica ZDF: “Vorsicht Verschwörung” (Oprez sa teorijama zavjere) </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Reditelj Roland Emmerich (Independence Day):</a:t>
            </a:r>
            <a:br>
              <a:rPr lang="en-US" altLang="de-DE" sz="2400">
                <a:latin typeface="Calibri Light"/>
              </a:rPr>
            </a:br>
            <a:r>
              <a:rPr lang="en-US" altLang="de-DE" sz="2400">
                <a:latin typeface="Calibri Light"/>
              </a:rPr>
              <a:t>“Sletanje na Mjesec (…) je bilo previše dobro. Takvu stvar je bilo nemoguće napraviti tokom 1960-ih. Čak i sa današnjom opremom bi bilo problematično .”</a:t>
            </a:r>
            <a:endParaRPr lang="de-DE"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130</a:t>
            </a:fld>
            <a:endParaRPr lang="de-DE" altLang="de-DE"/>
          </a:p>
        </p:txBody>
      </p:sp>
    </p:spTree>
    <p:extLst>
      <p:ext uri="{BB962C8B-B14F-4D97-AF65-F5344CB8AC3E}">
        <p14:creationId xmlns:p14="http://schemas.microsoft.com/office/powerpoint/2010/main" val="30387721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131</a:t>
            </a:fld>
            <a:endParaRPr lang="de-DE" altLang="de-DE"/>
          </a:p>
        </p:txBody>
      </p:sp>
    </p:spTree>
    <p:extLst>
      <p:ext uri="{BB962C8B-B14F-4D97-AF65-F5344CB8AC3E}">
        <p14:creationId xmlns:p14="http://schemas.microsoft.com/office/powerpoint/2010/main" val="33318441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Često su ubjedljivije od realnosti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a:t>
            </a:r>
            <a:r>
              <a:rPr lang="en-US" altLang="de-DE" sz="2400" dirty="0">
                <a:solidFill>
                  <a:srgbClr val="333333"/>
                </a:solidFill>
              </a:rPr>
              <a:t>a</a:t>
            </a:r>
            <a:r>
              <a:rPr lang="hr-HR" altLang="de-DE" sz="2400" dirty="0">
                <a:solidFill>
                  <a:srgbClr val="333333"/>
                </a:solidFill>
              </a:rPr>
              <a:t>zirane su na činjenicama koje je teško provjeriti</a:t>
            </a:r>
            <a:r>
              <a:rPr lang="en-US" altLang="de-DE" sz="2400" dirty="0">
                <a:solidFill>
                  <a:srgbClr val="333333"/>
                </a:solidFill>
              </a:rPr>
              <a:t> </a:t>
            </a:r>
            <a:r>
              <a:rPr lang="hr-HR" altLang="de-DE" sz="2400" dirty="0">
                <a:solidFill>
                  <a:srgbClr val="333333"/>
                </a:solidFill>
              </a:rPr>
              <a:t>i ljudi im lako vjeruju</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z</a:t>
            </a:r>
            <a:r>
              <a:rPr lang="hr-HR" altLang="de-DE" sz="2400" dirty="0">
                <a:solidFill>
                  <a:srgbClr val="333333"/>
                </a:solidFill>
              </a:rPr>
              <a:t>astava koja viori upućuje na zaključak da su slike rađene na </a:t>
            </a:r>
            <a:r>
              <a:rPr lang="en-US" altLang="de-DE" sz="2400" dirty="0">
                <a:solidFill>
                  <a:srgbClr val="333333"/>
                </a:solidFill>
              </a:rPr>
              <a:t>Z</a:t>
            </a:r>
            <a:r>
              <a:rPr lang="hr-HR" altLang="de-DE" sz="2400" dirty="0">
                <a:solidFill>
                  <a:srgbClr val="333333"/>
                </a:solidFill>
              </a:rPr>
              <a:t>emlji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One </a:t>
            </a:r>
            <a:r>
              <a:rPr lang="en-US" altLang="de-DE" sz="2400" dirty="0" err="1">
                <a:solidFill>
                  <a:srgbClr val="333333"/>
                </a:solidFill>
              </a:rPr>
              <a:t>prikrivaju</a:t>
            </a:r>
            <a:r>
              <a:rPr lang="en-US" altLang="de-DE" sz="2400" dirty="0">
                <a:solidFill>
                  <a:srgbClr val="333333"/>
                </a:solidFill>
              </a:rPr>
              <a:t> </a:t>
            </a:r>
            <a:r>
              <a:rPr lang="en-US" altLang="de-DE" sz="2400" dirty="0" err="1">
                <a:solidFill>
                  <a:srgbClr val="333333"/>
                </a:solidFill>
              </a:rPr>
              <a:t>alternat</a:t>
            </a:r>
            <a:r>
              <a:rPr lang="hr-HR" altLang="de-DE" sz="2400" dirty="0">
                <a:solidFill>
                  <a:srgbClr val="333333"/>
                </a:solidFill>
              </a:rPr>
              <a:t>ivna objašnjenja</a:t>
            </a:r>
            <a:r>
              <a:rPr lang="en-US" altLang="de-DE" sz="2400" dirty="0">
                <a:solidFill>
                  <a:srgbClr val="333333"/>
                </a:solidFill>
              </a:rPr>
              <a:t> (</a:t>
            </a:r>
            <a:r>
              <a:rPr lang="en-US" altLang="de-DE" sz="2400" dirty="0" err="1">
                <a:solidFill>
                  <a:srgbClr val="333333"/>
                </a:solidFill>
              </a:rPr>
              <a:t>npr</a:t>
            </a:r>
            <a:r>
              <a:rPr lang="en-US" altLang="de-DE" sz="2400" dirty="0">
                <a:solidFill>
                  <a:srgbClr val="333333"/>
                </a:solidFill>
              </a:rPr>
              <a:t>. </a:t>
            </a:r>
            <a:r>
              <a:rPr lang="hr-HR" altLang="de-DE" sz="2400" dirty="0">
                <a:solidFill>
                  <a:srgbClr val="333333"/>
                </a:solidFill>
              </a:rPr>
              <a:t>nebo bez zvijezda se može objasniti tehničkim limitacijama</a:t>
            </a:r>
            <a:r>
              <a:rPr lang="en-US" altLang="de-DE" sz="2400" dirty="0">
                <a:solidFill>
                  <a:srgbClr val="333333"/>
                </a:solidFill>
              </a:rPr>
              <a:t> </a:t>
            </a:r>
            <a:r>
              <a:rPr lang="hr-HR" altLang="de-DE" sz="2400" dirty="0">
                <a:solidFill>
                  <a:srgbClr val="333333"/>
                </a:solidFill>
              </a:rPr>
              <a:t>fotografije</a:t>
            </a:r>
            <a:r>
              <a:rPr lang="en-US" altLang="de-DE" sz="2400" dirty="0">
                <a:solidFill>
                  <a:srgbClr val="333333"/>
                </a:solidFill>
              </a:rPr>
              <a:t> no</a:t>
            </a:r>
            <a:r>
              <a:rPr lang="hr-HR" altLang="de-DE" sz="2400" dirty="0">
                <a:solidFill>
                  <a:srgbClr val="333333"/>
                </a:solidFill>
              </a:rPr>
              <a:t>ću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Urban</a:t>
            </a:r>
            <a:r>
              <a:rPr lang="hr-HR" altLang="de-DE" sz="2400" dirty="0">
                <a:solidFill>
                  <a:srgbClr val="333333"/>
                </a:solidFill>
              </a:rPr>
              <a:t>e legende</a:t>
            </a:r>
            <a:r>
              <a:rPr lang="en-US" altLang="de-DE" sz="2400" dirty="0">
                <a:solidFill>
                  <a:srgbClr val="333333"/>
                </a:solidFill>
              </a:rPr>
              <a:t> </a:t>
            </a:r>
            <a:r>
              <a:rPr lang="hr-HR" altLang="de-DE" sz="2400" dirty="0">
                <a:solidFill>
                  <a:srgbClr val="333333"/>
                </a:solidFill>
              </a:rPr>
              <a:t>uzimaju činjenice iz konteksta i </a:t>
            </a:r>
            <a:r>
              <a:rPr lang="en-US" altLang="de-DE" sz="2400" dirty="0" err="1">
                <a:solidFill>
                  <a:srgbClr val="333333"/>
                </a:solidFill>
              </a:rPr>
              <a:t>isti</a:t>
            </a:r>
            <a:r>
              <a:rPr lang="hr-HR" altLang="de-DE" sz="2400" dirty="0">
                <a:solidFill>
                  <a:srgbClr val="333333"/>
                </a:solidFill>
              </a:rPr>
              <a:t>č</a:t>
            </a:r>
            <a:r>
              <a:rPr lang="en-US" altLang="de-DE" sz="2400" dirty="0">
                <a:solidFill>
                  <a:srgbClr val="333333"/>
                </a:solidFill>
              </a:rPr>
              <a:t>u </a:t>
            </a:r>
            <a:r>
              <a:rPr lang="en-US" altLang="de-DE" sz="2400" dirty="0" err="1">
                <a:solidFill>
                  <a:srgbClr val="333333"/>
                </a:solidFill>
              </a:rPr>
              <a:t>ih</a:t>
            </a:r>
            <a:r>
              <a:rPr lang="en-US" altLang="de-DE" sz="2400" dirty="0">
                <a:solidFill>
                  <a:srgbClr val="333333"/>
                </a:solidFill>
              </a:rPr>
              <a:t> do </a:t>
            </a:r>
            <a:r>
              <a:rPr lang="en-US" altLang="de-DE" sz="2400" dirty="0" err="1">
                <a:solidFill>
                  <a:srgbClr val="333333"/>
                </a:solidFill>
              </a:rPr>
              <a:t>krajnjih</a:t>
            </a:r>
            <a:r>
              <a:rPr lang="en-US" altLang="de-DE" sz="2400" dirty="0">
                <a:solidFill>
                  <a:srgbClr val="333333"/>
                </a:solidFill>
              </a:rPr>
              <a:t> </a:t>
            </a:r>
            <a:r>
              <a:rPr lang="en-US" altLang="de-DE" sz="2400" dirty="0" err="1">
                <a:solidFill>
                  <a:srgbClr val="333333"/>
                </a:solidFill>
              </a:rPr>
              <a:t>granica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132</a:t>
            </a:fld>
            <a:endParaRPr lang="de-DE" altLang="de-DE"/>
          </a:p>
        </p:txBody>
      </p:sp>
    </p:spTree>
    <p:extLst>
      <p:ext uri="{BB962C8B-B14F-4D97-AF65-F5344CB8AC3E}">
        <p14:creationId xmlns:p14="http://schemas.microsoft.com/office/powerpoint/2010/main" val="240378115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6136</Words>
  <Application>Microsoft Macintosh PowerPoint</Application>
  <PresentationFormat>Benutzerdefiniert</PresentationFormat>
  <Paragraphs>1225</Paragraphs>
  <Slides>132</Slides>
  <Notes>132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132</vt:i4>
      </vt:variant>
    </vt:vector>
  </HeadingPairs>
  <TitlesOfParts>
    <vt:vector size="140" baseType="lpstr">
      <vt:lpstr>Arial</vt:lpstr>
      <vt:lpstr>Times New Roman</vt:lpstr>
      <vt:lpstr>Calibri</vt:lpstr>
      <vt:lpstr>Wingdings</vt:lpstr>
      <vt:lpstr>Wingdings</vt:lpstr>
      <vt:lpstr>Symbol</vt:lpstr>
      <vt:lpstr>Calibri Light</vt:lpstr>
      <vt:lpstr>UKE_PPT-Vorlage_16zu9</vt:lpstr>
      <vt:lpstr>MKT 2 B – Prerano zaključivanje I</vt:lpstr>
      <vt:lpstr>Prerano zaključivanje</vt:lpstr>
      <vt:lpstr>Prerano zaključivanje</vt:lpstr>
      <vt:lpstr>Prerano zaključivanje</vt:lpstr>
      <vt:lpstr>Prerano zaključivanje</vt:lpstr>
      <vt:lpstr>Prerano zaključivanje</vt:lpstr>
      <vt:lpstr>Povezivanje bez 100% dokaza</vt:lpstr>
      <vt:lpstr>Povezivanje bez 100% dokaza</vt:lpstr>
      <vt:lpstr>Povezivanje bez 100% dokaza</vt:lpstr>
      <vt:lpstr>Prerano zaključivanje “u akciji”</vt:lpstr>
      <vt:lpstr>Prerano zaključivanje “u akciji”</vt:lpstr>
      <vt:lpstr>Prerano zaključivanje “u akciji”</vt:lpstr>
      <vt:lpstr>Ima li ikakvih znakova na novčanici od 1$US koja ukazuje infiltraciju Amerike tajnim društvima? - Moderne legende -</vt:lpstr>
      <vt:lpstr>Prerano zaključivanje u akciji Ima li ikakvih znakova na novčanici od 1$US koja ukazuje infiltraciju Amerike tajnim društvima?</vt:lpstr>
      <vt:lpstr>Prerano zaključivanje u akciji Ima li ikakvih znakova na novčanici od 1$US koja ukazuje infiltraciju Amerike tajnim društvima?</vt:lpstr>
      <vt:lpstr>Prerano zaključivanje - Moderne legende -</vt:lpstr>
      <vt:lpstr>Kako nastaju ove teorije zavjere?</vt:lpstr>
      <vt:lpstr>Kako nastaju ove teorije zavjere?</vt:lpstr>
      <vt:lpstr>Kako nastaju ove teorije zavjere?</vt:lpstr>
      <vt:lpstr>Zašto mi ovo radimo?</vt:lpstr>
      <vt:lpstr>Zašto mi ovo radimo?</vt:lpstr>
      <vt:lpstr>Kako prerano zaključivanje dovodi do pogrešnih zaključivanja tokom psihoze – primjeri</vt:lpstr>
      <vt:lpstr>Zadatak (1)</vt:lpstr>
      <vt:lpstr>Zadatak (1)</vt:lpstr>
      <vt:lpstr>Zadatak (1)</vt:lpstr>
      <vt:lpstr>Slika 1</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2</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3</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4</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5</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opcionalno: Video Klip</vt:lpstr>
      <vt:lpstr>Slika 6</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7</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8</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Zadatak grupa 2:</vt:lpstr>
      <vt:lpstr>Šta vidite?</vt:lpstr>
      <vt:lpstr>Šta vidite sad?</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Prenos u svakodnevni život</vt:lpstr>
      <vt:lpstr>Prenos u svakodnevni život</vt:lpstr>
      <vt:lpstr>Prenos u svakodnevni život</vt:lpstr>
      <vt:lpstr>Prenos u svakodnevni život</vt:lpstr>
      <vt:lpstr>Prenos u svakodnevni život</vt:lpstr>
      <vt:lpstr>Kako je ovo povezano sa psihozom?</vt:lpstr>
      <vt:lpstr>Kako je ovo povezano sa psihozom?</vt:lpstr>
      <vt:lpstr>Kako je ovo povezano sa psihozom?</vt:lpstr>
      <vt:lpstr>Hvala Vam na pažnji!</vt:lpstr>
      <vt:lpstr>PowerPoint-Präsentation</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Kako ova urbana legenda i ostale teorije zavjere nastaju?</vt:lpstr>
      <vt:lpstr>Kako ova urbana legenda i ostale teorije zavjere nastaju?</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303</cp:revision>
  <dcterms:created xsi:type="dcterms:W3CDTF">2002-10-15T10:55:06Z</dcterms:created>
  <dcterms:modified xsi:type="dcterms:W3CDTF">2023-12-21T21:44:19Z</dcterms:modified>
</cp:coreProperties>
</file>