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157"/>
  </p:notesMasterIdLst>
  <p:handoutMasterIdLst>
    <p:handoutMasterId r:id="rId158"/>
  </p:handoutMasterIdLst>
  <p:sldIdLst>
    <p:sldId id="843" r:id="rId2"/>
    <p:sldId id="581" r:id="rId3"/>
    <p:sldId id="825" r:id="rId4"/>
    <p:sldId id="822" r:id="rId5"/>
    <p:sldId id="823" r:id="rId6"/>
    <p:sldId id="824" r:id="rId7"/>
    <p:sldId id="691" r:id="rId8"/>
    <p:sldId id="826" r:id="rId9"/>
    <p:sldId id="827" r:id="rId10"/>
    <p:sldId id="856" r:id="rId11"/>
    <p:sldId id="857" r:id="rId12"/>
    <p:sldId id="844" r:id="rId13"/>
    <p:sldId id="792" r:id="rId14"/>
    <p:sldId id="830" r:id="rId15"/>
    <p:sldId id="831" r:id="rId16"/>
    <p:sldId id="699" r:id="rId17"/>
    <p:sldId id="724" r:id="rId18"/>
    <p:sldId id="723" r:id="rId19"/>
    <p:sldId id="780" r:id="rId20"/>
    <p:sldId id="590" r:id="rId21"/>
    <p:sldId id="832" r:id="rId22"/>
    <p:sldId id="769" r:id="rId23"/>
    <p:sldId id="591" r:id="rId24"/>
    <p:sldId id="833" r:id="rId25"/>
    <p:sldId id="834" r:id="rId26"/>
    <p:sldId id="594" r:id="rId27"/>
    <p:sldId id="425" r:id="rId28"/>
    <p:sldId id="426" r:id="rId29"/>
    <p:sldId id="427" r:id="rId30"/>
    <p:sldId id="428" r:id="rId31"/>
    <p:sldId id="429" r:id="rId32"/>
    <p:sldId id="430" r:id="rId33"/>
    <p:sldId id="431" r:id="rId34"/>
    <p:sldId id="432" r:id="rId35"/>
    <p:sldId id="593" r:id="rId36"/>
    <p:sldId id="595" r:id="rId37"/>
    <p:sldId id="848" r:id="rId38"/>
    <p:sldId id="849" r:id="rId39"/>
    <p:sldId id="850" r:id="rId40"/>
    <p:sldId id="851" r:id="rId41"/>
    <p:sldId id="852" r:id="rId42"/>
    <p:sldId id="853" r:id="rId43"/>
    <p:sldId id="854" r:id="rId44"/>
    <p:sldId id="855" r:id="rId45"/>
    <p:sldId id="847" r:id="rId46"/>
    <p:sldId id="596" r:id="rId47"/>
    <p:sldId id="597" r:id="rId48"/>
    <p:sldId id="598" r:id="rId49"/>
    <p:sldId id="599" r:id="rId50"/>
    <p:sldId id="600" r:id="rId51"/>
    <p:sldId id="601" r:id="rId52"/>
    <p:sldId id="602" r:id="rId53"/>
    <p:sldId id="776" r:id="rId54"/>
    <p:sldId id="441" r:id="rId55"/>
    <p:sldId id="700" r:id="rId56"/>
    <p:sldId id="701" r:id="rId57"/>
    <p:sldId id="702" r:id="rId58"/>
    <p:sldId id="703" r:id="rId59"/>
    <p:sldId id="704" r:id="rId60"/>
    <p:sldId id="705" r:id="rId61"/>
    <p:sldId id="706" r:id="rId62"/>
    <p:sldId id="450" r:id="rId63"/>
    <p:sldId id="754" r:id="rId64"/>
    <p:sldId id="755" r:id="rId65"/>
    <p:sldId id="756" r:id="rId66"/>
    <p:sldId id="757" r:id="rId67"/>
    <p:sldId id="758" r:id="rId68"/>
    <p:sldId id="759" r:id="rId69"/>
    <p:sldId id="760" r:id="rId70"/>
    <p:sldId id="761" r:id="rId71"/>
    <p:sldId id="820" r:id="rId72"/>
    <p:sldId id="708" r:id="rId73"/>
    <p:sldId id="709" r:id="rId74"/>
    <p:sldId id="711" r:id="rId75"/>
    <p:sldId id="712" r:id="rId76"/>
    <p:sldId id="713" r:id="rId77"/>
    <p:sldId id="714" r:id="rId78"/>
    <p:sldId id="715" r:id="rId79"/>
    <p:sldId id="710" r:id="rId80"/>
    <p:sldId id="716" r:id="rId81"/>
    <p:sldId id="651" r:id="rId82"/>
    <p:sldId id="652" r:id="rId83"/>
    <p:sldId id="653" r:id="rId84"/>
    <p:sldId id="654" r:id="rId85"/>
    <p:sldId id="655" r:id="rId86"/>
    <p:sldId id="656" r:id="rId87"/>
    <p:sldId id="657" r:id="rId88"/>
    <p:sldId id="658" r:id="rId89"/>
    <p:sldId id="667" r:id="rId90"/>
    <p:sldId id="618" r:id="rId91"/>
    <p:sldId id="619" r:id="rId92"/>
    <p:sldId id="620" r:id="rId93"/>
    <p:sldId id="621" r:id="rId94"/>
    <p:sldId id="622" r:id="rId95"/>
    <p:sldId id="623" r:id="rId96"/>
    <p:sldId id="624" r:id="rId97"/>
    <p:sldId id="625" r:id="rId98"/>
    <p:sldId id="468" r:id="rId99"/>
    <p:sldId id="626" r:id="rId100"/>
    <p:sldId id="627" r:id="rId101"/>
    <p:sldId id="628" r:id="rId102"/>
    <p:sldId id="629" r:id="rId103"/>
    <p:sldId id="630" r:id="rId104"/>
    <p:sldId id="631" r:id="rId105"/>
    <p:sldId id="632" r:id="rId106"/>
    <p:sldId id="633" r:id="rId107"/>
    <p:sldId id="742" r:id="rId108"/>
    <p:sldId id="734" r:id="rId109"/>
    <p:sldId id="735" r:id="rId110"/>
    <p:sldId id="736" r:id="rId111"/>
    <p:sldId id="737" r:id="rId112"/>
    <p:sldId id="738" r:id="rId113"/>
    <p:sldId id="739" r:id="rId114"/>
    <p:sldId id="740" r:id="rId115"/>
    <p:sldId id="741" r:id="rId116"/>
    <p:sldId id="556" r:id="rId117"/>
    <p:sldId id="557" r:id="rId118"/>
    <p:sldId id="558" r:id="rId119"/>
    <p:sldId id="669" r:id="rId120"/>
    <p:sldId id="668" r:id="rId121"/>
    <p:sldId id="695" r:id="rId122"/>
    <p:sldId id="835" r:id="rId123"/>
    <p:sldId id="670" r:id="rId124"/>
    <p:sldId id="671" r:id="rId125"/>
    <p:sldId id="763" r:id="rId126"/>
    <p:sldId id="764" r:id="rId127"/>
    <p:sldId id="677" r:id="rId128"/>
    <p:sldId id="678" r:id="rId129"/>
    <p:sldId id="679" r:id="rId130"/>
    <p:sldId id="680" r:id="rId131"/>
    <p:sldId id="681" r:id="rId132"/>
    <p:sldId id="765" r:id="rId133"/>
    <p:sldId id="766" r:id="rId134"/>
    <p:sldId id="767" r:id="rId135"/>
    <p:sldId id="721" r:id="rId136"/>
    <p:sldId id="768" r:id="rId137"/>
    <p:sldId id="814" r:id="rId138"/>
    <p:sldId id="836" r:id="rId139"/>
    <p:sldId id="837" r:id="rId140"/>
    <p:sldId id="838" r:id="rId141"/>
    <p:sldId id="839" r:id="rId142"/>
    <p:sldId id="646" r:id="rId143"/>
    <p:sldId id="840" r:id="rId144"/>
    <p:sldId id="841" r:id="rId145"/>
    <p:sldId id="821" r:id="rId146"/>
    <p:sldId id="782" r:id="rId147"/>
    <p:sldId id="783" r:id="rId148"/>
    <p:sldId id="784" r:id="rId149"/>
    <p:sldId id="785" r:id="rId150"/>
    <p:sldId id="786" r:id="rId151"/>
    <p:sldId id="787" r:id="rId152"/>
    <p:sldId id="788" r:id="rId153"/>
    <p:sldId id="789" r:id="rId154"/>
    <p:sldId id="791" r:id="rId155"/>
    <p:sldId id="842" r:id="rId156"/>
  </p:sldIdLst>
  <p:sldSz cx="12195175" cy="6858000"/>
  <p:notesSz cx="6781800" cy="9926638"/>
  <p:defaultTextStyle>
    <a:defPPr>
      <a:defRPr lang="de-DE"/>
    </a:defPPr>
    <a:lvl1pPr algn="l" rtl="0" fontAlgn="base">
      <a:spcBef>
        <a:spcPct val="0"/>
      </a:spcBef>
      <a:spcAft>
        <a:spcPct val="0"/>
      </a:spcAft>
      <a:defRPr sz="11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11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11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11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1100" kern="1200">
        <a:solidFill>
          <a:schemeClr val="tx1"/>
        </a:solidFill>
        <a:latin typeface="Times New Roman" panose="02020603050405020304" pitchFamily="18" charset="0"/>
        <a:ea typeface="+mn-ea"/>
        <a:cs typeface="+mn-cs"/>
      </a:defRPr>
    </a:lvl5pPr>
    <a:lvl6pPr marL="2286000" algn="l" defTabSz="914400" rtl="0" eaLnBrk="1" latinLnBrk="0" hangingPunct="1">
      <a:defRPr sz="1100" kern="1200">
        <a:solidFill>
          <a:schemeClr val="tx1"/>
        </a:solidFill>
        <a:latin typeface="Times New Roman" panose="02020603050405020304" pitchFamily="18" charset="0"/>
        <a:ea typeface="+mn-ea"/>
        <a:cs typeface="+mn-cs"/>
      </a:defRPr>
    </a:lvl6pPr>
    <a:lvl7pPr marL="2743200" algn="l" defTabSz="914400" rtl="0" eaLnBrk="1" latinLnBrk="0" hangingPunct="1">
      <a:defRPr sz="1100" kern="1200">
        <a:solidFill>
          <a:schemeClr val="tx1"/>
        </a:solidFill>
        <a:latin typeface="Times New Roman" panose="02020603050405020304" pitchFamily="18" charset="0"/>
        <a:ea typeface="+mn-ea"/>
        <a:cs typeface="+mn-cs"/>
      </a:defRPr>
    </a:lvl7pPr>
    <a:lvl8pPr marL="3200400" algn="l" defTabSz="914400" rtl="0" eaLnBrk="1" latinLnBrk="0" hangingPunct="1">
      <a:defRPr sz="1100" kern="1200">
        <a:solidFill>
          <a:schemeClr val="tx1"/>
        </a:solidFill>
        <a:latin typeface="Times New Roman" panose="02020603050405020304" pitchFamily="18" charset="0"/>
        <a:ea typeface="+mn-ea"/>
        <a:cs typeface="+mn-cs"/>
      </a:defRPr>
    </a:lvl8pPr>
    <a:lvl9pPr marL="3657600" algn="l" defTabSz="914400" rtl="0" eaLnBrk="1" latinLnBrk="0" hangingPunct="1">
      <a:defRPr sz="11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80" userDrawn="1">
          <p15:clr>
            <a:srgbClr val="A4A3A4"/>
          </p15:clr>
        </p15:guide>
        <p15:guide id="3" pos="5338"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53" autoAdjust="0"/>
    <p:restoredTop sz="94677" autoAdjust="0"/>
  </p:normalViewPr>
  <p:slideViewPr>
    <p:cSldViewPr>
      <p:cViewPr varScale="1">
        <p:scale>
          <a:sx n="67" d="100"/>
          <a:sy n="67" d="100"/>
        </p:scale>
        <p:origin x="552" y="52"/>
      </p:cViewPr>
      <p:guideLst>
        <p:guide orient="horz" pos="3339"/>
        <p:guide pos="2480"/>
        <p:guide pos="5338"/>
      </p:guideLst>
    </p:cSldViewPr>
  </p:slideViewPr>
  <p:outlineViewPr>
    <p:cViewPr>
      <p:scale>
        <a:sx n="33" d="100"/>
        <a:sy n="33" d="100"/>
      </p:scale>
      <p:origin x="0" y="0"/>
    </p:cViewPr>
    <p:sldLst>
      <p:sld r:id="rId1" collapse="1"/>
      <p:sld r:id="rId2" collapse="1"/>
      <p:sld r:id="rId3" collapse="1"/>
      <p:sld r:id="rId4" collapse="1"/>
      <p:sld r:id="rId5" collapse="1"/>
    </p:sldLst>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slide" Target="slides/slide152.xml"/><Relationship Id="rId16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3" Type="http://schemas.openxmlformats.org/officeDocument/2006/relationships/slide" Target="slides/slide25.xml"/><Relationship Id="rId2" Type="http://schemas.openxmlformats.org/officeDocument/2006/relationships/slide" Target="slides/slide24.xml"/><Relationship Id="rId1" Type="http://schemas.openxmlformats.org/officeDocument/2006/relationships/slide" Target="slides/slide23.xml"/><Relationship Id="rId5" Type="http://schemas.openxmlformats.org/officeDocument/2006/relationships/slide" Target="slides/slide122.xml"/><Relationship Id="rId4" Type="http://schemas.openxmlformats.org/officeDocument/2006/relationships/slide" Target="slides/slide12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FC4857A1-10EB-4CE6-8123-7473107044DD}" type="slidenum">
              <a:rPr lang="en-GB" altLang="de-DE"/>
              <a:pPr/>
              <a:t>‹Nr.›</a:t>
            </a:fld>
            <a:endParaRPr lang="en-GB" altLang="de-DE"/>
          </a:p>
        </p:txBody>
      </p:sp>
    </p:spTree>
    <p:extLst>
      <p:ext uri="{BB962C8B-B14F-4D97-AF65-F5344CB8AC3E}">
        <p14:creationId xmlns:p14="http://schemas.microsoft.com/office/powerpoint/2010/main" val="20150038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defRPr>
            </a:lvl1pPr>
          </a:lstStyle>
          <a:p>
            <a:pPr>
              <a:defRPr/>
            </a:pPr>
            <a:endParaRPr lang="de-DE"/>
          </a:p>
        </p:txBody>
      </p:sp>
      <p:sp>
        <p:nvSpPr>
          <p:cNvPr id="152580"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731E810D-6433-4D04-8635-C69324C38023}" type="slidenum">
              <a:rPr lang="de-DE" altLang="de-DE"/>
              <a:pPr/>
              <a:t>‹Nr.›</a:t>
            </a:fld>
            <a:endParaRPr lang="de-DE" altLang="de-DE"/>
          </a:p>
        </p:txBody>
      </p:sp>
    </p:spTree>
    <p:extLst>
      <p:ext uri="{BB962C8B-B14F-4D97-AF65-F5344CB8AC3E}">
        <p14:creationId xmlns:p14="http://schemas.microsoft.com/office/powerpoint/2010/main" val="3161269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DEAE9E-E811-4F91-A52B-9C6E2903C3B5}" type="slidenum">
              <a:rPr lang="de-DE" altLang="de-DE" sz="1300"/>
              <a:pPr eaLnBrk="1" hangingPunct="1">
                <a:spcBef>
                  <a:spcPct val="0"/>
                </a:spcBef>
              </a:pPr>
              <a:t>2</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39141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DEAE9E-E811-4F91-A52B-9C6E2903C3B5}" type="slidenum">
              <a:rPr lang="de-DE" altLang="de-DE" sz="1300"/>
              <a:pPr eaLnBrk="1" hangingPunct="1">
                <a:spcBef>
                  <a:spcPct val="0"/>
                </a:spcBef>
              </a:pPr>
              <a:t>3</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39141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DEAE9E-E811-4F91-A52B-9C6E2903C3B5}" type="slidenum">
              <a:rPr lang="de-DE" altLang="de-DE" sz="1300"/>
              <a:pPr eaLnBrk="1" hangingPunct="1">
                <a:spcBef>
                  <a:spcPct val="0"/>
                </a:spcBef>
              </a:pPr>
              <a:t>4</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391419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DEAE9E-E811-4F91-A52B-9C6E2903C3B5}" type="slidenum">
              <a:rPr lang="de-DE" altLang="de-DE" sz="1300"/>
              <a:pPr eaLnBrk="1" hangingPunct="1">
                <a:spcBef>
                  <a:spcPct val="0"/>
                </a:spcBef>
              </a:pPr>
              <a:t>5</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39141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DEAE9E-E811-4F91-A52B-9C6E2903C3B5}" type="slidenum">
              <a:rPr lang="de-DE" altLang="de-DE" sz="1300"/>
              <a:pPr eaLnBrk="1" hangingPunct="1">
                <a:spcBef>
                  <a:spcPct val="0"/>
                </a:spcBef>
              </a:pPr>
              <a:t>6</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39141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E45428B-BA5E-41E8-84B2-914C092C9AC2}" type="slidenum">
              <a:rPr lang="de-DE" altLang="de-DE" sz="1300"/>
              <a:pPr eaLnBrk="1" hangingPunct="1">
                <a:spcBef>
                  <a:spcPct val="0"/>
                </a:spcBef>
              </a:pPr>
              <a:t>7</a:t>
            </a:fld>
            <a:endParaRPr lang="de-DE" altLang="de-DE" sz="1300"/>
          </a:p>
        </p:txBody>
      </p:sp>
      <p:sp>
        <p:nvSpPr>
          <p:cNvPr id="16179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325893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E45428B-BA5E-41E8-84B2-914C092C9AC2}" type="slidenum">
              <a:rPr lang="de-DE" altLang="de-DE" sz="1300"/>
              <a:pPr eaLnBrk="1" hangingPunct="1">
                <a:spcBef>
                  <a:spcPct val="0"/>
                </a:spcBef>
              </a:pPr>
              <a:t>8</a:t>
            </a:fld>
            <a:endParaRPr lang="de-DE" altLang="de-DE" sz="1300"/>
          </a:p>
        </p:txBody>
      </p:sp>
      <p:sp>
        <p:nvSpPr>
          <p:cNvPr id="16179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3258935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E45428B-BA5E-41E8-84B2-914C092C9AC2}" type="slidenum">
              <a:rPr lang="de-DE" altLang="de-DE" sz="1300"/>
              <a:pPr eaLnBrk="1" hangingPunct="1">
                <a:spcBef>
                  <a:spcPct val="0"/>
                </a:spcBef>
              </a:pPr>
              <a:t>9</a:t>
            </a:fld>
            <a:endParaRPr lang="de-DE" altLang="de-DE" sz="1300"/>
          </a:p>
        </p:txBody>
      </p:sp>
      <p:sp>
        <p:nvSpPr>
          <p:cNvPr id="16179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3258935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4CA3F1F-0EDE-46EE-B029-F8338791372D}" type="slidenum">
              <a:rPr lang="de-DE" altLang="de-DE" sz="1300"/>
              <a:pPr eaLnBrk="1" hangingPunct="1">
                <a:spcBef>
                  <a:spcPct val="0"/>
                </a:spcBef>
              </a:pPr>
              <a:t>10</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81873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4CA3F1F-0EDE-46EE-B029-F8338791372D}" type="slidenum">
              <a:rPr lang="de-DE" altLang="de-DE" sz="1300"/>
              <a:pPr eaLnBrk="1" hangingPunct="1">
                <a:spcBef>
                  <a:spcPct val="0"/>
                </a:spcBef>
              </a:pPr>
              <a:t>11</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2461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4CA3F1F-0EDE-46EE-B029-F8338791372D}" type="slidenum">
              <a:rPr lang="de-DE" altLang="de-DE" sz="1300"/>
              <a:pPr eaLnBrk="1" hangingPunct="1">
                <a:spcBef>
                  <a:spcPct val="0"/>
                </a:spcBef>
              </a:pPr>
              <a:t>12</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93824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BFB8834-53B1-48C1-A412-BC6FEC4F43AF}" type="slidenum">
              <a:rPr lang="de-DE" altLang="de-DE" sz="1300"/>
              <a:pPr eaLnBrk="1" hangingPunct="1">
                <a:spcBef>
                  <a:spcPct val="0"/>
                </a:spcBef>
              </a:pPr>
              <a:t>13</a:t>
            </a:fld>
            <a:endParaRPr lang="de-DE" altLang="de-DE"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9473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BFB8834-53B1-48C1-A412-BC6FEC4F43AF}" type="slidenum">
              <a:rPr lang="de-DE" altLang="de-DE" sz="1300"/>
              <a:pPr eaLnBrk="1" hangingPunct="1">
                <a:spcBef>
                  <a:spcPct val="0"/>
                </a:spcBef>
              </a:pPr>
              <a:t>14</a:t>
            </a:fld>
            <a:endParaRPr lang="de-DE" altLang="de-DE"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9473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BFB8834-53B1-48C1-A412-BC6FEC4F43AF}" type="slidenum">
              <a:rPr lang="de-DE" altLang="de-DE" sz="1300"/>
              <a:pPr eaLnBrk="1" hangingPunct="1">
                <a:spcBef>
                  <a:spcPct val="0"/>
                </a:spcBef>
              </a:pPr>
              <a:t>15</a:t>
            </a:fld>
            <a:endParaRPr lang="de-DE" altLang="de-DE"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9473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F95CC9-530F-45B1-AB9C-6F4A7C8AF21B}" type="slidenum">
              <a:rPr lang="de-DE" altLang="de-DE" sz="1300"/>
              <a:pPr eaLnBrk="1" hangingPunct="1">
                <a:spcBef>
                  <a:spcPct val="0"/>
                </a:spcBef>
              </a:pPr>
              <a:t>16</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95102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23ADD6A-C76F-4D38-82F2-490D8BE4D126}" type="slidenum">
              <a:rPr lang="de-DE" altLang="de-DE" sz="1300"/>
              <a:pPr eaLnBrk="1" hangingPunct="1">
                <a:spcBef>
                  <a:spcPct val="0"/>
                </a:spcBef>
              </a:pPr>
              <a:t>17</a:t>
            </a:fld>
            <a:endParaRPr lang="de-DE" altLang="de-DE" sz="1300"/>
          </a:p>
        </p:txBody>
      </p:sp>
      <p:sp>
        <p:nvSpPr>
          <p:cNvPr id="169987" name="Rectangle 2"/>
          <p:cNvSpPr>
            <a:spLocks noGrp="1" noRot="1" noChangeAspect="1" noChangeArrowheads="1" noTextEdit="1"/>
          </p:cNvSpPr>
          <p:nvPr>
            <p:ph type="sldImg"/>
          </p:nvPr>
        </p:nvSpPr>
        <p:spPr>
          <a:xfrm>
            <a:off x="84138" y="744538"/>
            <a:ext cx="6618287"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10314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95D2A3-EBB2-4E85-9951-98234B050CE0}" type="slidenum">
              <a:rPr lang="de-DE" altLang="de-DE" sz="1300"/>
              <a:pPr eaLnBrk="1" hangingPunct="1">
                <a:spcBef>
                  <a:spcPct val="0"/>
                </a:spcBef>
              </a:pPr>
              <a:t>18</a:t>
            </a:fld>
            <a:endParaRPr lang="de-DE" altLang="de-DE" sz="1300"/>
          </a:p>
        </p:txBody>
      </p:sp>
      <p:sp>
        <p:nvSpPr>
          <p:cNvPr id="171011" name="Rectangle 2"/>
          <p:cNvSpPr>
            <a:spLocks noGrp="1" noRot="1" noChangeAspect="1" noChangeArrowheads="1" noTextEdit="1"/>
          </p:cNvSpPr>
          <p:nvPr>
            <p:ph type="sldImg"/>
          </p:nvPr>
        </p:nvSpPr>
        <p:spPr>
          <a:xfrm>
            <a:off x="84138" y="744538"/>
            <a:ext cx="6618287"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68956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BDA227-FCDE-4557-B8B6-D2C3C574C2DA}" type="slidenum">
              <a:rPr lang="de-DE" altLang="de-DE" sz="1300"/>
              <a:pPr eaLnBrk="1" hangingPunct="1">
                <a:spcBef>
                  <a:spcPct val="0"/>
                </a:spcBef>
              </a:pPr>
              <a:t>19</a:t>
            </a:fld>
            <a:endParaRPr lang="de-DE" altLang="de-DE" sz="1300"/>
          </a:p>
        </p:txBody>
      </p:sp>
      <p:sp>
        <p:nvSpPr>
          <p:cNvPr id="172035" name="Rectangle 2"/>
          <p:cNvSpPr>
            <a:spLocks noGrp="1" noRot="1" noChangeAspect="1" noChangeArrowheads="1" noTextEdit="1"/>
          </p:cNvSpPr>
          <p:nvPr>
            <p:ph type="sldImg"/>
          </p:nvPr>
        </p:nvSpPr>
        <p:spPr>
          <a:xfrm>
            <a:off x="84138" y="744538"/>
            <a:ext cx="6618287"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02370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E56957-FB96-485D-90D4-6EF0F76565CD}" type="slidenum">
              <a:rPr lang="de-DE" altLang="de-DE" sz="1300"/>
              <a:pPr eaLnBrk="1" hangingPunct="1">
                <a:spcBef>
                  <a:spcPct val="0"/>
                </a:spcBef>
              </a:pPr>
              <a:t>20</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51706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E56957-FB96-485D-90D4-6EF0F76565CD}" type="slidenum">
              <a:rPr lang="de-DE" altLang="de-DE" sz="1300"/>
              <a:pPr eaLnBrk="1" hangingPunct="1">
                <a:spcBef>
                  <a:spcPct val="0"/>
                </a:spcBef>
              </a:pPr>
              <a:t>21</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51706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B0A6DE3-7C1D-4547-9AF1-FF81F3B167AE}" type="slidenum">
              <a:rPr lang="de-DE" altLang="de-DE" sz="1300"/>
              <a:pPr eaLnBrk="1" hangingPunct="1">
                <a:spcBef>
                  <a:spcPct val="0"/>
                </a:spcBef>
              </a:pPr>
              <a:t>22</a:t>
            </a:fld>
            <a:endParaRPr lang="de-DE" altLang="de-DE" sz="1300"/>
          </a:p>
        </p:txBody>
      </p:sp>
      <p:sp>
        <p:nvSpPr>
          <p:cNvPr id="175107" name="Rectangle 2"/>
          <p:cNvSpPr>
            <a:spLocks noGrp="1" noRot="1" noChangeAspect="1" noChangeArrowheads="1" noTextEdit="1"/>
          </p:cNvSpPr>
          <p:nvPr>
            <p:ph type="sldImg"/>
          </p:nvPr>
        </p:nvSpPr>
        <p:spPr>
          <a:xfrm>
            <a:off x="82550" y="744538"/>
            <a:ext cx="6618288"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36697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767583-937A-4A4F-886B-AC66787F2DD9}" type="slidenum">
              <a:rPr lang="de-DE" altLang="de-DE" sz="1300"/>
              <a:pPr eaLnBrk="1" hangingPunct="1">
                <a:spcBef>
                  <a:spcPct val="0"/>
                </a:spcBef>
              </a:pPr>
              <a:t>23</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92470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767583-937A-4A4F-886B-AC66787F2DD9}" type="slidenum">
              <a:rPr lang="de-DE" altLang="de-DE" sz="1300"/>
              <a:pPr eaLnBrk="1" hangingPunct="1">
                <a:spcBef>
                  <a:spcPct val="0"/>
                </a:spcBef>
              </a:pPr>
              <a:t>24</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92470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767583-937A-4A4F-886B-AC66787F2DD9}" type="slidenum">
              <a:rPr lang="de-DE" altLang="de-DE" sz="1300"/>
              <a:pPr eaLnBrk="1" hangingPunct="1">
                <a:spcBef>
                  <a:spcPct val="0"/>
                </a:spcBef>
              </a:pPr>
              <a:t>25</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92470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3846E9-89F6-4400-B0E7-A3EDE2E01556}" type="slidenum">
              <a:rPr lang="de-DE" altLang="de-DE" sz="1300"/>
              <a:pPr eaLnBrk="1" hangingPunct="1">
                <a:spcBef>
                  <a:spcPct val="0"/>
                </a:spcBef>
              </a:pPr>
              <a:t>26</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71944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9CB14AC-0499-4E94-A775-6051E73C354D}" type="slidenum">
              <a:rPr lang="de-DE" altLang="de-DE" sz="1300"/>
              <a:pPr eaLnBrk="1" hangingPunct="1">
                <a:spcBef>
                  <a:spcPct val="0"/>
                </a:spcBef>
              </a:pPr>
              <a:t>27</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12698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EFFD01-0BE6-42EE-9813-4E6273E1849F}" type="slidenum">
              <a:rPr lang="de-DE" altLang="de-DE" sz="1300"/>
              <a:pPr eaLnBrk="1" hangingPunct="1">
                <a:spcBef>
                  <a:spcPct val="0"/>
                </a:spcBef>
              </a:pPr>
              <a:t>28</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60159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0B1D1A0-8FFE-4985-B61F-8FCE88053053}" type="slidenum">
              <a:rPr lang="de-DE" altLang="de-DE" sz="1300"/>
              <a:pPr eaLnBrk="1" hangingPunct="1">
                <a:spcBef>
                  <a:spcPct val="0"/>
                </a:spcBef>
              </a:pPr>
              <a:t>29</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88382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E4DBA44-6E13-4D40-9E65-96B8C0D9697B}" type="slidenum">
              <a:rPr lang="de-DE" altLang="de-DE" sz="1300"/>
              <a:pPr eaLnBrk="1" hangingPunct="1">
                <a:spcBef>
                  <a:spcPct val="0"/>
                </a:spcBef>
              </a:pPr>
              <a:t>30</a:t>
            </a:fld>
            <a:endParaRPr lang="de-DE" altLang="de-DE" sz="1300"/>
          </a:p>
        </p:txBody>
      </p:sp>
      <p:sp>
        <p:nvSpPr>
          <p:cNvPr id="183299" name="Rectangle 2"/>
          <p:cNvSpPr>
            <a:spLocks noGrp="1" noRot="1" noChangeAspect="1" noChangeArrowheads="1" noTextEdit="1"/>
          </p:cNvSpPr>
          <p:nvPr>
            <p:ph type="sldImg"/>
          </p:nvPr>
        </p:nvSpPr>
        <p:spPr>
          <a:xfrm>
            <a:off x="82550" y="744538"/>
            <a:ext cx="6618288"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45975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9507F4-EF9A-4E31-B37F-D43BB50735A4}" type="slidenum">
              <a:rPr lang="de-DE" altLang="de-DE" sz="1300"/>
              <a:pPr eaLnBrk="1" hangingPunct="1">
                <a:spcBef>
                  <a:spcPct val="0"/>
                </a:spcBef>
              </a:pPr>
              <a:t>31</a:t>
            </a:fld>
            <a:endParaRPr lang="de-DE" altLang="de-DE"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26673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D30851D-D728-4A61-B20D-38260E2A4BBD}" type="slidenum">
              <a:rPr lang="de-DE" altLang="de-DE" sz="1300"/>
              <a:pPr eaLnBrk="1" hangingPunct="1">
                <a:spcBef>
                  <a:spcPct val="0"/>
                </a:spcBef>
              </a:pPr>
              <a:t>32</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60603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60E351-7E9F-4D06-83B0-F2A66204B343}" type="slidenum">
              <a:rPr lang="de-DE" altLang="de-DE" sz="1300"/>
              <a:pPr eaLnBrk="1" hangingPunct="1">
                <a:spcBef>
                  <a:spcPct val="0"/>
                </a:spcBef>
              </a:pPr>
              <a:t>33</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431755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C38299E-0FF9-48DD-AE21-C74FF875633F}" type="slidenum">
              <a:rPr lang="de-DE" altLang="de-DE" sz="1300"/>
              <a:pPr eaLnBrk="1" hangingPunct="1">
                <a:spcBef>
                  <a:spcPct val="0"/>
                </a:spcBef>
              </a:pPr>
              <a:t>34</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94628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37D4A2-DD1C-4A78-BA3F-45D3D596724E}" type="slidenum">
              <a:rPr lang="de-DE" altLang="de-DE" sz="1300"/>
              <a:pPr eaLnBrk="1" hangingPunct="1">
                <a:spcBef>
                  <a:spcPct val="0"/>
                </a:spcBef>
              </a:pPr>
              <a:t>35</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61066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60DFD4-C1E8-4C29-BF89-C27A210C56CD}" type="slidenum">
              <a:rPr lang="de-DE" altLang="de-DE" sz="1300"/>
              <a:pPr eaLnBrk="1" hangingPunct="1">
                <a:spcBef>
                  <a:spcPct val="0"/>
                </a:spcBef>
              </a:pPr>
              <a:t>36</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597075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60DFD4-C1E8-4C29-BF89-C27A210C56CD}" type="slidenum">
              <a:rPr lang="de-DE" altLang="de-DE" sz="1300"/>
              <a:pPr eaLnBrk="1" hangingPunct="1">
                <a:spcBef>
                  <a:spcPct val="0"/>
                </a:spcBef>
              </a:pPr>
              <a:t>37</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76282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60DFD4-C1E8-4C29-BF89-C27A210C56CD}" type="slidenum">
              <a:rPr lang="de-DE" altLang="de-DE" sz="1300"/>
              <a:pPr eaLnBrk="1" hangingPunct="1">
                <a:spcBef>
                  <a:spcPct val="0"/>
                </a:spcBef>
              </a:pPr>
              <a:t>38</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53532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60DFD4-C1E8-4C29-BF89-C27A210C56CD}" type="slidenum">
              <a:rPr lang="de-DE" altLang="de-DE" sz="1300"/>
              <a:pPr eaLnBrk="1" hangingPunct="1">
                <a:spcBef>
                  <a:spcPct val="0"/>
                </a:spcBef>
              </a:pPr>
              <a:t>39</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04125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60DFD4-C1E8-4C29-BF89-C27A210C56CD}" type="slidenum">
              <a:rPr lang="de-DE" altLang="de-DE" sz="1300"/>
              <a:pPr eaLnBrk="1" hangingPunct="1">
                <a:spcBef>
                  <a:spcPct val="0"/>
                </a:spcBef>
              </a:pPr>
              <a:t>40</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24433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60DFD4-C1E8-4C29-BF89-C27A210C56CD}" type="slidenum">
              <a:rPr lang="de-DE" altLang="de-DE" sz="1300"/>
              <a:pPr eaLnBrk="1" hangingPunct="1">
                <a:spcBef>
                  <a:spcPct val="0"/>
                </a:spcBef>
              </a:pPr>
              <a:t>41</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080324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60DFD4-C1E8-4C29-BF89-C27A210C56CD}" type="slidenum">
              <a:rPr lang="de-DE" altLang="de-DE" sz="1300"/>
              <a:pPr eaLnBrk="1" hangingPunct="1">
                <a:spcBef>
                  <a:spcPct val="0"/>
                </a:spcBef>
              </a:pPr>
              <a:t>42</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7312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60DFD4-C1E8-4C29-BF89-C27A210C56CD}" type="slidenum">
              <a:rPr lang="de-DE" altLang="de-DE" sz="1300"/>
              <a:pPr eaLnBrk="1" hangingPunct="1">
                <a:spcBef>
                  <a:spcPct val="0"/>
                </a:spcBef>
              </a:pPr>
              <a:t>43</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80373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FDA00F02-18A4-40CC-9A7D-4FDC5902D967}" type="slidenum">
              <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54088" rtl="0" eaLnBrk="1" fontAlgn="base" latinLnBrk="0" hangingPunct="1">
                <a:lnSpc>
                  <a:spcPct val="100000"/>
                </a:lnSpc>
                <a:spcBef>
                  <a:spcPct val="0"/>
                </a:spcBef>
                <a:spcAft>
                  <a:spcPct val="0"/>
                </a:spcAft>
                <a:buClrTx/>
                <a:buSzTx/>
                <a:buFontTx/>
                <a:buNone/>
                <a:tabLst/>
                <a:defRPr/>
              </a:pPr>
              <a:t>44</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347269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60DFD4-C1E8-4C29-BF89-C27A210C56CD}" type="slidenum">
              <a:rPr lang="de-DE" altLang="de-DE" sz="1300"/>
              <a:pPr eaLnBrk="1" hangingPunct="1">
                <a:spcBef>
                  <a:spcPct val="0"/>
                </a:spcBef>
              </a:pPr>
              <a:t>45</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99830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4D5B83-E6DE-4E99-ADB7-266112FBA1A7}" type="slidenum">
              <a:rPr lang="de-DE" altLang="de-DE" sz="1300"/>
              <a:pPr eaLnBrk="1" hangingPunct="1">
                <a:spcBef>
                  <a:spcPct val="0"/>
                </a:spcBef>
              </a:pPr>
              <a:t>46</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0672508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1F5C5A0-BB46-41C6-BCD9-7ABD98BBBF18}" type="slidenum">
              <a:rPr lang="de-DE" altLang="de-DE" sz="1300"/>
              <a:pPr eaLnBrk="1" hangingPunct="1">
                <a:spcBef>
                  <a:spcPct val="0"/>
                </a:spcBef>
              </a:pPr>
              <a:t>47</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47368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D871D3B-9DF9-4199-8675-503E9E57C3DD}" type="slidenum">
              <a:rPr lang="de-DE" altLang="de-DE" sz="1300"/>
              <a:pPr eaLnBrk="1" hangingPunct="1">
                <a:spcBef>
                  <a:spcPct val="0"/>
                </a:spcBef>
              </a:pPr>
              <a:t>48</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26449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09DE8FD-F619-4424-A8DE-464CA6F2F5D6}" type="slidenum">
              <a:rPr lang="de-DE" altLang="de-DE" sz="1300"/>
              <a:pPr eaLnBrk="1" hangingPunct="1">
                <a:spcBef>
                  <a:spcPct val="0"/>
                </a:spcBef>
              </a:pPr>
              <a:t>49</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23683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4E046D-2DA9-4F7B-B696-CBBDF2F74994}" type="slidenum">
              <a:rPr lang="de-DE" altLang="de-DE" sz="1300"/>
              <a:pPr eaLnBrk="1" hangingPunct="1">
                <a:spcBef>
                  <a:spcPct val="0"/>
                </a:spcBef>
              </a:pPr>
              <a:t>50</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5884613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F98551-A59B-4349-A4CA-A5DC0510CEF5}" type="slidenum">
              <a:rPr lang="de-DE" altLang="de-DE" sz="1300"/>
              <a:pPr eaLnBrk="1" hangingPunct="1">
                <a:spcBef>
                  <a:spcPct val="0"/>
                </a:spcBef>
              </a:pPr>
              <a:t>51</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733249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BD0917-B21E-451B-8C58-A2CB7AE63F9E}" type="slidenum">
              <a:rPr lang="de-DE" altLang="de-DE" sz="1300"/>
              <a:pPr eaLnBrk="1" hangingPunct="1">
                <a:spcBef>
                  <a:spcPct val="0"/>
                </a:spcBef>
              </a:pPr>
              <a:t>52</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60147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A00F02-18A4-40CC-9A7D-4FDC5902D967}" type="slidenum">
              <a:rPr lang="de-DE" altLang="de-DE" sz="1300"/>
              <a:pPr eaLnBrk="1" hangingPunct="1">
                <a:spcBef>
                  <a:spcPct val="0"/>
                </a:spcBef>
              </a:pPr>
              <a:t>53</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831336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C7B599-0522-4DEC-AB6B-FD669357668B}" type="slidenum">
              <a:rPr lang="de-DE" altLang="de-DE" sz="1300"/>
              <a:pPr eaLnBrk="1" hangingPunct="1">
                <a:spcBef>
                  <a:spcPct val="0"/>
                </a:spcBef>
              </a:pPr>
              <a:t>54</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389223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FD25FB1-095A-4C5E-A93C-DB982F6F1E32}" type="slidenum">
              <a:rPr lang="de-DE" altLang="de-DE" sz="1300"/>
              <a:pPr eaLnBrk="1" hangingPunct="1">
                <a:spcBef>
                  <a:spcPct val="0"/>
                </a:spcBef>
              </a:pPr>
              <a:t>55</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551454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0E4816-5E51-439A-AF4E-546ACA29B16F}" type="slidenum">
              <a:rPr lang="de-DE" altLang="de-DE" sz="1300"/>
              <a:pPr eaLnBrk="1" hangingPunct="1">
                <a:spcBef>
                  <a:spcPct val="0"/>
                </a:spcBef>
              </a:pPr>
              <a:t>56</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72676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9D4FF7-3915-43C3-B665-8BDA251E4D0C}" type="slidenum">
              <a:rPr lang="de-DE" altLang="de-DE" sz="1300"/>
              <a:pPr eaLnBrk="1" hangingPunct="1">
                <a:spcBef>
                  <a:spcPct val="0"/>
                </a:spcBef>
              </a:pPr>
              <a:t>57</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33715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BB4AFD-C8C0-446A-A9A9-F98EA413F792}" type="slidenum">
              <a:rPr lang="de-DE" altLang="de-DE" sz="1300"/>
              <a:pPr eaLnBrk="1" hangingPunct="1">
                <a:spcBef>
                  <a:spcPct val="0"/>
                </a:spcBef>
              </a:pPr>
              <a:t>58</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621850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236664-6F4A-4137-91C8-DD8BB6F1A634}" type="slidenum">
              <a:rPr lang="de-DE" altLang="de-DE" sz="1300"/>
              <a:pPr eaLnBrk="1" hangingPunct="1">
                <a:spcBef>
                  <a:spcPct val="0"/>
                </a:spcBef>
              </a:pPr>
              <a:t>59</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311192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B9342C9-B0C6-4B8F-BD49-4D096E0F105D}" type="slidenum">
              <a:rPr lang="de-DE" altLang="de-DE" sz="1300"/>
              <a:pPr eaLnBrk="1" hangingPunct="1">
                <a:spcBef>
                  <a:spcPct val="0"/>
                </a:spcBef>
              </a:pPr>
              <a:t>60</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218968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7FFD49D-43DD-4CB1-8EC5-80285D2D04D3}" type="slidenum">
              <a:rPr lang="de-DE" altLang="de-DE" sz="1300"/>
              <a:pPr eaLnBrk="1" hangingPunct="1">
                <a:spcBef>
                  <a:spcPct val="0"/>
                </a:spcBef>
              </a:pPr>
              <a:t>61</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210101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7ABD9A-F6DA-4DEF-A6D0-DF53C9EACBC5}" type="slidenum">
              <a:rPr lang="de-DE" altLang="de-DE" sz="1300"/>
              <a:pPr eaLnBrk="1" hangingPunct="1">
                <a:spcBef>
                  <a:spcPct val="0"/>
                </a:spcBef>
              </a:pPr>
              <a:t>62</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559697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3CB99A-A947-41E6-80AB-DE87F8D91BDF}" type="slidenum">
              <a:rPr lang="de-DE" altLang="de-DE" sz="1300"/>
              <a:pPr eaLnBrk="1" hangingPunct="1">
                <a:spcBef>
                  <a:spcPct val="0"/>
                </a:spcBef>
              </a:pPr>
              <a:t>63</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541631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218DC4-D755-44E5-827A-7598C008A456}" type="slidenum">
              <a:rPr lang="de-DE" altLang="de-DE" sz="1300"/>
              <a:pPr eaLnBrk="1" hangingPunct="1">
                <a:spcBef>
                  <a:spcPct val="0"/>
                </a:spcBef>
              </a:pPr>
              <a:t>64</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794423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2E00FD-2828-480D-8E17-8069F7583193}" type="slidenum">
              <a:rPr lang="de-DE" altLang="de-DE" sz="1300"/>
              <a:pPr eaLnBrk="1" hangingPunct="1">
                <a:spcBef>
                  <a:spcPct val="0"/>
                </a:spcBef>
              </a:pPr>
              <a:t>65</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677893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0366F5-5ABF-469D-8032-3FF845D35AF2}" type="slidenum">
              <a:rPr lang="de-DE" altLang="de-DE" sz="1300"/>
              <a:pPr eaLnBrk="1" hangingPunct="1">
                <a:spcBef>
                  <a:spcPct val="0"/>
                </a:spcBef>
              </a:pPr>
              <a:t>66</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067174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1800CC-022C-4BCF-BF8F-1027D8FD2977}" type="slidenum">
              <a:rPr lang="de-DE" altLang="de-DE" sz="1300"/>
              <a:pPr eaLnBrk="1" hangingPunct="1">
                <a:spcBef>
                  <a:spcPct val="0"/>
                </a:spcBef>
              </a:pPr>
              <a:t>67</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873567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BBD50D-278D-4DCF-99CD-40E9402FF2E6}" type="slidenum">
              <a:rPr lang="de-DE" altLang="de-DE" sz="1300"/>
              <a:pPr eaLnBrk="1" hangingPunct="1">
                <a:spcBef>
                  <a:spcPct val="0"/>
                </a:spcBef>
              </a:pPr>
              <a:t>68</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93226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91357E-AD2A-49D9-BA5B-9A64753276A0}" type="slidenum">
              <a:rPr lang="de-DE" altLang="de-DE" sz="1300"/>
              <a:pPr eaLnBrk="1" hangingPunct="1">
                <a:spcBef>
                  <a:spcPct val="0"/>
                </a:spcBef>
              </a:pPr>
              <a:t>69</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613970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BBDA0FF-73D0-4574-A87E-9C0197636E89}" type="slidenum">
              <a:rPr lang="de-DE" altLang="de-DE" sz="1300"/>
              <a:pPr eaLnBrk="1" hangingPunct="1">
                <a:spcBef>
                  <a:spcPct val="0"/>
                </a:spcBef>
              </a:pPr>
              <a:t>70</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372783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71</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30F087-93AE-4476-A2F6-6F46672B96D4}" type="slidenum">
              <a:rPr lang="de-DE" altLang="de-DE" sz="1300"/>
              <a:pPr eaLnBrk="1" hangingPunct="1">
                <a:spcBef>
                  <a:spcPct val="0"/>
                </a:spcBef>
              </a:pPr>
              <a:t>72</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886937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A8FBCAA-F65B-4CF7-8D62-C9FEC0C17F2B}" type="slidenum">
              <a:rPr lang="de-DE" altLang="de-DE" sz="1300"/>
              <a:pPr eaLnBrk="1" hangingPunct="1">
                <a:spcBef>
                  <a:spcPct val="0"/>
                </a:spcBef>
              </a:pPr>
              <a:t>73</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9441467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3C41EB6-A4E9-4B7F-8DEA-3EAD78DB1921}" type="slidenum">
              <a:rPr lang="de-DE" altLang="de-DE" sz="1300"/>
              <a:pPr eaLnBrk="1" hangingPunct="1">
                <a:spcBef>
                  <a:spcPct val="0"/>
                </a:spcBef>
              </a:pPr>
              <a:t>74</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146379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480B3C-81DB-4DE8-95E1-76D18C98BE85}" type="slidenum">
              <a:rPr lang="de-DE" altLang="de-DE" sz="1300"/>
              <a:pPr eaLnBrk="1" hangingPunct="1">
                <a:spcBef>
                  <a:spcPct val="0"/>
                </a:spcBef>
              </a:pPr>
              <a:t>75</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055646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9A50BE0-A882-4D22-9AC0-82FDADB16F82}" type="slidenum">
              <a:rPr lang="de-DE" altLang="de-DE" sz="1300"/>
              <a:pPr eaLnBrk="1" hangingPunct="1">
                <a:spcBef>
                  <a:spcPct val="0"/>
                </a:spcBef>
              </a:pPr>
              <a:t>76</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1932417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30F6E99-ECD4-4D17-AE08-63E2171CB46A}" type="slidenum">
              <a:rPr lang="de-DE" altLang="de-DE" sz="1300"/>
              <a:pPr eaLnBrk="1" hangingPunct="1">
                <a:spcBef>
                  <a:spcPct val="0"/>
                </a:spcBef>
              </a:pPr>
              <a:t>77</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742541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073B83F-0288-4913-B33C-0DB94C051CDD}" type="slidenum">
              <a:rPr lang="de-DE" altLang="de-DE" sz="1300"/>
              <a:pPr eaLnBrk="1" hangingPunct="1">
                <a:spcBef>
                  <a:spcPct val="0"/>
                </a:spcBef>
              </a:pPr>
              <a:t>78</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258828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7464C9A-E985-48D7-9990-2C8FEE4FAC0E}" type="slidenum">
              <a:rPr lang="de-DE" altLang="de-DE" sz="1300"/>
              <a:pPr eaLnBrk="1" hangingPunct="1">
                <a:spcBef>
                  <a:spcPct val="0"/>
                </a:spcBef>
              </a:pPr>
              <a:t>79</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106485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1080BD-27EF-4363-A6C4-CEF4A403E957}" type="slidenum">
              <a:rPr lang="de-DE" altLang="de-DE" sz="1300"/>
              <a:pPr eaLnBrk="1" hangingPunct="1">
                <a:spcBef>
                  <a:spcPct val="0"/>
                </a:spcBef>
              </a:pPr>
              <a:t>80</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31291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C46EFA0-6976-4279-BDDC-FE7A34E1C6AA}" type="slidenum">
              <a:rPr lang="de-DE" altLang="de-DE" sz="1300"/>
              <a:pPr eaLnBrk="1" hangingPunct="1">
                <a:spcBef>
                  <a:spcPct val="0"/>
                </a:spcBef>
              </a:pPr>
              <a:t>81</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177808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D5C6AD-5FE7-4D22-B993-D15568B9FCB3}" type="slidenum">
              <a:rPr lang="de-DE" altLang="de-DE" sz="1300"/>
              <a:pPr eaLnBrk="1" hangingPunct="1">
                <a:spcBef>
                  <a:spcPct val="0"/>
                </a:spcBef>
              </a:pPr>
              <a:t>82</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7071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6AEBC7-7803-435A-8A5C-53A78C099F1C}" type="slidenum">
              <a:rPr lang="de-DE" altLang="de-DE" sz="1300"/>
              <a:pPr eaLnBrk="1" hangingPunct="1">
                <a:spcBef>
                  <a:spcPct val="0"/>
                </a:spcBef>
              </a:pPr>
              <a:t>83</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673286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A51956A-AA4D-4120-AB78-9BAFD70242F9}" type="slidenum">
              <a:rPr lang="de-DE" altLang="de-DE" sz="1300"/>
              <a:pPr eaLnBrk="1" hangingPunct="1">
                <a:spcBef>
                  <a:spcPct val="0"/>
                </a:spcBef>
              </a:pPr>
              <a:t>84</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3751183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F2D477-51B1-4467-B602-40F2ED8483BF}" type="slidenum">
              <a:rPr lang="de-DE" altLang="de-DE" sz="1300"/>
              <a:pPr eaLnBrk="1" hangingPunct="1">
                <a:spcBef>
                  <a:spcPct val="0"/>
                </a:spcBef>
              </a:pPr>
              <a:t>85</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253885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54489E-D885-4628-B875-DAADCD58AD22}" type="slidenum">
              <a:rPr lang="de-DE" altLang="de-DE" sz="1300"/>
              <a:pPr eaLnBrk="1" hangingPunct="1">
                <a:spcBef>
                  <a:spcPct val="0"/>
                </a:spcBef>
              </a:pPr>
              <a:t>86</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922038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CEAA78-4C90-49B1-9B0F-31C34EB5EFEA}" type="slidenum">
              <a:rPr lang="de-DE" altLang="de-DE" sz="1300"/>
              <a:pPr eaLnBrk="1" hangingPunct="1">
                <a:spcBef>
                  <a:spcPct val="0"/>
                </a:spcBef>
              </a:pPr>
              <a:t>87</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785638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CEDC1D-A5B5-48DF-B817-0407DEF2FBA5}" type="slidenum">
              <a:rPr lang="de-DE" altLang="de-DE" sz="1300"/>
              <a:pPr eaLnBrk="1" hangingPunct="1">
                <a:spcBef>
                  <a:spcPct val="0"/>
                </a:spcBef>
              </a:pPr>
              <a:t>88</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3245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08587387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BC5F824-6DB3-4A70-ACC5-03309170C161}" type="slidenum">
              <a:rPr lang="de-DE" altLang="de-DE" sz="1300"/>
              <a:pPr eaLnBrk="1" hangingPunct="1">
                <a:spcBef>
                  <a:spcPct val="0"/>
                </a:spcBef>
              </a:pPr>
              <a:t>89</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087300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427E1EB-0305-45C3-ADEC-C3F5A6DB992B}" type="slidenum">
              <a:rPr lang="de-DE" altLang="de-DE" sz="1300"/>
              <a:pPr eaLnBrk="1" hangingPunct="1">
                <a:spcBef>
                  <a:spcPct val="0"/>
                </a:spcBef>
              </a:pPr>
              <a:t>90</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871074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1CD1F67-1952-4D50-97CC-2130C1B6CFEE}" type="slidenum">
              <a:rPr lang="de-DE" altLang="de-DE" sz="1300"/>
              <a:pPr eaLnBrk="1" hangingPunct="1">
                <a:spcBef>
                  <a:spcPct val="0"/>
                </a:spcBef>
              </a:pPr>
              <a:t>91</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3007256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9DF81A-6A41-4CCA-B60B-DD14E8A499A3}" type="slidenum">
              <a:rPr lang="de-DE" altLang="de-DE" sz="1300"/>
              <a:pPr eaLnBrk="1" hangingPunct="1">
                <a:spcBef>
                  <a:spcPct val="0"/>
                </a:spcBef>
              </a:pPr>
              <a:t>92</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109537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023782-5387-4C4B-8188-4A3E412DDC04}" type="slidenum">
              <a:rPr lang="de-DE" altLang="de-DE" sz="1300"/>
              <a:pPr eaLnBrk="1" hangingPunct="1">
                <a:spcBef>
                  <a:spcPct val="0"/>
                </a:spcBef>
              </a:pPr>
              <a:t>93</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1573867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A46E8E6-94E4-4EE4-AB68-7525FA02D01B}" type="slidenum">
              <a:rPr lang="de-DE" altLang="de-DE" sz="1300"/>
              <a:pPr eaLnBrk="1" hangingPunct="1">
                <a:spcBef>
                  <a:spcPct val="0"/>
                </a:spcBef>
              </a:pPr>
              <a:t>94</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922412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2CC83C-A141-4E99-9418-A778D1431B5F}" type="slidenum">
              <a:rPr lang="de-DE" altLang="de-DE" sz="1300"/>
              <a:pPr eaLnBrk="1" hangingPunct="1">
                <a:spcBef>
                  <a:spcPct val="0"/>
                </a:spcBef>
              </a:pPr>
              <a:t>95</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359294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6FB055-BDCD-4EBD-ADF0-B9F0D03CC779}" type="slidenum">
              <a:rPr lang="de-DE" altLang="de-DE" sz="1300"/>
              <a:pPr eaLnBrk="1" hangingPunct="1">
                <a:spcBef>
                  <a:spcPct val="0"/>
                </a:spcBef>
              </a:pPr>
              <a:t>96</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669208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7FE8318-2715-42C4-9831-3A2085D1747A}" type="slidenum">
              <a:rPr lang="de-DE" altLang="de-DE" sz="1300"/>
              <a:pPr eaLnBrk="1" hangingPunct="1">
                <a:spcBef>
                  <a:spcPct val="0"/>
                </a:spcBef>
              </a:pPr>
              <a:t>97</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8482533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485254-6DC2-4D24-A446-D23B378E4935}" type="slidenum">
              <a:rPr lang="de-DE" altLang="de-DE" sz="1300"/>
              <a:pPr eaLnBrk="1" hangingPunct="1">
                <a:spcBef>
                  <a:spcPct val="0"/>
                </a:spcBef>
              </a:pPr>
              <a:t>98</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267530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01FCC4-B9E2-40F6-8E78-54F113F35E04}" type="slidenum">
              <a:rPr lang="de-DE" altLang="de-DE" sz="1300"/>
              <a:pPr eaLnBrk="1" hangingPunct="1">
                <a:spcBef>
                  <a:spcPct val="0"/>
                </a:spcBef>
              </a:pPr>
              <a:t>99</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53108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34F9DB-CEF5-4E84-981D-569D50EEB7C9}" type="slidenum">
              <a:rPr lang="de-DE" altLang="de-DE" sz="1300"/>
              <a:pPr eaLnBrk="1" hangingPunct="1">
                <a:spcBef>
                  <a:spcPct val="0"/>
                </a:spcBef>
              </a:pPr>
              <a:t>100</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883864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23C7068-F0AD-4F54-A9A4-613F0E2B20A5}" type="slidenum">
              <a:rPr lang="de-DE" altLang="de-DE" sz="1300"/>
              <a:pPr eaLnBrk="1" hangingPunct="1">
                <a:spcBef>
                  <a:spcPct val="0"/>
                </a:spcBef>
              </a:pPr>
              <a:t>101</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618756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964B00-B5ED-42DA-A401-DF6CC2CA3AAE}" type="slidenum">
              <a:rPr lang="de-DE" altLang="de-DE" sz="1300"/>
              <a:pPr eaLnBrk="1" hangingPunct="1">
                <a:spcBef>
                  <a:spcPct val="0"/>
                </a:spcBef>
              </a:pPr>
              <a:t>102</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921854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88908E-143B-470A-BE7D-1DE241604310}" type="slidenum">
              <a:rPr lang="de-DE" altLang="de-DE" sz="1300"/>
              <a:pPr eaLnBrk="1" hangingPunct="1">
                <a:spcBef>
                  <a:spcPct val="0"/>
                </a:spcBef>
              </a:pPr>
              <a:t>103</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362280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E337C96-A84D-47E3-8FCB-39BA9FC031DC}" type="slidenum">
              <a:rPr lang="de-DE" altLang="de-DE" sz="1300"/>
              <a:pPr eaLnBrk="1" hangingPunct="1">
                <a:spcBef>
                  <a:spcPct val="0"/>
                </a:spcBef>
              </a:pPr>
              <a:t>104</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3274662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AE1D84-718C-45DB-8490-8537D3E610B3}" type="slidenum">
              <a:rPr lang="de-DE" altLang="de-DE" sz="1300"/>
              <a:pPr eaLnBrk="1" hangingPunct="1">
                <a:spcBef>
                  <a:spcPct val="0"/>
                </a:spcBef>
              </a:pPr>
              <a:t>105</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24607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614220B-2641-4E6C-9B16-FC2ACC4369A3}" type="slidenum">
              <a:rPr lang="de-DE" altLang="de-DE" sz="1300"/>
              <a:pPr eaLnBrk="1" hangingPunct="1">
                <a:spcBef>
                  <a:spcPct val="0"/>
                </a:spcBef>
              </a:pPr>
              <a:t>106</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200278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F80085E-B88E-4A06-9713-431FAAA6AB2D}" type="slidenum">
              <a:rPr lang="de-DE" altLang="de-DE" sz="1300"/>
              <a:pPr eaLnBrk="1" hangingPunct="1">
                <a:spcBef>
                  <a:spcPct val="0"/>
                </a:spcBef>
              </a:pPr>
              <a:t>107</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236082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210BE9B-73B0-4389-9C72-22DAF4D0AB3D}" type="slidenum">
              <a:rPr lang="de-DE" altLang="de-DE" sz="1300"/>
              <a:pPr eaLnBrk="1" hangingPunct="1">
                <a:spcBef>
                  <a:spcPct val="0"/>
                </a:spcBef>
              </a:pPr>
              <a:t>108</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345258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285B4B7-7121-4BE7-8592-DE80F09202AA}" type="slidenum">
              <a:rPr lang="de-DE" altLang="de-DE" sz="1300"/>
              <a:pPr eaLnBrk="1" hangingPunct="1">
                <a:spcBef>
                  <a:spcPct val="0"/>
                </a:spcBef>
              </a:pPr>
              <a:t>109</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574321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B94251-5A41-4BA0-9F76-2BAB6E80EA63}" type="slidenum">
              <a:rPr lang="de-DE" altLang="de-DE" sz="1300"/>
              <a:pPr eaLnBrk="1" hangingPunct="1">
                <a:spcBef>
                  <a:spcPct val="0"/>
                </a:spcBef>
              </a:pPr>
              <a:t>110</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864006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27A49E6-6C28-4A96-A937-4C36AE642AAE}" type="slidenum">
              <a:rPr lang="de-DE" altLang="de-DE" sz="1300"/>
              <a:pPr eaLnBrk="1" hangingPunct="1">
                <a:spcBef>
                  <a:spcPct val="0"/>
                </a:spcBef>
              </a:pPr>
              <a:t>111</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1710453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CE1CE46-A0CC-4FDF-9AC4-9DAF8791C364}" type="slidenum">
              <a:rPr lang="de-DE" altLang="de-DE" sz="1300"/>
              <a:pPr eaLnBrk="1" hangingPunct="1">
                <a:spcBef>
                  <a:spcPct val="0"/>
                </a:spcBef>
              </a:pPr>
              <a:t>112</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62104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D85F31-BA96-43F1-93F1-2D025724D9C5}" type="slidenum">
              <a:rPr lang="de-DE" altLang="de-DE" sz="1300"/>
              <a:pPr eaLnBrk="1" hangingPunct="1">
                <a:spcBef>
                  <a:spcPct val="0"/>
                </a:spcBef>
              </a:pPr>
              <a:t>113</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907916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2BC461-69EC-4000-8664-A8D2B81B504A}" type="slidenum">
              <a:rPr lang="de-DE" altLang="de-DE" sz="1300"/>
              <a:pPr eaLnBrk="1" hangingPunct="1">
                <a:spcBef>
                  <a:spcPct val="0"/>
                </a:spcBef>
              </a:pPr>
              <a:t>114</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831966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8820BD-4808-43B8-8D92-324092259ADF}" type="slidenum">
              <a:rPr lang="de-DE" altLang="de-DE" sz="1300"/>
              <a:pPr eaLnBrk="1" hangingPunct="1">
                <a:spcBef>
                  <a:spcPct val="0"/>
                </a:spcBef>
              </a:pPr>
              <a:t>115</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831759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EE77BF-3950-41F3-A1D7-B10A1217873B}" type="slidenum">
              <a:rPr lang="de-DE" altLang="de-DE" sz="1300"/>
              <a:pPr eaLnBrk="1" hangingPunct="1">
                <a:spcBef>
                  <a:spcPct val="0"/>
                </a:spcBef>
              </a:pPr>
              <a:t>116</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212813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5B4E9B-453A-444D-A5CE-C2D272B7873C}" type="slidenum">
              <a:rPr lang="de-DE" altLang="de-DE" sz="1300"/>
              <a:pPr eaLnBrk="1" hangingPunct="1">
                <a:spcBef>
                  <a:spcPct val="0"/>
                </a:spcBef>
              </a:pPr>
              <a:t>117</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3281787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F48229B-C805-4A53-9A14-4795EF19F703}" type="slidenum">
              <a:rPr lang="de-DE" altLang="de-DE" sz="1300"/>
              <a:pPr eaLnBrk="1" hangingPunct="1">
                <a:spcBef>
                  <a:spcPct val="0"/>
                </a:spcBef>
              </a:pPr>
              <a:t>118</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923855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D3D7A9-D6FA-4D0B-9044-6C0ADE582771}" type="slidenum">
              <a:rPr lang="de-DE" altLang="de-DE" sz="1300"/>
              <a:pPr eaLnBrk="1" hangingPunct="1">
                <a:spcBef>
                  <a:spcPct val="0"/>
                </a:spcBef>
              </a:pPr>
              <a:t>119</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112732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D12C5B-BB7E-42F2-A743-30FFBD7C7F73}" type="slidenum">
              <a:rPr lang="de-DE" altLang="de-DE" sz="1300"/>
              <a:pPr eaLnBrk="1" hangingPunct="1">
                <a:spcBef>
                  <a:spcPct val="0"/>
                </a:spcBef>
              </a:pPr>
              <a:t>120</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3336936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2EB39B-88B0-4C01-ADC2-F61AE089E504}" type="slidenum">
              <a:rPr lang="de-DE" altLang="de-DE" sz="1300"/>
              <a:pPr eaLnBrk="1" hangingPunct="1">
                <a:spcBef>
                  <a:spcPct val="0"/>
                </a:spcBef>
              </a:pPr>
              <a:t>121</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163826492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2EB39B-88B0-4C01-ADC2-F61AE089E504}" type="slidenum">
              <a:rPr lang="de-DE" altLang="de-DE" sz="1300"/>
              <a:pPr eaLnBrk="1" hangingPunct="1">
                <a:spcBef>
                  <a:spcPct val="0"/>
                </a:spcBef>
              </a:pPr>
              <a:t>122</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163826492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8CB8DB1-024D-49B2-A302-E8D2D186DEF2}" type="slidenum">
              <a:rPr lang="de-DE" altLang="de-DE" sz="1300"/>
              <a:pPr eaLnBrk="1" hangingPunct="1">
                <a:spcBef>
                  <a:spcPct val="0"/>
                </a:spcBef>
              </a:pPr>
              <a:t>123</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787764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25A950-8527-4EEF-A552-F2815FA8BC21}" type="slidenum">
              <a:rPr lang="de-DE" altLang="de-DE" sz="1300"/>
              <a:pPr eaLnBrk="1" hangingPunct="1">
                <a:spcBef>
                  <a:spcPct val="0"/>
                </a:spcBef>
              </a:pPr>
              <a:t>124</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0719267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B102F8-DB1C-47FA-B4DB-8DFA73E68954}" type="slidenum">
              <a:rPr lang="de-DE" altLang="de-DE" sz="1300"/>
              <a:pPr eaLnBrk="1" hangingPunct="1">
                <a:spcBef>
                  <a:spcPct val="0"/>
                </a:spcBef>
              </a:pPr>
              <a:t>125</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043271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63EB797-2665-4E2D-BD4D-0B3D414031CC}" type="slidenum">
              <a:rPr lang="de-DE" altLang="de-DE" sz="1300"/>
              <a:pPr eaLnBrk="1" hangingPunct="1">
                <a:spcBef>
                  <a:spcPct val="0"/>
                </a:spcBef>
              </a:pPr>
              <a:t>126</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767225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6E23B16-51E3-45DD-9B13-06B29ED13436}" type="slidenum">
              <a:rPr lang="de-DE" altLang="de-DE" sz="1300"/>
              <a:pPr eaLnBrk="1" hangingPunct="1">
                <a:spcBef>
                  <a:spcPct val="0"/>
                </a:spcBef>
              </a:pPr>
              <a:t>127</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1833116"/>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8F5324F-7CB7-4E11-A035-F8CDBB122388}" type="slidenum">
              <a:rPr lang="de-DE" altLang="de-DE" sz="1300"/>
              <a:pPr eaLnBrk="1" hangingPunct="1">
                <a:spcBef>
                  <a:spcPct val="0"/>
                </a:spcBef>
              </a:pPr>
              <a:t>128</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6891665"/>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76D3D3D-A059-4387-AC0E-0C4920FCF05B}" type="slidenum">
              <a:rPr lang="de-DE" altLang="de-DE" sz="1300"/>
              <a:pPr eaLnBrk="1" hangingPunct="1">
                <a:spcBef>
                  <a:spcPct val="0"/>
                </a:spcBef>
              </a:pPr>
              <a:t>129</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70694228"/>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29A4F0-6EFD-4F80-9F47-52655D5327CE}" type="slidenum">
              <a:rPr lang="de-DE" altLang="de-DE" sz="1300"/>
              <a:pPr eaLnBrk="1" hangingPunct="1">
                <a:spcBef>
                  <a:spcPct val="0"/>
                </a:spcBef>
              </a:pPr>
              <a:t>130</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8241947"/>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D204D52-6631-4B7A-8324-059484589B06}" type="slidenum">
              <a:rPr lang="de-DE" altLang="de-DE" sz="1300"/>
              <a:pPr eaLnBrk="1" hangingPunct="1">
                <a:spcBef>
                  <a:spcPct val="0"/>
                </a:spcBef>
              </a:pPr>
              <a:t>131</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50428985"/>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1C4C74-652A-4117-B392-3F96FCB3D18F}" type="slidenum">
              <a:rPr lang="de-DE" altLang="de-DE" sz="1300"/>
              <a:pPr eaLnBrk="1" hangingPunct="1">
                <a:spcBef>
                  <a:spcPct val="0"/>
                </a:spcBef>
              </a:pPr>
              <a:t>132</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506117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D283B27-725D-4DC7-9970-CF7A9DA9A727}" type="slidenum">
              <a:rPr lang="de-DE" altLang="de-DE" sz="1300"/>
              <a:pPr eaLnBrk="1" hangingPunct="1">
                <a:spcBef>
                  <a:spcPct val="0"/>
                </a:spcBef>
              </a:pPr>
              <a:t>133</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8369933"/>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1E37DEF-BF3A-443F-9F47-79AF9ABB9D51}" type="slidenum">
              <a:rPr lang="de-DE" altLang="de-DE" sz="1300"/>
              <a:pPr eaLnBrk="1" hangingPunct="1">
                <a:spcBef>
                  <a:spcPct val="0"/>
                </a:spcBef>
              </a:pPr>
              <a:t>134</a:t>
            </a:fld>
            <a:endParaRPr lang="de-DE" altLang="de-DE" sz="1300"/>
          </a:p>
        </p:txBody>
      </p:sp>
      <p:sp>
        <p:nvSpPr>
          <p:cNvPr id="279555" name="Rectangle 2"/>
          <p:cNvSpPr>
            <a:spLocks noGrp="1" noRot="1" noChangeAspect="1" noChangeArrowheads="1" noTextEdit="1"/>
          </p:cNvSpPr>
          <p:nvPr>
            <p:ph type="sldImg"/>
          </p:nvPr>
        </p:nvSpPr>
        <p:spPr>
          <a:xfrm>
            <a:off x="82550" y="744538"/>
            <a:ext cx="6618288" cy="3722687"/>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6595895"/>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CAB8818-358F-4CD3-B85E-0C7FA3DD20B4}" type="slidenum">
              <a:rPr lang="de-DE" altLang="de-DE" sz="1300"/>
              <a:pPr eaLnBrk="1" hangingPunct="1">
                <a:spcBef>
                  <a:spcPct val="0"/>
                </a:spcBef>
              </a:pPr>
              <a:t>135</a:t>
            </a:fld>
            <a:endParaRPr lang="de-DE" altLang="de-DE"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0305861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D1239B-E24F-400D-8AD0-18E7AE860B59}" type="slidenum">
              <a:rPr lang="de-DE" altLang="de-DE" sz="1300"/>
              <a:pPr eaLnBrk="1" hangingPunct="1">
                <a:spcBef>
                  <a:spcPct val="0"/>
                </a:spcBef>
              </a:pPr>
              <a:t>136</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9001967"/>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A213929-F103-497F-B41F-04FA61FB5C09}" type="slidenum">
              <a:rPr lang="de-DE" altLang="de-DE" sz="1300"/>
              <a:pPr eaLnBrk="1" hangingPunct="1">
                <a:spcBef>
                  <a:spcPct val="0"/>
                </a:spcBef>
              </a:pPr>
              <a:t>137</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5720817"/>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A213929-F103-497F-B41F-04FA61FB5C09}" type="slidenum">
              <a:rPr lang="de-DE" altLang="de-DE" sz="1300"/>
              <a:pPr eaLnBrk="1" hangingPunct="1">
                <a:spcBef>
                  <a:spcPct val="0"/>
                </a:spcBef>
              </a:pPr>
              <a:t>138</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5720817"/>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A213929-F103-497F-B41F-04FA61FB5C09}" type="slidenum">
              <a:rPr lang="de-DE" altLang="de-DE" sz="1300"/>
              <a:pPr eaLnBrk="1" hangingPunct="1">
                <a:spcBef>
                  <a:spcPct val="0"/>
                </a:spcBef>
              </a:pPr>
              <a:t>139</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5720817"/>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A213929-F103-497F-B41F-04FA61FB5C09}" type="slidenum">
              <a:rPr lang="de-DE" altLang="de-DE" sz="1300"/>
              <a:pPr eaLnBrk="1" hangingPunct="1">
                <a:spcBef>
                  <a:spcPct val="0"/>
                </a:spcBef>
              </a:pPr>
              <a:t>140</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5720817"/>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A213929-F103-497F-B41F-04FA61FB5C09}" type="slidenum">
              <a:rPr lang="de-DE" altLang="de-DE" sz="1300"/>
              <a:pPr eaLnBrk="1" hangingPunct="1">
                <a:spcBef>
                  <a:spcPct val="0"/>
                </a:spcBef>
              </a:pPr>
              <a:t>141</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5720817"/>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33ED46-42BE-440D-ADEA-B0FB822D8D74}" type="slidenum">
              <a:rPr lang="de-DE" altLang="de-DE" sz="1300"/>
              <a:pPr eaLnBrk="1" hangingPunct="1">
                <a:spcBef>
                  <a:spcPct val="0"/>
                </a:spcBef>
              </a:pPr>
              <a:t>142</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5515055"/>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33ED46-42BE-440D-ADEA-B0FB822D8D74}" type="slidenum">
              <a:rPr lang="de-DE" altLang="de-DE" sz="1300"/>
              <a:pPr eaLnBrk="1" hangingPunct="1">
                <a:spcBef>
                  <a:spcPct val="0"/>
                </a:spcBef>
              </a:pPr>
              <a:t>143</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5515055"/>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33ED46-42BE-440D-ADEA-B0FB822D8D74}" type="slidenum">
              <a:rPr lang="de-DE" altLang="de-DE" sz="1300"/>
              <a:pPr eaLnBrk="1" hangingPunct="1">
                <a:spcBef>
                  <a:spcPct val="0"/>
                </a:spcBef>
              </a:pPr>
              <a:t>144</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5515055"/>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p:cNvSpPr>
            <a:spLocks noGrp="1" noRot="1" noChangeAspect="1" noChangeArrowheads="1" noTextEdit="1"/>
          </p:cNvSpPr>
          <p:nvPr>
            <p:ph type="sldImg"/>
          </p:nvPr>
        </p:nvSpPr>
        <p:spPr>
          <a:xfrm>
            <a:off x="82550" y="744538"/>
            <a:ext cx="6618288" cy="3722687"/>
          </a:xfrm>
          <a:ln/>
        </p:spPr>
      </p:sp>
      <p:sp>
        <p:nvSpPr>
          <p:cNvPr id="291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450081521"/>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69F441D-3651-4B2E-971B-29185CC2D060}" type="slidenum">
              <a:rPr lang="de-DE" altLang="de-DE" sz="1300">
                <a:solidFill>
                  <a:srgbClr val="000000"/>
                </a:solidFill>
              </a:rPr>
              <a:pPr eaLnBrk="1" hangingPunct="1">
                <a:spcBef>
                  <a:spcPct val="0"/>
                </a:spcBef>
              </a:pPr>
              <a:t>147</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8870677"/>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F11349-F01A-4B81-924F-17612415A031}" type="slidenum">
              <a:rPr lang="de-DE" altLang="de-DE" sz="1300">
                <a:solidFill>
                  <a:srgbClr val="000000"/>
                </a:solidFill>
              </a:rPr>
              <a:pPr eaLnBrk="1" hangingPunct="1">
                <a:spcBef>
                  <a:spcPct val="0"/>
                </a:spcBef>
              </a:pPr>
              <a:t>148</a:t>
            </a:fld>
            <a:endParaRPr lang="de-DE" altLang="de-DE" sz="1300">
              <a:solidFill>
                <a:srgbClr val="000000"/>
              </a:solidFill>
            </a:endParaRPr>
          </a:p>
        </p:txBody>
      </p:sp>
      <p:sp>
        <p:nvSpPr>
          <p:cNvPr id="293891" name="Rectangle 2"/>
          <p:cNvSpPr>
            <a:spLocks noGrp="1" noRot="1" noChangeAspect="1" noChangeArrowheads="1" noTextEdit="1"/>
          </p:cNvSpPr>
          <p:nvPr>
            <p:ph type="sldImg"/>
          </p:nvPr>
        </p:nvSpPr>
        <p:spPr>
          <a:xfrm>
            <a:off x="82550" y="744538"/>
            <a:ext cx="6618288" cy="3722687"/>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4364492"/>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88CC050-AA0A-43C9-957C-4E36B7BE71E3}" type="slidenum">
              <a:rPr lang="de-DE" altLang="de-DE" sz="1300">
                <a:solidFill>
                  <a:srgbClr val="000000"/>
                </a:solidFill>
              </a:rPr>
              <a:pPr eaLnBrk="1" hangingPunct="1">
                <a:spcBef>
                  <a:spcPct val="0"/>
                </a:spcBef>
              </a:pPr>
              <a:t>149</a:t>
            </a:fld>
            <a:endParaRPr lang="de-DE" altLang="de-DE" sz="1300">
              <a:solidFill>
                <a:srgbClr val="000000"/>
              </a:solidFill>
            </a:endParaRPr>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83574167"/>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25664E-2CAF-4B19-9C16-DE86879ED564}" type="slidenum">
              <a:rPr lang="de-DE" altLang="de-DE" sz="1300">
                <a:solidFill>
                  <a:srgbClr val="000000"/>
                </a:solidFill>
              </a:rPr>
              <a:pPr eaLnBrk="1" hangingPunct="1">
                <a:spcBef>
                  <a:spcPct val="0"/>
                </a:spcBef>
              </a:pPr>
              <a:t>150</a:t>
            </a:fld>
            <a:endParaRPr lang="de-DE" altLang="de-DE" sz="1300">
              <a:solidFill>
                <a:srgbClr val="000000"/>
              </a:solidFill>
            </a:endParaRPr>
          </a:p>
        </p:txBody>
      </p:sp>
      <p:sp>
        <p:nvSpPr>
          <p:cNvPr id="295939" name="Rectangle 2"/>
          <p:cNvSpPr>
            <a:spLocks noGrp="1" noRot="1" noChangeAspect="1" noChangeArrowheads="1" noTextEdit="1"/>
          </p:cNvSpPr>
          <p:nvPr>
            <p:ph type="sldImg"/>
          </p:nvPr>
        </p:nvSpPr>
        <p:spPr>
          <a:xfrm>
            <a:off x="82550" y="744538"/>
            <a:ext cx="6618288" cy="3722687"/>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7279360"/>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BDADB90-E3E1-4E40-97D9-BE5B0F852F0F}" type="slidenum">
              <a:rPr lang="de-DE" altLang="de-DE" sz="1300">
                <a:solidFill>
                  <a:srgbClr val="000000"/>
                </a:solidFill>
              </a:rPr>
              <a:pPr eaLnBrk="1" hangingPunct="1">
                <a:spcBef>
                  <a:spcPct val="0"/>
                </a:spcBef>
              </a:pPr>
              <a:t>151</a:t>
            </a:fld>
            <a:endParaRPr lang="de-DE" altLang="de-DE" sz="1300">
              <a:solidFill>
                <a:srgbClr val="000000"/>
              </a:solidFill>
            </a:endParaRPr>
          </a:p>
        </p:txBody>
      </p:sp>
      <p:sp>
        <p:nvSpPr>
          <p:cNvPr id="296963" name="Rectangle 2"/>
          <p:cNvSpPr>
            <a:spLocks noGrp="1" noRot="1" noChangeAspect="1" noChangeArrowheads="1" noTextEdit="1"/>
          </p:cNvSpPr>
          <p:nvPr>
            <p:ph type="sldImg"/>
          </p:nvPr>
        </p:nvSpPr>
        <p:spPr>
          <a:xfrm>
            <a:off x="82550" y="744538"/>
            <a:ext cx="6618288" cy="3722687"/>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9124396"/>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091241-0F60-48EF-951F-7F658D2F5B62}" type="slidenum">
              <a:rPr lang="de-DE" altLang="de-DE" sz="1300">
                <a:solidFill>
                  <a:srgbClr val="000000"/>
                </a:solidFill>
              </a:rPr>
              <a:pPr eaLnBrk="1" hangingPunct="1">
                <a:spcBef>
                  <a:spcPct val="0"/>
                </a:spcBef>
              </a:pPr>
              <a:t>152</a:t>
            </a:fld>
            <a:endParaRPr lang="de-DE" altLang="de-DE" sz="1300">
              <a:solidFill>
                <a:srgbClr val="000000"/>
              </a:solidFill>
            </a:endParaRPr>
          </a:p>
        </p:txBody>
      </p:sp>
      <p:sp>
        <p:nvSpPr>
          <p:cNvPr id="297987" name="Rectangle 2"/>
          <p:cNvSpPr>
            <a:spLocks noGrp="1" noRot="1" noChangeAspect="1" noChangeArrowheads="1" noTextEdit="1"/>
          </p:cNvSpPr>
          <p:nvPr>
            <p:ph type="sldImg"/>
          </p:nvPr>
        </p:nvSpPr>
        <p:spPr>
          <a:xfrm>
            <a:off x="82550" y="744538"/>
            <a:ext cx="6618288" cy="3722687"/>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7321239"/>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517D04-ADE3-4F5D-BD07-D4D9A10F1C90}" type="slidenum">
              <a:rPr lang="de-DE" altLang="de-DE" sz="1300">
                <a:solidFill>
                  <a:srgbClr val="000000"/>
                </a:solidFill>
              </a:rPr>
              <a:pPr eaLnBrk="1" hangingPunct="1">
                <a:spcBef>
                  <a:spcPct val="0"/>
                </a:spcBef>
              </a:pPr>
              <a:t>153</a:t>
            </a:fld>
            <a:endParaRPr lang="de-DE" altLang="de-DE" sz="1300">
              <a:solidFill>
                <a:srgbClr val="000000"/>
              </a:solidFill>
            </a:endParaRPr>
          </a:p>
        </p:txBody>
      </p:sp>
      <p:sp>
        <p:nvSpPr>
          <p:cNvPr id="299011" name="Rectangle 2"/>
          <p:cNvSpPr>
            <a:spLocks noGrp="1" noRot="1" noChangeAspect="1" noChangeArrowheads="1" noTextEdit="1"/>
          </p:cNvSpPr>
          <p:nvPr>
            <p:ph type="sldImg"/>
          </p:nvPr>
        </p:nvSpPr>
        <p:spPr>
          <a:xfrm>
            <a:off x="82550" y="744538"/>
            <a:ext cx="6618288" cy="3722687"/>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38692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Treino Metacognitivo (TMC)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t-BR" altLang="de-DE" sz="1000" dirty="0">
                <a:latin typeface="+mj-lt"/>
              </a:rPr>
              <a:t>A utilização das imagens neste módulo foi gentilmente permitida pelos artistas e pelos detentores dos direitos de autor, respectivamente. Para mais informações (artista, título), por favor consulte o final da apresentação.</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Treino Metacognitivo 2 - Saltar para Conclusões I</a:t>
            </a:r>
            <a:endParaRPr lang="de-DE"/>
          </a:p>
        </p:txBody>
      </p:sp>
      <p:sp>
        <p:nvSpPr>
          <p:cNvPr id="4" name="Slide Number Placeholder 3"/>
          <p:cNvSpPr>
            <a:spLocks noGrp="1"/>
          </p:cNvSpPr>
          <p:nvPr>
            <p:ph type="sldNum" sz="quarter" idx="12"/>
          </p:nvPr>
        </p:nvSpPr>
        <p:spPr bwMode="gray"/>
        <p:txBody>
          <a:bodyPr/>
          <a:lstStyle>
            <a:lvl1pPr>
              <a:defRPr b="0"/>
            </a:lvl1pPr>
          </a:lstStyle>
          <a:p>
            <a:fld id="{AA52D0ED-4B4C-4125-B8FE-63D9C272CCFA}"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C1D21DC5-0AC3-45AF-BC9D-7F233B754838}"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Treino Metacognitivo 2 - Saltar para Conclusões I</a:t>
            </a:r>
            <a:endParaRPr lang="de-DE"/>
          </a:p>
        </p:txBody>
      </p:sp>
      <p:sp>
        <p:nvSpPr>
          <p:cNvPr id="7" name="Slide Number Placeholder 6"/>
          <p:cNvSpPr>
            <a:spLocks noGrp="1"/>
          </p:cNvSpPr>
          <p:nvPr>
            <p:ph type="sldNum" sz="quarter" idx="12"/>
          </p:nvPr>
        </p:nvSpPr>
        <p:spPr bwMode="gray"/>
        <p:txBody>
          <a:bodyPr/>
          <a:lstStyle>
            <a:lvl1pPr>
              <a:defRPr b="0"/>
            </a:lvl1pPr>
          </a:lstStyle>
          <a:p>
            <a:fld id="{BA9B6C52-E0A2-4E14-B0CF-733D5F97BA63}"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Treino Metacognitivo 2 - Saltar para Conclusões I</a:t>
            </a:r>
            <a:endParaRPr lang="de-DE"/>
          </a:p>
        </p:txBody>
      </p:sp>
      <p:sp>
        <p:nvSpPr>
          <p:cNvPr id="7" name="Slide Number Placeholder 6"/>
          <p:cNvSpPr>
            <a:spLocks noGrp="1"/>
          </p:cNvSpPr>
          <p:nvPr>
            <p:ph type="sldNum" sz="quarter" idx="12"/>
          </p:nvPr>
        </p:nvSpPr>
        <p:spPr bwMode="gray"/>
        <p:txBody>
          <a:bodyPr/>
          <a:lstStyle>
            <a:lvl1pPr>
              <a:defRPr b="0"/>
            </a:lvl1pPr>
          </a:lstStyle>
          <a:p>
            <a:fld id="{AA52D0ED-4B4C-4125-B8FE-63D9C272CCFA}"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t-BR"/>
              <a:t>Treino Metacognitivo 2 - Saltar para Conclusões I</a:t>
            </a:r>
            <a:endParaRPr lang="de-DE"/>
          </a:p>
        </p:txBody>
      </p:sp>
      <p:sp>
        <p:nvSpPr>
          <p:cNvPr id="7" name="Slide Number Placeholder 6"/>
          <p:cNvSpPr>
            <a:spLocks noGrp="1"/>
          </p:cNvSpPr>
          <p:nvPr>
            <p:ph type="sldNum" sz="quarter" idx="12"/>
          </p:nvPr>
        </p:nvSpPr>
        <p:spPr bwMode="gray"/>
        <p:txBody>
          <a:bodyPr/>
          <a:lstStyle>
            <a:lvl1pPr>
              <a:defRPr b="0"/>
            </a:lvl1pPr>
          </a:lstStyle>
          <a:p>
            <a:fld id="{AA52D0ED-4B4C-4125-B8FE-63D9C272CCFA}"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t-BR"/>
              <a:t>Treino Metacognitivo 2 - Saltar para Conclusões I</a:t>
            </a:r>
            <a:endParaRPr lang="de-DE"/>
          </a:p>
        </p:txBody>
      </p:sp>
      <p:sp>
        <p:nvSpPr>
          <p:cNvPr id="5" name="Slide Number Placeholder 4"/>
          <p:cNvSpPr>
            <a:spLocks noGrp="1"/>
          </p:cNvSpPr>
          <p:nvPr>
            <p:ph type="sldNum" sz="quarter" idx="12"/>
          </p:nvPr>
        </p:nvSpPr>
        <p:spPr bwMode="gray"/>
        <p:txBody>
          <a:bodyPr/>
          <a:lstStyle>
            <a:lvl1pPr>
              <a:defRPr b="0"/>
            </a:lvl1pPr>
          </a:lstStyle>
          <a:p>
            <a:fld id="{A6676777-2D2C-4FDF-9FFE-0C05BEA32C8A}"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Treino Metacognitivo 2 - Saltar para Conclusões I</a:t>
            </a:r>
            <a:endParaRPr lang="de-DE"/>
          </a:p>
        </p:txBody>
      </p:sp>
      <p:sp>
        <p:nvSpPr>
          <p:cNvPr id="4" name="Slide Number Placeholder 3"/>
          <p:cNvSpPr>
            <a:spLocks noGrp="1"/>
          </p:cNvSpPr>
          <p:nvPr>
            <p:ph type="sldNum" sz="quarter" idx="12"/>
          </p:nvPr>
        </p:nvSpPr>
        <p:spPr bwMode="gray"/>
        <p:txBody>
          <a:bodyPr/>
          <a:lstStyle>
            <a:lvl1pPr>
              <a:defRPr b="0"/>
            </a:lvl1pPr>
          </a:lstStyle>
          <a:p>
            <a:fld id="{E94C7CA6-B195-4471-BEF7-D3ECFE9887CB}"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pt-BR"/>
              <a:t>Treino Metacognitivo 2 - Saltar para Conclusões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AA52D0ED-4B4C-4125-B8FE-63D9C272CCFA}"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81.xml"/><Relationship Id="rId1" Type="http://schemas.openxmlformats.org/officeDocument/2006/relationships/slideLayout" Target="../slideLayouts/slideLayout10.xml"/><Relationship Id="rId5" Type="http://schemas.openxmlformats.org/officeDocument/2006/relationships/image" Target="../media/image62.png"/><Relationship Id="rId4" Type="http://schemas.openxmlformats.org/officeDocument/2006/relationships/image" Target="../media/image61.png"/></Relationships>
</file>

<file path=ppt/slides/_rels/slide8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0.xm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1.xml"/><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9.xml"/><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0.xml"/><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1.xml"/><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2.xml"/><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31.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32.xml"/><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33.xml"/><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36.xml"/><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45.xml"/><Relationship Id="rId1" Type="http://schemas.openxmlformats.org/officeDocument/2006/relationships/slideLayout" Target="../slideLayouts/slideLayout5.xml"/><Relationship Id="rId4" Type="http://schemas.openxmlformats.org/officeDocument/2006/relationships/image" Target="../media/image106.pn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1.xml"/></Relationships>
</file>

<file path=ppt/slides/_rels/slide14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0.xml"/><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2.xml"/><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3.xml"/><Relationship Id="rId1" Type="http://schemas.openxmlformats.org/officeDocument/2006/relationships/slideLayout" Target="../slideLayouts/slideLayout10.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TMC 2 A – Saltar para Conclusões I</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Rocha (7I22)</a:t>
            </a:r>
          </a:p>
          <a:p>
            <a:pPr>
              <a:lnSpc>
                <a:spcPct val="100000"/>
              </a:lnSpc>
              <a:spcBef>
                <a:spcPts val="0"/>
              </a:spcBef>
            </a:pPr>
            <a:r>
              <a:rPr lang="pt-BR" sz="1600" dirty="0">
                <a:solidFill>
                  <a:srgbClr val="004992"/>
                </a:solidFill>
                <a:latin typeface="+mj-lt"/>
              </a:rPr>
              <a:t>Adaptação: Rocha, Queirós, Aguiar, Marques &amp; Pereira</a:t>
            </a: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229847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Saltar para Conclusões</a:t>
            </a:r>
          </a:p>
        </p:txBody>
      </p:sp>
      <p:sp>
        <p:nvSpPr>
          <p:cNvPr id="25603"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pt-PT" sz="2400" dirty="0">
                <a:solidFill>
                  <a:srgbClr val="333333"/>
                </a:solidFill>
                <a:latin typeface="Calibri Light"/>
              </a:rPr>
              <a:t>Muitas vezes fazemos julgamentos tendo como base informações muito complexas disponíveis no nosso meio.</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Saltar para Conclusões</a:t>
            </a:r>
          </a:p>
        </p:txBody>
      </p:sp>
      <p:sp>
        <p:nvSpPr>
          <p:cNvPr id="25603"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pt-PT" sz="2400" dirty="0">
                <a:solidFill>
                  <a:srgbClr val="333333"/>
                </a:solidFill>
                <a:latin typeface="Calibri Light"/>
              </a:rPr>
              <a:t>Muitas vezes fazemos julgamentos tendo como base informações muito complexas disponíveis no nosso meio.</a:t>
            </a:r>
          </a:p>
          <a:p>
            <a:pPr marL="342900" indent="-342900" algn="l" eaLnBrk="1" hangingPunct="1">
              <a:buClr>
                <a:srgbClr val="333333"/>
              </a:buClr>
              <a:buFont typeface="WingDings"/>
              <a:buChar char=""/>
              <a:defRPr/>
            </a:pPr>
            <a:r>
              <a:rPr lang="pt-PT" sz="2400" dirty="0">
                <a:solidFill>
                  <a:srgbClr val="333333"/>
                </a:solidFill>
                <a:latin typeface="Calibri Light"/>
              </a:rPr>
              <a:t>Por vezes, tiramos conclusões sem termos </a:t>
            </a:r>
            <a:r>
              <a:rPr lang="en-US" sz="2400" dirty="0">
                <a:solidFill>
                  <a:srgbClr val="333333"/>
                </a:solidFill>
                <a:latin typeface="Calibri Light"/>
              </a:rPr>
              <a:t>100% </a:t>
            </a:r>
            <a:r>
              <a:rPr lang="pt-PT" sz="2400" dirty="0">
                <a:solidFill>
                  <a:srgbClr val="333333"/>
                </a:solidFill>
                <a:latin typeface="Calibri Light"/>
              </a:rPr>
              <a:t>de certeza.</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3</a:t>
            </a:fld>
            <a:endParaRPr lang="de-DE" altLang="de-DE"/>
          </a:p>
        </p:txBody>
      </p:sp>
    </p:spTree>
    <p:extLst>
      <p:ext uri="{BB962C8B-B14F-4D97-AF65-F5344CB8AC3E}">
        <p14:creationId xmlns:p14="http://schemas.microsoft.com/office/powerpoint/2010/main" val="2618353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Saltar para Conclusões</a:t>
            </a:r>
          </a:p>
        </p:txBody>
      </p:sp>
      <p:sp>
        <p:nvSpPr>
          <p:cNvPr id="25603"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pt-PT" sz="2400" dirty="0">
                <a:solidFill>
                  <a:srgbClr val="333333"/>
                </a:solidFill>
                <a:latin typeface="Calibri Light"/>
              </a:rPr>
              <a:t>Muitas vezes fazemos julgamentos tendo como base informações muito complexas disponíveis no nosso meio.</a:t>
            </a:r>
          </a:p>
          <a:p>
            <a:pPr marL="342900" indent="-342900" algn="l" eaLnBrk="1" hangingPunct="1">
              <a:buClr>
                <a:srgbClr val="333333"/>
              </a:buClr>
              <a:buFont typeface="WingDings"/>
              <a:buChar char=""/>
              <a:defRPr/>
            </a:pPr>
            <a:r>
              <a:rPr lang="pt-PT" sz="2400" dirty="0">
                <a:solidFill>
                  <a:srgbClr val="333333"/>
                </a:solidFill>
                <a:latin typeface="Calibri Light"/>
              </a:rPr>
              <a:t>Por vezes, tiramos conclusões sem termos </a:t>
            </a:r>
            <a:r>
              <a:rPr lang="en-US" sz="2400" dirty="0">
                <a:solidFill>
                  <a:srgbClr val="333333"/>
                </a:solidFill>
                <a:latin typeface="Calibri Light"/>
              </a:rPr>
              <a:t>100% </a:t>
            </a:r>
            <a:r>
              <a:rPr lang="pt-PT" sz="2400" dirty="0">
                <a:solidFill>
                  <a:srgbClr val="333333"/>
                </a:solidFill>
                <a:latin typeface="Calibri Light"/>
              </a:rPr>
              <a:t>de certeza.</a:t>
            </a:r>
            <a:endParaRPr lang="en-US" sz="2400" dirty="0">
              <a:solidFill>
                <a:srgbClr val="333333"/>
              </a:solidFill>
              <a:latin typeface="Calibri Light"/>
            </a:endParaRPr>
          </a:p>
          <a:p>
            <a:pPr marL="342900" indent="-342900" algn="l" eaLnBrk="1" hangingPunct="1">
              <a:buClr>
                <a:srgbClr val="333333"/>
              </a:buClr>
              <a:buFont typeface="WingDings"/>
              <a:buChar char=""/>
              <a:defRPr/>
            </a:pPr>
            <a:r>
              <a:rPr lang="pt-PT" sz="2400" dirty="0">
                <a:solidFill>
                  <a:srgbClr val="333333"/>
                </a:solidFill>
                <a:latin typeface="Calibri Light"/>
              </a:rPr>
              <a:t>Deve-se procurar encontrar um meio termo entre:</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4</a:t>
            </a:fld>
            <a:endParaRPr lang="de-DE" altLang="de-DE"/>
          </a:p>
        </p:txBody>
      </p:sp>
    </p:spTree>
    <p:extLst>
      <p:ext uri="{BB962C8B-B14F-4D97-AF65-F5344CB8AC3E}">
        <p14:creationId xmlns:p14="http://schemas.microsoft.com/office/powerpoint/2010/main" val="158640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Saltar para Conclusões</a:t>
            </a:r>
          </a:p>
        </p:txBody>
      </p:sp>
      <p:sp>
        <p:nvSpPr>
          <p:cNvPr id="25603"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pt-PT" sz="2400" dirty="0">
                <a:solidFill>
                  <a:srgbClr val="333333"/>
                </a:solidFill>
                <a:latin typeface="Calibri Light"/>
              </a:rPr>
              <a:t>Muitas vezes fazemos julgamentos tendo como base informações muito complexas disponíveis no nosso meio.</a:t>
            </a:r>
          </a:p>
          <a:p>
            <a:pPr marL="342900" indent="-342900" algn="l" eaLnBrk="1" hangingPunct="1">
              <a:buClr>
                <a:srgbClr val="333333"/>
              </a:buClr>
              <a:buFont typeface="WingDings"/>
              <a:buChar char=""/>
              <a:defRPr/>
            </a:pPr>
            <a:r>
              <a:rPr lang="pt-PT" sz="2400" dirty="0">
                <a:solidFill>
                  <a:srgbClr val="333333"/>
                </a:solidFill>
                <a:latin typeface="Calibri Light"/>
              </a:rPr>
              <a:t>Por vezes, tiramos conclusões sem termos </a:t>
            </a:r>
            <a:r>
              <a:rPr lang="en-US" sz="2400" dirty="0">
                <a:solidFill>
                  <a:srgbClr val="333333"/>
                </a:solidFill>
                <a:latin typeface="Calibri Light"/>
              </a:rPr>
              <a:t>100% </a:t>
            </a:r>
            <a:r>
              <a:rPr lang="pt-PT" sz="2400" dirty="0">
                <a:solidFill>
                  <a:srgbClr val="333333"/>
                </a:solidFill>
                <a:latin typeface="Calibri Light"/>
              </a:rPr>
              <a:t>de certeza.</a:t>
            </a:r>
            <a:endParaRPr lang="en-US" sz="2400" dirty="0">
              <a:solidFill>
                <a:srgbClr val="333333"/>
              </a:solidFill>
              <a:latin typeface="Calibri Light"/>
            </a:endParaRPr>
          </a:p>
          <a:p>
            <a:pPr marL="342900" indent="-342900" algn="l" eaLnBrk="1" hangingPunct="1">
              <a:buClr>
                <a:srgbClr val="333333"/>
              </a:buClr>
              <a:buFont typeface="WingDings"/>
              <a:buChar char=""/>
              <a:defRPr/>
            </a:pPr>
            <a:r>
              <a:rPr lang="pt-PT" sz="2400" dirty="0">
                <a:solidFill>
                  <a:srgbClr val="333333"/>
                </a:solidFill>
                <a:latin typeface="Calibri Light"/>
              </a:rPr>
              <a:t>Deve-se procurar encontrar um meio termo entre:</a:t>
            </a:r>
          </a:p>
          <a:p>
            <a:pPr marL="558863" lvl="2" indent="-342900">
              <a:spcBef>
                <a:spcPts val="1999"/>
              </a:spcBef>
              <a:spcAft>
                <a:spcPts val="0"/>
              </a:spcAft>
              <a:buClr>
                <a:srgbClr val="333333"/>
              </a:buClr>
              <a:buFont typeface="WingDings"/>
              <a:buChar char=""/>
              <a:defRPr/>
            </a:pPr>
            <a:r>
              <a:rPr lang="pt-PT" sz="2400" dirty="0">
                <a:solidFill>
                  <a:srgbClr val="333333"/>
                </a:solidFill>
                <a:latin typeface="Calibri Light"/>
              </a:rPr>
              <a:t>tomar uma decisão precipitada (</a:t>
            </a:r>
            <a:r>
              <a:rPr lang="pt-PT" sz="2400" dirty="0">
                <a:solidFill>
                  <a:srgbClr val="004992"/>
                </a:solidFill>
                <a:latin typeface="Calibri Light"/>
              </a:rPr>
              <a:t>risco</a:t>
            </a:r>
            <a:r>
              <a:rPr lang="en-US" sz="2400" dirty="0">
                <a:solidFill>
                  <a:srgbClr val="004992"/>
                </a:solidFill>
                <a:latin typeface="Calibri Light"/>
              </a:rPr>
              <a:t>:</a:t>
            </a:r>
            <a:r>
              <a:rPr lang="en-US" sz="2400" dirty="0">
                <a:solidFill>
                  <a:srgbClr val="333333"/>
                </a:solidFill>
                <a:latin typeface="Calibri Light"/>
              </a:rPr>
              <a:t> </a:t>
            </a:r>
            <a:r>
              <a:rPr lang="en-US" sz="2400" dirty="0" err="1">
                <a:solidFill>
                  <a:srgbClr val="333333"/>
                </a:solidFill>
                <a:latin typeface="Calibri Light"/>
              </a:rPr>
              <a:t>tomar</a:t>
            </a:r>
            <a:r>
              <a:rPr lang="en-US" sz="2400" dirty="0">
                <a:solidFill>
                  <a:srgbClr val="333333"/>
                </a:solidFill>
                <a:latin typeface="Calibri Light"/>
              </a:rPr>
              <a:t> </a:t>
            </a:r>
            <a:r>
              <a:rPr lang="en-US" sz="2400" dirty="0" err="1">
                <a:solidFill>
                  <a:srgbClr val="333333"/>
                </a:solidFill>
                <a:latin typeface="Calibri Light"/>
              </a:rPr>
              <a:t>uma</a:t>
            </a:r>
            <a:r>
              <a:rPr lang="en-US" sz="2400" dirty="0">
                <a:solidFill>
                  <a:srgbClr val="333333"/>
                </a:solidFill>
                <a:latin typeface="Calibri Light"/>
              </a:rPr>
              <a:t> </a:t>
            </a:r>
            <a:r>
              <a:rPr lang="en-US" sz="2400" dirty="0" err="1">
                <a:solidFill>
                  <a:srgbClr val="333333"/>
                </a:solidFill>
                <a:latin typeface="Calibri Light"/>
              </a:rPr>
              <a:t>má</a:t>
            </a:r>
            <a:r>
              <a:rPr lang="en-US" sz="2400" dirty="0">
                <a:solidFill>
                  <a:srgbClr val="333333"/>
                </a:solidFill>
                <a:latin typeface="Calibri Light"/>
              </a:rPr>
              <a:t> </a:t>
            </a:r>
            <a:r>
              <a:rPr lang="de-DE" sz="2400" dirty="0">
                <a:solidFill>
                  <a:srgbClr val="333333"/>
                </a:solidFill>
                <a:latin typeface="Calibri Light"/>
              </a:rPr>
              <a:t>decisão)</a:t>
            </a:r>
            <a:br>
              <a:rPr lang="de-DE" sz="2400" dirty="0">
                <a:solidFill>
                  <a:srgbClr val="333333"/>
                </a:solidFill>
                <a:latin typeface="Calibri Light"/>
              </a:rPr>
            </a:br>
            <a:r>
              <a:rPr lang="en-US" sz="2400" i="1" dirty="0">
                <a:solidFill>
                  <a:srgbClr val="333333"/>
                </a:solidFill>
                <a:latin typeface="Calibri Light"/>
              </a:rPr>
              <a:t>e</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5</a:t>
            </a:fld>
            <a:endParaRPr lang="de-DE" altLang="de-DE"/>
          </a:p>
        </p:txBody>
      </p:sp>
    </p:spTree>
    <p:extLst>
      <p:ext uri="{BB962C8B-B14F-4D97-AF65-F5344CB8AC3E}">
        <p14:creationId xmlns:p14="http://schemas.microsoft.com/office/powerpoint/2010/main" val="2268052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Saltar para Conclusões</a:t>
            </a:r>
          </a:p>
        </p:txBody>
      </p:sp>
      <p:sp>
        <p:nvSpPr>
          <p:cNvPr id="25603"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pt-PT" sz="2400" dirty="0">
                <a:solidFill>
                  <a:srgbClr val="333333"/>
                </a:solidFill>
                <a:latin typeface="Calibri Light"/>
              </a:rPr>
              <a:t>Muitas vezes fazemos julgamentos tendo como base informações muito complexas disponíveis no nosso meio.</a:t>
            </a:r>
          </a:p>
          <a:p>
            <a:pPr marL="342900" indent="-342900" algn="l" eaLnBrk="1" hangingPunct="1">
              <a:buClr>
                <a:srgbClr val="333333"/>
              </a:buClr>
              <a:buFont typeface="WingDings"/>
              <a:buChar char=""/>
              <a:defRPr/>
            </a:pPr>
            <a:r>
              <a:rPr lang="pt-PT" sz="2400" dirty="0">
                <a:solidFill>
                  <a:srgbClr val="333333"/>
                </a:solidFill>
                <a:latin typeface="Calibri Light"/>
              </a:rPr>
              <a:t>Por vezes, tiramos conclusões sem termos </a:t>
            </a:r>
            <a:r>
              <a:rPr lang="en-US" sz="2400" dirty="0">
                <a:solidFill>
                  <a:srgbClr val="333333"/>
                </a:solidFill>
                <a:latin typeface="Calibri Light"/>
              </a:rPr>
              <a:t>100% </a:t>
            </a:r>
            <a:r>
              <a:rPr lang="pt-PT" sz="2400" dirty="0">
                <a:solidFill>
                  <a:srgbClr val="333333"/>
                </a:solidFill>
                <a:latin typeface="Calibri Light"/>
              </a:rPr>
              <a:t>de certeza.</a:t>
            </a:r>
            <a:endParaRPr lang="en-US" sz="2400" dirty="0">
              <a:solidFill>
                <a:srgbClr val="333333"/>
              </a:solidFill>
              <a:latin typeface="Calibri Light"/>
            </a:endParaRPr>
          </a:p>
          <a:p>
            <a:pPr marL="342900" indent="-342900" algn="l" eaLnBrk="1" hangingPunct="1">
              <a:buClr>
                <a:srgbClr val="333333"/>
              </a:buClr>
              <a:buFont typeface="WingDings"/>
              <a:buChar char=""/>
              <a:defRPr/>
            </a:pPr>
            <a:r>
              <a:rPr lang="pt-PT" sz="2400" dirty="0">
                <a:solidFill>
                  <a:srgbClr val="333333"/>
                </a:solidFill>
                <a:latin typeface="Calibri Light"/>
              </a:rPr>
              <a:t>Deve-se procurar encontrar um meio termo entre:</a:t>
            </a:r>
          </a:p>
          <a:p>
            <a:pPr marL="558863" lvl="2" indent="-342900">
              <a:spcBef>
                <a:spcPts val="1999"/>
              </a:spcBef>
              <a:spcAft>
                <a:spcPts val="0"/>
              </a:spcAft>
              <a:buClr>
                <a:srgbClr val="333333"/>
              </a:buClr>
              <a:buFont typeface="WingDings"/>
              <a:buChar char=""/>
              <a:defRPr/>
            </a:pPr>
            <a:r>
              <a:rPr lang="pt-PT" sz="2400" dirty="0">
                <a:solidFill>
                  <a:srgbClr val="333333"/>
                </a:solidFill>
                <a:latin typeface="Calibri Light"/>
              </a:rPr>
              <a:t>tomar uma decisão precipitada (</a:t>
            </a:r>
            <a:r>
              <a:rPr lang="pt-PT" sz="2400" dirty="0">
                <a:solidFill>
                  <a:srgbClr val="004992"/>
                </a:solidFill>
                <a:latin typeface="Calibri Light"/>
              </a:rPr>
              <a:t>risco</a:t>
            </a:r>
            <a:r>
              <a:rPr lang="en-US" sz="2400" dirty="0">
                <a:solidFill>
                  <a:srgbClr val="004992"/>
                </a:solidFill>
                <a:latin typeface="Calibri Light"/>
              </a:rPr>
              <a:t>:</a:t>
            </a:r>
            <a:r>
              <a:rPr lang="en-US" sz="2400" dirty="0">
                <a:solidFill>
                  <a:srgbClr val="333333"/>
                </a:solidFill>
                <a:latin typeface="Calibri Light"/>
              </a:rPr>
              <a:t> </a:t>
            </a:r>
            <a:r>
              <a:rPr lang="en-US" sz="2400" dirty="0" err="1">
                <a:solidFill>
                  <a:srgbClr val="333333"/>
                </a:solidFill>
                <a:latin typeface="Calibri Light"/>
              </a:rPr>
              <a:t>tomar</a:t>
            </a:r>
            <a:r>
              <a:rPr lang="en-US" sz="2400" dirty="0">
                <a:solidFill>
                  <a:srgbClr val="333333"/>
                </a:solidFill>
                <a:latin typeface="Calibri Light"/>
              </a:rPr>
              <a:t> </a:t>
            </a:r>
            <a:r>
              <a:rPr lang="en-US" sz="2400" dirty="0" err="1">
                <a:solidFill>
                  <a:srgbClr val="333333"/>
                </a:solidFill>
                <a:latin typeface="Calibri Light"/>
              </a:rPr>
              <a:t>uma</a:t>
            </a:r>
            <a:r>
              <a:rPr lang="en-US" sz="2400" dirty="0">
                <a:solidFill>
                  <a:srgbClr val="333333"/>
                </a:solidFill>
                <a:latin typeface="Calibri Light"/>
              </a:rPr>
              <a:t> </a:t>
            </a:r>
            <a:r>
              <a:rPr lang="en-US" sz="2400" dirty="0" err="1">
                <a:solidFill>
                  <a:srgbClr val="333333"/>
                </a:solidFill>
                <a:latin typeface="Calibri Light"/>
              </a:rPr>
              <a:t>má</a:t>
            </a:r>
            <a:r>
              <a:rPr lang="en-US" sz="2400" dirty="0">
                <a:solidFill>
                  <a:srgbClr val="333333"/>
                </a:solidFill>
                <a:latin typeface="Calibri Light"/>
              </a:rPr>
              <a:t> </a:t>
            </a:r>
            <a:r>
              <a:rPr lang="de-DE" sz="2400" dirty="0">
                <a:solidFill>
                  <a:srgbClr val="333333"/>
                </a:solidFill>
                <a:latin typeface="Calibri Light"/>
              </a:rPr>
              <a:t>decisão)</a:t>
            </a:r>
            <a:br>
              <a:rPr lang="de-DE" sz="2400" dirty="0">
                <a:solidFill>
                  <a:srgbClr val="333333"/>
                </a:solidFill>
                <a:latin typeface="Calibri Light"/>
              </a:rPr>
            </a:br>
            <a:r>
              <a:rPr lang="en-US" sz="2400" i="1" dirty="0">
                <a:solidFill>
                  <a:srgbClr val="333333"/>
                </a:solidFill>
                <a:latin typeface="Calibri Light"/>
              </a:rPr>
              <a:t>e</a:t>
            </a:r>
          </a:p>
          <a:p>
            <a:pPr marL="558863" lvl="2" indent="-342900">
              <a:spcBef>
                <a:spcPts val="1999"/>
              </a:spcBef>
              <a:spcAft>
                <a:spcPts val="0"/>
              </a:spcAft>
              <a:buClr>
                <a:srgbClr val="333333"/>
              </a:buClr>
              <a:buFont typeface="WingDings"/>
              <a:buChar char=""/>
              <a:defRPr/>
            </a:pPr>
            <a:r>
              <a:rPr lang="pt-PT" sz="2400" dirty="0">
                <a:solidFill>
                  <a:srgbClr val="333333"/>
                </a:solidFill>
                <a:latin typeface="Calibri Light"/>
              </a:rPr>
              <a:t>ser excessivamente rigoroso (</a:t>
            </a:r>
            <a:r>
              <a:rPr lang="pt-PT" sz="2400" dirty="0">
                <a:solidFill>
                  <a:srgbClr val="004992"/>
                </a:solidFill>
                <a:latin typeface="Calibri Light"/>
              </a:rPr>
              <a:t>desvantagem:</a:t>
            </a:r>
            <a:r>
              <a:rPr lang="pt-PT" sz="2400" dirty="0">
                <a:solidFill>
                  <a:srgbClr val="333333"/>
                </a:solidFill>
                <a:latin typeface="Calibri Light"/>
              </a:rPr>
              <a:t> perda</a:t>
            </a:r>
            <a:r>
              <a:rPr lang="en-US" sz="2400" dirty="0">
                <a:solidFill>
                  <a:srgbClr val="333333"/>
                </a:solidFill>
                <a:latin typeface="Calibri Light"/>
              </a:rPr>
              <a:t> de tempo)</a:t>
            </a:r>
            <a:r>
              <a:rPr lang="de-DE" sz="2400" dirty="0">
                <a:solidFill>
                  <a:srgbClr val="333333"/>
                </a:solidFill>
                <a:latin typeface="Calibri Light"/>
              </a:rPr>
              <a:t>.</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6</a:t>
            </a:fld>
            <a:endParaRPr lang="de-DE" altLang="de-DE"/>
          </a:p>
        </p:txBody>
      </p:sp>
    </p:spTree>
    <p:extLst>
      <p:ext uri="{BB962C8B-B14F-4D97-AF65-F5344CB8AC3E}">
        <p14:creationId xmlns:p14="http://schemas.microsoft.com/office/powerpoint/2010/main" val="25159011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Inferências sem 100% de certeza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7</a:t>
            </a:fld>
            <a:endParaRPr lang="de-DE" altLang="de-DE"/>
          </a:p>
        </p:txBody>
      </p:sp>
      <p:graphicFrame>
        <p:nvGraphicFramePr>
          <p:cNvPr id="7" name="Group 25"/>
          <p:cNvGraphicFramePr>
            <a:graphicFrameLocks noGrp="1"/>
          </p:cNvGraphicFramePr>
          <p:nvPr>
            <p:extLst>
              <p:ext uri="{D42A27DB-BD31-4B8C-83A1-F6EECF244321}">
                <p14:modId xmlns:p14="http://schemas.microsoft.com/office/powerpoint/2010/main" val="3502639524"/>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rPr>
                        <a:t>Evento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Explicação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justificado?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Está a sair fumo de uma janela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fogo?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1" i="0" u="none" strike="noStrike" cap="none" normalizeH="0" baseline="0" dirty="0">
                          <a:ln>
                            <a:noFill/>
                          </a:ln>
                          <a:solidFill>
                            <a:srgbClr val="004992"/>
                          </a:solidFill>
                          <a:effectLst/>
                          <a:latin typeface="Calibri Light"/>
                        </a:rPr>
                        <a:t>???</a:t>
                      </a:r>
                      <a:r>
                        <a:rPr kumimoji="0" lang="pt-BR" sz="2400" b="1" i="0" u="none" strike="noStrike" cap="none" normalizeH="0" baseline="0" dirty="0">
                          <a:ln>
                            <a:noFill/>
                          </a:ln>
                          <a:solidFill>
                            <a:srgbClr val="333333"/>
                          </a:solidFill>
                          <a:effectLst/>
                          <a:latin typeface="Calibri Light"/>
                        </a:rPr>
                        <a:t> – O que faria?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Um homem está a babar-se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bêbado?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1"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Inferências sem 100% de certeza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8</a:t>
            </a:fld>
            <a:endParaRPr lang="de-DE" altLang="de-DE"/>
          </a:p>
        </p:txBody>
      </p:sp>
      <p:graphicFrame>
        <p:nvGraphicFramePr>
          <p:cNvPr id="7" name="Group 25"/>
          <p:cNvGraphicFramePr>
            <a:graphicFrameLocks noGrp="1"/>
          </p:cNvGraphicFramePr>
          <p:nvPr>
            <p:extLst>
              <p:ext uri="{D42A27DB-BD31-4B8C-83A1-F6EECF244321}">
                <p14:modId xmlns:p14="http://schemas.microsoft.com/office/powerpoint/2010/main" val="442462822"/>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rPr>
                        <a:t>Evento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Explicação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justificado?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Está a sair fumo de uma janela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fogo?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1" i="0" u="none" strike="noStrike" cap="none" normalizeH="0" baseline="0" dirty="0">
                          <a:ln>
                            <a:noFill/>
                          </a:ln>
                          <a:solidFill>
                            <a:srgbClr val="333333"/>
                          </a:solidFill>
                          <a:effectLst/>
                          <a:latin typeface="Calibri Light"/>
                        </a:rPr>
                        <a:t>provavelmente – </a:t>
                      </a:r>
                      <a:r>
                        <a:rPr kumimoji="0" lang="pt-BR" sz="2400" b="0" i="0" u="none" strike="noStrike" cap="none" normalizeH="0" baseline="0" dirty="0">
                          <a:ln>
                            <a:noFill/>
                          </a:ln>
                          <a:solidFill>
                            <a:srgbClr val="333333"/>
                          </a:solidFill>
                          <a:effectLst/>
                          <a:latin typeface="Calibri Light"/>
                        </a:rPr>
                        <a:t>diria: “Não há fumo sem fogo!” Em caso de dúvida, ligue para os bombeiros: a negligência pode ser pior do que o falso alarme.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Um homem está a babar-se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bêbado?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1"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137363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Inferências sem 100% de certeza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9</a:t>
            </a:fld>
            <a:endParaRPr lang="de-DE" altLang="de-DE"/>
          </a:p>
        </p:txBody>
      </p:sp>
      <p:graphicFrame>
        <p:nvGraphicFramePr>
          <p:cNvPr id="7" name="Group 25"/>
          <p:cNvGraphicFramePr>
            <a:graphicFrameLocks noGrp="1"/>
          </p:cNvGraphicFramePr>
          <p:nvPr>
            <p:extLst>
              <p:ext uri="{D42A27DB-BD31-4B8C-83A1-F6EECF244321}">
                <p14:modId xmlns:p14="http://schemas.microsoft.com/office/powerpoint/2010/main" val="1696321495"/>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rPr>
                        <a:t>Evento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Explicação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justificado?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Está a sair fumo de uma janela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fogo?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1" i="0" u="none" strike="noStrike" cap="none" normalizeH="0" baseline="0" dirty="0">
                          <a:ln>
                            <a:noFill/>
                          </a:ln>
                          <a:solidFill>
                            <a:srgbClr val="333333"/>
                          </a:solidFill>
                          <a:effectLst/>
                          <a:latin typeface="Calibri Light"/>
                        </a:rPr>
                        <a:t>provavelmente – </a:t>
                      </a:r>
                      <a:r>
                        <a:rPr kumimoji="0" lang="pt-BR" sz="2400" b="0" i="0" u="none" strike="noStrike" cap="none" normalizeH="0" baseline="0" dirty="0">
                          <a:ln>
                            <a:noFill/>
                          </a:ln>
                          <a:solidFill>
                            <a:srgbClr val="333333"/>
                          </a:solidFill>
                          <a:effectLst/>
                          <a:latin typeface="Calibri Light"/>
                        </a:rPr>
                        <a:t>diria: “Não há fumo sem fogo!” Em caso de dúvida, ligue para os bombeiros: a negligência pode ser pior do que o falso alarme.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Um homem está a babar-se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bêbado?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1" i="0" u="none" strike="noStrike" cap="none" normalizeH="0" baseline="0" dirty="0">
                          <a:ln>
                            <a:noFill/>
                          </a:ln>
                          <a:solidFill>
                            <a:srgbClr val="333333"/>
                          </a:solidFill>
                          <a:effectLst/>
                          <a:latin typeface="Calibri Light"/>
                        </a:rPr>
                        <a:t>poderia ser – </a:t>
                      </a:r>
                      <a:r>
                        <a:rPr kumimoji="0" lang="pt-BR" sz="2400" b="0" i="0" u="none" strike="noStrike" cap="none" normalizeH="0" baseline="0" dirty="0">
                          <a:ln>
                            <a:noFill/>
                          </a:ln>
                          <a:solidFill>
                            <a:srgbClr val="333333"/>
                          </a:solidFill>
                          <a:effectLst/>
                          <a:latin typeface="Calibri Light"/>
                        </a:rPr>
                        <a:t>no entanto, há uma série de outras explicações (ex. agressão, desorientação). Se não considerar outras explicações, poderá julgá-lo incorrectamente (e.g., mostrar aversão).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367788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Saltar para conclusões “em acção”</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10</a:t>
            </a:fld>
            <a:endParaRPr lang="de-DE" altLang="de-DE"/>
          </a:p>
        </p:txBody>
      </p:sp>
      <p:graphicFrame>
        <p:nvGraphicFramePr>
          <p:cNvPr id="7" name="Group 111"/>
          <p:cNvGraphicFramePr>
            <a:graphicFrameLocks noGrp="1"/>
          </p:cNvGraphicFramePr>
          <p:nvPr>
            <p:extLst>
              <p:ext uri="{D42A27DB-BD31-4B8C-83A1-F6EECF244321}">
                <p14:modId xmlns:p14="http://schemas.microsoft.com/office/powerpoint/2010/main" val="342058521"/>
              </p:ext>
            </p:extLst>
          </p:nvPr>
        </p:nvGraphicFramePr>
        <p:xfrm>
          <a:off x="408955" y="1844824"/>
          <a:ext cx="11376000" cy="481584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rPr>
                        <a:t>domínio</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000000"/>
                          </a:solidFill>
                          <a:effectLst/>
                          <a:latin typeface="Calibri Light"/>
                        </a:rPr>
                        <a:t>exemplo</a:t>
                      </a:r>
                      <a:endParaRPr kumimoji="0" lang="de-DE" sz="18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a:ln>
                            <a:noFill/>
                          </a:ln>
                          <a:solidFill>
                            <a:srgbClr val="333333"/>
                          </a:solidFill>
                          <a:effectLst/>
                          <a:latin typeface="Calibri Light"/>
                        </a:rPr>
                        <a:t>politica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pt-BR" sz="1600" b="0" i="0" u="none" strike="noStrike" kern="1200" cap="none" normalizeH="0" baseline="0" dirty="0">
                          <a:ln>
                            <a:noFill/>
                          </a:ln>
                          <a:solidFill>
                            <a:schemeClr val="accent1"/>
                          </a:solidFill>
                          <a:effectLst/>
                          <a:latin typeface="Calibri Light"/>
                          <a:ea typeface="+mn-ea"/>
                          <a:cs typeface="+mn-cs"/>
                        </a:rPr>
                        <a:t>???</a:t>
                      </a:r>
                      <a:r>
                        <a:rPr kumimoji="0" lang="pt-BR" sz="1600" b="0" i="0" u="none" strike="noStrike" kern="1200" cap="none" normalizeH="0" baseline="0" dirty="0">
                          <a:ln>
                            <a:noFill/>
                          </a:ln>
                          <a:solidFill>
                            <a:srgbClr val="333333"/>
                          </a:solidFill>
                          <a:effectLst/>
                          <a:latin typeface="Calibri Light"/>
                          <a:ea typeface="+mn-ea"/>
                          <a:cs typeface="+mn-cs"/>
                        </a:rPr>
                        <a:t> </a:t>
                      </a:r>
                      <a:r>
                        <a:rPr kumimoji="0" lang="pt-BR" sz="1600" b="0" i="0" u="none" strike="noStrike" kern="1200" cap="none" normalizeH="0" baseline="0" dirty="0">
                          <a:ln>
                            <a:noFill/>
                          </a:ln>
                          <a:solidFill>
                            <a:schemeClr val="bg1"/>
                          </a:solidFill>
                          <a:effectLst/>
                          <a:latin typeface="Calibri Light"/>
                          <a:ea typeface="+mn-ea"/>
                          <a:cs typeface="+mn-cs"/>
                        </a:rPr>
                        <a:t>pessoas tiram frequentemente conclusões precipitadas quando ouvem falar de um crime nos meios de comunicação social. Dependendo da sua posição política, podem atribuir imediatamente certos motivos ao agressor.</a:t>
                      </a:r>
                    </a:p>
                    <a:p>
                      <a:pPr rtl="0"/>
                      <a:endParaRPr kumimoji="0" lang="pt-BR" sz="1600" b="0" i="0" u="none" strike="noStrike" kern="1200" cap="none" normalizeH="0" baseline="0" dirty="0">
                        <a:ln>
                          <a:noFill/>
                        </a:ln>
                        <a:solidFill>
                          <a:schemeClr val="bg1"/>
                        </a:solidFill>
                        <a:effectLst/>
                        <a:latin typeface="Calibri Light"/>
                        <a:ea typeface="+mn-ea"/>
                        <a:cs typeface="+mn-cs"/>
                      </a:endParaRPr>
                    </a:p>
                    <a:p>
                      <a:pPr rtl="0"/>
                      <a:r>
                        <a:rPr kumimoji="0" lang="pt-BR" sz="1600" b="0" i="0" u="none" strike="noStrike" kern="1200" cap="none" normalizeH="0" baseline="0" dirty="0">
                          <a:ln>
                            <a:noFill/>
                          </a:ln>
                          <a:solidFill>
                            <a:schemeClr val="bg1"/>
                          </a:solidFill>
                          <a:effectLst/>
                          <a:latin typeface="Calibri Light"/>
                          <a:ea typeface="+mn-ea"/>
                          <a:cs typeface="+mn-cs"/>
                        </a:rPr>
                        <a:t>Exemplo: O agressor e a vítima têm uma raça ou religião diferente. Muitas pessoas acreditam que o racismo ou o extremismo é o principal motivo por trás do crime.</a:t>
                      </a:r>
                    </a:p>
                    <a:p>
                      <a:pPr rtl="0"/>
                      <a:endParaRPr kumimoji="0" lang="pt-BR" sz="1600" b="0" i="0" u="none" strike="noStrike" kern="1200" cap="none" normalizeH="0" baseline="0" dirty="0">
                        <a:ln>
                          <a:noFill/>
                        </a:ln>
                        <a:solidFill>
                          <a:schemeClr val="bg1"/>
                        </a:solidFill>
                        <a:effectLst/>
                        <a:latin typeface="Calibri Light"/>
                        <a:ea typeface="+mn-ea"/>
                        <a:cs typeface="+mn-cs"/>
                      </a:endParaRPr>
                    </a:p>
                    <a:p>
                      <a:pPr rtl="0"/>
                      <a:r>
                        <a:rPr kumimoji="0" lang="pt-BR" sz="1600" b="0" i="0" u="none" strike="noStrike" kern="1200" cap="none" normalizeH="0" baseline="0" dirty="0">
                          <a:ln>
                            <a:noFill/>
                          </a:ln>
                          <a:solidFill>
                            <a:schemeClr val="bg1"/>
                          </a:solidFill>
                          <a:effectLst/>
                          <a:latin typeface="Calibri Light"/>
                          <a:ea typeface="+mn-ea"/>
                          <a:cs typeface="+mn-cs"/>
                        </a:rPr>
                        <a:t>Por vezes, isto pode ser verdade. Na discussão pública, contudo, tais suposições são frequentemente feitas demasiado depressa e raramente são consideradas opiniões alternativas</a:t>
                      </a:r>
                    </a:p>
                    <a:p>
                      <a:endParaRPr kumimoji="0" lang="de-DE" sz="1600" b="0" i="0" u="none" strike="noStrike" cap="none" normalizeH="0" baseline="0" dirty="0">
                        <a:ln>
                          <a:noFill/>
                        </a:ln>
                        <a:solidFill>
                          <a:srgbClr val="333333"/>
                        </a:solidFill>
                        <a:effectLst/>
                        <a:latin typeface="+mj-l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a:ln>
                            <a:noFill/>
                          </a:ln>
                          <a:solidFill>
                            <a:srgbClr val="333333"/>
                          </a:solidFill>
                          <a:effectLst/>
                          <a:latin typeface="Calibri Light"/>
                        </a:rPr>
                        <a:t>medicina</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6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414117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Saltar para conclusões “em acção”</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11</a:t>
            </a:fld>
            <a:endParaRPr lang="de-DE" altLang="de-DE"/>
          </a:p>
        </p:txBody>
      </p:sp>
      <p:graphicFrame>
        <p:nvGraphicFramePr>
          <p:cNvPr id="7" name="Group 111"/>
          <p:cNvGraphicFramePr>
            <a:graphicFrameLocks noGrp="1"/>
          </p:cNvGraphicFramePr>
          <p:nvPr/>
        </p:nvGraphicFramePr>
        <p:xfrm>
          <a:off x="408955" y="1844824"/>
          <a:ext cx="11376000" cy="481584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rPr>
                        <a:t>domínio</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000000"/>
                          </a:solidFill>
                          <a:effectLst/>
                          <a:latin typeface="Calibri Light"/>
                        </a:rPr>
                        <a:t>exemplo</a:t>
                      </a:r>
                      <a:endParaRPr kumimoji="0" lang="de-DE" sz="18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a:ln>
                            <a:noFill/>
                          </a:ln>
                          <a:solidFill>
                            <a:srgbClr val="333333"/>
                          </a:solidFill>
                          <a:effectLst/>
                          <a:latin typeface="Calibri Light"/>
                        </a:rPr>
                        <a:t>politica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pt-BR" sz="1600" b="0" i="0" u="none" strike="noStrike" kern="1200" cap="none" normalizeH="0" baseline="0" dirty="0">
                          <a:ln>
                            <a:noFill/>
                          </a:ln>
                          <a:solidFill>
                            <a:srgbClr val="333333"/>
                          </a:solidFill>
                          <a:effectLst/>
                          <a:latin typeface="Calibri Light"/>
                          <a:ea typeface="+mn-ea"/>
                          <a:cs typeface="+mn-cs"/>
                        </a:rPr>
                        <a:t>As pessoas tiram frequentemente conclusões precipitadas quando ouvem falar de um crime nos meios de comunicação social. Dependendo da sua posição política, podem atribuir imediatamente certos motivos ao agressor.</a:t>
                      </a:r>
                    </a:p>
                    <a:p>
                      <a:pPr rtl="0"/>
                      <a:endParaRPr kumimoji="0" lang="pt-BR" sz="1600" b="0" i="0" u="none" strike="noStrike" kern="1200" cap="none" normalizeH="0" baseline="0" dirty="0">
                        <a:ln>
                          <a:noFill/>
                        </a:ln>
                        <a:solidFill>
                          <a:srgbClr val="333333"/>
                        </a:solidFill>
                        <a:effectLst/>
                        <a:latin typeface="Calibri Light"/>
                        <a:ea typeface="+mn-ea"/>
                        <a:cs typeface="+mn-cs"/>
                      </a:endParaRPr>
                    </a:p>
                    <a:p>
                      <a:pPr rtl="0"/>
                      <a:r>
                        <a:rPr kumimoji="0" lang="pt-BR" sz="1600" b="0" i="0" u="none" strike="noStrike" kern="1200" cap="none" normalizeH="0" baseline="0" dirty="0">
                          <a:ln>
                            <a:noFill/>
                          </a:ln>
                          <a:solidFill>
                            <a:srgbClr val="333333"/>
                          </a:solidFill>
                          <a:effectLst/>
                          <a:latin typeface="Calibri Light"/>
                          <a:ea typeface="+mn-ea"/>
                          <a:cs typeface="+mn-cs"/>
                        </a:rPr>
                        <a:t>Exemplo: O agressor e a vítima têm uma raça ou religião diferente. Muitas pessoas acreditam que o racismo ou o extremismo é o principal motivo por trás do crime.</a:t>
                      </a:r>
                    </a:p>
                    <a:p>
                      <a:pPr rtl="0"/>
                      <a:endParaRPr kumimoji="0" lang="pt-BR" sz="1600" b="0" i="0" u="none" strike="noStrike" kern="1200" cap="none" normalizeH="0" baseline="0" dirty="0">
                        <a:ln>
                          <a:noFill/>
                        </a:ln>
                        <a:solidFill>
                          <a:srgbClr val="333333"/>
                        </a:solidFill>
                        <a:effectLst/>
                        <a:latin typeface="Calibri Light"/>
                        <a:ea typeface="+mn-ea"/>
                        <a:cs typeface="+mn-cs"/>
                      </a:endParaRPr>
                    </a:p>
                    <a:p>
                      <a:pPr rtl="0"/>
                      <a:r>
                        <a:rPr kumimoji="0" lang="pt-BR" sz="1600" b="0" i="0" u="none" strike="noStrike" kern="1200" cap="none" normalizeH="0" baseline="0" dirty="0">
                          <a:ln>
                            <a:noFill/>
                          </a:ln>
                          <a:solidFill>
                            <a:srgbClr val="333333"/>
                          </a:solidFill>
                          <a:effectLst/>
                          <a:latin typeface="Calibri Light"/>
                          <a:ea typeface="+mn-ea"/>
                          <a:cs typeface="+mn-cs"/>
                        </a:rPr>
                        <a:t>Por vezes, isto pode ser verdade. Na discussão pública, contudo, tais suposições são frequentemente feitas demasiado depressa e raramente são consideradas opiniões alternativas</a:t>
                      </a:r>
                    </a:p>
                    <a:p>
                      <a:endParaRPr kumimoji="0" lang="de-DE" sz="1600" b="0" i="0" u="none" strike="noStrike" cap="none" normalizeH="0" baseline="0" dirty="0">
                        <a:ln>
                          <a:noFill/>
                        </a:ln>
                        <a:solidFill>
                          <a:srgbClr val="333333"/>
                        </a:solidFill>
                        <a:effectLst/>
                        <a:latin typeface="+mj-l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a:ln>
                            <a:noFill/>
                          </a:ln>
                          <a:solidFill>
                            <a:srgbClr val="333333"/>
                          </a:solidFill>
                          <a:effectLst/>
                          <a:latin typeface="Calibri Light"/>
                        </a:rPr>
                        <a:t>medicina</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6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850749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Saltar para conclusões “em acção”</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12</a:t>
            </a:fld>
            <a:endParaRPr lang="de-DE" altLang="de-DE"/>
          </a:p>
        </p:txBody>
      </p:sp>
      <p:graphicFrame>
        <p:nvGraphicFramePr>
          <p:cNvPr id="7" name="Group 111"/>
          <p:cNvGraphicFramePr>
            <a:graphicFrameLocks noGrp="1"/>
          </p:cNvGraphicFramePr>
          <p:nvPr>
            <p:extLst>
              <p:ext uri="{D42A27DB-BD31-4B8C-83A1-F6EECF244321}">
                <p14:modId xmlns:p14="http://schemas.microsoft.com/office/powerpoint/2010/main" val="1525273185"/>
              </p:ext>
            </p:extLst>
          </p:nvPr>
        </p:nvGraphicFramePr>
        <p:xfrm>
          <a:off x="408955" y="1844824"/>
          <a:ext cx="11376000" cy="481584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rPr>
                        <a:t>domínio</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000000"/>
                          </a:solidFill>
                          <a:effectLst/>
                          <a:latin typeface="Calibri Light"/>
                        </a:rPr>
                        <a:t>exemplo</a:t>
                      </a:r>
                      <a:endParaRPr kumimoji="0" lang="de-DE" sz="18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a:ln>
                            <a:noFill/>
                          </a:ln>
                          <a:solidFill>
                            <a:srgbClr val="333333"/>
                          </a:solidFill>
                          <a:effectLst/>
                          <a:latin typeface="Calibri Light"/>
                        </a:rPr>
                        <a:t>politica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pt-BR" sz="1600" b="0" i="0" u="none" strike="noStrike" kern="1200" cap="none" normalizeH="0" baseline="0" dirty="0">
                          <a:ln>
                            <a:noFill/>
                          </a:ln>
                          <a:solidFill>
                            <a:srgbClr val="333333"/>
                          </a:solidFill>
                          <a:effectLst/>
                          <a:latin typeface="Calibri Light"/>
                          <a:ea typeface="+mn-ea"/>
                          <a:cs typeface="+mn-cs"/>
                        </a:rPr>
                        <a:t>As pessoas tiram frequentemente conclusões precipitadas quando ouvem falar de um crime nos meios de comunicação social. Dependendo da sua posição política, podem atribuir imediatamente certos motivos ao agressor.</a:t>
                      </a:r>
                    </a:p>
                    <a:p>
                      <a:pPr rtl="0"/>
                      <a:endParaRPr kumimoji="0" lang="pt-BR" sz="1600" b="0" i="0" u="none" strike="noStrike" kern="1200" cap="none" normalizeH="0" baseline="0" dirty="0">
                        <a:ln>
                          <a:noFill/>
                        </a:ln>
                        <a:solidFill>
                          <a:srgbClr val="333333"/>
                        </a:solidFill>
                        <a:effectLst/>
                        <a:latin typeface="Calibri Light"/>
                        <a:ea typeface="+mn-ea"/>
                        <a:cs typeface="+mn-cs"/>
                      </a:endParaRPr>
                    </a:p>
                    <a:p>
                      <a:pPr rtl="0"/>
                      <a:r>
                        <a:rPr kumimoji="0" lang="pt-BR" sz="1600" b="0" i="0" u="none" strike="noStrike" kern="1200" cap="none" normalizeH="0" baseline="0" dirty="0">
                          <a:ln>
                            <a:noFill/>
                          </a:ln>
                          <a:solidFill>
                            <a:srgbClr val="333333"/>
                          </a:solidFill>
                          <a:effectLst/>
                          <a:latin typeface="Calibri Light"/>
                          <a:ea typeface="+mn-ea"/>
                          <a:cs typeface="+mn-cs"/>
                        </a:rPr>
                        <a:t>Exemplo: O agressor e a vítima têm uma raça ou religião diferente. Muitas pessoas acreditam que o racismo ou o extremismo é o principal motivo por trás do crime.</a:t>
                      </a:r>
                    </a:p>
                    <a:p>
                      <a:pPr rtl="0"/>
                      <a:endParaRPr kumimoji="0" lang="pt-BR" sz="1600" b="0" i="0" u="none" strike="noStrike" kern="1200" cap="none" normalizeH="0" baseline="0" dirty="0">
                        <a:ln>
                          <a:noFill/>
                        </a:ln>
                        <a:solidFill>
                          <a:srgbClr val="333333"/>
                        </a:solidFill>
                        <a:effectLst/>
                        <a:latin typeface="Calibri Light"/>
                        <a:ea typeface="+mn-ea"/>
                        <a:cs typeface="+mn-cs"/>
                      </a:endParaRPr>
                    </a:p>
                    <a:p>
                      <a:pPr rtl="0"/>
                      <a:r>
                        <a:rPr kumimoji="0" lang="pt-BR" sz="1600" b="0" i="0" u="none" strike="noStrike" kern="1200" cap="none" normalizeH="0" baseline="0" dirty="0">
                          <a:ln>
                            <a:noFill/>
                          </a:ln>
                          <a:solidFill>
                            <a:srgbClr val="333333"/>
                          </a:solidFill>
                          <a:effectLst/>
                          <a:latin typeface="Calibri Light"/>
                          <a:ea typeface="+mn-ea"/>
                          <a:cs typeface="+mn-cs"/>
                        </a:rPr>
                        <a:t>Por vezes, isto pode ser verdade. Na discussão pública, contudo, tais suposições são frequentemente feitas demasiado depressa e raramente são consideradas opiniões alternativas</a:t>
                      </a:r>
                    </a:p>
                    <a:p>
                      <a:endParaRPr kumimoji="0" lang="de-DE" sz="1600" b="0" i="0" u="none" strike="noStrike" cap="none" normalizeH="0" baseline="0" dirty="0">
                        <a:ln>
                          <a:noFill/>
                        </a:ln>
                        <a:solidFill>
                          <a:srgbClr val="333333"/>
                        </a:solidFill>
                        <a:effectLst/>
                        <a:latin typeface="+mj-l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a:ln>
                            <a:noFill/>
                          </a:ln>
                          <a:solidFill>
                            <a:srgbClr val="333333"/>
                          </a:solidFill>
                          <a:effectLst/>
                          <a:latin typeface="Calibri Light"/>
                        </a:rPr>
                        <a:t>medicina</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pt-BR" sz="1600" b="0" i="0" u="none" strike="noStrike" cap="none" normalizeH="0" baseline="0" dirty="0">
                          <a:ln>
                            <a:noFill/>
                          </a:ln>
                          <a:solidFill>
                            <a:srgbClr val="004992"/>
                          </a:solidFill>
                          <a:effectLst/>
                          <a:latin typeface="Calibri Light"/>
                        </a:rPr>
                        <a:t>Um único sintoma </a:t>
                      </a:r>
                      <a:r>
                        <a:rPr kumimoji="0" lang="pt-BR" sz="1600" b="0" i="0" u="none" strike="noStrike" cap="none" normalizeH="0" baseline="0" dirty="0">
                          <a:ln>
                            <a:noFill/>
                          </a:ln>
                          <a:solidFill>
                            <a:srgbClr val="004992"/>
                          </a:solidFill>
                          <a:effectLst/>
                          <a:latin typeface="Times New Roman"/>
                          <a:sym typeface="Wingdings" panose="05000000000000000000" pitchFamily="2" charset="2"/>
                        </a:rPr>
                        <a:t>→</a:t>
                      </a:r>
                      <a:r>
                        <a:rPr kumimoji="0" lang="pt-BR" sz="1600" b="0" i="0" u="none" strike="noStrike" cap="none" normalizeH="0" baseline="0" dirty="0">
                          <a:ln>
                            <a:noFill/>
                          </a:ln>
                          <a:solidFill>
                            <a:srgbClr val="004992"/>
                          </a:solidFill>
                          <a:effectLst/>
                          <a:latin typeface="Calibri Light"/>
                        </a:rPr>
                        <a:t> diagnóstico?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pt-BR" sz="1600" b="0" i="0" u="none" strike="noStrike" cap="none" normalizeH="0" baseline="0" dirty="0">
                          <a:ln>
                            <a:noFill/>
                          </a:ln>
                          <a:solidFill>
                            <a:srgbClr val="333333"/>
                          </a:solidFill>
                          <a:effectLst/>
                          <a:latin typeface="Calibri Light"/>
                        </a:rPr>
                        <a:t>Uma convulsão única é por vezes confundida com epilepsia (as convulsões podem também ocorrer depois de abstinência alcoólica ou febre alta).</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pt-BR" sz="1600" b="0" i="0" u="none" strike="noStrike" cap="none" normalizeH="0" baseline="0" dirty="0">
                          <a:ln>
                            <a:noFill/>
                          </a:ln>
                          <a:solidFill>
                            <a:srgbClr val="333333"/>
                          </a:solidFill>
                          <a:effectLst/>
                          <a:latin typeface="Calibri Light"/>
                        </a:rPr>
                        <a:t>Por outro lado, alguns diagnósticos são ignorados pela finalização prematura da avaliação diagnóstica (ex. cancro).</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195704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18795"/>
          </a:xfrm>
        </p:spPr>
        <p:txBody>
          <a:bodyPr vert="horz" lIns="0" tIns="0" rIns="0" bIns="0" rtlCol="0" anchor="t">
            <a:spAutoFit/>
          </a:bodyPr>
          <a:lstStyle/>
          <a:p>
            <a:pPr defTabSz="914377">
              <a:spcBef>
                <a:spcPts val="0"/>
              </a:spcBef>
            </a:pPr>
            <a:r>
              <a:rPr lang="pt-BR" sz="3600" dirty="0">
                <a:solidFill>
                  <a:srgbClr val="004992"/>
                </a:solidFill>
                <a:latin typeface="Calibri Light"/>
              </a:rPr>
              <a:t>Saltar para conclusões “em acção”</a:t>
            </a:r>
            <a:br>
              <a:rPr lang="pt-BR" sz="3600" dirty="0">
                <a:solidFill>
                  <a:srgbClr val="004992"/>
                </a:solidFill>
                <a:latin typeface="Calibri Light"/>
              </a:rPr>
            </a:br>
            <a:r>
              <a:rPr lang="pt-BR" dirty="0">
                <a:solidFill>
                  <a:srgbClr val="004992"/>
                </a:solidFill>
                <a:latin typeface="Calibri Light"/>
              </a:rPr>
              <a:t>- Lendas Modernas </a:t>
            </a:r>
            <a:r>
              <a:rPr lang="pt-BR" dirty="0">
                <a:solidFill>
                  <a:srgbClr val="004992"/>
                </a:solidFill>
              </a:rPr>
              <a:t>–</a:t>
            </a:r>
            <a:br>
              <a:rPr lang="pt-BR" dirty="0">
                <a:solidFill>
                  <a:srgbClr val="004992"/>
                </a:solidFill>
              </a:rPr>
            </a:br>
            <a:r>
              <a:rPr lang="pt-BR" sz="2400" dirty="0">
                <a:solidFill>
                  <a:srgbClr val="004992"/>
                </a:solidFill>
                <a:latin typeface="Calibri Light"/>
              </a:rPr>
              <a:t>(para um exercicio alternativo ver o fim da apresentação)</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13</a:t>
            </a:fld>
            <a:endParaRPr lang="de-DE" altLang="de-DE"/>
          </a:p>
        </p:txBody>
      </p:sp>
      <p:graphicFrame>
        <p:nvGraphicFramePr>
          <p:cNvPr id="10" name="Group 21"/>
          <p:cNvGraphicFramePr>
            <a:graphicFrameLocks noGrp="1"/>
          </p:cNvGraphicFramePr>
          <p:nvPr>
            <p:extLst>
              <p:ext uri="{D42A27DB-BD31-4B8C-83A1-F6EECF244321}">
                <p14:modId xmlns:p14="http://schemas.microsoft.com/office/powerpoint/2010/main" val="1208647402"/>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Favor &amp;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“Evidência”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1800" b="0" i="0" u="none" strike="noStrike" cap="none" normalizeH="0" baseline="0">
                          <a:ln>
                            <a:noFill/>
                          </a:ln>
                          <a:solidFill>
                            <a:srgbClr val="333333"/>
                          </a:solidFill>
                          <a:effectLst/>
                          <a:latin typeface="Calibri Light"/>
                        </a:rPr>
                        <a:t>Paul McCartney (Beatles) morreu em 1966 num acidente e foi substituído por um sósia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anose="020B0604020202020204" pitchFamily="34" charset="0"/>
                        <a:buNone/>
                        <a:tabLst/>
                      </a:pPr>
                      <a:r>
                        <a:rPr kumimoji="0" lang="pt-BR" sz="1800" b="1" i="0" u="none" strike="noStrike" cap="none" normalizeH="0" baseline="0" dirty="0">
                          <a:ln>
                            <a:noFill/>
                          </a:ln>
                          <a:solidFill>
                            <a:srgbClr val="333333"/>
                          </a:solidFill>
                          <a:effectLst/>
                          <a:latin typeface="Calibri Light"/>
                        </a:rPr>
                        <a:t>Favor: </a:t>
                      </a:r>
                      <a:r>
                        <a:rPr kumimoji="0" lang="pt-BR" sz="1800" b="1" i="0" u="none" strike="noStrike" cap="none" normalizeH="0" baseline="0" dirty="0">
                          <a:ln>
                            <a:noFill/>
                          </a:ln>
                          <a:solidFill>
                            <a:srgbClr val="004992"/>
                          </a:solidFill>
                          <a:effectLst/>
                          <a:latin typeface="Calibri Light"/>
                        </a:rPr>
                        <a:t>???</a:t>
                      </a:r>
                      <a:r>
                        <a:rPr kumimoji="0" lang="pt-BR" sz="1800" b="1" i="0" u="none" strike="noStrike" cap="none" normalizeH="0" baseline="0" dirty="0">
                          <a:ln>
                            <a:noFill/>
                          </a:ln>
                          <a:solidFill>
                            <a:srgbClr val="333333"/>
                          </a:solidFill>
                          <a:effectLst/>
                          <a:latin typeface="Calibri Light"/>
                        </a:rPr>
                        <a:t> </a:t>
                      </a:r>
                      <a:r>
                        <a:rPr kumimoji="0" lang="pt-BR" sz="1800" b="0" i="0" u="none" strike="noStrike" cap="none" normalizeH="0" baseline="0" dirty="0">
                          <a:ln>
                            <a:noFill/>
                          </a:ln>
                          <a:solidFill>
                            <a:srgbClr val="FFFFFF"/>
                          </a:solidFill>
                          <a:effectLst/>
                          <a:latin typeface="Calibri Light"/>
                        </a:rPr>
                        <a:t>alegadamente mais de 70 evidencias ocultas, algumas no “Abbey Road-Cover” (à direita):</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pt-BR" sz="1600" b="0" i="0" u="none" strike="noStrike" cap="none" normalizeH="0" baseline="0" dirty="0">
                          <a:ln>
                            <a:noFill/>
                          </a:ln>
                          <a:solidFill>
                            <a:srgbClr val="FFFFFF"/>
                          </a:solidFill>
                          <a:effectLst/>
                          <a:latin typeface="Calibri Light"/>
                        </a:rPr>
                        <a:t>O Paul está descalço e muito pálido.</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pt-BR" sz="1600" b="0" i="0" u="none" strike="noStrike" cap="none" normalizeH="0" baseline="0" dirty="0">
                          <a:ln>
                            <a:noFill/>
                          </a:ln>
                          <a:solidFill>
                            <a:srgbClr val="FFFFFF"/>
                          </a:solidFill>
                          <a:effectLst/>
                          <a:latin typeface="Calibri Light"/>
                        </a:rPr>
                        <a:t>O Paul é canhoto, mas está a segurar o seu cigarro com a mão direita!</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pt-BR" sz="1600" b="0" i="0" u="none" strike="noStrike" cap="none" normalizeH="0" baseline="0" dirty="0">
                          <a:ln>
                            <a:noFill/>
                          </a:ln>
                          <a:solidFill>
                            <a:srgbClr val="FFFFFF"/>
                          </a:solidFill>
                          <a:effectLst/>
                          <a:latin typeface="Calibri Light"/>
                        </a:rPr>
                        <a:t>Matricula “LMW” (veja a seta): “Linda McCartney Weeping”.</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pt-BR" sz="1600" b="0" i="0" u="none" strike="noStrike" cap="none" normalizeH="0" baseline="0" dirty="0">
                          <a:ln>
                            <a:noFill/>
                          </a:ln>
                          <a:solidFill>
                            <a:srgbClr val="FFFFFF"/>
                          </a:solidFill>
                          <a:effectLst/>
                          <a:latin typeface="Calibri Light"/>
                        </a:rPr>
                        <a:t>Além disso, o modo de tocar Baixo mudou desde 1966.</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pt-BR" sz="1800" b="1" i="0" u="none" strike="noStrike" cap="none" normalizeH="0" baseline="0" dirty="0">
                          <a:ln>
                            <a:noFill/>
                          </a:ln>
                          <a:solidFill>
                            <a:srgbClr val="333333"/>
                          </a:solidFill>
                          <a:effectLst/>
                          <a:latin typeface="Calibri Light"/>
                        </a:rPr>
                        <a:t>Contra: </a:t>
                      </a:r>
                      <a:r>
                        <a:rPr kumimoji="0" lang="pt-BR" sz="1800" b="1"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pt-BR" sz="1600" b="0" i="0" u="none" strike="noStrike" cap="none" normalizeH="0" baseline="0" dirty="0">
                          <a:ln>
                            <a:noFill/>
                          </a:ln>
                          <a:solidFill>
                            <a:srgbClr val="FFFFFF"/>
                          </a:solidFill>
                          <a:effectLst/>
                          <a:latin typeface="Calibri Light"/>
                        </a:rPr>
                        <a:t>Mesma aparência e voz.</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pt-BR" sz="1600" b="0" i="0" u="none" strike="noStrike" cap="none" normalizeH="0" baseline="0" dirty="0">
                          <a:ln>
                            <a:noFill/>
                          </a:ln>
                          <a:solidFill>
                            <a:srgbClr val="FFFFFF"/>
                          </a:solidFill>
                          <a:effectLst/>
                          <a:latin typeface="Calibri Light"/>
                        </a:rPr>
                        <a:t>As provas parecem ter sido feitas; LMW pode significar qualquer coisa.</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pt-BR" sz="1600" b="0" i="0" u="none" strike="noStrike" cap="none" normalizeH="0" baseline="0" dirty="0">
                          <a:ln>
                            <a:noFill/>
                          </a:ln>
                          <a:solidFill>
                            <a:srgbClr val="FFFFFF"/>
                          </a:solidFill>
                          <a:effectLst/>
                          <a:latin typeface="Calibri Light"/>
                        </a:rPr>
                        <a:t>Origem: lenda surgiu em 1969, através de um rumor bem construído por um jornal.</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Calibri Light"/>
              </a:rPr>
              <a:t>Saltar para conclusões “em acção”</a:t>
            </a:r>
            <a:br>
              <a:rPr lang="pt-BR" sz="3600" dirty="0">
                <a:solidFill>
                  <a:srgbClr val="004992"/>
                </a:solidFill>
                <a:latin typeface="Calibri Light"/>
              </a:rPr>
            </a:br>
            <a:r>
              <a:rPr lang="pt-BR" dirty="0">
                <a:solidFill>
                  <a:srgbClr val="004992"/>
                </a:solidFill>
                <a:latin typeface="Calibri Light"/>
              </a:rPr>
              <a:t>- Lendas Modernas -</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14</a:t>
            </a:fld>
            <a:endParaRPr lang="de-DE" altLang="de-DE"/>
          </a:p>
        </p:txBody>
      </p:sp>
      <p:graphicFrame>
        <p:nvGraphicFramePr>
          <p:cNvPr id="10" name="Group 21"/>
          <p:cNvGraphicFramePr>
            <a:graphicFrameLocks noGrp="1"/>
          </p:cNvGraphicFramePr>
          <p:nvPr>
            <p:extLst>
              <p:ext uri="{D42A27DB-BD31-4B8C-83A1-F6EECF244321}">
                <p14:modId xmlns:p14="http://schemas.microsoft.com/office/powerpoint/2010/main" val="1580020367"/>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Favor &amp;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“Evidência”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1800" b="0" i="0" u="none" strike="noStrike" cap="none" normalizeH="0" baseline="0">
                          <a:ln>
                            <a:noFill/>
                          </a:ln>
                          <a:solidFill>
                            <a:srgbClr val="333333"/>
                          </a:solidFill>
                          <a:effectLst/>
                          <a:latin typeface="Calibri Light"/>
                        </a:rPr>
                        <a:t>Paul McCartney (Beatles) morreu em 1966 num acidente e foi substituído por um sósia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1800" b="1" i="0" u="none" strike="noStrike" cap="none" normalizeH="0" baseline="0" dirty="0">
                          <a:ln>
                            <a:noFill/>
                          </a:ln>
                          <a:solidFill>
                            <a:srgbClr val="333333"/>
                          </a:solidFill>
                          <a:effectLst/>
                          <a:latin typeface="Calibri Light"/>
                        </a:rPr>
                        <a:t>Favor: </a:t>
                      </a:r>
                      <a:r>
                        <a:rPr kumimoji="0" lang="pt-BR" sz="1800" b="0" i="0" u="none" strike="noStrike" cap="none" normalizeH="0" baseline="0" dirty="0">
                          <a:ln>
                            <a:noFill/>
                          </a:ln>
                          <a:solidFill>
                            <a:srgbClr val="333333"/>
                          </a:solidFill>
                          <a:effectLst/>
                          <a:latin typeface="Calibri Light"/>
                        </a:rPr>
                        <a:t>alegadamente mais de 70 evidencias ocultas, algumas no “Abbey Road-Cover” (à direita):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rPr>
                        <a:t>O Paul está descalço e muito pálido.</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rPr>
                        <a:t>O Paul é canhoto, mas está a segurar o seu cigarro com a mão direita!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rPr>
                        <a:t>Matricula “LMW” (veja a seta): “Linda McCartney Weeping”.</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rPr>
                        <a:t>Além disso, o modo de tocar Baixo mudou desde 1966.</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pt-BR" sz="1800" b="1" i="0" u="none" strike="noStrike" cap="none" normalizeH="0" baseline="0" dirty="0">
                          <a:ln>
                            <a:noFill/>
                          </a:ln>
                          <a:solidFill>
                            <a:srgbClr val="333333"/>
                          </a:solidFill>
                          <a:effectLst/>
                          <a:latin typeface="Calibri Light"/>
                        </a:rPr>
                        <a:t>Contra: </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pt-BR" sz="1600" b="0" i="0" u="none" strike="noStrike" cap="none" normalizeH="0" baseline="0" dirty="0">
                          <a:ln>
                            <a:noFill/>
                          </a:ln>
                          <a:solidFill>
                            <a:srgbClr val="FFFFFF"/>
                          </a:solidFill>
                          <a:effectLst/>
                          <a:latin typeface="Calibri Light"/>
                        </a:rPr>
                        <a:t>Mesma aparência e voz.</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pt-BR" sz="1600" b="0" i="0" u="none" strike="noStrike" cap="none" normalizeH="0" baseline="0" dirty="0">
                          <a:ln>
                            <a:noFill/>
                          </a:ln>
                          <a:solidFill>
                            <a:srgbClr val="FFFFFF"/>
                          </a:solidFill>
                          <a:effectLst/>
                          <a:latin typeface="Calibri Light"/>
                        </a:rPr>
                        <a:t>As provas parecem ter sido feitas; LMW pode significar qualquer coisa.</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pt-BR" sz="1600" b="0" i="0" u="none" strike="noStrike" cap="none" normalizeH="0" baseline="0" dirty="0">
                          <a:ln>
                            <a:noFill/>
                          </a:ln>
                          <a:solidFill>
                            <a:srgbClr val="FFFFFF"/>
                          </a:solidFill>
                          <a:effectLst/>
                          <a:latin typeface="Calibri Light"/>
                        </a:rPr>
                        <a:t>Origem: lenda surgiu em 1969, através de um rumor bem construído por um jornal.</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39319699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Calibri Light"/>
              </a:rPr>
              <a:t>Saltar para conclusões “em acção”</a:t>
            </a:r>
            <a:br>
              <a:rPr lang="pt-BR" sz="3600" dirty="0">
                <a:solidFill>
                  <a:srgbClr val="004992"/>
                </a:solidFill>
                <a:latin typeface="Calibri Light"/>
              </a:rPr>
            </a:br>
            <a:r>
              <a:rPr lang="pt-BR" dirty="0">
                <a:solidFill>
                  <a:srgbClr val="004992"/>
                </a:solidFill>
                <a:latin typeface="Calibri Light"/>
              </a:rPr>
              <a:t>- Lendas Modernas -</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15</a:t>
            </a:fld>
            <a:endParaRPr lang="de-DE" altLang="de-DE"/>
          </a:p>
        </p:txBody>
      </p:sp>
      <p:graphicFrame>
        <p:nvGraphicFramePr>
          <p:cNvPr id="10" name="Group 21"/>
          <p:cNvGraphicFramePr>
            <a:graphicFrameLocks noGrp="1"/>
          </p:cNvGraphicFramePr>
          <p:nvPr>
            <p:extLst>
              <p:ext uri="{D42A27DB-BD31-4B8C-83A1-F6EECF244321}">
                <p14:modId xmlns:p14="http://schemas.microsoft.com/office/powerpoint/2010/main" val="4210887581"/>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Favor &amp;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“Evidência”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1800" b="0" i="0" u="none" strike="noStrike" cap="none" normalizeH="0" baseline="0">
                          <a:ln>
                            <a:noFill/>
                          </a:ln>
                          <a:solidFill>
                            <a:srgbClr val="333333"/>
                          </a:solidFill>
                          <a:effectLst/>
                          <a:latin typeface="Calibri Light"/>
                        </a:rPr>
                        <a:t>Paul McCartney (Beatles) morreu em 1966 num acidente e foi substituído por um sósia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1800" b="1" i="0" u="none" strike="noStrike" cap="none" normalizeH="0" baseline="0" dirty="0">
                          <a:ln>
                            <a:noFill/>
                          </a:ln>
                          <a:solidFill>
                            <a:srgbClr val="333333"/>
                          </a:solidFill>
                          <a:effectLst/>
                          <a:latin typeface="Calibri Light"/>
                        </a:rPr>
                        <a:t>Favor: </a:t>
                      </a:r>
                      <a:r>
                        <a:rPr kumimoji="0" lang="pt-BR" sz="1800" b="0" i="0" u="none" strike="noStrike" cap="none" normalizeH="0" baseline="0" dirty="0">
                          <a:ln>
                            <a:noFill/>
                          </a:ln>
                          <a:solidFill>
                            <a:srgbClr val="333333"/>
                          </a:solidFill>
                          <a:effectLst/>
                          <a:latin typeface="Calibri Light"/>
                        </a:rPr>
                        <a:t>alegadamente mais de 70 evidencias ocultas, algumas no “Abbey Road-Cover” (à direita):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rPr>
                        <a:t>O Paul está descalço e muito pálido.</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rPr>
                        <a:t>O Paul é canhoto, mas está a segurar o seu cigarro com a mão direita!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rPr>
                        <a:t>Matricula “LMW” (veja a seta): “Linda McCartney Weeping”.</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rPr>
                        <a:t>Além disso, o modo de tocar Baixo mudou desde 1966.</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pt-BR" sz="1800" b="1" i="0" u="none" strike="noStrike" cap="none" normalizeH="0" baseline="0" dirty="0">
                          <a:ln>
                            <a:noFill/>
                          </a:ln>
                          <a:solidFill>
                            <a:srgbClr val="333333"/>
                          </a:solidFill>
                          <a:effectLst/>
                          <a:latin typeface="Calibri Light"/>
                        </a:rPr>
                        <a:t>Contra: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rPr>
                        <a:t>Mesma aparência e voz.</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rPr>
                        <a:t>As provas parecem ter sido feitas; LMW pode significar qualquer coisa.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rPr>
                        <a:t>Origem: lenda surgiu em 1969, através de um rumor bem construído por um jornal.</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29938903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Calibri Light"/>
              </a:rPr>
              <a:t>Saltar para conclusões “em acção”</a:t>
            </a:r>
            <a:br>
              <a:rPr lang="pt-BR" sz="3600" dirty="0">
                <a:solidFill>
                  <a:srgbClr val="004992"/>
                </a:solidFill>
                <a:latin typeface="Calibri Light"/>
              </a:rPr>
            </a:br>
            <a:r>
              <a:rPr lang="pt-BR" dirty="0">
                <a:solidFill>
                  <a:srgbClr val="004992"/>
                </a:solidFill>
                <a:latin typeface="Calibri Light"/>
              </a:rPr>
              <a:t>- Lendas Modernas -</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16</a:t>
            </a:fld>
            <a:endParaRPr lang="de-DE" altLang="de-DE"/>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20"/>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pt-BR" altLang="de-DE" sz="2400">
                <a:solidFill>
                  <a:srgbClr val="333333"/>
                </a:solidFill>
                <a:latin typeface="Calibri Light"/>
              </a:rPr>
              <a:t>Terá sido Paul McCartney substituído por um sósia?</a:t>
            </a:r>
            <a:endParaRPr lang="de-DE" altLang="de-DE" sz="2400" dirty="0">
              <a:solidFill>
                <a:srgbClr val="333333"/>
              </a:solidFill>
              <a:latin typeface="Calibri Light"/>
            </a:endParaRPr>
          </a:p>
        </p:txBody>
      </p:sp>
      <p:sp>
        <p:nvSpPr>
          <p:cNvPr id="18" name="Text Box 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pt-BR" altLang="de-DE" sz="2400" dirty="0">
                <a:solidFill>
                  <a:srgbClr val="333333"/>
                </a:solidFill>
                <a:latin typeface="Calibri Light"/>
              </a:rPr>
              <a:t>Resposta humorística de McCartney aos rumores relacionados com a sua morte: um álbum a solo com o título “Paul is live”. Repare, a capa é similar à estrada mostrada anteriormente.</a:t>
            </a:r>
            <a:endParaRPr lang="de-DE" altLang="de-DE" sz="2400" dirty="0">
              <a:solidFill>
                <a:srgbClr val="333333"/>
              </a:solidFill>
              <a:latin typeface="Calibri Light"/>
            </a:endParaRPr>
          </a:p>
        </p:txBody>
      </p:sp>
      <p:sp>
        <p:nvSpPr>
          <p:cNvPr id="19" name="Text Box 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Não! </a:t>
            </a:r>
            <a:endParaRPr lang="de-DE" altLang="de-DE" sz="4000" dirty="0">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é que surgem estas teorias da conspiração?</a:t>
            </a:r>
            <a:endParaRPr lang="en-US" sz="3600">
              <a:latin typeface="Calibri Light"/>
            </a:endParaRPr>
          </a:p>
        </p:txBody>
      </p:sp>
      <p:sp>
        <p:nvSpPr>
          <p:cNvPr id="3" name="Content Placeholder 2"/>
          <p:cNvSpPr>
            <a:spLocks noGrp="1"/>
          </p:cNvSpPr>
          <p:nvPr>
            <p:ph idx="1"/>
          </p:nvPr>
        </p:nvSpPr>
        <p:spPr/>
        <p:txBody>
          <a:bodyPr/>
          <a:lstStyle/>
          <a:p>
            <a:pPr>
              <a:lnSpc>
                <a:spcPct val="100000"/>
              </a:lnSpc>
              <a:spcBef>
                <a:spcPts val="0"/>
              </a:spcBef>
            </a:pPr>
            <a:r>
              <a:rPr lang="en-US" sz="2400">
                <a:solidFill>
                  <a:srgbClr val="333333"/>
                </a:solidFill>
                <a:latin typeface="Calibri Light"/>
              </a:rPr>
              <a:t>???</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é que surgem estas teorias da conspiração?</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a:solidFill>
                  <a:srgbClr val="333333"/>
                </a:solidFill>
                <a:latin typeface="Calibri Light"/>
              </a:rPr>
              <a:t>São muito mais emocionantes do que a realidade!</a:t>
            </a:r>
          </a:p>
          <a:p>
            <a:pPr marL="342900" lvl="0" indent="-342900" defTabSz="914400" fontAlgn="base">
              <a:buClr>
                <a:srgbClr val="333333"/>
              </a:buClr>
              <a:buFont typeface="WingDings"/>
              <a:buChar char=""/>
            </a:pPr>
            <a:r>
              <a:rPr lang="pt-PT" altLang="de-DE" sz="2400" dirty="0">
                <a:solidFill>
                  <a:srgbClr val="333333"/>
                </a:solidFill>
                <a:latin typeface="Calibri Light"/>
              </a:rPr>
              <a:t>São baseadas em declarações que são difíceis de verificar ou provar (e.g. O estilo de Paul McCartney a tocar baixo tinha mudado), levando a que algumas pessoas acreditem de forma ingénua.</a:t>
            </a:r>
          </a:p>
          <a:p>
            <a:pPr marL="342900" lvl="0" indent="-342900" defTabSz="914400" fontAlgn="base">
              <a:buClr>
                <a:srgbClr val="333333"/>
              </a:buClr>
              <a:buFont typeface="WingDings"/>
              <a:buChar char=""/>
            </a:pPr>
            <a:r>
              <a:rPr lang="pt-PT" altLang="de-DE" sz="2400" dirty="0">
                <a:solidFill>
                  <a:srgbClr val="333333"/>
                </a:solidFill>
                <a:latin typeface="Calibri Light"/>
              </a:rPr>
              <a:t>Encerram explicações alternativas (ex. o LMW pode significar qualquer coisa).</a:t>
            </a:r>
          </a:p>
          <a:p>
            <a:pPr marL="342900" lvl="0" indent="-342900" defTabSz="914400" fontAlgn="base">
              <a:buClr>
                <a:srgbClr val="333333"/>
              </a:buClr>
              <a:buFont typeface="WingDings"/>
              <a:buChar char=""/>
            </a:pPr>
            <a:r>
              <a:rPr lang="pt-PT" altLang="de-DE" sz="2400" dirty="0">
                <a:solidFill>
                  <a:srgbClr val="333333"/>
                </a:solidFill>
                <a:latin typeface="Calibri Light"/>
              </a:rPr>
              <a:t>As lendas são muitas vezes baseadas em factos que são tirados fora de contexto. O significado desses detalhes é amplamente exagerado (McCartney é realmente canhoto, contudo, isso não exclui a possibilidade de segurar um cigarro com a mão direita, por exemplo, porque o fotografo lhe pediu).</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é que surgem estas teorias da conspiração?</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latin typeface="Calibri Light"/>
              </a:rPr>
              <a:t>Existem inumeros exemplos na história de minorias que foram falsamente acusadas de acontecimentos incontroláveis e catastróficos. </a:t>
            </a:r>
            <a:r>
              <a:rPr lang="de-DE" altLang="de-DE" sz="2400" dirty="0">
                <a:solidFill>
                  <a:srgbClr val="333333"/>
                </a:solidFill>
                <a:latin typeface="Calibri Light"/>
              </a:rPr>
              <a:t>Por exemplo, na época medieval uma má colheita era muitas vezes atribuida a minorias religiosas.</a:t>
            </a:r>
          </a:p>
          <a:p>
            <a:pPr marL="342900" lvl="0" indent="-342900" defTabSz="914400" fontAlgn="base">
              <a:buClr>
                <a:srgbClr val="333333"/>
              </a:buClr>
              <a:buFont typeface="WingDings"/>
              <a:buChar char=""/>
            </a:pPr>
            <a:r>
              <a:rPr lang="de-DE" altLang="de-DE" sz="2400" dirty="0">
                <a:solidFill>
                  <a:srgbClr val="333333"/>
                </a:solidFill>
                <a:latin typeface="Calibri Light"/>
              </a:rPr>
              <a:t>Estas explicações simples reduziam a tensão e o medo e proporcionavam a ilusão de controlo.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2"/>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Porque estamos a ver isto?</a:t>
            </a:r>
            <a:endParaRPr lang="de-DE" altLang="de-DE" sz="360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Estudos mostram que muitas pessoas com psicose (mas nem todas!) </a:t>
            </a:r>
            <a:r>
              <a:rPr lang="pt-PT" altLang="de-DE" sz="2400" dirty="0">
                <a:solidFill>
                  <a:srgbClr val="004992"/>
                </a:solidFill>
                <a:latin typeface="Calibri Light"/>
                <a:cs typeface="Times New Roman" panose="02020603050405020304" pitchFamily="18" charset="0"/>
              </a:rPr>
              <a:t>tomam decisões baseando-se em pouca informação.</a:t>
            </a:r>
            <a:endParaRPr lang="en-US" altLang="de-DE" sz="2400" dirty="0">
              <a:solidFill>
                <a:srgbClr val="004992"/>
              </a:solidFill>
              <a:latin typeface="Calibri Light"/>
              <a:cs typeface="Times New Roman" panose="02020603050405020304" pitchFamily="18" charset="0"/>
            </a:endParaRPr>
          </a:p>
        </p:txBody>
      </p:sp>
      <p:sp>
        <p:nvSpPr>
          <p:cNvPr id="4" name="Footer Placeholder 3"/>
          <p:cNvSpPr>
            <a:spLocks noGrp="1"/>
          </p:cNvSpPr>
          <p:nvPr>
            <p:ph type="ftr" sz="quarter" idx="11"/>
          </p:nvPr>
        </p:nvSpPr>
        <p:spPr/>
        <p:txBody>
          <a:bodyPr/>
          <a:lstStyle/>
          <a:p>
            <a:pPr>
              <a:defRPr/>
            </a:pPr>
            <a:r>
              <a:rPr lang="pt-BR"/>
              <a:t>Treino Metacognitivo 2 - Saltar para Conclusões I</a:t>
            </a:r>
            <a:endParaRPr lang="de-DE"/>
          </a:p>
        </p:txBody>
      </p:sp>
      <p:sp>
        <p:nvSpPr>
          <p:cNvPr id="5" name="Slide Number Placeholder 4"/>
          <p:cNvSpPr>
            <a:spLocks noGrp="1"/>
          </p:cNvSpPr>
          <p:nvPr>
            <p:ph type="sldNum" sz="quarter" idx="12"/>
          </p:nvPr>
        </p:nvSpPr>
        <p:spPr/>
        <p:txBody>
          <a:bodyPr/>
          <a:lstStyle/>
          <a:p>
            <a:fld id="{A6676777-2D2C-4FDF-9FFE-0C05BEA32C8A}"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2"/>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Porque estamos a ver isto?</a:t>
            </a:r>
            <a:endParaRPr lang="de-DE" altLang="de-DE" sz="360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Estudos mostram que muitas pessoas com psicose (mas nem todas!) </a:t>
            </a:r>
            <a:r>
              <a:rPr lang="pt-PT" altLang="de-DE" sz="2400" dirty="0">
                <a:solidFill>
                  <a:srgbClr val="004992"/>
                </a:solidFill>
                <a:latin typeface="Calibri Light"/>
                <a:cs typeface="Times New Roman" panose="02020603050405020304" pitchFamily="18" charset="0"/>
              </a:rPr>
              <a:t>tomam decisões baseando-se em pouca informação.</a:t>
            </a:r>
            <a:endParaRPr lang="en-US" altLang="de-DE" sz="2400" dirty="0">
              <a:solidFill>
                <a:srgbClr val="004992"/>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Este estilo de tomada de decisões pode facilmente conduzir-nos a erros.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Portanto</a:t>
            </a:r>
            <a:r>
              <a:rPr lang="en-US" altLang="de-DE" sz="2400" dirty="0">
                <a:solidFill>
                  <a:srgbClr val="333333"/>
                </a:solidFill>
                <a:latin typeface="Calibri Light"/>
                <a:cs typeface="Times New Roman" panose="02020603050405020304" pitchFamily="18" charset="0"/>
              </a:rPr>
              <a:t>, </a:t>
            </a:r>
            <a:r>
              <a:rPr lang="pt-PT" altLang="de-DE" sz="2400" dirty="0">
                <a:solidFill>
                  <a:srgbClr val="333333"/>
                </a:solidFill>
                <a:latin typeface="Calibri Light"/>
                <a:cs typeface="Times New Roman" panose="02020603050405020304" pitchFamily="18" charset="0"/>
              </a:rPr>
              <a:t>deve optar-se por um estilo de tomada de decisão mais pensado, que envolva uma reflexão profunda de todas as informações disponíveis.</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2 - Saltar para Conclusões I</a:t>
            </a:r>
            <a:endParaRPr lang="de-DE"/>
          </a:p>
        </p:txBody>
      </p:sp>
      <p:sp>
        <p:nvSpPr>
          <p:cNvPr id="5" name="Slide Number Placeholder 4"/>
          <p:cNvSpPr>
            <a:spLocks noGrp="1"/>
          </p:cNvSpPr>
          <p:nvPr>
            <p:ph type="sldNum" sz="quarter" idx="12"/>
          </p:nvPr>
        </p:nvSpPr>
        <p:spPr/>
        <p:txBody>
          <a:bodyPr/>
          <a:lstStyle/>
          <a:p>
            <a:fld id="{A6676777-2D2C-4FDF-9FFE-0C05BEA32C8A}" type="slidenum">
              <a:rPr lang="de-DE" altLang="de-DE" smtClean="0"/>
              <a:pPr/>
              <a:t>21</a:t>
            </a:fld>
            <a:endParaRPr lang="de-DE" altLang="de-DE"/>
          </a:p>
        </p:txBody>
      </p:sp>
    </p:spTree>
    <p:extLst>
      <p:ext uri="{BB962C8B-B14F-4D97-AF65-F5344CB8AC3E}">
        <p14:creationId xmlns:p14="http://schemas.microsoft.com/office/powerpoint/2010/main" val="16535934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fontAlgn="base">
              <a:lnSpc>
                <a:spcPct val="100000"/>
              </a:lnSpc>
              <a:spcBef>
                <a:spcPts val="0"/>
              </a:spcBef>
            </a:pPr>
            <a:r>
              <a:rPr lang="pt-PT" altLang="de-DE" sz="3600">
                <a:solidFill>
                  <a:srgbClr val="004992"/>
                </a:solidFill>
                <a:latin typeface="Calibri Light"/>
                <a:ea typeface="+mn-ea"/>
                <a:cs typeface="Times New Roman" panose="02020603050405020304" pitchFamily="18" charset="0"/>
              </a:rPr>
              <a:t>Como é que o saltar para conclusões promove interpretações erradas durante a psicose - exemplos</a:t>
            </a:r>
            <a:r>
              <a:rPr lang="en-US" altLang="de-DE" sz="3600" dirty="0">
                <a:solidFill>
                  <a:srgbClr val="004992"/>
                </a:solidFill>
                <a:latin typeface="Calibri Light"/>
                <a:ea typeface="+mn-ea"/>
                <a:cs typeface="Times New Roman" panose="02020603050405020304" pitchFamily="18" charset="0"/>
              </a:rPr>
              <a:t>.</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22</a:t>
            </a:fld>
            <a:endParaRPr lang="de-DE" altLang="de-DE"/>
          </a:p>
        </p:txBody>
      </p:sp>
      <p:sp>
        <p:nvSpPr>
          <p:cNvPr id="24602" name="Rechteck 1"/>
          <p:cNvSpPr>
            <a:spLocks noChangeArrowheads="1"/>
          </p:cNvSpPr>
          <p:nvPr/>
        </p:nvSpPr>
        <p:spPr bwMode="auto">
          <a:xfrm>
            <a:off x="408955" y="6021288"/>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pt-PT" altLang="de-DE" sz="2000" dirty="0">
                <a:solidFill>
                  <a:srgbClr val="004992"/>
                </a:solidFill>
                <a:latin typeface="Calibri Light"/>
                <a:cs typeface="Times New Roman" panose="02020603050405020304" pitchFamily="18" charset="0"/>
              </a:rPr>
              <a:t>Será que alguém pode partilhar uma pequena experiência pessoal?</a:t>
            </a:r>
          </a:p>
        </p:txBody>
      </p:sp>
      <p:graphicFrame>
        <p:nvGraphicFramePr>
          <p:cNvPr id="7" name="Table 6"/>
          <p:cNvGraphicFramePr>
            <a:graphicFrameLocks noGrp="1"/>
          </p:cNvGraphicFramePr>
          <p:nvPr>
            <p:extLst>
              <p:ext uri="{D42A27DB-BD31-4B8C-83A1-F6EECF244321}">
                <p14:modId xmlns:p14="http://schemas.microsoft.com/office/powerpoint/2010/main" val="3486792859"/>
              </p:ext>
            </p:extLst>
          </p:nvPr>
        </p:nvGraphicFramePr>
        <p:xfrm>
          <a:off x="408954" y="2295017"/>
          <a:ext cx="11376000" cy="341364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Acontecimento</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Explicação durante a psicose</a:t>
                      </a:r>
                      <a:endParaRPr kumimoji="0" lang="de-DE" sz="2000" b="0" i="0" u="none" strike="noStrike" cap="none" normalizeH="0" baseline="0" dirty="0">
                        <a:ln>
                          <a:noFill/>
                        </a:ln>
                        <a:solidFill>
                          <a:srgbClr val="000000"/>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Outras explicações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Você ouve um barulho crepitante na linha telefónica.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rPr>
                        <a:t>A PJ está a escutá-lo.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2000" b="0" i="0" u="none" strike="noStrike" cap="none" normalizeH="0" baseline="0" dirty="0">
                          <a:ln>
                            <a:noFill/>
                          </a:ln>
                          <a:solidFill>
                            <a:srgbClr val="333333"/>
                          </a:solidFill>
                          <a:effectLst/>
                          <a:latin typeface="Calibri Light"/>
                        </a:rPr>
                        <a:t>Danos nos fios; sons típicos de uma chamada distante; sem linha durante a chamada de telemóvel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dirty="0">
                          <a:ln>
                            <a:noFill/>
                          </a:ln>
                          <a:solidFill>
                            <a:srgbClr val="333333"/>
                          </a:solidFill>
                          <a:effectLst/>
                          <a:latin typeface="Calibri Light"/>
                        </a:rPr>
                        <a:t>O rádio passa a música “Toxic” de Britney Spears.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2000" b="0" i="0" u="none" strike="noStrike" cap="none" normalizeH="0" baseline="0">
                          <a:ln>
                            <a:noFill/>
                          </a:ln>
                          <a:solidFill>
                            <a:srgbClr val="333333"/>
                          </a:solidFill>
                          <a:effectLst/>
                          <a:latin typeface="Calibri Light"/>
                        </a:rPr>
                        <a:t>Sinal secreto para um atentado químico tóxico iminente.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2000" b="0" i="0" u="none" strike="noStrike" cap="none" normalizeH="0" baseline="0">
                          <a:ln>
                            <a:noFill/>
                          </a:ln>
                          <a:solidFill>
                            <a:srgbClr val="333333"/>
                          </a:solidFill>
                          <a:effectLst/>
                          <a:latin typeface="Calibri Light"/>
                        </a:rPr>
                        <a:t>Estação de rádio especializada em música pop.</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Pó branco na mesa da cozinha que não estava lá antes.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2000" b="0" i="0" u="none" strike="noStrike" cap="none" normalizeH="0" baseline="0">
                          <a:ln>
                            <a:noFill/>
                          </a:ln>
                          <a:solidFill>
                            <a:srgbClr val="333333"/>
                          </a:solidFill>
                          <a:effectLst/>
                          <a:latin typeface="Calibri Light"/>
                        </a:rPr>
                        <a:t>Tentaram envenená-lo com antrax; a policia plantou droga para o apanhar.</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dirty="0">
                          <a:ln>
                            <a:noFill/>
                          </a:ln>
                          <a:solidFill>
                            <a:srgbClr val="333333"/>
                          </a:solidFill>
                          <a:effectLst/>
                          <a:latin typeface="Calibri Light"/>
                        </a:rPr>
                        <a:t>Alguém esteve a utilizar fermento; já não se limpa o pó há algum tempo.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Tarefa (1)</a:t>
            </a:r>
          </a:p>
        </p:txBody>
      </p:sp>
      <p:sp>
        <p:nvSpPr>
          <p:cNvPr id="27650" name="Rectangle 3"/>
          <p:cNvSpPr>
            <a:spLocks noGrp="1" noChangeArrowheads="1"/>
          </p:cNvSpPr>
          <p:nvPr>
            <p:ph idx="1"/>
          </p:nvPr>
        </p:nvSpPr>
        <p:spPr>
          <a:noFill/>
        </p:spPr>
        <p:txBody>
          <a:bodyPr/>
          <a:lstStyle/>
          <a:p>
            <a:pPr algn="l" eaLnBrk="1" hangingPunct="1"/>
            <a:r>
              <a:rPr lang="en-US" altLang="de-DE" sz="2400" dirty="0">
                <a:solidFill>
                  <a:srgbClr val="333333"/>
                </a:solidFill>
                <a:latin typeface="Calibri Light"/>
              </a:rPr>
              <a:t>A </a:t>
            </a:r>
            <a:r>
              <a:rPr lang="pt-PT" altLang="de-DE" sz="2400" dirty="0">
                <a:solidFill>
                  <a:srgbClr val="333333"/>
                </a:solidFill>
                <a:latin typeface="Calibri Light"/>
              </a:rPr>
              <a:t>seguir verá uma série de imagens. Começa com apenas um detalhe da imagem. Em seguida, outro detalhe é adicionado. Este processo continua até que toda a imagem seja revelada.</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Tarefa (1)</a:t>
            </a:r>
          </a:p>
        </p:txBody>
      </p:sp>
      <p:sp>
        <p:nvSpPr>
          <p:cNvPr id="27650" name="Rectangle 3"/>
          <p:cNvSpPr>
            <a:spLocks noGrp="1" noChangeArrowheads="1"/>
          </p:cNvSpPr>
          <p:nvPr>
            <p:ph idx="1"/>
          </p:nvPr>
        </p:nvSpPr>
        <p:spPr>
          <a:noFill/>
        </p:spPr>
        <p:txBody>
          <a:bodyPr/>
          <a:lstStyle/>
          <a:p>
            <a:pPr algn="l" eaLnBrk="1" hangingPunct="1"/>
            <a:r>
              <a:rPr lang="en-US" altLang="de-DE" sz="2400" dirty="0">
                <a:solidFill>
                  <a:srgbClr val="333333"/>
                </a:solidFill>
                <a:latin typeface="Calibri Light"/>
              </a:rPr>
              <a:t>A </a:t>
            </a:r>
            <a:r>
              <a:rPr lang="pt-PT" altLang="de-DE" sz="2400" dirty="0">
                <a:solidFill>
                  <a:srgbClr val="333333"/>
                </a:solidFill>
                <a:latin typeface="Calibri Light"/>
              </a:rPr>
              <a:t>seguir verá uma série de imagens. Começa com apenas um detalhe da imagem. Em seguida, outro detalhe é adicionado. Este processo continua até que toda a imagem seja revelada.</a:t>
            </a:r>
          </a:p>
          <a:p>
            <a:pPr marL="342900" indent="-342900" algn="l" eaLnBrk="1" hangingPunct="1">
              <a:buClr>
                <a:srgbClr val="004992"/>
              </a:buClr>
              <a:buFont typeface="WingDings"/>
              <a:buChar char=""/>
            </a:pPr>
            <a:r>
              <a:rPr lang="en-US" altLang="de-DE" sz="2400" dirty="0">
                <a:solidFill>
                  <a:srgbClr val="004992"/>
                </a:solidFill>
                <a:latin typeface="Calibri Light"/>
              </a:rPr>
              <a:t>A </a:t>
            </a:r>
            <a:r>
              <a:rPr lang="pt-PT" altLang="de-DE" sz="2400" dirty="0">
                <a:solidFill>
                  <a:srgbClr val="004992"/>
                </a:solidFill>
                <a:latin typeface="Calibri Light"/>
              </a:rPr>
              <a:t>sua tarefa consiste em identificar o objecto.</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24</a:t>
            </a:fld>
            <a:endParaRPr lang="de-DE" altLang="de-DE"/>
          </a:p>
        </p:txBody>
      </p:sp>
    </p:spTree>
    <p:extLst>
      <p:ext uri="{BB962C8B-B14F-4D97-AF65-F5344CB8AC3E}">
        <p14:creationId xmlns:p14="http://schemas.microsoft.com/office/powerpoint/2010/main" val="36676271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Tarefa (1)</a:t>
            </a:r>
          </a:p>
        </p:txBody>
      </p:sp>
      <p:sp>
        <p:nvSpPr>
          <p:cNvPr id="27650" name="Rectangle 3"/>
          <p:cNvSpPr>
            <a:spLocks noGrp="1" noChangeArrowheads="1"/>
          </p:cNvSpPr>
          <p:nvPr>
            <p:ph idx="1"/>
          </p:nvPr>
        </p:nvSpPr>
        <p:spPr>
          <a:noFill/>
        </p:spPr>
        <p:txBody>
          <a:bodyPr/>
          <a:lstStyle/>
          <a:p>
            <a:pPr algn="l" eaLnBrk="1" hangingPunct="1"/>
            <a:r>
              <a:rPr lang="en-US" altLang="de-DE" sz="2400" dirty="0">
                <a:solidFill>
                  <a:srgbClr val="333333"/>
                </a:solidFill>
                <a:latin typeface="Calibri Light"/>
              </a:rPr>
              <a:t>A </a:t>
            </a:r>
            <a:r>
              <a:rPr lang="pt-PT" altLang="de-DE" sz="2400" dirty="0">
                <a:solidFill>
                  <a:srgbClr val="333333"/>
                </a:solidFill>
                <a:latin typeface="Calibri Light"/>
              </a:rPr>
              <a:t>seguir verá uma série de imagens. Começa com apenas um detalhe da imagem. Em seguida, outro detalhe é adicionado. Este processo continua até que toda a imagem seja revelada.</a:t>
            </a:r>
          </a:p>
          <a:p>
            <a:pPr marL="342900" indent="-342900" algn="l" eaLnBrk="1" hangingPunct="1">
              <a:buClr>
                <a:srgbClr val="004992"/>
              </a:buClr>
              <a:buFont typeface="WingDings"/>
              <a:buChar char=""/>
            </a:pPr>
            <a:r>
              <a:rPr lang="en-US" altLang="de-DE" sz="2400" dirty="0">
                <a:solidFill>
                  <a:srgbClr val="004992"/>
                </a:solidFill>
                <a:latin typeface="Calibri Light"/>
              </a:rPr>
              <a:t>A </a:t>
            </a:r>
            <a:r>
              <a:rPr lang="pt-PT" altLang="de-DE" sz="2400" dirty="0">
                <a:solidFill>
                  <a:srgbClr val="004992"/>
                </a:solidFill>
                <a:latin typeface="Calibri Light"/>
              </a:rPr>
              <a:t>sua tarefa consiste em identificar o objecto.</a:t>
            </a:r>
          </a:p>
          <a:p>
            <a:pPr marL="342900" indent="-342900" algn="l" eaLnBrk="1" hangingPunct="1">
              <a:buClr>
                <a:srgbClr val="004992"/>
              </a:buClr>
              <a:buFont typeface="WingDings"/>
              <a:buChar char=""/>
            </a:pPr>
            <a:r>
              <a:rPr lang="pt-PT" altLang="de-DE" sz="2400" dirty="0">
                <a:solidFill>
                  <a:srgbClr val="004992"/>
                </a:solidFill>
                <a:latin typeface="Calibri Light"/>
              </a:rPr>
              <a:t>Tente evitar decisões precipitadas, bem como atrasadas. Discuta o que pode ser a favor ou contra de uma resposta alternativa.</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25</a:t>
            </a:fld>
            <a:endParaRPr lang="de-DE" altLang="de-DE"/>
          </a:p>
        </p:txBody>
      </p:sp>
    </p:spTree>
    <p:extLst>
      <p:ext uri="{BB962C8B-B14F-4D97-AF65-F5344CB8AC3E}">
        <p14:creationId xmlns:p14="http://schemas.microsoft.com/office/powerpoint/2010/main" val="9920176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Figura 1</a:t>
            </a:r>
          </a:p>
        </p:txBody>
      </p:sp>
      <p:sp>
        <p:nvSpPr>
          <p:cNvPr id="3" name="Content Placeholder 2"/>
          <p:cNvSpPr>
            <a:spLocks noGrp="1"/>
          </p:cNvSpPr>
          <p:nvPr>
            <p:ph idx="1"/>
          </p:nvPr>
        </p:nvSpPr>
        <p:spPr/>
        <p:txBody>
          <a:bodyPr/>
          <a:lstStyle/>
          <a:p>
            <a:pPr lvl="0" defTabSz="914400" fontAlgn="base"/>
            <a:r>
              <a:rPr lang="pt-PT" altLang="de-DE" sz="2400">
                <a:solidFill>
                  <a:srgbClr val="333333"/>
                </a:solidFill>
                <a:latin typeface="Calibri Light"/>
                <a:cs typeface="Times New Roman" panose="02020603050405020304" pitchFamily="18" charset="0"/>
              </a:rPr>
              <a:t>Várias interpretações alternativas são dadas. </a:t>
            </a:r>
            <a:r>
              <a:rPr lang="pt-BR" altLang="de-DE" sz="2400" dirty="0">
                <a:solidFill>
                  <a:srgbClr val="333333"/>
                </a:solidFill>
                <a:latin typeface="Calibri Light"/>
                <a:cs typeface="Times New Roman" panose="02020603050405020304" pitchFamily="18" charset="0"/>
              </a:rPr>
              <a:t>Por favor discuta com o grupo o que pensa de cada opção e se se sente suficiente confiante para tomar uma decisão.</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rosto sorridente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tigela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trenó</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cadeira de baloiço</a:t>
            </a:r>
          </a:p>
          <a:p>
            <a:pPr marL="342900" lvl="0" indent="-342900" defTabSz="914400" fontAlgn="base">
              <a:lnSpc>
                <a:spcPct val="100000"/>
              </a:lnSpc>
              <a:spcBef>
                <a:spcPts val="1200"/>
              </a:spcBef>
              <a:buClr>
                <a:srgbClr val="000000"/>
              </a:buClr>
              <a:buFont typeface="WingDings"/>
              <a:buChar char=""/>
            </a:pPr>
            <a:r>
              <a:rPr lang="pt-PT" altLang="de-DE" sz="2000" dirty="0">
                <a:solidFill>
                  <a:srgbClr val="333333"/>
                </a:solidFill>
                <a:latin typeface="Calibri Light"/>
              </a:rPr>
              <a:t>cabeça de elefante</a:t>
            </a:r>
            <a:endParaRPr lang="en-US" sz="2000" dirty="0">
              <a:latin typeface="Calibri Light"/>
            </a:endParaRPr>
          </a:p>
        </p:txBody>
      </p:sp>
      <p:sp>
        <p:nvSpPr>
          <p:cNvPr id="6" name="Footer Placeholder 5"/>
          <p:cNvSpPr>
            <a:spLocks noGrp="1"/>
          </p:cNvSpPr>
          <p:nvPr>
            <p:ph type="ftr" sz="quarter" idx="11"/>
          </p:nvPr>
        </p:nvSpPr>
        <p:spPr/>
        <p:txBody>
          <a:bodyPr/>
          <a:lstStyle/>
          <a:p>
            <a:pPr>
              <a:defRPr/>
            </a:pPr>
            <a:r>
              <a:rPr lang="pt-BR"/>
              <a:t>Treino Metacognitivo 2 - Saltar para Conclusões I</a:t>
            </a:r>
            <a:endParaRPr lang="de-DE"/>
          </a:p>
        </p:txBody>
      </p:sp>
      <p:sp>
        <p:nvSpPr>
          <p:cNvPr id="7" name="Slide Number Placeholder 6"/>
          <p:cNvSpPr>
            <a:spLocks noGrp="1"/>
          </p:cNvSpPr>
          <p:nvPr>
            <p:ph type="sldNum" sz="quarter" idx="12"/>
          </p:nvPr>
        </p:nvSpPr>
        <p:spPr/>
        <p:txBody>
          <a:bodyPr/>
          <a:lstStyle/>
          <a:p>
            <a:fld id="{A6676777-2D2C-4FDF-9FFE-0C05BEA32C8A}" type="slidenum">
              <a:rPr lang="de-DE" altLang="de-DE" smtClean="0"/>
              <a:pPr/>
              <a:t>27</a:t>
            </a:fld>
            <a:endParaRPr lang="de-DE" altLang="de-DE"/>
          </a:p>
        </p:txBody>
      </p:sp>
      <p:pic>
        <p:nvPicPr>
          <p:cNvPr id="9" name="Picture 6" descr="stuhlneu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rosto sorridente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tigela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trenó</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cadeira de baloiço</a:t>
            </a:r>
          </a:p>
          <a:p>
            <a:pPr marL="342900" lvl="0" indent="-342900" defTabSz="914400" fontAlgn="base">
              <a:lnSpc>
                <a:spcPct val="100000"/>
              </a:lnSpc>
              <a:spcBef>
                <a:spcPts val="1200"/>
              </a:spcBef>
              <a:buClr>
                <a:srgbClr val="000000"/>
              </a:buClr>
              <a:buFont typeface="WingDings"/>
              <a:buChar char=""/>
            </a:pPr>
            <a:r>
              <a:rPr lang="pt-PT" altLang="de-DE" sz="2000" dirty="0">
                <a:solidFill>
                  <a:srgbClr val="333333"/>
                </a:solidFill>
                <a:latin typeface="Calibri Light"/>
              </a:rPr>
              <a:t>cabeça de elefante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28</a:t>
            </a:fld>
            <a:endParaRPr lang="de-DE" altLang="de-DE"/>
          </a:p>
        </p:txBody>
      </p:sp>
      <p:pic>
        <p:nvPicPr>
          <p:cNvPr id="9" name="Picture 6" descr="stuhlneu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rosto sorridente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tigela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trenó</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cadeira de baloiço</a:t>
            </a:r>
          </a:p>
          <a:p>
            <a:pPr marL="342900" lvl="0" indent="-342900" defTabSz="914400" fontAlgn="base">
              <a:lnSpc>
                <a:spcPct val="100000"/>
              </a:lnSpc>
              <a:spcBef>
                <a:spcPts val="1200"/>
              </a:spcBef>
              <a:buClr>
                <a:srgbClr val="000000"/>
              </a:buClr>
              <a:buFont typeface="WingDings"/>
              <a:buChar char=""/>
            </a:pPr>
            <a:r>
              <a:rPr lang="pt-PT" altLang="de-DE" sz="2000" dirty="0">
                <a:solidFill>
                  <a:srgbClr val="333333"/>
                </a:solidFill>
                <a:latin typeface="Calibri Light"/>
              </a:rPr>
              <a:t>cabeça de elefante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29</a:t>
            </a:fld>
            <a:endParaRPr lang="de-DE" altLang="de-DE"/>
          </a:p>
        </p:txBody>
      </p:sp>
      <p:pic>
        <p:nvPicPr>
          <p:cNvPr id="9" name="Picture 6" descr="stuhlneu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rosto sorridente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tigela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trenó</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cadeira de baloiço</a:t>
            </a:r>
          </a:p>
          <a:p>
            <a:pPr marL="342900" lvl="0" indent="-342900" defTabSz="914400" fontAlgn="base">
              <a:lnSpc>
                <a:spcPct val="100000"/>
              </a:lnSpc>
              <a:spcBef>
                <a:spcPts val="1200"/>
              </a:spcBef>
              <a:buClr>
                <a:srgbClr val="000000"/>
              </a:buClr>
              <a:buFont typeface="WingDings"/>
              <a:buChar char=""/>
            </a:pPr>
            <a:r>
              <a:rPr lang="pt-PT" altLang="de-DE" sz="2000" dirty="0">
                <a:solidFill>
                  <a:srgbClr val="333333"/>
                </a:solidFill>
                <a:latin typeface="Calibri Light"/>
              </a:rPr>
              <a:t>cabeça de elefante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30</a:t>
            </a:fld>
            <a:endParaRPr lang="de-DE" altLang="de-DE"/>
          </a:p>
        </p:txBody>
      </p:sp>
      <p:pic>
        <p:nvPicPr>
          <p:cNvPr id="9" name="Picture 6" descr="stuhlne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rosto sorridente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tigela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trenó</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cadeira de baloiço</a:t>
            </a:r>
          </a:p>
          <a:p>
            <a:pPr marL="342900" lvl="0" indent="-342900" defTabSz="914400" fontAlgn="base">
              <a:lnSpc>
                <a:spcPct val="100000"/>
              </a:lnSpc>
              <a:spcBef>
                <a:spcPts val="1200"/>
              </a:spcBef>
              <a:buClr>
                <a:srgbClr val="000000"/>
              </a:buClr>
              <a:buFont typeface="WingDings"/>
              <a:buChar char=""/>
            </a:pPr>
            <a:r>
              <a:rPr lang="pt-PT" altLang="de-DE" sz="2000" dirty="0">
                <a:solidFill>
                  <a:srgbClr val="333333"/>
                </a:solidFill>
                <a:latin typeface="Calibri Light"/>
              </a:rPr>
              <a:t>cabeça de elefante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31</a:t>
            </a:fld>
            <a:endParaRPr lang="de-DE" altLang="de-DE"/>
          </a:p>
        </p:txBody>
      </p:sp>
      <p:pic>
        <p:nvPicPr>
          <p:cNvPr id="9" name="Picture 6" descr="stuhlneu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4" name="Content Placeholder 3"/>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rosto sorridente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tigela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trenó</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cadeira de baloiço</a:t>
            </a:r>
          </a:p>
          <a:p>
            <a:pPr marL="342900" lvl="0" indent="-342900" defTabSz="914400" fontAlgn="base">
              <a:lnSpc>
                <a:spcPct val="100000"/>
              </a:lnSpc>
              <a:spcBef>
                <a:spcPts val="1200"/>
              </a:spcBef>
              <a:buClr>
                <a:srgbClr val="000000"/>
              </a:buClr>
              <a:buFont typeface="WingDings"/>
              <a:buChar char=""/>
            </a:pPr>
            <a:r>
              <a:rPr lang="pt-PT" altLang="de-DE" sz="2000" dirty="0">
                <a:solidFill>
                  <a:srgbClr val="333333"/>
                </a:solidFill>
                <a:latin typeface="Calibri Light"/>
              </a:rPr>
              <a:t>cabeça de elefante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32</a:t>
            </a:fld>
            <a:endParaRPr lang="de-DE" altLang="de-DE"/>
          </a:p>
        </p:txBody>
      </p:sp>
      <p:pic>
        <p:nvPicPr>
          <p:cNvPr id="9" name="Picture 6" descr="Stuhl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rosto sorridente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tigela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trenó</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cadeira de baloiço</a:t>
            </a:r>
          </a:p>
          <a:p>
            <a:pPr marL="342900" lvl="0" indent="-342900" defTabSz="914400" fontAlgn="base">
              <a:lnSpc>
                <a:spcPct val="100000"/>
              </a:lnSpc>
              <a:spcBef>
                <a:spcPts val="1200"/>
              </a:spcBef>
              <a:buClr>
                <a:srgbClr val="000000"/>
              </a:buClr>
              <a:buFont typeface="WingDings"/>
              <a:buChar char=""/>
            </a:pPr>
            <a:r>
              <a:rPr lang="pt-PT" altLang="de-DE" sz="2000" dirty="0">
                <a:solidFill>
                  <a:srgbClr val="333333"/>
                </a:solidFill>
                <a:latin typeface="Calibri Light"/>
              </a:rPr>
              <a:t>cabeça de elefante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33</a:t>
            </a:fld>
            <a:endParaRPr lang="de-DE" altLang="de-DE"/>
          </a:p>
        </p:txBody>
      </p:sp>
      <p:pic>
        <p:nvPicPr>
          <p:cNvPr id="9" name="Picture 6" descr="Stuhl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rosto sorridente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tigela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trenó</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cadeira de baloiço</a:t>
            </a:r>
          </a:p>
          <a:p>
            <a:pPr marL="342900" lvl="0" indent="-342900" defTabSz="914400" fontAlgn="base">
              <a:lnSpc>
                <a:spcPct val="100000"/>
              </a:lnSpc>
              <a:spcBef>
                <a:spcPts val="1200"/>
              </a:spcBef>
              <a:buClr>
                <a:srgbClr val="000000"/>
              </a:buClr>
              <a:buFont typeface="WingDings"/>
              <a:buChar char=""/>
            </a:pPr>
            <a:r>
              <a:rPr lang="pt-PT" altLang="de-DE" sz="2000" dirty="0">
                <a:solidFill>
                  <a:srgbClr val="333333"/>
                </a:solidFill>
                <a:latin typeface="Calibri Light"/>
              </a:rPr>
              <a:t>cabeça de elefante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34</a:t>
            </a:fld>
            <a:endParaRPr lang="de-DE" altLang="de-DE"/>
          </a:p>
        </p:txBody>
      </p:sp>
      <p:pic>
        <p:nvPicPr>
          <p:cNvPr id="9" name="Picture 6" descr="stuhl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78" y="2203704"/>
            <a:ext cx="44478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Figura 2</a:t>
            </a:r>
          </a:p>
        </p:txBody>
      </p:sp>
      <p:sp>
        <p:nvSpPr>
          <p:cNvPr id="3" name="Content Placeholder 2"/>
          <p:cNvSpPr>
            <a:spLocks noGrp="1"/>
          </p:cNvSpPr>
          <p:nvPr>
            <p:ph idx="1"/>
          </p:nvPr>
        </p:nvSpPr>
        <p:spPr/>
        <p:txBody>
          <a:bodyPr/>
          <a:lstStyle/>
          <a:p>
            <a:pPr lvl="0" defTabSz="914400" fontAlgn="base"/>
            <a:r>
              <a:rPr lang="de-DE" altLang="de-DE" sz="2400">
                <a:solidFill>
                  <a:srgbClr val="333333"/>
                </a:solidFill>
                <a:latin typeface="Calibri Light"/>
                <a:cs typeface="Times New Roman" panose="02020603050405020304" pitchFamily="18" charset="0"/>
              </a:rPr>
              <a:t>Aqui,</a:t>
            </a:r>
            <a:r>
              <a:rPr lang="pt-PT" altLang="de-DE" sz="2400" dirty="0">
                <a:solidFill>
                  <a:srgbClr val="333333"/>
                </a:solidFill>
                <a:latin typeface="Calibri Light"/>
                <a:cs typeface="Times New Roman" panose="02020603050405020304" pitchFamily="18" charset="0"/>
              </a:rPr>
              <a:t> não é dada nenhuma resposta alternativa. Assim, deve pensar na imagem com as suas próprias ideias. Sinta-se à vontade para dar várias alternativas. </a:t>
            </a:r>
            <a:r>
              <a:rPr lang="pt-BR" altLang="de-DE" sz="2400" dirty="0">
                <a:solidFill>
                  <a:srgbClr val="333333"/>
                </a:solidFill>
                <a:latin typeface="Calibri Light"/>
                <a:cs typeface="Times New Roman" panose="02020603050405020304" pitchFamily="18" charset="0"/>
              </a:rPr>
              <a:t>Por favor discuta as suas avaliações com o grupo!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10EB9F07-26A4-448C-9CC8-FB9ECE9E8D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36</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7AE292B4-D6BE-4D80-9901-E20797F401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37</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0824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660C8787-DEF4-4D43-8FB5-9BB5288BFA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38</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5556674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3C5E6178-3F87-4ABE-96FE-50EDEB9CCE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39</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5764997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ED468B71-687A-46A3-9D41-8EACD25238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40</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1072015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3B6EEADB-08E9-4B75-B003-DD215982A9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41</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948019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6AB763D5-8A3F-4B83-BEC1-A5B8283462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42</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5826078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a:extLst>
              <a:ext uri="{FF2B5EF4-FFF2-40B4-BE49-F238E27FC236}">
                <a16:creationId xmlns:a16="http://schemas.microsoft.com/office/drawing/2014/main" id="{C7FC006D-AD36-4C08-BD73-C178ACB6B7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481" y="1825625"/>
            <a:ext cx="6155037" cy="4351338"/>
          </a:xfrm>
          <a:prstGeom prst="rect">
            <a:avLst/>
          </a:prstGeom>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43</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7867667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Figura 3</a:t>
            </a:r>
          </a:p>
        </p:txBody>
      </p:sp>
      <p:sp>
        <p:nvSpPr>
          <p:cNvPr id="5" name="Footer Placeholder 4"/>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pt-BR" sz="1000" b="0" i="0" u="none" strike="noStrike" kern="1200" cap="none" spc="0" normalizeH="0" baseline="0" noProof="0">
                <a:ln>
                  <a:noFill/>
                </a:ln>
                <a:solidFill>
                  <a:srgbClr val="333333"/>
                </a:solidFill>
                <a:effectLst/>
                <a:uLnTx/>
                <a:uFillTx/>
                <a:latin typeface="Calibri Light"/>
                <a:ea typeface="+mn-ea"/>
                <a:cs typeface="+mn-cs"/>
              </a:rPr>
              <a:t>Treino Metacognitivo 2 - Saltar para Conclusões I</a:t>
            </a:r>
            <a:endParaRPr kumimoji="0" lang="de-DE" sz="1000" b="0" i="0" u="none" strike="noStrike" kern="1200" cap="none" spc="0" normalizeH="0" baseline="0" noProof="0">
              <a:ln>
                <a:noFill/>
              </a:ln>
              <a:solidFill>
                <a:srgbClr val="333333"/>
              </a:solidFill>
              <a:effectLst/>
              <a:uLnTx/>
              <a:uFillTx/>
              <a:latin typeface="Calibri Light"/>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6676777-2D2C-4FDF-9FFE-0C05BEA32C8A}"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mn-cs"/>
            </a:endParaRPr>
          </a:p>
        </p:txBody>
      </p:sp>
    </p:spTree>
    <p:extLst>
      <p:ext uri="{BB962C8B-B14F-4D97-AF65-F5344CB8AC3E}">
        <p14:creationId xmlns:p14="http://schemas.microsoft.com/office/powerpoint/2010/main" val="15999830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45</a:t>
            </a:fld>
            <a:endParaRPr lang="de-DE" altLang="de-DE"/>
          </a:p>
        </p:txBody>
      </p:sp>
      <p:pic>
        <p:nvPicPr>
          <p:cNvPr id="8" name="Picture 4" descr="elefant paint 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3308705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46</a:t>
            </a:fld>
            <a:endParaRPr lang="de-DE" altLang="de-DE"/>
          </a:p>
        </p:txBody>
      </p:sp>
      <p:pic>
        <p:nvPicPr>
          <p:cNvPr id="8" name="Picture 4" descr="elefant paint 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47</a:t>
            </a:fld>
            <a:endParaRPr lang="de-DE" altLang="de-DE"/>
          </a:p>
        </p:txBody>
      </p:sp>
      <p:pic>
        <p:nvPicPr>
          <p:cNvPr id="8" name="Picture 4" descr="elefant paint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48</a:t>
            </a:fld>
            <a:endParaRPr lang="de-DE" altLang="de-DE"/>
          </a:p>
        </p:txBody>
      </p:sp>
      <p:pic>
        <p:nvPicPr>
          <p:cNvPr id="8" name="Picture 4" descr="elefant paint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49</a:t>
            </a:fld>
            <a:endParaRPr lang="de-DE" altLang="de-DE"/>
          </a:p>
        </p:txBody>
      </p:sp>
      <p:pic>
        <p:nvPicPr>
          <p:cNvPr id="8" name="Picture 4" descr="elefant paint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50</a:t>
            </a:fld>
            <a:endParaRPr lang="de-DE" altLang="de-DE"/>
          </a:p>
        </p:txBody>
      </p:sp>
      <p:pic>
        <p:nvPicPr>
          <p:cNvPr id="8" name="Picture 4" descr="elefant paint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51</a:t>
            </a:fld>
            <a:endParaRPr lang="de-DE" altLang="de-DE"/>
          </a:p>
        </p:txBody>
      </p:sp>
      <p:pic>
        <p:nvPicPr>
          <p:cNvPr id="8" name="Picture 4" descr="elefant paint neu"/>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963" y="2203704"/>
            <a:ext cx="225725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52</a:t>
            </a:fld>
            <a:endParaRPr lang="de-DE" altLang="de-DE"/>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828" y="2203704"/>
            <a:ext cx="225552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Figura</a:t>
            </a:r>
            <a:r>
              <a:rPr lang="en-US" sz="3600" dirty="0">
                <a:latin typeface="Calibri Light"/>
              </a:rPr>
              <a:t> 4</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54</a:t>
            </a:fld>
            <a:endParaRPr lang="de-DE" altLang="de-DE"/>
          </a:p>
        </p:txBody>
      </p:sp>
      <p:pic>
        <p:nvPicPr>
          <p:cNvPr id="8" name="Picture 7" descr="mühl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740" y="2203704"/>
            <a:ext cx="545569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55</a:t>
            </a:fld>
            <a:endParaRPr lang="de-DE" altLang="de-DE"/>
          </a:p>
        </p:txBody>
      </p:sp>
      <p:pic>
        <p:nvPicPr>
          <p:cNvPr id="8" name="Picture 6" descr="mühl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56</a:t>
            </a:fld>
            <a:endParaRPr lang="de-DE" altLang="de-DE"/>
          </a:p>
        </p:txBody>
      </p:sp>
      <p:pic>
        <p:nvPicPr>
          <p:cNvPr id="8" name="Picture 6" descr="mühl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57</a:t>
            </a:fld>
            <a:endParaRPr lang="de-DE" altLang="de-DE"/>
          </a:p>
        </p:txBody>
      </p:sp>
      <p:pic>
        <p:nvPicPr>
          <p:cNvPr id="8" name="Picture 6" descr="mühle6"/>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58</a:t>
            </a:fld>
            <a:endParaRPr lang="de-DE" altLang="de-DE"/>
          </a:p>
        </p:txBody>
      </p:sp>
      <p:pic>
        <p:nvPicPr>
          <p:cNvPr id="8" name="Picture 6" descr="mühl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59</a:t>
            </a:fld>
            <a:endParaRPr lang="de-DE" altLang="de-DE"/>
          </a:p>
        </p:txBody>
      </p:sp>
      <p:pic>
        <p:nvPicPr>
          <p:cNvPr id="8" name="Picture 6" descr="mühl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60</a:t>
            </a:fld>
            <a:endParaRPr lang="de-DE" altLang="de-DE"/>
          </a:p>
        </p:txBody>
      </p:sp>
      <p:pic>
        <p:nvPicPr>
          <p:cNvPr id="8" name="Picture 6" descr="mühl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0394" y="2203704"/>
            <a:ext cx="5454386"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61</a:t>
            </a:fld>
            <a:endParaRPr lang="de-DE" altLang="de-DE"/>
          </a:p>
        </p:txBody>
      </p:sp>
      <p:pic>
        <p:nvPicPr>
          <p:cNvPr id="8" name="Picture 6" descr="müh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013" y="2203704"/>
            <a:ext cx="545314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Figura</a:t>
            </a:r>
            <a:r>
              <a:rPr lang="en-US" sz="3600" dirty="0">
                <a:latin typeface="Calibri Light"/>
              </a:rPr>
              <a:t> 5</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63</a:t>
            </a:fld>
            <a:endParaRPr lang="de-DE" altLang="de-DE"/>
          </a:p>
        </p:txBody>
      </p:sp>
      <p:pic>
        <p:nvPicPr>
          <p:cNvPr id="8" name="Picture 4" descr="Schwein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64</a:t>
            </a:fld>
            <a:endParaRPr lang="de-DE" altLang="de-DE"/>
          </a:p>
        </p:txBody>
      </p:sp>
      <p:pic>
        <p:nvPicPr>
          <p:cNvPr id="8" name="Picture 4" descr="Schwein08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65</a:t>
            </a:fld>
            <a:endParaRPr lang="de-DE" altLang="de-DE"/>
          </a:p>
        </p:txBody>
      </p:sp>
      <p:pic>
        <p:nvPicPr>
          <p:cNvPr id="8" name="Picture 4" descr="Schwein07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66</a:t>
            </a:fld>
            <a:endParaRPr lang="de-DE" altLang="de-DE"/>
          </a:p>
        </p:txBody>
      </p:sp>
      <p:pic>
        <p:nvPicPr>
          <p:cNvPr id="8" name="Picture 4" descr="Schwein06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67</a:t>
            </a:fld>
            <a:endParaRPr lang="de-DE" altLang="de-DE"/>
          </a:p>
        </p:txBody>
      </p:sp>
      <p:pic>
        <p:nvPicPr>
          <p:cNvPr id="8" name="Picture 4" descr="Schwein03_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68</a:t>
            </a:fld>
            <a:endParaRPr lang="de-DE" altLang="de-DE"/>
          </a:p>
        </p:txBody>
      </p:sp>
      <p:pic>
        <p:nvPicPr>
          <p:cNvPr id="8" name="Picture 4" descr="Schwein03_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69</a:t>
            </a:fld>
            <a:endParaRPr lang="de-DE" altLang="de-DE"/>
          </a:p>
        </p:txBody>
      </p:sp>
      <p:pic>
        <p:nvPicPr>
          <p:cNvPr id="8" name="Picture 4" descr="Schwein0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70</a:t>
            </a:fld>
            <a:endParaRPr lang="de-DE" altLang="de-DE"/>
          </a:p>
        </p:txBody>
      </p:sp>
      <p:pic>
        <p:nvPicPr>
          <p:cNvPr id="8" name="Picture 4" descr="Schwein01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931" y="2203704"/>
            <a:ext cx="34373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Opcional: video</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pt-BR" sz="2400" dirty="0">
                <a:solidFill>
                  <a:srgbClr val="004992"/>
                </a:solidFill>
                <a:latin typeface="Calibri Light"/>
                <a:ea typeface="ＭＳ Ｐゴシック" panose="020B0600070205080204" pitchFamily="34" charset="-128"/>
              </a:rPr>
              <a:t>Opcional: podemos encontrar vídeos que ilustram o tópico hoje abordado na seguinte página da web:</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pt-BR" sz="2400" dirty="0">
                <a:solidFill>
                  <a:srgbClr val="333333"/>
                </a:solidFill>
                <a:latin typeface="Calibri Light"/>
                <a:ea typeface="ＭＳ Ｐゴシック" panose="020B0600070205080204" pitchFamily="34" charset="-128"/>
              </a:rPr>
              <a:t>Após a visualização do vídeo, pode-se discutir de que forma está relacionado com o tópico hoje abordado</a:t>
            </a:r>
            <a:r>
              <a:rPr lang="en-US" sz="2400" dirty="0">
                <a:solidFill>
                  <a:srgbClr val="333333"/>
                </a:solidFill>
                <a:latin typeface="Calibri Light"/>
                <a:ea typeface="ＭＳ Ｐゴシック" panose="020B0600070205080204" pitchFamily="34" charset="-128"/>
              </a:rPr>
              <a:t>.</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pt-BR"/>
              <a:t>Treino Metacognitivo 2 - Saltar para Conclusões I</a:t>
            </a:r>
            <a:endParaRPr lang="de-DE"/>
          </a:p>
        </p:txBody>
      </p:sp>
      <p:sp>
        <p:nvSpPr>
          <p:cNvPr id="4" name="Slide Number Placeholder 3"/>
          <p:cNvSpPr>
            <a:spLocks noGrp="1"/>
          </p:cNvSpPr>
          <p:nvPr>
            <p:ph type="sldNum" sz="quarter" idx="12"/>
          </p:nvPr>
        </p:nvSpPr>
        <p:spPr/>
        <p:txBody>
          <a:bodyPr/>
          <a:lstStyle/>
          <a:p>
            <a:fld id="{C1D21DC5-0AC3-45AF-BC9D-7F233B754838}" type="slidenum">
              <a:rPr lang="de-DE" altLang="de-DE" smtClean="0"/>
              <a:pPr/>
              <a:t>71</a:t>
            </a:fld>
            <a:endParaRPr lang="de-DE" altLang="de-DE"/>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[Para </a:t>
            </a:r>
            <a:r>
              <a:rPr lang="en-US" sz="1800" i="1" spc="-5" dirty="0" err="1">
                <a:solidFill>
                  <a:srgbClr val="333333"/>
                </a:solidFill>
                <a:latin typeface="Calibri Light"/>
                <a:ea typeface="ＭＳ Ｐゴシック" panose="020B0600070205080204" pitchFamily="34" charset="-128"/>
                <a:cs typeface="Verdana"/>
              </a:rPr>
              <a:t>os</a:t>
            </a:r>
            <a:r>
              <a:rPr lang="en-US" sz="1800" i="1" spc="-5" dirty="0">
                <a:solidFill>
                  <a:srgbClr val="333333"/>
                </a:solidFill>
                <a:latin typeface="Calibri Light"/>
                <a:ea typeface="ＭＳ Ｐゴシック" panose="020B0600070205080204" pitchFamily="34" charset="-128"/>
                <a:cs typeface="Verdana"/>
              </a:rPr>
              <a:t> </a:t>
            </a:r>
            <a:r>
              <a:rPr lang="en-US" sz="1800" i="1" spc="-5" dirty="0" err="1">
                <a:solidFill>
                  <a:srgbClr val="333333"/>
                </a:solidFill>
                <a:latin typeface="Calibri Light"/>
                <a:ea typeface="ＭＳ Ｐゴシック" panose="020B0600070205080204" pitchFamily="34" charset="-128"/>
                <a:cs typeface="Verdana"/>
              </a:rPr>
              <a:t>terapeutas</a:t>
            </a:r>
            <a:r>
              <a:rPr lang="en-US" sz="1800" i="1" spc="-5" dirty="0">
                <a:solidFill>
                  <a:srgbClr val="333333"/>
                </a:solidFill>
                <a:latin typeface="Calibri Light"/>
                <a:ea typeface="ＭＳ Ｐゴシック" panose="020B0600070205080204" pitchFamily="34" charset="-128"/>
                <a:cs typeface="Verdana"/>
              </a:rPr>
              <a:t>:</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pt-BR" sz="1800" dirty="0">
                <a:solidFill>
                  <a:srgbClr val="333333"/>
                </a:solidFill>
                <a:latin typeface="Calibri Light"/>
                <a:ea typeface="ＭＳ Ｐゴシック" panose="020B0600070205080204" pitchFamily="34" charset="-128"/>
              </a:rPr>
              <a:t>Alguns vídeos contêm linguagem que pode não ser apropriada para todos os tipos de audiência e/ou para todas as culturas. Por favor avalie os vídeos antes de os mostrar</a:t>
            </a:r>
            <a:r>
              <a:rPr lang="de-DE" sz="1800" dirty="0">
                <a:solidFill>
                  <a:srgbClr val="333333"/>
                </a:solidFill>
                <a:latin typeface="Calibri Light"/>
                <a:ea typeface="ＭＳ Ｐゴシック" panose="020B0600070205080204" pitchFamily="34" charset="-128"/>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258032230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Figura</a:t>
            </a:r>
            <a:r>
              <a:rPr lang="en-US" sz="3600" dirty="0">
                <a:latin typeface="Calibri Light"/>
              </a:rPr>
              <a:t> 6</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serra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ponte velha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ouriço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tufo de relva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dragão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vedação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paisagem de montanha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porco-espinho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asa</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73</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pic>
        <p:nvPicPr>
          <p:cNvPr id="8" name="Picture 7" descr="Drache1">
            <a:extLst>
              <a:ext uri="{FF2B5EF4-FFF2-40B4-BE49-F238E27FC236}">
                <a16:creationId xmlns:a16="http://schemas.microsoft.com/office/drawing/2014/main" id="{C59822C6-ABE5-612D-7C2D-2FEDB95ED2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0485" y="2203704"/>
            <a:ext cx="3154204"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serra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ponte velha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ouriço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tufo de relva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dragão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vedação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paisagem de montanha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porco-espinho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asa</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74</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pic>
        <p:nvPicPr>
          <p:cNvPr id="8" name="Picture 6" descr="Drache2">
            <a:extLst>
              <a:ext uri="{FF2B5EF4-FFF2-40B4-BE49-F238E27FC236}">
                <a16:creationId xmlns:a16="http://schemas.microsoft.com/office/drawing/2014/main" id="{EBBDCFF5-6521-2AD2-DC9F-19DEFD625AA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22667" y="2203704"/>
            <a:ext cx="314984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serra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ponte velha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ouriço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tufo de relva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dragão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vedação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paisagem de montanha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porco-espinho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asa</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75</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pic>
        <p:nvPicPr>
          <p:cNvPr id="8" name="Picture 6" descr="Drache3">
            <a:extLst>
              <a:ext uri="{FF2B5EF4-FFF2-40B4-BE49-F238E27FC236}">
                <a16:creationId xmlns:a16="http://schemas.microsoft.com/office/drawing/2014/main" id="{FC8CF7C5-551C-4EC6-E5B5-1D0938F518E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22667" y="2203704"/>
            <a:ext cx="314984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serra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ponte velha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ouriço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tufo de relva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dragão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vedação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paisagem de montanha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porco-espinho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asa</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76</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pic>
        <p:nvPicPr>
          <p:cNvPr id="8" name="Picture 8" descr="Drache4">
            <a:extLst>
              <a:ext uri="{FF2B5EF4-FFF2-40B4-BE49-F238E27FC236}">
                <a16:creationId xmlns:a16="http://schemas.microsoft.com/office/drawing/2014/main" id="{F9F3FBD4-DAA0-F10B-440E-2EAF457CA4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0485" y="2203704"/>
            <a:ext cx="3154204"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serra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ponte velha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ouriço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tufo de relva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dragão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vedação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paisagem de montanha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porco-espinho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asa</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77</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pic>
        <p:nvPicPr>
          <p:cNvPr id="8" name="Picture 8" descr="Drache6">
            <a:extLst>
              <a:ext uri="{FF2B5EF4-FFF2-40B4-BE49-F238E27FC236}">
                <a16:creationId xmlns:a16="http://schemas.microsoft.com/office/drawing/2014/main" id="{018F184D-86FF-ED5D-AC7F-F21B588BD7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0486" y="2203704"/>
            <a:ext cx="315420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serra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ponte velha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ouriço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tufo de relva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dragão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vedação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paisagem de montanha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porco-espinho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asa</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78</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pic>
        <p:nvPicPr>
          <p:cNvPr id="8" name="Picture 6" descr="Drache7">
            <a:extLst>
              <a:ext uri="{FF2B5EF4-FFF2-40B4-BE49-F238E27FC236}">
                <a16:creationId xmlns:a16="http://schemas.microsoft.com/office/drawing/2014/main" id="{2AB4B46D-3D1C-5CF3-1FFC-5AFF0CB3383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22667" y="2203704"/>
            <a:ext cx="314984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serra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ponte velha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ouriço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tufo de relva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dragão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vedação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paisagem de montanha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porco-espinho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asa</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79</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pic>
        <p:nvPicPr>
          <p:cNvPr id="8" name="Picture 6" descr="Drache8">
            <a:extLst>
              <a:ext uri="{FF2B5EF4-FFF2-40B4-BE49-F238E27FC236}">
                <a16:creationId xmlns:a16="http://schemas.microsoft.com/office/drawing/2014/main" id="{61D92C71-B23E-022A-47FA-76A00944EC0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22667" y="2203704"/>
            <a:ext cx="3149840"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Figura</a:t>
            </a:r>
            <a:r>
              <a:rPr lang="en-US" sz="3600" dirty="0">
                <a:latin typeface="Calibri Light"/>
              </a:rPr>
              <a:t> 7</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5778" name="Object 1029"/>
          <p:cNvGraphicFramePr>
            <a:graphicFrameLocks noChangeAspect="1"/>
          </p:cNvGraphicFramePr>
          <p:nvPr>
            <p:extLst>
              <p:ext uri="{D42A27DB-BD31-4B8C-83A1-F6EECF244321}">
                <p14:modId xmlns:p14="http://schemas.microsoft.com/office/powerpoint/2010/main" val="2011378403"/>
              </p:ext>
            </p:extLst>
          </p:nvPr>
        </p:nvGraphicFramePr>
        <p:xfrm>
          <a:off x="3766532" y="1813842"/>
          <a:ext cx="4662114" cy="4371975"/>
        </p:xfrm>
        <a:graphic>
          <a:graphicData uri="http://schemas.openxmlformats.org/presentationml/2006/ole">
            <mc:AlternateContent xmlns:mc="http://schemas.openxmlformats.org/markup-compatibility/2006">
              <mc:Choice xmlns:v="urn:schemas-microsoft-com:vml" Requires="v">
                <p:oleObj name="Bitmap" r:id="rId3" imgW="3495238" imgH="4371429" progId="Paint.Picture">
                  <p:embed/>
                </p:oleObj>
              </mc:Choice>
              <mc:Fallback>
                <p:oleObj name="Bitmap" r:id="rId3" imgW="3495238" imgH="4371429" progId="Paint.Picture">
                  <p:embed/>
                  <p:pic>
                    <p:nvPicPr>
                      <p:cNvPr id="0" name="Object 10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66532" y="1813842"/>
                        <a:ext cx="4662114" cy="437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81</a:t>
            </a:fld>
            <a:endParaRPr lang="de-DE" altLang="de-DE"/>
          </a:p>
        </p:txBody>
      </p:sp>
      <p:pic>
        <p:nvPicPr>
          <p:cNvPr id="8" name="Picture 76"/>
          <p:cNvPicPr>
            <a:picLocks noChangeAspect="1" noChangeArrowheads="1"/>
          </p:cNvPicPr>
          <p:nvPr/>
        </p:nvPicPr>
        <p:blipFill rotWithShape="1">
          <a:blip r:embed="rId5">
            <a:extLst>
              <a:ext uri="{28A0092B-C50C-407E-A947-70E740481C1C}">
                <a14:useLocalDpi xmlns:a14="http://schemas.microsoft.com/office/drawing/2010/main" val="0"/>
              </a:ext>
            </a:extLst>
          </a:blip>
          <a:srcRect t="-1" b="5618"/>
          <a:stretch/>
        </p:blipFill>
        <p:spPr bwMode="auto">
          <a:xfrm>
            <a:off x="4667764" y="2203704"/>
            <a:ext cx="285964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82</a:t>
            </a:fld>
            <a:endParaRPr lang="de-DE" altLang="de-DE"/>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83</a:t>
            </a:fld>
            <a:endParaRPr lang="de-DE" altLang="de-DE"/>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84</a:t>
            </a:fld>
            <a:endParaRPr lang="de-DE" altLang="de-DE"/>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85</a:t>
            </a:fld>
            <a:endParaRPr lang="de-DE" altLang="de-DE"/>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86</a:t>
            </a:fld>
            <a:endParaRPr lang="de-DE" altLang="de-DE"/>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87</a:t>
            </a:fld>
            <a:endParaRPr lang="de-DE" altLang="de-DE"/>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t="-1" b="5618"/>
          <a:stretch/>
        </p:blipFill>
        <p:spPr bwMode="auto">
          <a:xfrm>
            <a:off x="4667749" y="2203704"/>
            <a:ext cx="285967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88</a:t>
            </a:fld>
            <a:endParaRPr lang="de-DE" altLang="de-DE"/>
          </a:p>
        </p:txBody>
      </p:sp>
      <p:pic>
        <p:nvPicPr>
          <p:cNvPr id="8" name="Picture 75"/>
          <p:cNvPicPr>
            <a:picLocks noChangeAspect="1" noChangeArrowheads="1"/>
          </p:cNvPicPr>
          <p:nvPr/>
        </p:nvPicPr>
        <p:blipFill rotWithShape="1">
          <a:blip r:embed="rId3">
            <a:extLst>
              <a:ext uri="{28A0092B-C50C-407E-A947-70E740481C1C}">
                <a14:useLocalDpi xmlns:a14="http://schemas.microsoft.com/office/drawing/2010/main" val="0"/>
              </a:ext>
            </a:extLst>
          </a:blip>
          <a:srcRect b="5618"/>
          <a:stretch/>
        </p:blipFill>
        <p:spPr bwMode="auto">
          <a:xfrm>
            <a:off x="4667748" y="2203704"/>
            <a:ext cx="285967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Figura</a:t>
            </a:r>
            <a:r>
              <a:rPr lang="en-US" sz="3600" dirty="0">
                <a:latin typeface="Calibri Light"/>
              </a:rPr>
              <a:t> 8</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corda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âncora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colar com pendente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cobra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papagaio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esparguete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feijão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auto-estrada</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90</a:t>
            </a:fld>
            <a:endParaRPr lang="de-DE" altLang="de-DE"/>
          </a:p>
        </p:txBody>
      </p:sp>
      <p:pic>
        <p:nvPicPr>
          <p:cNvPr id="9" name="Picture 1027" descr="Ros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
        <p:nvSpPr>
          <p:cNvPr id="4" name="Textfeld 3">
            <a:extLst>
              <a:ext uri="{FF2B5EF4-FFF2-40B4-BE49-F238E27FC236}">
                <a16:creationId xmlns:a16="http://schemas.microsoft.com/office/drawing/2014/main" id="{42BEF227-AA45-4D1E-9EDE-8DAB9BAE02F0}"/>
              </a:ext>
            </a:extLst>
          </p:cNvPr>
          <p:cNvSpPr txBox="1"/>
          <p:nvPr/>
        </p:nvSpPr>
        <p:spPr bwMode="gray">
          <a:xfrm>
            <a:off x="4441403" y="2060848"/>
            <a:ext cx="988368" cy="359984"/>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
        <p:nvSpPr>
          <p:cNvPr id="7" name="Textfeld 6">
            <a:extLst>
              <a:ext uri="{FF2B5EF4-FFF2-40B4-BE49-F238E27FC236}">
                <a16:creationId xmlns:a16="http://schemas.microsoft.com/office/drawing/2014/main" id="{C66E30DA-FE80-4667-8FC5-F66C73523E81}"/>
              </a:ext>
            </a:extLst>
          </p:cNvPr>
          <p:cNvSpPr txBox="1"/>
          <p:nvPr/>
        </p:nvSpPr>
        <p:spPr bwMode="gray">
          <a:xfrm>
            <a:off x="4657427" y="2420832"/>
            <a:ext cx="432048" cy="1728248"/>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corda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âncora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colar com pendente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cobra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papagaio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esparguete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feijão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auto-estrada</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91</a:t>
            </a:fld>
            <a:endParaRPr lang="de-DE" altLang="de-DE"/>
          </a:p>
        </p:txBody>
      </p:sp>
      <p:pic>
        <p:nvPicPr>
          <p:cNvPr id="9" name="Picture 3" descr="Ros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
        <p:nvSpPr>
          <p:cNvPr id="8" name="Textfeld 7">
            <a:extLst>
              <a:ext uri="{FF2B5EF4-FFF2-40B4-BE49-F238E27FC236}">
                <a16:creationId xmlns:a16="http://schemas.microsoft.com/office/drawing/2014/main" id="{F4F46C07-E4B8-458E-8F9A-CD773C19093F}"/>
              </a:ext>
            </a:extLst>
          </p:cNvPr>
          <p:cNvSpPr txBox="1"/>
          <p:nvPr/>
        </p:nvSpPr>
        <p:spPr bwMode="gray">
          <a:xfrm>
            <a:off x="4441403" y="2060848"/>
            <a:ext cx="988368" cy="359984"/>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
        <p:nvSpPr>
          <p:cNvPr id="10" name="Textfeld 9">
            <a:extLst>
              <a:ext uri="{FF2B5EF4-FFF2-40B4-BE49-F238E27FC236}">
                <a16:creationId xmlns:a16="http://schemas.microsoft.com/office/drawing/2014/main" id="{F4128061-2C29-4EB2-8FCA-9EC367619450}"/>
              </a:ext>
            </a:extLst>
          </p:cNvPr>
          <p:cNvSpPr txBox="1"/>
          <p:nvPr/>
        </p:nvSpPr>
        <p:spPr bwMode="gray">
          <a:xfrm>
            <a:off x="4657427" y="2420832"/>
            <a:ext cx="432048" cy="1728248"/>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corda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âncora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colar com pendente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cobra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papagaio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esparguete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feijão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auto-estrada</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92</a:t>
            </a:fld>
            <a:endParaRPr lang="de-DE" altLang="de-DE"/>
          </a:p>
        </p:txBody>
      </p:sp>
      <p:pic>
        <p:nvPicPr>
          <p:cNvPr id="9" name="Picture 2" descr="Ros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
        <p:nvSpPr>
          <p:cNvPr id="8" name="Textfeld 7">
            <a:extLst>
              <a:ext uri="{FF2B5EF4-FFF2-40B4-BE49-F238E27FC236}">
                <a16:creationId xmlns:a16="http://schemas.microsoft.com/office/drawing/2014/main" id="{123568EB-5F6B-4501-8FCD-7D80985274CF}"/>
              </a:ext>
            </a:extLst>
          </p:cNvPr>
          <p:cNvSpPr txBox="1"/>
          <p:nvPr/>
        </p:nvSpPr>
        <p:spPr bwMode="gray">
          <a:xfrm>
            <a:off x="4441403" y="2060848"/>
            <a:ext cx="988368" cy="359984"/>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
        <p:nvSpPr>
          <p:cNvPr id="10" name="Textfeld 9">
            <a:extLst>
              <a:ext uri="{FF2B5EF4-FFF2-40B4-BE49-F238E27FC236}">
                <a16:creationId xmlns:a16="http://schemas.microsoft.com/office/drawing/2014/main" id="{8D6D7D43-07B1-4931-9992-579BB7E86E39}"/>
              </a:ext>
            </a:extLst>
          </p:cNvPr>
          <p:cNvSpPr txBox="1"/>
          <p:nvPr/>
        </p:nvSpPr>
        <p:spPr bwMode="gray">
          <a:xfrm>
            <a:off x="4657427" y="2420832"/>
            <a:ext cx="432048" cy="1728248"/>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corda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âncora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colar com pendente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cobra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papagaio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esparguete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feijão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auto-estrada</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93</a:t>
            </a:fld>
            <a:endParaRPr lang="de-DE" altLang="de-DE"/>
          </a:p>
        </p:txBody>
      </p:sp>
      <p:pic>
        <p:nvPicPr>
          <p:cNvPr id="9" name="Picture 3" descr="Ros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
        <p:nvSpPr>
          <p:cNvPr id="8" name="Textfeld 7">
            <a:extLst>
              <a:ext uri="{FF2B5EF4-FFF2-40B4-BE49-F238E27FC236}">
                <a16:creationId xmlns:a16="http://schemas.microsoft.com/office/drawing/2014/main" id="{70B528E6-6B94-4241-9DE2-60279422B284}"/>
              </a:ext>
            </a:extLst>
          </p:cNvPr>
          <p:cNvSpPr txBox="1"/>
          <p:nvPr/>
        </p:nvSpPr>
        <p:spPr bwMode="gray">
          <a:xfrm>
            <a:off x="4441403" y="2060848"/>
            <a:ext cx="988368" cy="359984"/>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
        <p:nvSpPr>
          <p:cNvPr id="10" name="Textfeld 9">
            <a:extLst>
              <a:ext uri="{FF2B5EF4-FFF2-40B4-BE49-F238E27FC236}">
                <a16:creationId xmlns:a16="http://schemas.microsoft.com/office/drawing/2014/main" id="{5BCA13F4-5B24-4D7F-A276-5003AFBAFE36}"/>
              </a:ext>
            </a:extLst>
          </p:cNvPr>
          <p:cNvSpPr txBox="1"/>
          <p:nvPr/>
        </p:nvSpPr>
        <p:spPr bwMode="gray">
          <a:xfrm>
            <a:off x="4657427" y="2420832"/>
            <a:ext cx="432048" cy="1728248"/>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corda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âncora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colar com pendente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cobra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papagaio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esparguete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feijão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auto-estrada</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94</a:t>
            </a:fld>
            <a:endParaRPr lang="de-DE" altLang="de-DE"/>
          </a:p>
        </p:txBody>
      </p:sp>
      <p:pic>
        <p:nvPicPr>
          <p:cNvPr id="9" name="Picture 3" descr="Rose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
        <p:nvSpPr>
          <p:cNvPr id="8" name="Textfeld 7">
            <a:extLst>
              <a:ext uri="{FF2B5EF4-FFF2-40B4-BE49-F238E27FC236}">
                <a16:creationId xmlns:a16="http://schemas.microsoft.com/office/drawing/2014/main" id="{0D97D40D-2A0E-40F9-A801-B95964B0F3CB}"/>
              </a:ext>
            </a:extLst>
          </p:cNvPr>
          <p:cNvSpPr txBox="1"/>
          <p:nvPr/>
        </p:nvSpPr>
        <p:spPr bwMode="gray">
          <a:xfrm>
            <a:off x="4441403" y="2060848"/>
            <a:ext cx="988368" cy="359984"/>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
        <p:nvSpPr>
          <p:cNvPr id="10" name="Textfeld 9">
            <a:extLst>
              <a:ext uri="{FF2B5EF4-FFF2-40B4-BE49-F238E27FC236}">
                <a16:creationId xmlns:a16="http://schemas.microsoft.com/office/drawing/2014/main" id="{972D9A03-FF6F-48C3-BF0E-4EF4E4C1158E}"/>
              </a:ext>
            </a:extLst>
          </p:cNvPr>
          <p:cNvSpPr txBox="1"/>
          <p:nvPr/>
        </p:nvSpPr>
        <p:spPr bwMode="gray">
          <a:xfrm>
            <a:off x="4657427" y="2420832"/>
            <a:ext cx="432048" cy="1728248"/>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corda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âncora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colar com pendente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cobra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papagaio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esparguete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feijão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auto-estrada</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95</a:t>
            </a:fld>
            <a:endParaRPr lang="de-DE" altLang="de-DE"/>
          </a:p>
        </p:txBody>
      </p:sp>
      <p:pic>
        <p:nvPicPr>
          <p:cNvPr id="9" name="Picture 3" descr="Ros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
        <p:nvSpPr>
          <p:cNvPr id="8" name="Textfeld 7">
            <a:extLst>
              <a:ext uri="{FF2B5EF4-FFF2-40B4-BE49-F238E27FC236}">
                <a16:creationId xmlns:a16="http://schemas.microsoft.com/office/drawing/2014/main" id="{33997E7F-CA8C-4BB0-8D57-88DD00951058}"/>
              </a:ext>
            </a:extLst>
          </p:cNvPr>
          <p:cNvSpPr txBox="1"/>
          <p:nvPr/>
        </p:nvSpPr>
        <p:spPr bwMode="gray">
          <a:xfrm>
            <a:off x="4441403" y="2060848"/>
            <a:ext cx="988368" cy="359984"/>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
        <p:nvSpPr>
          <p:cNvPr id="10" name="Textfeld 9">
            <a:extLst>
              <a:ext uri="{FF2B5EF4-FFF2-40B4-BE49-F238E27FC236}">
                <a16:creationId xmlns:a16="http://schemas.microsoft.com/office/drawing/2014/main" id="{E1274F3E-0F21-444C-91AF-ECAFD1F80DC3}"/>
              </a:ext>
            </a:extLst>
          </p:cNvPr>
          <p:cNvSpPr txBox="1"/>
          <p:nvPr/>
        </p:nvSpPr>
        <p:spPr bwMode="gray">
          <a:xfrm>
            <a:off x="4657427" y="2420832"/>
            <a:ext cx="432048" cy="1728248"/>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corda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âncora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colar com pendente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cobra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papagaio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esparguete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feijão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auto-estrada</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96</a:t>
            </a:fld>
            <a:endParaRPr lang="de-DE" altLang="de-DE"/>
          </a:p>
        </p:txBody>
      </p:sp>
      <p:pic>
        <p:nvPicPr>
          <p:cNvPr id="9" name="Picture 3" descr="Rose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
        <p:nvSpPr>
          <p:cNvPr id="8" name="Textfeld 7">
            <a:extLst>
              <a:ext uri="{FF2B5EF4-FFF2-40B4-BE49-F238E27FC236}">
                <a16:creationId xmlns:a16="http://schemas.microsoft.com/office/drawing/2014/main" id="{47FC1D1E-4F0A-4C14-8DF4-0ED1ACF5A54A}"/>
              </a:ext>
            </a:extLst>
          </p:cNvPr>
          <p:cNvSpPr txBox="1"/>
          <p:nvPr/>
        </p:nvSpPr>
        <p:spPr bwMode="gray">
          <a:xfrm>
            <a:off x="4441403" y="2060848"/>
            <a:ext cx="988368" cy="359984"/>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
        <p:nvSpPr>
          <p:cNvPr id="10" name="Textfeld 9">
            <a:extLst>
              <a:ext uri="{FF2B5EF4-FFF2-40B4-BE49-F238E27FC236}">
                <a16:creationId xmlns:a16="http://schemas.microsoft.com/office/drawing/2014/main" id="{D4D3B2BB-D6A9-430F-A1F2-29621FA860B1}"/>
              </a:ext>
            </a:extLst>
          </p:cNvPr>
          <p:cNvSpPr txBox="1"/>
          <p:nvPr/>
        </p:nvSpPr>
        <p:spPr bwMode="gray">
          <a:xfrm>
            <a:off x="4657427" y="2420832"/>
            <a:ext cx="432048" cy="1728248"/>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corda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âncora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colar com pendente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cobra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papagaio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esparguete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feijão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auto-estrada</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97</a:t>
            </a:fld>
            <a:endParaRPr lang="de-DE" altLang="de-DE"/>
          </a:p>
        </p:txBody>
      </p:sp>
      <p:pic>
        <p:nvPicPr>
          <p:cNvPr id="9" name="Picture 3" descr="Ro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082" y="2203704"/>
            <a:ext cx="245901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
        <p:nvSpPr>
          <p:cNvPr id="8" name="Textfeld 7">
            <a:extLst>
              <a:ext uri="{FF2B5EF4-FFF2-40B4-BE49-F238E27FC236}">
                <a16:creationId xmlns:a16="http://schemas.microsoft.com/office/drawing/2014/main" id="{E7193C75-664E-44E3-9E84-E25CFC5048AF}"/>
              </a:ext>
            </a:extLst>
          </p:cNvPr>
          <p:cNvSpPr txBox="1"/>
          <p:nvPr/>
        </p:nvSpPr>
        <p:spPr bwMode="gray">
          <a:xfrm>
            <a:off x="4441403" y="2060848"/>
            <a:ext cx="988368" cy="359984"/>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
        <p:nvSpPr>
          <p:cNvPr id="10" name="Textfeld 9">
            <a:extLst>
              <a:ext uri="{FF2B5EF4-FFF2-40B4-BE49-F238E27FC236}">
                <a16:creationId xmlns:a16="http://schemas.microsoft.com/office/drawing/2014/main" id="{99FBEA5E-2C3A-4D69-975F-1B5CF3967572}"/>
              </a:ext>
            </a:extLst>
          </p:cNvPr>
          <p:cNvSpPr txBox="1"/>
          <p:nvPr/>
        </p:nvSpPr>
        <p:spPr bwMode="gray">
          <a:xfrm>
            <a:off x="4657427" y="2420832"/>
            <a:ext cx="432048" cy="1728248"/>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Figura</a:t>
            </a:r>
            <a:r>
              <a:rPr lang="en-US" sz="3600" dirty="0">
                <a:latin typeface="Calibri Light"/>
              </a:rPr>
              <a:t> 9</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99</a:t>
            </a:fld>
            <a:endParaRPr lang="de-DE" altLang="de-DE"/>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967" y="2203704"/>
            <a:ext cx="2723241"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100</a:t>
            </a:fld>
            <a:endParaRPr lang="de-DE" altLang="de-DE"/>
          </a:p>
        </p:txBody>
      </p:sp>
      <p:pic>
        <p:nvPicPr>
          <p:cNvPr id="8" name="Picture 3" descr="maulwur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101</a:t>
            </a:fld>
            <a:endParaRPr lang="de-DE" altLang="de-DE"/>
          </a:p>
        </p:txBody>
      </p:sp>
      <p:pic>
        <p:nvPicPr>
          <p:cNvPr id="8" name="Picture 3" descr="maulwurf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102</a:t>
            </a:fld>
            <a:endParaRPr lang="de-DE" altLang="de-DE"/>
          </a:p>
        </p:txBody>
      </p:sp>
      <p:pic>
        <p:nvPicPr>
          <p:cNvPr id="8" name="Picture 3" descr="maulwurf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103</a:t>
            </a:fld>
            <a:endParaRPr lang="de-DE" altLang="de-DE"/>
          </a:p>
        </p:txBody>
      </p:sp>
      <p:pic>
        <p:nvPicPr>
          <p:cNvPr id="8" name="Picture 3" descr="maulwurf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104</a:t>
            </a:fld>
            <a:endParaRPr lang="de-DE" altLang="de-DE"/>
          </a:p>
        </p:txBody>
      </p:sp>
      <p:pic>
        <p:nvPicPr>
          <p:cNvPr id="8" name="Picture 3" descr="maulwurf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105</a:t>
            </a:fld>
            <a:endParaRPr lang="de-DE" altLang="de-DE"/>
          </a:p>
        </p:txBody>
      </p:sp>
      <p:pic>
        <p:nvPicPr>
          <p:cNvPr id="8" name="Picture 3" descr="maulwurf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106</a:t>
            </a:fld>
            <a:endParaRPr lang="de-DE" altLang="de-DE"/>
          </a:p>
        </p:txBody>
      </p:sp>
      <p:pic>
        <p:nvPicPr>
          <p:cNvPr id="8" name="Picture 3" descr="maulwurf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Figura</a:t>
            </a:r>
            <a:r>
              <a:rPr lang="en-US" sz="3600" dirty="0">
                <a:latin typeface="Calibri Light"/>
              </a:rPr>
              <a:t> 10</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homem com roupa de inverno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cenário de rio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sereia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polvo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mexilhão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peixe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108</a:t>
            </a:fld>
            <a:endParaRPr lang="de-DE" altLang="de-DE"/>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7000" y="220486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homem com roupa de inverno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cenário de rio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sereia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polvo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mexilhão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peixe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109</a:t>
            </a:fld>
            <a:endParaRPr lang="de-DE" altLang="de-DE"/>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7347" y="220486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homem com roupa de inverno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cenário de rio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sereia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polvo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mexilhão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peixe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110</a:t>
            </a:fld>
            <a:endParaRPr lang="de-DE" altLang="de-DE"/>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5685" y="220486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homem com roupa de inverno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cenário de rio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sereia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polvo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mexilhão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peixe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111</a:t>
            </a:fld>
            <a:endParaRPr lang="de-DE" altLang="de-DE"/>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7000" y="220486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homem com roupa de inverno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cenário de rio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sereia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polvo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mexilhão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peixe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112</a:t>
            </a:fld>
            <a:endParaRPr lang="de-DE" altLang="de-DE"/>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4023" y="220486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homem com roupa de inverno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cenário de rio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sereia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polvo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mexilhão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peixe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113</a:t>
            </a:fld>
            <a:endParaRPr lang="de-DE" altLang="de-DE"/>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7000" y="220486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homem com roupa de inverno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cenário de rio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sereia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polvo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mexilhão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peixe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114</a:t>
            </a:fld>
            <a:endParaRPr lang="de-DE" altLang="de-DE"/>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9955" y="2204864"/>
            <a:ext cx="4572000" cy="28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homem com roupa de inverno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cenário de rio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sereia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polvo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mexilhão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peixe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115</a:t>
            </a:fld>
            <a:endParaRPr lang="de-DE" altLang="de-DE"/>
          </a:p>
        </p:txBody>
      </p:sp>
      <p:pic>
        <p:nvPicPr>
          <p:cNvPr id="9"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7000" y="2204864"/>
            <a:ext cx="4572000" cy="281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Conjunto de Tarefas 2:</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116</a:t>
            </a:fld>
            <a:endParaRPr lang="de-DE" altLang="de-DE"/>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é que vê?</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117</a:t>
            </a:fld>
            <a:endParaRPr lang="de-DE" altLang="de-DE"/>
          </a:p>
        </p:txBody>
      </p:sp>
      <p:pic>
        <p:nvPicPr>
          <p:cNvPr id="8"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3"/>
          <p:cNvSpPr>
            <a:spLocks noChangeArrowheads="1"/>
          </p:cNvSpPr>
          <p:nvPr/>
        </p:nvSpPr>
        <p:spPr bwMode="auto">
          <a:xfrm>
            <a:off x="508132" y="1813842"/>
            <a:ext cx="113760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50000"/>
              </a:lnSpc>
              <a:spcBef>
                <a:spcPct val="0"/>
              </a:spcBef>
              <a:buClrTx/>
              <a:buFontTx/>
              <a:buNone/>
            </a:pPr>
            <a:r>
              <a:rPr lang="de-DE" altLang="de-DE" sz="4000" b="1">
                <a:solidFill>
                  <a:schemeClr val="bg1"/>
                </a:solidFill>
                <a:latin typeface="Calibri Light"/>
              </a:rPr>
              <a:t>O que é que vê agora?</a:t>
            </a:r>
            <a:endParaRPr lang="en-US" altLang="de-DE" sz="4000" b="1">
              <a:solidFill>
                <a:schemeClr val="bg1"/>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Casal de idosos, cálice ou...?</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118</a:t>
            </a:fld>
            <a:endParaRPr lang="de-DE" altLang="de-DE"/>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é que vê?</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119</a:t>
            </a:fld>
            <a:endParaRPr lang="de-DE" altLang="de-DE"/>
          </a:p>
        </p:txBody>
      </p:sp>
      <p:pic>
        <p:nvPicPr>
          <p:cNvPr id="8" name="Picture 7"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é que vê?</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120</a:t>
            </a:fld>
            <a:endParaRPr lang="de-DE" altLang="de-DE"/>
          </a:p>
        </p:txBody>
      </p:sp>
      <p:pic>
        <p:nvPicPr>
          <p:cNvPr id="8" name="Picture 7"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6"/>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1" name="Oval 5"/>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2" name="Oval 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ctr" defTabSz="914400" fontAlgn="base"/>
            <a:r>
              <a:rPr lang="pt-PT" altLang="de-DE" sz="2400" dirty="0">
                <a:solidFill>
                  <a:srgbClr val="333333"/>
                </a:solidFill>
                <a:latin typeface="Calibri Light"/>
              </a:rPr>
              <a:t>As decisões precipitadas nem sempre levam a erros, mas às vezes contam apenas metade da verdade!</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121</a:t>
            </a:fld>
            <a:endParaRPr lang="de-DE" altLang="de-DE"/>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ctr" defTabSz="914400" fontAlgn="base"/>
            <a:r>
              <a:rPr lang="pt-PT" altLang="de-DE" sz="2400" dirty="0">
                <a:solidFill>
                  <a:srgbClr val="333333"/>
                </a:solidFill>
                <a:latin typeface="Calibri Light"/>
              </a:rPr>
              <a:t>As decisões precipitadas nem sempre levam a erros, mas às vezes contam apenas metade da verdade!</a:t>
            </a:r>
          </a:p>
          <a:p>
            <a:pPr lvl="0" algn="ctr" defTabSz="914400" fontAlgn="base"/>
            <a:r>
              <a:rPr lang="de-DE" altLang="de-DE" sz="2400" dirty="0">
                <a:solidFill>
                  <a:srgbClr val="004992"/>
                </a:solidFill>
                <a:latin typeface="Calibri Light"/>
              </a:rPr>
              <a:t>Tente descobrir todos os detalhes/figuras nas seguintes imagens!</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122</a:t>
            </a:fld>
            <a:endParaRPr lang="de-DE" altLang="de-DE"/>
          </a:p>
        </p:txBody>
      </p:sp>
    </p:spTree>
    <p:extLst>
      <p:ext uri="{BB962C8B-B14F-4D97-AF65-F5344CB8AC3E}">
        <p14:creationId xmlns:p14="http://schemas.microsoft.com/office/powerpoint/2010/main" val="304610471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123</a:t>
            </a:fld>
            <a:endParaRPr lang="de-DE" altLang="de-DE"/>
          </a:p>
        </p:txBody>
      </p:sp>
      <p:pic>
        <p:nvPicPr>
          <p:cNvPr id="8"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124</a:t>
            </a:fld>
            <a:endParaRPr lang="de-DE" altLang="de-DE"/>
          </a:p>
        </p:txBody>
      </p:sp>
      <p:pic>
        <p:nvPicPr>
          <p:cNvPr id="8"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Mulher velha, mulher nova, homem com um bigode?</a:t>
            </a:r>
            <a:endParaRPr lang="en-US" sz="2400" dirty="0">
              <a:solidFill>
                <a:srgbClr val="333333"/>
              </a:solidFill>
              <a:latin typeface="Calibri Light"/>
              <a:ea typeface="+mj-ea"/>
              <a:cs typeface="+mj-cs"/>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125</a:t>
            </a:fld>
            <a:endParaRPr lang="de-DE" altLang="de-DE"/>
          </a:p>
        </p:txBody>
      </p:sp>
      <p:pic>
        <p:nvPicPr>
          <p:cNvPr id="8"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126</a:t>
            </a:fld>
            <a:endParaRPr lang="de-DE" altLang="de-DE"/>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Homem velho ou um cavaleiro?</a:t>
            </a:r>
            <a:endParaRPr lang="en-US" sz="2400" dirty="0">
              <a:solidFill>
                <a:srgbClr val="333333"/>
              </a:solidFill>
              <a:latin typeface="Calibri Light"/>
              <a:ea typeface="+mj-ea"/>
              <a:cs typeface="+mj-cs"/>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127</a:t>
            </a:fld>
            <a:endParaRPr lang="de-DE" altLang="de-DE"/>
          </a:p>
        </p:txBody>
      </p:sp>
      <p:pic>
        <p:nvPicPr>
          <p:cNvPr id="8"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128</a:t>
            </a:fld>
            <a:endParaRPr lang="de-DE" altLang="de-DE"/>
          </a:p>
        </p:txBody>
      </p:sp>
      <p:pic>
        <p:nvPicPr>
          <p:cNvPr id="8"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s-ES" sz="2400">
                <a:solidFill>
                  <a:srgbClr val="333333"/>
                </a:solidFill>
                <a:latin typeface="Calibri Light"/>
                <a:ea typeface="+mj-ea"/>
                <a:cs typeface="+mj-cs"/>
              </a:rPr>
              <a:t>Pato ou coelho?</a:t>
            </a:r>
            <a:endParaRPr lang="en-US" sz="2400" dirty="0">
              <a:solidFill>
                <a:srgbClr val="333333"/>
              </a:solidFill>
              <a:latin typeface="Calibri Light"/>
              <a:ea typeface="+mj-ea"/>
              <a:cs typeface="+mj-cs"/>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129</a:t>
            </a:fld>
            <a:endParaRPr lang="de-DE" altLang="de-DE"/>
          </a:p>
        </p:txBody>
      </p:sp>
      <p:pic>
        <p:nvPicPr>
          <p:cNvPr id="8"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130</a:t>
            </a:fld>
            <a:endParaRPr lang="de-DE" altLang="de-DE"/>
          </a:p>
        </p:txBody>
      </p:sp>
      <p:pic>
        <p:nvPicPr>
          <p:cNvPr id="8"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O que veria se virasse a imagem de cabeça para baixo?</a:t>
            </a:r>
            <a:endParaRPr lang="en-US" sz="2400" dirty="0">
              <a:solidFill>
                <a:srgbClr val="333333"/>
              </a:solidFill>
              <a:latin typeface="Calibri Light"/>
              <a:ea typeface="+mj-ea"/>
              <a:cs typeface="+mj-cs"/>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131</a:t>
            </a:fld>
            <a:endParaRPr lang="de-DE" altLang="de-DE"/>
          </a:p>
        </p:txBody>
      </p:sp>
      <p:pic>
        <p:nvPicPr>
          <p:cNvPr id="8"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s-ES" sz="2400">
                <a:solidFill>
                  <a:srgbClr val="333333"/>
                </a:solidFill>
                <a:latin typeface="Calibri Light"/>
                <a:ea typeface="+mj-ea"/>
                <a:cs typeface="+mj-cs"/>
              </a:rPr>
              <a:t>Cavalo ou Cavaleiro?</a:t>
            </a:r>
            <a:endParaRPr lang="en-US" sz="2400" dirty="0">
              <a:solidFill>
                <a:srgbClr val="333333"/>
              </a:solidFill>
              <a:latin typeface="Calibri Light"/>
              <a:ea typeface="+mj-ea"/>
              <a:cs typeface="+mj-cs"/>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132</a:t>
            </a:fld>
            <a:endParaRPr lang="de-DE" altLang="de-DE"/>
          </a:p>
        </p:txBody>
      </p:sp>
      <p:pic>
        <p:nvPicPr>
          <p:cNvPr id="8" name="Picture 7"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133</a:t>
            </a:fld>
            <a:endParaRPr lang="de-DE" altLang="de-DE"/>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s-ES" sz="2400">
                <a:solidFill>
                  <a:srgbClr val="333333"/>
                </a:solidFill>
                <a:latin typeface="Calibri Light"/>
                <a:ea typeface="+mj-ea"/>
                <a:cs typeface="+mj-cs"/>
              </a:rPr>
              <a:t>Caveiras ou uma padaria?</a:t>
            </a:r>
            <a:endParaRPr lang="en-US" sz="2400" dirty="0">
              <a:solidFill>
                <a:srgbClr val="333333"/>
              </a:solidFill>
              <a:latin typeface="Calibri Light"/>
              <a:ea typeface="+mj-ea"/>
              <a:cs typeface="+mj-cs"/>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é que vê?</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134</a:t>
            </a:fld>
            <a:endParaRPr lang="de-DE" altLang="de-DE"/>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Tente descobrir todos os detalhes!</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135</a:t>
            </a:fld>
            <a:endParaRPr lang="de-DE" altLang="de-DE"/>
          </a:p>
        </p:txBody>
      </p:sp>
      <p:pic>
        <p:nvPicPr>
          <p:cNvPr id="8"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136</a:t>
            </a:fld>
            <a:endParaRPr lang="de-DE" altLang="de-DE"/>
          </a:p>
        </p:txBody>
      </p:sp>
      <p:pic>
        <p:nvPicPr>
          <p:cNvPr id="8"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Oval 8"/>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0" name="Oval 7"/>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1" name="Oval 6"/>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2" name="Oval 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Transferência para vida diária</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latin typeface="Calibri Light"/>
              </a:rPr>
              <a:t>Objectivos de Aprendizagem:</a:t>
            </a:r>
          </a:p>
          <a:p>
            <a:pPr marL="342900" lvl="0" indent="-342900" defTabSz="914400" fontAlgn="base">
              <a:lnSpc>
                <a:spcPct val="100000"/>
              </a:lnSpc>
              <a:spcBef>
                <a:spcPts val="1200"/>
              </a:spcBef>
              <a:buClr>
                <a:srgbClr val="333333"/>
              </a:buClr>
              <a:buFont typeface="WingDings"/>
              <a:buChar char=""/>
            </a:pPr>
            <a:r>
              <a:rPr lang="pt-PT" altLang="de-DE" sz="2000" dirty="0">
                <a:solidFill>
                  <a:srgbClr val="333333"/>
                </a:solidFill>
                <a:latin typeface="Calibri Light"/>
              </a:rPr>
              <a:t>Os últimos slides demonstraram que as decisões rápidas conduzem-nos muitas vezes a erros e que apenas “a metade da verdade” é reconhecida.</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137</a:t>
            </a:fld>
            <a:endParaRPr lang="de-DE" altLang="de-DE"/>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Transferência para vida diária</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latin typeface="Calibri Light"/>
              </a:rPr>
              <a:t>Objectivos de Aprendizagem:</a:t>
            </a:r>
          </a:p>
          <a:p>
            <a:pPr marL="342900" lvl="0" indent="-342900" defTabSz="914400" fontAlgn="base">
              <a:lnSpc>
                <a:spcPct val="100000"/>
              </a:lnSpc>
              <a:spcBef>
                <a:spcPts val="1200"/>
              </a:spcBef>
              <a:buClr>
                <a:srgbClr val="333333"/>
              </a:buClr>
              <a:buFont typeface="WingDings"/>
              <a:buChar char=""/>
            </a:pPr>
            <a:r>
              <a:rPr lang="pt-PT" altLang="de-DE" sz="2000" dirty="0">
                <a:solidFill>
                  <a:srgbClr val="333333"/>
                </a:solidFill>
                <a:latin typeface="Calibri Light"/>
              </a:rPr>
              <a:t>Os últimos slides demonstraram que as decisões rápidas conduzem-nos muitas vezes a erros e que apenas “a metade da verdade” é reconhecida.</a:t>
            </a:r>
          </a:p>
          <a:p>
            <a:pPr marL="342900" lvl="0" indent="-342900" defTabSz="914400" fontAlgn="base">
              <a:lnSpc>
                <a:spcPct val="100000"/>
              </a:lnSpc>
              <a:spcBef>
                <a:spcPts val="1200"/>
              </a:spcBef>
              <a:buClr>
                <a:srgbClr val="333333"/>
              </a:buClr>
              <a:buFont typeface="WingDings"/>
              <a:buChar char=""/>
            </a:pPr>
            <a:r>
              <a:rPr lang="pt-PT" altLang="de-DE" sz="2000" dirty="0">
                <a:solidFill>
                  <a:srgbClr val="004992"/>
                </a:solidFill>
                <a:latin typeface="Calibri Light"/>
                <a:cs typeface="Times New Roman" panose="02020603050405020304" pitchFamily="18" charset="0"/>
              </a:rPr>
              <a:t>Por isso procure o máximo de informações possível </a:t>
            </a:r>
            <a:r>
              <a:rPr lang="pt-PT" altLang="de-DE" sz="2000" dirty="0">
                <a:solidFill>
                  <a:srgbClr val="333333"/>
                </a:solidFill>
                <a:latin typeface="Calibri Light"/>
                <a:cs typeface="Times New Roman" panose="02020603050405020304" pitchFamily="18" charset="0"/>
              </a:rPr>
              <a:t>e troque opiniões com os outros, especialmente quando as decisões são importantes (e.g. sensação de que o seu vizinho está a persegui-lo </a:t>
            </a:r>
            <a:r>
              <a:rPr lang="pt-PT" altLang="de-DE" sz="2000" dirty="0">
                <a:solidFill>
                  <a:srgbClr val="333333"/>
                </a:solidFill>
                <a:latin typeface="Times New Roman"/>
                <a:cs typeface="Times New Roman" panose="02020603050405020304" pitchFamily="18" charset="0"/>
                <a:sym typeface="Wingdings" panose="05000000000000000000" pitchFamily="2" charset="2"/>
              </a:rPr>
              <a:t>→</a:t>
            </a:r>
            <a:r>
              <a:rPr lang="pt-PT" altLang="de-DE" sz="2000" dirty="0">
                <a:solidFill>
                  <a:srgbClr val="333333"/>
                </a:solidFill>
                <a:latin typeface="Calibri Light"/>
                <a:cs typeface="Times New Roman" panose="02020603050405020304" pitchFamily="18" charset="0"/>
              </a:rPr>
              <a:t> não ataque os supostos inimigos imediatamente!).</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138</a:t>
            </a:fld>
            <a:endParaRPr lang="de-DE" altLang="de-DE"/>
          </a:p>
        </p:txBody>
      </p:sp>
    </p:spTree>
    <p:extLst>
      <p:ext uri="{BB962C8B-B14F-4D97-AF65-F5344CB8AC3E}">
        <p14:creationId xmlns:p14="http://schemas.microsoft.com/office/powerpoint/2010/main" val="405172238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Transferência para vida diária</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latin typeface="Calibri Light"/>
              </a:rPr>
              <a:t>Objectivos de Aprendizagem:</a:t>
            </a:r>
          </a:p>
          <a:p>
            <a:pPr marL="342900" lvl="0" indent="-342900" defTabSz="914400" fontAlgn="base">
              <a:lnSpc>
                <a:spcPct val="100000"/>
              </a:lnSpc>
              <a:spcBef>
                <a:spcPts val="1200"/>
              </a:spcBef>
              <a:buClr>
                <a:srgbClr val="333333"/>
              </a:buClr>
              <a:buFont typeface="WingDings"/>
              <a:buChar char=""/>
            </a:pPr>
            <a:r>
              <a:rPr lang="pt-PT" altLang="de-DE" sz="2000" dirty="0">
                <a:solidFill>
                  <a:srgbClr val="333333"/>
                </a:solidFill>
                <a:latin typeface="Calibri Light"/>
              </a:rPr>
              <a:t>Os últimos slides demonstraram que as decisões rápidas conduzem-nos muitas vezes a erros e que apenas “a metade da verdade” é reconhecida.</a:t>
            </a:r>
          </a:p>
          <a:p>
            <a:pPr marL="342900" lvl="0" indent="-342900" defTabSz="914400" fontAlgn="base">
              <a:lnSpc>
                <a:spcPct val="100000"/>
              </a:lnSpc>
              <a:spcBef>
                <a:spcPts val="1200"/>
              </a:spcBef>
              <a:buClr>
                <a:srgbClr val="333333"/>
              </a:buClr>
              <a:buFont typeface="WingDings"/>
              <a:buChar char=""/>
            </a:pPr>
            <a:r>
              <a:rPr lang="pt-PT" altLang="de-DE" sz="2000" dirty="0">
                <a:solidFill>
                  <a:srgbClr val="004992"/>
                </a:solidFill>
                <a:latin typeface="Calibri Light"/>
                <a:cs typeface="Times New Roman" panose="02020603050405020304" pitchFamily="18" charset="0"/>
              </a:rPr>
              <a:t>Por isso procure o máximo de informações possível </a:t>
            </a:r>
            <a:r>
              <a:rPr lang="pt-PT" altLang="de-DE" sz="2000" dirty="0">
                <a:solidFill>
                  <a:srgbClr val="333333"/>
                </a:solidFill>
                <a:latin typeface="Calibri Light"/>
                <a:cs typeface="Times New Roman" panose="02020603050405020304" pitchFamily="18" charset="0"/>
              </a:rPr>
              <a:t>e troque opiniões com os outros, especialmente quando as decisões são importantes (e.g. sensação de que o seu vizinho está a persegui-lo </a:t>
            </a:r>
            <a:r>
              <a:rPr lang="pt-PT" altLang="de-DE" sz="2000" dirty="0">
                <a:solidFill>
                  <a:srgbClr val="333333"/>
                </a:solidFill>
                <a:latin typeface="Times New Roman"/>
                <a:cs typeface="Times New Roman" panose="02020603050405020304" pitchFamily="18" charset="0"/>
                <a:sym typeface="Wingdings" panose="05000000000000000000" pitchFamily="2" charset="2"/>
              </a:rPr>
              <a:t>→</a:t>
            </a:r>
            <a:r>
              <a:rPr lang="pt-PT" altLang="de-DE" sz="2000" dirty="0">
                <a:solidFill>
                  <a:srgbClr val="333333"/>
                </a:solidFill>
                <a:latin typeface="Calibri Light"/>
                <a:cs typeface="Times New Roman" panose="02020603050405020304" pitchFamily="18" charset="0"/>
              </a:rPr>
              <a:t> não ataque os supostos inimigos imediatamente!).</a:t>
            </a:r>
          </a:p>
          <a:p>
            <a:pPr marL="342900" lvl="0" indent="-342900" defTabSz="914400" fontAlgn="base">
              <a:lnSpc>
                <a:spcPct val="100000"/>
              </a:lnSpc>
              <a:spcBef>
                <a:spcPts val="1200"/>
              </a:spcBef>
              <a:buClr>
                <a:srgbClr val="333333"/>
              </a:buClr>
              <a:buFont typeface="WingDings"/>
              <a:buChar char=""/>
            </a:pPr>
            <a:r>
              <a:rPr lang="pt-PT" altLang="de-DE" sz="2000" dirty="0">
                <a:solidFill>
                  <a:srgbClr val="333333"/>
                </a:solidFill>
                <a:latin typeface="Calibri Light"/>
              </a:rPr>
              <a:t>Para eventos de menor importância, podemos decidir rapidamente (ex. escolher a marca de um iogurte, ou o tipo de bolo, ou marcar os números na lotaria).</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139</a:t>
            </a:fld>
            <a:endParaRPr lang="de-DE" altLang="de-DE"/>
          </a:p>
        </p:txBody>
      </p:sp>
    </p:spTree>
    <p:extLst>
      <p:ext uri="{BB962C8B-B14F-4D97-AF65-F5344CB8AC3E}">
        <p14:creationId xmlns:p14="http://schemas.microsoft.com/office/powerpoint/2010/main" val="190722879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Transferência para vida diária</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latin typeface="Calibri Light"/>
              </a:rPr>
              <a:t>Objectivos de Aprendizagem:</a:t>
            </a:r>
          </a:p>
          <a:p>
            <a:pPr marL="342900" lvl="0" indent="-342900" defTabSz="914400" fontAlgn="base">
              <a:lnSpc>
                <a:spcPct val="100000"/>
              </a:lnSpc>
              <a:spcBef>
                <a:spcPts val="1200"/>
              </a:spcBef>
              <a:buClr>
                <a:srgbClr val="333333"/>
              </a:buClr>
              <a:buFont typeface="WingDings"/>
              <a:buChar char=""/>
            </a:pPr>
            <a:r>
              <a:rPr lang="pt-PT" altLang="de-DE" sz="2000" dirty="0">
                <a:solidFill>
                  <a:srgbClr val="333333"/>
                </a:solidFill>
                <a:latin typeface="Calibri Light"/>
              </a:rPr>
              <a:t>Os últimos slides demonstraram que as decisões rápidas conduzem-nos muitas vezes a erros e que apenas “a metade da verdade” é reconhecida.</a:t>
            </a:r>
          </a:p>
          <a:p>
            <a:pPr marL="342900" lvl="0" indent="-342900" defTabSz="914400" fontAlgn="base">
              <a:lnSpc>
                <a:spcPct val="100000"/>
              </a:lnSpc>
              <a:spcBef>
                <a:spcPts val="1200"/>
              </a:spcBef>
              <a:buClr>
                <a:srgbClr val="333333"/>
              </a:buClr>
              <a:buFont typeface="WingDings"/>
              <a:buChar char=""/>
            </a:pPr>
            <a:r>
              <a:rPr lang="pt-PT" altLang="de-DE" sz="2000" dirty="0">
                <a:solidFill>
                  <a:srgbClr val="004992"/>
                </a:solidFill>
                <a:latin typeface="Calibri Light"/>
                <a:cs typeface="Times New Roman" panose="02020603050405020304" pitchFamily="18" charset="0"/>
              </a:rPr>
              <a:t>Por isso procure o máximo de informações possível </a:t>
            </a:r>
            <a:r>
              <a:rPr lang="pt-PT" altLang="de-DE" sz="2000" dirty="0">
                <a:solidFill>
                  <a:srgbClr val="333333"/>
                </a:solidFill>
                <a:latin typeface="Calibri Light"/>
                <a:cs typeface="Times New Roman" panose="02020603050405020304" pitchFamily="18" charset="0"/>
              </a:rPr>
              <a:t>e troque opiniões com os outros, especialmente quando as decisões são importantes (e.g. sensação de que o seu vizinho está a persegui-lo </a:t>
            </a:r>
            <a:r>
              <a:rPr lang="pt-PT" altLang="de-DE" sz="2000" dirty="0">
                <a:solidFill>
                  <a:srgbClr val="333333"/>
                </a:solidFill>
                <a:latin typeface="Times New Roman"/>
                <a:cs typeface="Times New Roman" panose="02020603050405020304" pitchFamily="18" charset="0"/>
                <a:sym typeface="Wingdings" panose="05000000000000000000" pitchFamily="2" charset="2"/>
              </a:rPr>
              <a:t>→</a:t>
            </a:r>
            <a:r>
              <a:rPr lang="pt-PT" altLang="de-DE" sz="2000" dirty="0">
                <a:solidFill>
                  <a:srgbClr val="333333"/>
                </a:solidFill>
                <a:latin typeface="Calibri Light"/>
                <a:cs typeface="Times New Roman" panose="02020603050405020304" pitchFamily="18" charset="0"/>
              </a:rPr>
              <a:t> não ataque os supostos inimigos imediatamente!).</a:t>
            </a:r>
          </a:p>
          <a:p>
            <a:pPr marL="342900" lvl="0" indent="-342900" defTabSz="914400" fontAlgn="base">
              <a:lnSpc>
                <a:spcPct val="100000"/>
              </a:lnSpc>
              <a:spcBef>
                <a:spcPts val="1200"/>
              </a:spcBef>
              <a:buClr>
                <a:srgbClr val="333333"/>
              </a:buClr>
              <a:buFont typeface="WingDings"/>
              <a:buChar char=""/>
            </a:pPr>
            <a:r>
              <a:rPr lang="pt-PT" altLang="de-DE" sz="2000" dirty="0">
                <a:solidFill>
                  <a:srgbClr val="333333"/>
                </a:solidFill>
                <a:latin typeface="Calibri Light"/>
              </a:rPr>
              <a:t>Para eventos de menor importância, podemos decidir rapidamente (ex. escolher a marca de um iogurte, ou o tipo de bolo, ou marcar os números na lotaria).</a:t>
            </a:r>
          </a:p>
          <a:p>
            <a:pPr marL="342900" lvl="0" indent="-342900" defTabSz="914400" fontAlgn="base">
              <a:lnSpc>
                <a:spcPct val="100000"/>
              </a:lnSpc>
              <a:spcBef>
                <a:spcPts val="1200"/>
              </a:spcBef>
              <a:buClr>
                <a:srgbClr val="333333"/>
              </a:buClr>
              <a:buFont typeface="WingDings"/>
              <a:buChar char=""/>
            </a:pPr>
            <a:r>
              <a:rPr lang="pt-PT" altLang="de-DE" sz="2000" dirty="0">
                <a:solidFill>
                  <a:srgbClr val="333333"/>
                </a:solidFill>
                <a:latin typeface="Calibri Light"/>
              </a:rPr>
              <a:t>Errar é humano – deve estar preparado para a possibilidade de estar errado.</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140</a:t>
            </a:fld>
            <a:endParaRPr lang="de-DE" altLang="de-DE"/>
          </a:p>
        </p:txBody>
      </p:sp>
    </p:spTree>
    <p:extLst>
      <p:ext uri="{BB962C8B-B14F-4D97-AF65-F5344CB8AC3E}">
        <p14:creationId xmlns:p14="http://schemas.microsoft.com/office/powerpoint/2010/main" val="61743209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Transferência para vida diária</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latin typeface="Calibri Light"/>
              </a:rPr>
              <a:t>Objectivos de Aprendizagem:</a:t>
            </a:r>
          </a:p>
          <a:p>
            <a:pPr marL="342900" lvl="0" indent="-342900" defTabSz="914400" fontAlgn="base">
              <a:lnSpc>
                <a:spcPct val="100000"/>
              </a:lnSpc>
              <a:spcBef>
                <a:spcPts val="1200"/>
              </a:spcBef>
              <a:buClr>
                <a:srgbClr val="333333"/>
              </a:buClr>
              <a:buFont typeface="WingDings"/>
              <a:buChar char=""/>
            </a:pPr>
            <a:r>
              <a:rPr lang="pt-PT" altLang="de-DE" sz="2000" dirty="0">
                <a:solidFill>
                  <a:srgbClr val="333333"/>
                </a:solidFill>
                <a:latin typeface="Calibri Light"/>
              </a:rPr>
              <a:t>Os últimos slides demonstraram que as decisões rápidas conduzem-nos muitas vezes a erros e que apenas “a metade da verdade” é reconhecida.</a:t>
            </a:r>
          </a:p>
          <a:p>
            <a:pPr marL="342900" lvl="0" indent="-342900" defTabSz="914400" fontAlgn="base">
              <a:lnSpc>
                <a:spcPct val="100000"/>
              </a:lnSpc>
              <a:spcBef>
                <a:spcPts val="1200"/>
              </a:spcBef>
              <a:buClr>
                <a:srgbClr val="333333"/>
              </a:buClr>
              <a:buFont typeface="WingDings"/>
              <a:buChar char=""/>
            </a:pPr>
            <a:r>
              <a:rPr lang="pt-PT" altLang="de-DE" sz="2000" dirty="0">
                <a:solidFill>
                  <a:srgbClr val="004992"/>
                </a:solidFill>
                <a:latin typeface="Calibri Light"/>
                <a:cs typeface="Times New Roman" panose="02020603050405020304" pitchFamily="18" charset="0"/>
              </a:rPr>
              <a:t>Por isso procure o máximo de informações possível </a:t>
            </a:r>
            <a:r>
              <a:rPr lang="pt-PT" altLang="de-DE" sz="2000" dirty="0">
                <a:solidFill>
                  <a:srgbClr val="333333"/>
                </a:solidFill>
                <a:latin typeface="Calibri Light"/>
                <a:cs typeface="Times New Roman" panose="02020603050405020304" pitchFamily="18" charset="0"/>
              </a:rPr>
              <a:t>e troque opiniões com os outros, especialmente quando as decisões são importantes (e.g. sensação de que o seu vizinho está a persegui-lo </a:t>
            </a:r>
            <a:r>
              <a:rPr lang="pt-PT" altLang="de-DE" sz="2000" dirty="0">
                <a:solidFill>
                  <a:srgbClr val="333333"/>
                </a:solidFill>
                <a:latin typeface="Times New Roman"/>
                <a:cs typeface="Times New Roman" panose="02020603050405020304" pitchFamily="18" charset="0"/>
                <a:sym typeface="Wingdings" panose="05000000000000000000" pitchFamily="2" charset="2"/>
              </a:rPr>
              <a:t>→</a:t>
            </a:r>
            <a:r>
              <a:rPr lang="pt-PT" altLang="de-DE" sz="2000" dirty="0">
                <a:solidFill>
                  <a:srgbClr val="333333"/>
                </a:solidFill>
                <a:latin typeface="Calibri Light"/>
                <a:cs typeface="Times New Roman" panose="02020603050405020304" pitchFamily="18" charset="0"/>
              </a:rPr>
              <a:t> não ataque os supostos inimigos imediatamente!).</a:t>
            </a:r>
          </a:p>
          <a:p>
            <a:pPr marL="342900" lvl="0" indent="-342900" defTabSz="914400" fontAlgn="base">
              <a:lnSpc>
                <a:spcPct val="100000"/>
              </a:lnSpc>
              <a:spcBef>
                <a:spcPts val="1200"/>
              </a:spcBef>
              <a:buClr>
                <a:srgbClr val="333333"/>
              </a:buClr>
              <a:buFont typeface="WingDings"/>
              <a:buChar char=""/>
            </a:pPr>
            <a:r>
              <a:rPr lang="pt-PT" altLang="de-DE" sz="2000" dirty="0">
                <a:solidFill>
                  <a:srgbClr val="333333"/>
                </a:solidFill>
                <a:latin typeface="Calibri Light"/>
              </a:rPr>
              <a:t>Para eventos de menor importância, podemos decidir rapidamente (ex. escolher a marca de um iogurte, ou o tipo de bolo, ou marcar os números na lotaria).</a:t>
            </a:r>
          </a:p>
          <a:p>
            <a:pPr marL="342900" lvl="0" indent="-342900" defTabSz="914400" fontAlgn="base">
              <a:lnSpc>
                <a:spcPct val="100000"/>
              </a:lnSpc>
              <a:spcBef>
                <a:spcPts val="1200"/>
              </a:spcBef>
              <a:buClr>
                <a:srgbClr val="333333"/>
              </a:buClr>
              <a:buFont typeface="WingDings"/>
              <a:buChar char=""/>
            </a:pPr>
            <a:r>
              <a:rPr lang="pt-PT" altLang="de-DE" sz="2000" dirty="0">
                <a:solidFill>
                  <a:srgbClr val="333333"/>
                </a:solidFill>
                <a:latin typeface="Calibri Light"/>
              </a:rPr>
              <a:t>Errar é humano – deve estar preparado para a possibilidade de estar errado.</a:t>
            </a:r>
          </a:p>
          <a:p>
            <a:pPr marL="342900" lvl="0" indent="-342900" defTabSz="914400" fontAlgn="base">
              <a:lnSpc>
                <a:spcPct val="100000"/>
              </a:lnSpc>
              <a:spcBef>
                <a:spcPts val="1200"/>
              </a:spcBef>
              <a:buClr>
                <a:srgbClr val="333333"/>
              </a:buClr>
              <a:buFont typeface="WingDings"/>
              <a:buChar char=""/>
            </a:pPr>
            <a:r>
              <a:rPr lang="pt-PT" altLang="de-DE" sz="2000" dirty="0">
                <a:solidFill>
                  <a:srgbClr val="333333"/>
                </a:solidFill>
                <a:latin typeface="Calibri Light"/>
              </a:rPr>
              <a:t>Baseie as decisões importantes em factos sólidos. Meros palpites são “maus conselheiros”. Considere sempre as consequências de um julgamento errado.</a:t>
            </a: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141</a:t>
            </a:fld>
            <a:endParaRPr lang="de-DE" altLang="de-DE"/>
          </a:p>
        </p:txBody>
      </p:sp>
    </p:spTree>
    <p:extLst>
      <p:ext uri="{BB962C8B-B14F-4D97-AF65-F5344CB8AC3E}">
        <p14:creationId xmlns:p14="http://schemas.microsoft.com/office/powerpoint/2010/main" val="29974208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O que é que isto tem a ver com a psicose?</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pt-PT" altLang="de-DE" sz="2400" dirty="0">
                <a:solidFill>
                  <a:srgbClr val="333333"/>
                </a:solidFill>
                <a:latin typeface="Calibri Light"/>
                <a:cs typeface="Times New Roman" panose="02020603050405020304" pitchFamily="18" charset="0"/>
              </a:rPr>
              <a:t>Muitas pessoas com psicose (mas nem todas!) tendem a tirar conclusões precipitadas e a formar opiniões extremas.</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142</a:t>
            </a:fld>
            <a:endParaRPr lang="de-DE" altLang="de-DE"/>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O que é que isto tem a ver com a psicose?</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pt-PT" altLang="de-DE" sz="2400" dirty="0">
                <a:solidFill>
                  <a:srgbClr val="333333"/>
                </a:solidFill>
                <a:latin typeface="Calibri Light"/>
                <a:cs typeface="Times New Roman" panose="02020603050405020304" pitchFamily="18" charset="0"/>
              </a:rPr>
              <a:t>Muitas pessoas com psicose (mas nem todas!) tendem a tirar conclusões precipitadas e a formar opiniões extremas.</a:t>
            </a:r>
          </a:p>
          <a:p>
            <a:pPr lvl="0" defTabSz="914400" fontAlgn="base"/>
            <a:r>
              <a:rPr lang="pt-PT" altLang="de-DE" sz="2000" dirty="0">
                <a:solidFill>
                  <a:srgbClr val="004992"/>
                </a:solidFill>
                <a:latin typeface="Calibri Light"/>
                <a:cs typeface="Times New Roman" panose="02020603050405020304" pitchFamily="18" charset="0"/>
              </a:rPr>
              <a:t>Exemplo: </a:t>
            </a:r>
            <a:r>
              <a:rPr lang="pt-PT" altLang="de-DE" sz="2000" dirty="0">
                <a:solidFill>
                  <a:srgbClr val="333333"/>
                </a:solidFill>
                <a:latin typeface="Calibri Light"/>
                <a:cs typeface="Times New Roman" panose="02020603050405020304" pitchFamily="18" charset="0"/>
              </a:rPr>
              <a:t>Enquanto participa num evento social, o Carlos afirma vir a ser o próximo rei de Portugal.</a:t>
            </a:r>
          </a:p>
          <a:p>
            <a:pPr lvl="0" defTabSz="914400" fontAlgn="base"/>
            <a:r>
              <a:rPr lang="pt-PT" altLang="de-DE" sz="2000" dirty="0">
                <a:solidFill>
                  <a:srgbClr val="004992"/>
                </a:solidFill>
                <a:latin typeface="Calibri Light"/>
                <a:cs typeface="Times New Roman" panose="02020603050405020304" pitchFamily="18" charset="0"/>
              </a:rPr>
              <a:t>Antecedentes: </a:t>
            </a:r>
            <a:r>
              <a:rPr lang="pt-PT" altLang="de-DE" sz="2000" dirty="0">
                <a:solidFill>
                  <a:srgbClr val="333333"/>
                </a:solidFill>
                <a:latin typeface="Calibri Light"/>
                <a:cs typeface="Times New Roman" panose="02020603050405020304" pitchFamily="18" charset="0"/>
              </a:rPr>
              <a:t>o Carlos encontrou a figura de um rei com uma coroa num ovo surpresa.</a:t>
            </a:r>
          </a:p>
          <a:p>
            <a:pPr lvl="0" defTabSz="914400" fontAlgn="base"/>
            <a:r>
              <a:rPr lang="pt-PT" altLang="de-DE" sz="2000" dirty="0">
                <a:solidFill>
                  <a:srgbClr val="004992"/>
                </a:solidFill>
                <a:latin typeface="Calibri Light"/>
                <a:cs typeface="Times New Roman" panose="02020603050405020304" pitchFamily="18" charset="0"/>
              </a:rPr>
              <a:t>Mas: </a:t>
            </a:r>
            <a:r>
              <a:rPr lang="pt-PT" altLang="de-DE" sz="2000" dirty="0">
                <a:solidFill>
                  <a:srgbClr val="333333"/>
                </a:solidFill>
                <a:latin typeface="Calibri Light"/>
                <a:cs typeface="Times New Roman" panose="02020603050405020304" pitchFamily="18" charset="0"/>
              </a:rPr>
              <a:t>a monarquia foi abolida em Portugal há muito tempo; mas acima de tudo: O conteúdo de um ovo surpresa nunca pode ser considerado uma prova conclusiva!</a:t>
            </a:r>
            <a:endParaRPr lang="pt-PT" altLang="de-DE" sz="2000" b="1" dirty="0">
              <a:solidFill>
                <a:srgbClr val="333333"/>
              </a:solidFill>
              <a:latin typeface="Calibri Light"/>
              <a:cs typeface="Times New Roman" panose="02020603050405020304" pitchFamily="18" charset="0"/>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143</a:t>
            </a:fld>
            <a:endParaRPr lang="de-DE" altLang="de-DE"/>
          </a:p>
        </p:txBody>
      </p:sp>
    </p:spTree>
    <p:extLst>
      <p:ext uri="{BB962C8B-B14F-4D97-AF65-F5344CB8AC3E}">
        <p14:creationId xmlns:p14="http://schemas.microsoft.com/office/powerpoint/2010/main" val="405389211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O que é que isto tem a ver com a psicose?</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pt-PT" altLang="de-DE" sz="2400" dirty="0">
                <a:solidFill>
                  <a:srgbClr val="333333"/>
                </a:solidFill>
                <a:latin typeface="Calibri Light"/>
                <a:cs typeface="Times New Roman" panose="02020603050405020304" pitchFamily="18" charset="0"/>
              </a:rPr>
              <a:t>Muitas pessoas com psicose (mas nem todas!) tendem a tirar conclusões precipitadas e a formar opiniões extremas.</a:t>
            </a:r>
          </a:p>
          <a:p>
            <a:pPr lvl="0" defTabSz="914400" fontAlgn="base"/>
            <a:r>
              <a:rPr lang="pt-PT" altLang="de-DE" sz="2000" dirty="0">
                <a:solidFill>
                  <a:srgbClr val="004992"/>
                </a:solidFill>
                <a:latin typeface="Calibri Light"/>
                <a:cs typeface="Times New Roman" panose="02020603050405020304" pitchFamily="18" charset="0"/>
              </a:rPr>
              <a:t>Exemplo: </a:t>
            </a:r>
            <a:r>
              <a:rPr lang="pt-PT" altLang="de-DE" sz="2000" dirty="0">
                <a:solidFill>
                  <a:srgbClr val="333333"/>
                </a:solidFill>
                <a:latin typeface="Calibri Light"/>
                <a:cs typeface="Times New Roman" panose="02020603050405020304" pitchFamily="18" charset="0"/>
              </a:rPr>
              <a:t>Enquanto participa num evento social, o Carlos afirma vir a ser o próximo rei de Portugal.</a:t>
            </a:r>
          </a:p>
          <a:p>
            <a:pPr lvl="0" defTabSz="914400" fontAlgn="base"/>
            <a:r>
              <a:rPr lang="pt-PT" altLang="de-DE" sz="2000" dirty="0">
                <a:solidFill>
                  <a:srgbClr val="004992"/>
                </a:solidFill>
                <a:latin typeface="Calibri Light"/>
                <a:cs typeface="Times New Roman" panose="02020603050405020304" pitchFamily="18" charset="0"/>
              </a:rPr>
              <a:t>Antecedentes: </a:t>
            </a:r>
            <a:r>
              <a:rPr lang="pt-PT" altLang="de-DE" sz="2000" dirty="0">
                <a:solidFill>
                  <a:srgbClr val="333333"/>
                </a:solidFill>
                <a:latin typeface="Calibri Light"/>
                <a:cs typeface="Times New Roman" panose="02020603050405020304" pitchFamily="18" charset="0"/>
              </a:rPr>
              <a:t>o Carlos encontrou a figura de um rei com uma coroa num ovo surpresa.</a:t>
            </a:r>
          </a:p>
          <a:p>
            <a:pPr lvl="0" defTabSz="914400" fontAlgn="base"/>
            <a:r>
              <a:rPr lang="pt-PT" altLang="de-DE" sz="2000" dirty="0">
                <a:solidFill>
                  <a:srgbClr val="004992"/>
                </a:solidFill>
                <a:latin typeface="Calibri Light"/>
                <a:cs typeface="Times New Roman" panose="02020603050405020304" pitchFamily="18" charset="0"/>
              </a:rPr>
              <a:t>Mas: </a:t>
            </a:r>
            <a:r>
              <a:rPr lang="pt-PT" altLang="de-DE" sz="2000" dirty="0">
                <a:solidFill>
                  <a:srgbClr val="333333"/>
                </a:solidFill>
                <a:latin typeface="Calibri Light"/>
                <a:cs typeface="Times New Roman" panose="02020603050405020304" pitchFamily="18" charset="0"/>
              </a:rPr>
              <a:t>a monarquia foi abolida em Portugal há muito tempo; mas acima de tudo: O conteúdo de um ovo surpresa nunca pode ser considerado uma prova conclusiva!</a:t>
            </a:r>
            <a:endParaRPr lang="pt-PT" altLang="de-DE" sz="2000" b="1" dirty="0">
              <a:solidFill>
                <a:srgbClr val="333333"/>
              </a:solidFill>
              <a:latin typeface="Calibri Light"/>
              <a:cs typeface="Times New Roman" panose="02020603050405020304" pitchFamily="18" charset="0"/>
            </a:endParaRPr>
          </a:p>
          <a:p>
            <a:pPr lvl="0" defTabSz="914400" fontAlgn="base"/>
            <a:r>
              <a:rPr lang="pt-PT" altLang="de-DE" sz="2400" dirty="0">
                <a:solidFill>
                  <a:srgbClr val="333333"/>
                </a:solidFill>
                <a:latin typeface="Calibri Light"/>
                <a:cs typeface="Times New Roman" panose="02020603050405020304" pitchFamily="18" charset="0"/>
              </a:rPr>
              <a:t>Muitas peças de informação deverão ser recolhidas. Uma grande variedade de explicações deve ser sempre que possível discutida com pessoas de confiança.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144</a:t>
            </a:fld>
            <a:endParaRPr lang="de-DE" altLang="de-DE"/>
          </a:p>
        </p:txBody>
      </p:sp>
    </p:spTree>
    <p:extLst>
      <p:ext uri="{BB962C8B-B14F-4D97-AF65-F5344CB8AC3E}">
        <p14:creationId xmlns:p14="http://schemas.microsoft.com/office/powerpoint/2010/main" val="298431330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Obrigado pela </a:t>
            </a:r>
            <a:r>
              <a:rPr lang="en-US" sz="3600" dirty="0" err="1"/>
              <a:t>sua</a:t>
            </a:r>
            <a:r>
              <a:rPr lang="en-US" sz="3600" dirty="0"/>
              <a:t> </a:t>
            </a:r>
            <a:r>
              <a:rPr lang="en-US" sz="3600" dirty="0" err="1"/>
              <a:t>atenção</a:t>
            </a:r>
            <a:r>
              <a:rPr lang="en-US" sz="3600" dirty="0"/>
              <a:t>!</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pt-BR" dirty="0">
                <a:solidFill>
                  <a:srgbClr val="004992"/>
                </a:solidFill>
                <a:latin typeface="Calibri Light"/>
                <a:cs typeface="Verdana"/>
              </a:rPr>
              <a:t>Distribua as folhas de trabalho e introduza a aplicação móvel COGITO (gratuita para descarregar).</a:t>
            </a:r>
            <a:endParaRPr lang="en-US"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pt-BR"/>
              <a:t>Treino Metacognitivo 2 - Saltar para Conclusões I</a:t>
            </a:r>
            <a:endParaRPr lang="de-DE"/>
          </a:p>
        </p:txBody>
      </p:sp>
      <p:sp>
        <p:nvSpPr>
          <p:cNvPr id="4" name="Slide Number Placeholder 3"/>
          <p:cNvSpPr>
            <a:spLocks noGrp="1"/>
          </p:cNvSpPr>
          <p:nvPr>
            <p:ph type="sldNum" sz="quarter" idx="12"/>
          </p:nvPr>
        </p:nvSpPr>
        <p:spPr/>
        <p:txBody>
          <a:bodyPr/>
          <a:lstStyle/>
          <a:p>
            <a:fld id="{C1D21DC5-0AC3-45AF-BC9D-7F233B754838}" type="slidenum">
              <a:rPr lang="de-DE" altLang="de-DE" smtClean="0"/>
              <a:pPr/>
              <a:t>145</a:t>
            </a:fld>
            <a:endParaRPr lang="de-DE" altLang="de-DE"/>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88766856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146</a:t>
            </a:fld>
            <a:endParaRPr lang="de-DE" altLang="de-DE"/>
          </a:p>
        </p:txBody>
      </p:sp>
      <p:graphicFrame>
        <p:nvGraphicFramePr>
          <p:cNvPr id="7" name="Group 2"/>
          <p:cNvGraphicFramePr>
            <a:graphicFrameLocks noGrp="1"/>
          </p:cNvGraphicFramePr>
          <p:nvPr>
            <p:extLst>
              <p:ext uri="{D42A27DB-BD31-4B8C-83A1-F6EECF244321}">
                <p14:modId xmlns:p14="http://schemas.microsoft.com/office/powerpoint/2010/main" val="1211531480"/>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/Paul McCartney als junger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Älterer Paul McCartney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Octavio Ocampo - Vexierbilder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rockypointcollectibles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Calibri Light"/>
              </a:rPr>
              <a:t>Saltar para conclusões “em acção”</a:t>
            </a:r>
            <a:br>
              <a:rPr lang="pt-BR" sz="3600" dirty="0">
                <a:solidFill>
                  <a:srgbClr val="004992"/>
                </a:solidFill>
                <a:latin typeface="Calibri Light"/>
              </a:rPr>
            </a:br>
            <a:r>
              <a:rPr lang="pt-BR" dirty="0">
                <a:solidFill>
                  <a:srgbClr val="004992"/>
                </a:solidFill>
                <a:latin typeface="Calibri Light"/>
              </a:rPr>
              <a:t>- Mitos urbanos -</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147</a:t>
            </a:fld>
            <a:endParaRPr lang="de-DE" altLang="de-DE"/>
          </a:p>
        </p:txBody>
      </p:sp>
      <p:graphicFrame>
        <p:nvGraphicFramePr>
          <p:cNvPr id="8" name="Group 45"/>
          <p:cNvGraphicFramePr>
            <a:graphicFrameLocks noGrp="1"/>
          </p:cNvGraphicFramePr>
          <p:nvPr>
            <p:extLst>
              <p:ext uri="{D42A27DB-BD31-4B8C-83A1-F6EECF244321}">
                <p14:modId xmlns:p14="http://schemas.microsoft.com/office/powerpoint/2010/main" val="66237997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Teoria da conspiração</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“Evidência”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1800" b="0" i="0" u="none" strike="noStrike" cap="none" normalizeH="0" baseline="0">
                          <a:ln>
                            <a:noFill/>
                          </a:ln>
                          <a:solidFill>
                            <a:srgbClr val="333333"/>
                          </a:solidFill>
                          <a:effectLst/>
                          <a:latin typeface="Calibri Light"/>
                        </a:rPr>
                        <a:t>Alegadamente a aterragem na lua em 1969 nunca aconteceu e foi uma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a:solidFill>
                            <a:srgbClr val="333333"/>
                          </a:solidFill>
                          <a:latin typeface="Calibri Light"/>
                        </a:rPr>
                        <a:t>Argumentos a favor?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Calibri Light"/>
              </a:rPr>
              <a:t>Saltar para conclusões “em acção”</a:t>
            </a:r>
            <a:br>
              <a:rPr lang="pt-BR" sz="3600" dirty="0">
                <a:solidFill>
                  <a:srgbClr val="004992"/>
                </a:solidFill>
                <a:latin typeface="Calibri Light"/>
              </a:rPr>
            </a:br>
            <a:r>
              <a:rPr lang="pt-BR" dirty="0">
                <a:solidFill>
                  <a:srgbClr val="004992"/>
                </a:solidFill>
                <a:latin typeface="Calibri Light"/>
              </a:rPr>
              <a:t>- Mitos urbanos -</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148</a:t>
            </a:fld>
            <a:endParaRPr lang="de-DE" altLang="de-DE"/>
          </a:p>
        </p:txBody>
      </p:sp>
      <p:graphicFrame>
        <p:nvGraphicFramePr>
          <p:cNvPr id="8" name="Group 45"/>
          <p:cNvGraphicFramePr>
            <a:graphicFrameLocks noGrp="1"/>
          </p:cNvGraphicFramePr>
          <p:nvPr>
            <p:extLst>
              <p:ext uri="{D42A27DB-BD31-4B8C-83A1-F6EECF244321}">
                <p14:modId xmlns:p14="http://schemas.microsoft.com/office/powerpoint/2010/main" val="268915482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Teoria da conspiração</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“Evidência”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1800" b="0" i="0" u="none" strike="noStrike" cap="none" normalizeH="0" baseline="0">
                          <a:ln>
                            <a:noFill/>
                          </a:ln>
                          <a:solidFill>
                            <a:srgbClr val="333333"/>
                          </a:solidFill>
                          <a:effectLst/>
                          <a:latin typeface="Calibri Light"/>
                        </a:rPr>
                        <a:t>Alegadamente a aterragem na lua em 1969 nunca aconteceu e foi uma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pt-BR" sz="2000" dirty="0">
                          <a:solidFill>
                            <a:srgbClr val="333333"/>
                          </a:solidFill>
                          <a:latin typeface="Calibri Light"/>
                        </a:rPr>
                        <a:t>Motivos dos EUA:</a:t>
                      </a:r>
                    </a:p>
                    <a:p>
                      <a:pPr marL="457200" indent="-457200">
                        <a:lnSpc>
                          <a:spcPct val="100000"/>
                        </a:lnSpc>
                        <a:spcBef>
                          <a:spcPts val="1200"/>
                        </a:spcBef>
                        <a:buFont typeface="+mj-lt"/>
                        <a:buAutoNum type="arabicPeriod"/>
                      </a:pPr>
                      <a:r>
                        <a:rPr lang="pt-BR" sz="2000" dirty="0">
                          <a:solidFill>
                            <a:srgbClr val="333333"/>
                          </a:solidFill>
                          <a:latin typeface="Calibri Light"/>
                        </a:rPr>
                        <a:t>A “vitória tecnológica” na competição das viagens ao espaço com a União Soviética, que tinha acabado de lançar com sucesso um satélite no espaço</a:t>
                      </a:r>
                    </a:p>
                    <a:p>
                      <a:pPr marL="457200" indent="-457200">
                        <a:lnSpc>
                          <a:spcPct val="100000"/>
                        </a:lnSpc>
                        <a:spcBef>
                          <a:spcPts val="1200"/>
                        </a:spcBef>
                        <a:buFont typeface="+mj-lt"/>
                        <a:buAutoNum type="arabicPeriod"/>
                      </a:pPr>
                      <a:r>
                        <a:rPr lang="pt-BR" sz="2000" dirty="0">
                          <a:solidFill>
                            <a:srgbClr val="333333"/>
                          </a:solidFill>
                          <a:latin typeface="Calibri Light"/>
                        </a:rPr>
                        <a:t>Criar uma distração em relação à guerra no Vietnam</a:t>
                      </a:r>
                    </a:p>
                    <a:p>
                      <a:pPr marL="457200" indent="-457200">
                        <a:lnSpc>
                          <a:spcPct val="100000"/>
                        </a:lnSpc>
                        <a:spcBef>
                          <a:spcPts val="1200"/>
                        </a:spcBef>
                        <a:buFont typeface="+mj-lt"/>
                        <a:buAutoNum type="arabicPeriod"/>
                      </a:pPr>
                      <a:r>
                        <a:rPr lang="pt-BR" sz="2000" dirty="0">
                          <a:solidFill>
                            <a:srgbClr val="333333"/>
                          </a:solidFill>
                          <a:latin typeface="Calibri Light"/>
                        </a:rPr>
                        <a:t>A NASA falseou a aterragem na Lua com receio dos cortes nos subsidios do governo.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Calibri Light"/>
              </a:rPr>
              <a:t>Saltar para conclusões “em acção”</a:t>
            </a:r>
            <a:br>
              <a:rPr lang="pt-BR" sz="3600" dirty="0">
                <a:solidFill>
                  <a:srgbClr val="004992"/>
                </a:solidFill>
                <a:latin typeface="Calibri Light"/>
              </a:rPr>
            </a:br>
            <a:r>
              <a:rPr lang="pt-BR" dirty="0">
                <a:solidFill>
                  <a:srgbClr val="004992"/>
                </a:solidFill>
                <a:latin typeface="Calibri Light"/>
              </a:rPr>
              <a:t>- Mitos urbanos -</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149</a:t>
            </a:fld>
            <a:endParaRPr lang="de-DE" altLang="de-DE"/>
          </a:p>
        </p:txBody>
      </p:sp>
      <p:graphicFrame>
        <p:nvGraphicFramePr>
          <p:cNvPr id="8" name="Group 42"/>
          <p:cNvGraphicFramePr>
            <a:graphicFrameLocks noGrp="1"/>
          </p:cNvGraphicFramePr>
          <p:nvPr>
            <p:extLst>
              <p:ext uri="{D42A27DB-BD31-4B8C-83A1-F6EECF244321}">
                <p14:modId xmlns:p14="http://schemas.microsoft.com/office/powerpoint/2010/main" val="377525289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Favor &amp;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“Evidência”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1800" b="0" i="0" u="none" strike="noStrike" cap="none" normalizeH="0" baseline="0">
                          <a:ln>
                            <a:noFill/>
                          </a:ln>
                          <a:solidFill>
                            <a:srgbClr val="333333"/>
                          </a:solidFill>
                          <a:effectLst/>
                          <a:latin typeface="Calibri Light"/>
                        </a:rPr>
                        <a:t>Alegadamente a aterragem na lua em 1969 nunca aconteceu e foi uma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A favor: </a:t>
                      </a:r>
                      <a:r>
                        <a:rPr kumimoji="0" lang="de-DE" sz="1800" b="1" i="0" u="none" strike="noStrike" cap="none" normalizeH="0" baseline="0">
                          <a:ln>
                            <a:noFill/>
                          </a:ln>
                          <a:solidFill>
                            <a:srgbClr val="004992"/>
                          </a:solidFill>
                          <a:effectLst/>
                          <a:latin typeface="Calibri Light"/>
                        </a:rPr>
                        <a:t>???</a:t>
                      </a:r>
                      <a:endParaRPr kumimoji="0" lang="de-DE" sz="18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Calibri Light"/>
              </a:rPr>
              <a:t>Saltar para conclusões “em acção”</a:t>
            </a:r>
            <a:br>
              <a:rPr lang="pt-BR" sz="3600" dirty="0">
                <a:solidFill>
                  <a:srgbClr val="004992"/>
                </a:solidFill>
                <a:latin typeface="Calibri Light"/>
              </a:rPr>
            </a:br>
            <a:r>
              <a:rPr lang="pt-BR" dirty="0">
                <a:solidFill>
                  <a:srgbClr val="004992"/>
                </a:solidFill>
                <a:latin typeface="Calibri Light"/>
              </a:rPr>
              <a:t>- Mitos urbanos -</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150</a:t>
            </a:fld>
            <a:endParaRPr lang="de-DE" altLang="de-DE"/>
          </a:p>
        </p:txBody>
      </p:sp>
      <p:graphicFrame>
        <p:nvGraphicFramePr>
          <p:cNvPr id="8" name="Group 42"/>
          <p:cNvGraphicFramePr>
            <a:graphicFrameLocks noGrp="1"/>
          </p:cNvGraphicFramePr>
          <p:nvPr>
            <p:extLst>
              <p:ext uri="{D42A27DB-BD31-4B8C-83A1-F6EECF244321}">
                <p14:modId xmlns:p14="http://schemas.microsoft.com/office/powerpoint/2010/main" val="72201336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Favor &amp;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“Evidência”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1800" b="0" i="0" u="none" strike="noStrike" cap="none" normalizeH="0" baseline="0">
                          <a:ln>
                            <a:noFill/>
                          </a:ln>
                          <a:solidFill>
                            <a:srgbClr val="333333"/>
                          </a:solidFill>
                          <a:effectLst/>
                          <a:latin typeface="Calibri Light"/>
                        </a:rPr>
                        <a:t>Alegadamente a aterragem na lua em 1969 nunca aconteceu e foi uma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pt-BR" sz="1800" b="1" i="0" u="none" strike="noStrike" cap="none" normalizeH="0" baseline="0" dirty="0">
                          <a:ln>
                            <a:noFill/>
                          </a:ln>
                          <a:solidFill>
                            <a:srgbClr val="333333"/>
                          </a:solidFill>
                          <a:effectLst/>
                          <a:latin typeface="Calibri Light"/>
                          <a:cs typeface="Times New Roman" pitchFamily="18" charset="0"/>
                        </a:rPr>
                        <a:t>A favor: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pt-BR" sz="1800" b="0" i="0" u="none" strike="noStrike" cap="none" normalizeH="0" baseline="0" dirty="0">
                          <a:ln>
                            <a:noFill/>
                          </a:ln>
                          <a:solidFill>
                            <a:srgbClr val="333333"/>
                          </a:solidFill>
                          <a:effectLst/>
                          <a:latin typeface="Calibri Light"/>
                          <a:cs typeface="Times New Roman" pitchFamily="18" charset="0"/>
                        </a:rPr>
                        <a:t>Seria impossivel a bandeira estar agitada uma vez que não há atmosfera na lua.</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pt-BR" sz="1800" b="0" i="0" u="none" strike="noStrike" cap="none" normalizeH="0" baseline="0" dirty="0">
                          <a:ln>
                            <a:noFill/>
                          </a:ln>
                          <a:solidFill>
                            <a:srgbClr val="333333"/>
                          </a:solidFill>
                          <a:effectLst/>
                          <a:latin typeface="Calibri Light"/>
                          <a:cs typeface="Times New Roman" pitchFamily="18" charset="0"/>
                        </a:rPr>
                        <a:t>Fotos de céu sem estrelas e diferentes sombras indicam que foram feitas num estúdio de cinema.</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pt-BR" sz="1800" b="0" i="0" u="none" strike="noStrike" cap="none" normalizeH="0" baseline="0" dirty="0">
                          <a:ln>
                            <a:noFill/>
                          </a:ln>
                          <a:solidFill>
                            <a:srgbClr val="333333"/>
                          </a:solidFill>
                          <a:effectLst/>
                          <a:latin typeface="Calibri Light"/>
                          <a:cs typeface="Times New Roman" pitchFamily="18" charset="0"/>
                        </a:rPr>
                        <a:t>A mensagem de rádio do astronauta Armstrong: respondeu muito rapidamente à última frase do presidente Nixon. Os sinais de rádio necessitam de mais tempo para serem transmitidas para terra do que tempo que Armstrong levou a responder.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Calibri Light"/>
              </a:rPr>
              <a:t>Saltar para conclusões “em acção”</a:t>
            </a:r>
            <a:br>
              <a:rPr lang="pt-BR" sz="3600" dirty="0">
                <a:solidFill>
                  <a:srgbClr val="004992"/>
                </a:solidFill>
                <a:latin typeface="Calibri Light"/>
              </a:rPr>
            </a:br>
            <a:r>
              <a:rPr lang="pt-BR" dirty="0">
                <a:solidFill>
                  <a:srgbClr val="004992"/>
                </a:solidFill>
                <a:latin typeface="Calibri Light"/>
              </a:rPr>
              <a:t>- Mitos urbanos -</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151</a:t>
            </a:fld>
            <a:endParaRPr lang="de-DE" altLang="de-DE"/>
          </a:p>
        </p:txBody>
      </p:sp>
      <p:graphicFrame>
        <p:nvGraphicFramePr>
          <p:cNvPr id="8" name="Group 27"/>
          <p:cNvGraphicFramePr>
            <a:graphicFrameLocks noGrp="1"/>
          </p:cNvGraphicFramePr>
          <p:nvPr>
            <p:extLst>
              <p:ext uri="{D42A27DB-BD31-4B8C-83A1-F6EECF244321}">
                <p14:modId xmlns:p14="http://schemas.microsoft.com/office/powerpoint/2010/main" val="422122732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Favor &amp;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“Evidência”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1800" b="0" i="0" u="none" strike="noStrike" cap="none" normalizeH="0" baseline="0">
                          <a:ln>
                            <a:noFill/>
                          </a:ln>
                          <a:solidFill>
                            <a:srgbClr val="333333"/>
                          </a:solidFill>
                          <a:effectLst/>
                          <a:latin typeface="Calibri Light"/>
                        </a:rPr>
                        <a:t>Alegadamente a aterragem na lua em 1969 nunca aconteceu e foi uma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Contra: </a:t>
                      </a:r>
                      <a:r>
                        <a:rPr kumimoji="0" lang="de-DE" sz="1800" b="1" i="0" u="none" strike="noStrike" cap="none" normalizeH="0" baseline="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Calibri Light"/>
              </a:rPr>
              <a:t>Saltar para conclusões “em acção”</a:t>
            </a:r>
            <a:br>
              <a:rPr lang="pt-BR" sz="3600" dirty="0">
                <a:solidFill>
                  <a:srgbClr val="004992"/>
                </a:solidFill>
                <a:latin typeface="Calibri Light"/>
              </a:rPr>
            </a:br>
            <a:r>
              <a:rPr lang="pt-BR" dirty="0">
                <a:solidFill>
                  <a:srgbClr val="004992"/>
                </a:solidFill>
                <a:latin typeface="Calibri Light"/>
              </a:rPr>
              <a:t>- Mitos urbanos -</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152</a:t>
            </a:fld>
            <a:endParaRPr lang="de-DE" altLang="de-DE"/>
          </a:p>
        </p:txBody>
      </p:sp>
      <p:graphicFrame>
        <p:nvGraphicFramePr>
          <p:cNvPr id="8" name="Group 27"/>
          <p:cNvGraphicFramePr>
            <a:graphicFrameLocks noGrp="1"/>
          </p:cNvGraphicFramePr>
          <p:nvPr>
            <p:extLst>
              <p:ext uri="{D42A27DB-BD31-4B8C-83A1-F6EECF244321}">
                <p14:modId xmlns:p14="http://schemas.microsoft.com/office/powerpoint/2010/main" val="357741294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Favor &amp; Contra</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“Evidência”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1800" b="0" i="0" u="none" strike="noStrike" cap="none" normalizeH="0" baseline="0">
                          <a:ln>
                            <a:noFill/>
                          </a:ln>
                          <a:solidFill>
                            <a:srgbClr val="333333"/>
                          </a:solidFill>
                          <a:effectLst/>
                          <a:latin typeface="Calibri Light"/>
                        </a:rPr>
                        <a:t>Alegadamente a aterragem na lua em 1969 nunca aconteceu e foi uma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pt-BR" sz="1800" b="1" dirty="0">
                          <a:latin typeface="Calibri Light"/>
                        </a:rPr>
                        <a:t>Contra: </a:t>
                      </a:r>
                    </a:p>
                    <a:p>
                      <a:pPr marL="342900" indent="-342900">
                        <a:lnSpc>
                          <a:spcPct val="100000"/>
                        </a:lnSpc>
                        <a:spcBef>
                          <a:spcPts val="1200"/>
                        </a:spcBef>
                        <a:buFont typeface="+mj-lt"/>
                        <a:buAutoNum type="arabicPeriod"/>
                      </a:pPr>
                      <a:r>
                        <a:rPr lang="pt-BR" sz="1800" b="0" dirty="0">
                          <a:latin typeface="Calibri Light"/>
                        </a:rPr>
                        <a:t>A ondulação da bandeira deve-se ao cravar da haste na superficie lunar e a uma barra horizontal de suporte.</a:t>
                      </a:r>
                    </a:p>
                    <a:p>
                      <a:pPr marL="342900" indent="-342900">
                        <a:lnSpc>
                          <a:spcPct val="100000"/>
                        </a:lnSpc>
                        <a:spcBef>
                          <a:spcPts val="1200"/>
                        </a:spcBef>
                        <a:buFont typeface="+mj-lt"/>
                        <a:buAutoNum type="arabicPeriod"/>
                      </a:pPr>
                      <a:r>
                        <a:rPr lang="pt-BR" sz="1800" b="0" dirty="0">
                          <a:latin typeface="Calibri Light"/>
                        </a:rPr>
                        <a:t>As fotografias à noite não conseguem capturar luz fraca. Por esse motivo não se vêm as estrelas.</a:t>
                      </a:r>
                    </a:p>
                    <a:p>
                      <a:pPr marL="342900" indent="-342900">
                        <a:lnSpc>
                          <a:spcPct val="100000"/>
                        </a:lnSpc>
                        <a:spcBef>
                          <a:spcPts val="1200"/>
                        </a:spcBef>
                        <a:buFont typeface="+mj-lt"/>
                        <a:buAutoNum type="arabicPeriod"/>
                      </a:pPr>
                      <a:r>
                        <a:rPr lang="pt-BR" sz="1800" b="0" dirty="0">
                          <a:latin typeface="Calibri Light"/>
                        </a:rPr>
                        <a:t>As sombras são causadas pela superficie irregular da lua.</a:t>
                      </a:r>
                    </a:p>
                    <a:p>
                      <a:pPr marL="342900" indent="-342900">
                        <a:lnSpc>
                          <a:spcPct val="100000"/>
                        </a:lnSpc>
                        <a:spcBef>
                          <a:spcPts val="1200"/>
                        </a:spcBef>
                        <a:buFont typeface="+mj-lt"/>
                        <a:buAutoNum type="arabicPeriod"/>
                      </a:pPr>
                      <a:r>
                        <a:rPr lang="pt-BR" sz="1800" b="0" dirty="0">
                          <a:latin typeface="Calibri Light"/>
                        </a:rPr>
                        <a:t>A entrevista foi editada de forma a corrigir o atraso original no diálogo entre Nixon e Armstrong.</a:t>
                      </a:r>
                      <a:endParaRPr lang="en-US" sz="1800" b="0" dirty="0">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Calibri Light"/>
              </a:rPr>
              <a:t>Saltar para conclusões “em acção”</a:t>
            </a:r>
            <a:br>
              <a:rPr lang="pt-BR" sz="3600" dirty="0">
                <a:solidFill>
                  <a:srgbClr val="004992"/>
                </a:solidFill>
                <a:latin typeface="Calibri Light"/>
              </a:rPr>
            </a:br>
            <a:r>
              <a:rPr lang="pt-BR" dirty="0">
                <a:solidFill>
                  <a:srgbClr val="004992"/>
                </a:solidFill>
                <a:latin typeface="Calibri Light"/>
              </a:rPr>
              <a:t>- Mitos urbanos -</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153</a:t>
            </a:fld>
            <a:endParaRPr lang="de-DE" altLang="de-DE"/>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4"/>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j-lt"/>
              </a:rPr>
              <a:t>Source: German television station ZDF: “Vorsicht Verschwörung” (Beware conspiracy) </a:t>
            </a:r>
          </a:p>
        </p:txBody>
      </p:sp>
      <p:sp>
        <p:nvSpPr>
          <p:cNvPr id="14" name="Text Box 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pt-BR" sz="2200">
                <a:solidFill>
                  <a:srgbClr val="000000"/>
                </a:solidFill>
                <a:latin typeface="Calibri Light"/>
                <a:ea typeface="ＭＳ Ｐゴシック" panose="020B0600070205080204" pitchFamily="34" charset="-128"/>
              </a:rPr>
              <a:t>A aterragem na Lua foi falseada pelo governo dos EUA? </a:t>
            </a:r>
            <a:endParaRPr lang="de-DE" sz="2200" dirty="0">
              <a:solidFill>
                <a:srgbClr val="000000"/>
              </a:solidFill>
              <a:latin typeface="Calibri Light"/>
              <a:ea typeface="ＭＳ Ｐゴシック" panose="020B0600070205080204" pitchFamily="34" charset="-128"/>
            </a:endParaRPr>
          </a:p>
        </p:txBody>
      </p:sp>
      <p:sp>
        <p:nvSpPr>
          <p:cNvPr id="15" name="Rectangle 14"/>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Não! </a:t>
            </a:r>
            <a:endParaRPr lang="de-DE" altLang="de-DE" sz="4000" dirty="0">
              <a:latin typeface="Calibri Light"/>
            </a:endParaRPr>
          </a:p>
        </p:txBody>
      </p:sp>
      <p:sp>
        <p:nvSpPr>
          <p:cNvPr id="16" name="Text Box 8"/>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pt-BR" altLang="de-DE" sz="2400" dirty="0">
                <a:latin typeface="Calibri Light"/>
              </a:rPr>
              <a:t>Director Roland Emmerich (Dia da Independência):</a:t>
            </a:r>
            <a:br>
              <a:rPr lang="pt-BR" altLang="de-DE" sz="2400" dirty="0">
                <a:latin typeface="Calibri Light"/>
              </a:rPr>
            </a:br>
            <a:r>
              <a:rPr lang="pt-BR" altLang="de-DE" sz="2400" dirty="0">
                <a:latin typeface="Calibri Light"/>
              </a:rPr>
              <a:t>“A aterragem na lua (…) foi demasiadamente boa. Tal coisa seria impossivel alcançar nos anos 60. Mesmo com a tecnologia de hoje em dia colocaria muitos problemas.”</a:t>
            </a:r>
            <a:endParaRPr lang="de-DE" altLang="de-DE" sz="2400" i="1" dirty="0">
              <a:latin typeface="Calibri Light"/>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surgiram este mito urbano e outras teorias da conspiração?</a:t>
            </a:r>
            <a:endParaRPr lang="en-US" sz="3600">
              <a:latin typeface="Calibri Light"/>
            </a:endParaRPr>
          </a:p>
        </p:txBody>
      </p:sp>
      <p:sp>
        <p:nvSpPr>
          <p:cNvPr id="3" name="Content Placeholder 2"/>
          <p:cNvSpPr>
            <a:spLocks noGrp="1"/>
          </p:cNvSpPr>
          <p:nvPr>
            <p:ph idx="1"/>
          </p:nvPr>
        </p:nvSpPr>
        <p:spPr/>
        <p:txBody>
          <a:bodyPr/>
          <a:lstStyle/>
          <a:p>
            <a:pPr lvl="0" defTabSz="914400" fontAlgn="base">
              <a:buClr>
                <a:srgbClr val="333333"/>
              </a:buClr>
            </a:pPr>
            <a:r>
              <a:rPr lang="pt-PT" altLang="de-DE" sz="2400" dirty="0">
                <a:solidFill>
                  <a:srgbClr val="333333"/>
                </a:solidFill>
                <a:latin typeface="Calibri Light"/>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154</a:t>
            </a:fld>
            <a:endParaRPr lang="de-DE" altLang="de-DE"/>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surgiram este mito urbano e outras teorias da conspiração?</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rPr>
              <a:t>São muitas vezes mais emocionantes do que a realidade.</a:t>
            </a:r>
          </a:p>
          <a:p>
            <a:pPr marL="342900" lvl="0" indent="-342900" defTabSz="914400" fontAlgn="base">
              <a:buClr>
                <a:srgbClr val="333333"/>
              </a:buClr>
              <a:buFont typeface="WingDings"/>
              <a:buChar char=""/>
            </a:pPr>
            <a:r>
              <a:rPr lang="pt-PT" altLang="de-DE" sz="2400" dirty="0">
                <a:solidFill>
                  <a:srgbClr val="333333"/>
                </a:solidFill>
                <a:latin typeface="Calibri Light"/>
              </a:rPr>
              <a:t>São baseados em factos que são dificeis de averiguar e as pessoas acreditam neles facilmente (e.g., a ondulação da bandeira sugere que as fotografias foram tiradas na terra).</a:t>
            </a:r>
          </a:p>
          <a:p>
            <a:pPr marL="342900" lvl="0" indent="-342900" defTabSz="914400" fontAlgn="base">
              <a:buClr>
                <a:srgbClr val="333333"/>
              </a:buClr>
              <a:buFont typeface="WingDings"/>
              <a:buChar char=""/>
            </a:pPr>
            <a:r>
              <a:rPr lang="pt-PT" altLang="de-DE" sz="2400" dirty="0">
                <a:solidFill>
                  <a:srgbClr val="333333"/>
                </a:solidFill>
                <a:latin typeface="Calibri Light"/>
              </a:rPr>
              <a:t>Impedem explicações alternativas (e.g., o céu sem estrelas pode ser explicado pelas limitações técnicas das fotografias nocturnas).</a:t>
            </a:r>
          </a:p>
          <a:p>
            <a:pPr marL="342900" lvl="0" indent="-342900" defTabSz="914400" fontAlgn="base">
              <a:buClr>
                <a:srgbClr val="333333"/>
              </a:buClr>
              <a:buFont typeface="WingDings"/>
              <a:buChar char=""/>
            </a:pPr>
            <a:r>
              <a:rPr lang="pt-PT" altLang="de-DE" sz="2400" dirty="0">
                <a:solidFill>
                  <a:srgbClr val="333333"/>
                </a:solidFill>
                <a:latin typeface="Calibri Light"/>
              </a:rPr>
              <a:t>Os mitos urbanos retiram factos do contexto e exploram-nos ao limite.</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155</a:t>
            </a:fld>
            <a:endParaRPr lang="de-DE" altLang="de-DE"/>
          </a:p>
        </p:txBody>
      </p:sp>
    </p:spTree>
    <p:extLst>
      <p:ext uri="{BB962C8B-B14F-4D97-AF65-F5344CB8AC3E}">
        <p14:creationId xmlns:p14="http://schemas.microsoft.com/office/powerpoint/2010/main" val="1970330201"/>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7330</Words>
  <Application>Microsoft Office PowerPoint</Application>
  <PresentationFormat>Benutzerdefiniert</PresentationFormat>
  <Paragraphs>1309</Paragraphs>
  <Slides>155</Slides>
  <Notes>153</Notes>
  <HiddenSlides>0</HiddenSlides>
  <MMClips>0</MMClips>
  <ScaleCrop>false</ScaleCrop>
  <HeadingPairs>
    <vt:vector size="8" baseType="variant">
      <vt:variant>
        <vt:lpstr>Verwendete Schriftarten</vt:lpstr>
      </vt:variant>
      <vt:variant>
        <vt:i4>7</vt:i4>
      </vt:variant>
      <vt:variant>
        <vt:lpstr>Design</vt:lpstr>
      </vt:variant>
      <vt:variant>
        <vt:i4>1</vt:i4>
      </vt:variant>
      <vt:variant>
        <vt:lpstr>Eingebettete OLE-Server</vt:lpstr>
      </vt:variant>
      <vt:variant>
        <vt:i4>1</vt:i4>
      </vt:variant>
      <vt:variant>
        <vt:lpstr>Folientitel</vt:lpstr>
      </vt:variant>
      <vt:variant>
        <vt:i4>155</vt:i4>
      </vt:variant>
    </vt:vector>
  </HeadingPairs>
  <TitlesOfParts>
    <vt:vector size="164" baseType="lpstr">
      <vt:lpstr>Arial</vt:lpstr>
      <vt:lpstr>Calibri</vt:lpstr>
      <vt:lpstr>Calibri Light</vt:lpstr>
      <vt:lpstr>Symbol</vt:lpstr>
      <vt:lpstr>Times New Roman</vt:lpstr>
      <vt:lpstr>Verdana</vt:lpstr>
      <vt:lpstr>WingDings</vt:lpstr>
      <vt:lpstr>UKE_PPT-Vorlage_16zu9</vt:lpstr>
      <vt:lpstr>Bitmap</vt:lpstr>
      <vt:lpstr>TMC 2 A – Saltar para Conclusões I</vt:lpstr>
      <vt:lpstr>Saltar para Conclusões</vt:lpstr>
      <vt:lpstr>Saltar para Conclusões</vt:lpstr>
      <vt:lpstr>Saltar para Conclusões</vt:lpstr>
      <vt:lpstr>Saltar para Conclusões</vt:lpstr>
      <vt:lpstr>Saltar para Conclusões</vt:lpstr>
      <vt:lpstr>Inferências sem 100% de certeza</vt:lpstr>
      <vt:lpstr>Inferências sem 100% de certeza</vt:lpstr>
      <vt:lpstr>Inferências sem 100% de certeza</vt:lpstr>
      <vt:lpstr>Saltar para conclusões “em acção”</vt:lpstr>
      <vt:lpstr>Saltar para conclusões “em acção”</vt:lpstr>
      <vt:lpstr>Saltar para conclusões “em acção”</vt:lpstr>
      <vt:lpstr>Saltar para conclusões “em acção” - Lendas Modernas – (para um exercicio alternativo ver o fim da apresentação)</vt:lpstr>
      <vt:lpstr>Saltar para conclusões “em acção” - Lendas Modernas -</vt:lpstr>
      <vt:lpstr>Saltar para conclusões “em acção” - Lendas Modernas -</vt:lpstr>
      <vt:lpstr>Saltar para conclusões “em acção” - Lendas Modernas -</vt:lpstr>
      <vt:lpstr>Como é que surgem estas teorias da conspiração?</vt:lpstr>
      <vt:lpstr>Como é que surgem estas teorias da conspiração?</vt:lpstr>
      <vt:lpstr>Como é que surgem estas teorias da conspiração?</vt:lpstr>
      <vt:lpstr>Porque estamos a ver isto?</vt:lpstr>
      <vt:lpstr>Porque estamos a ver isto?</vt:lpstr>
      <vt:lpstr>Como é que o saltar para conclusões promove interpretações erradas durante a psicose - exemplos.</vt:lpstr>
      <vt:lpstr>Tarefa (1)</vt:lpstr>
      <vt:lpstr>Tarefa (1)</vt:lpstr>
      <vt:lpstr>Tarefa (1)</vt:lpstr>
      <vt:lpstr>Figura 1</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Figura 2</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Figura 3</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Figura 4</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Figura 5</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Opcional: video</vt:lpstr>
      <vt:lpstr>Figura 6</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Figura 7</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Figura 8</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Figura 9</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Figura 10</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Conjunto de Tarefas 2:</vt:lpstr>
      <vt:lpstr>O que é que vê?</vt:lpstr>
      <vt:lpstr>Casal de idosos, cálice ou...?</vt:lpstr>
      <vt:lpstr>O que é que vê?</vt:lpstr>
      <vt:lpstr>O que é que vê?</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 que é que vê?</vt:lpstr>
      <vt:lpstr>Tente descobrir todos os detalhes!</vt:lpstr>
      <vt:lpstr>PowerPoint-Präsentation</vt:lpstr>
      <vt:lpstr>Transferência para vida diária</vt:lpstr>
      <vt:lpstr>Transferência para vida diária</vt:lpstr>
      <vt:lpstr>Transferência para vida diária</vt:lpstr>
      <vt:lpstr>Transferência para vida diária</vt:lpstr>
      <vt:lpstr>Transferência para vida diária</vt:lpstr>
      <vt:lpstr>O que é que isto tem a ver com a psicose?</vt:lpstr>
      <vt:lpstr>O que é que isto tem a ver com a psicose?</vt:lpstr>
      <vt:lpstr>O que é que isto tem a ver com a psicose?</vt:lpstr>
      <vt:lpstr>Obrigado pela sua atenção!</vt:lpstr>
      <vt:lpstr>PowerPoint-Präsentation</vt:lpstr>
      <vt:lpstr>Saltar para conclusões “em acção” - Mitos urbanos -</vt:lpstr>
      <vt:lpstr>Saltar para conclusões “em acção” - Mitos urbanos -</vt:lpstr>
      <vt:lpstr>Saltar para conclusões “em acção” - Mitos urbanos -</vt:lpstr>
      <vt:lpstr>Saltar para conclusões “em acção” - Mitos urbanos -</vt:lpstr>
      <vt:lpstr>Saltar para conclusões “em acção” - Mitos urbanos -</vt:lpstr>
      <vt:lpstr>Saltar para conclusões “em acção” - Mitos urbanos -</vt:lpstr>
      <vt:lpstr>Saltar para conclusões “em acção” - Mitos urbanos -</vt:lpstr>
      <vt:lpstr>Como surgiram este mito urbano e outras teorias da conspiração?</vt:lpstr>
      <vt:lpstr>Como surgiram este mito urbano e outras teorias da conspiração?</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 ...</cp:lastModifiedBy>
  <cp:revision>375</cp:revision>
  <dcterms:created xsi:type="dcterms:W3CDTF">2002-10-15T10:55:06Z</dcterms:created>
  <dcterms:modified xsi:type="dcterms:W3CDTF">2022-07-26T11:22:05Z</dcterms:modified>
</cp:coreProperties>
</file>