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593" r:id="rId1"/>
    <p:sldMasterId id="2147484606" r:id="rId2"/>
  </p:sldMasterIdLst>
  <p:notesMasterIdLst>
    <p:notesMasterId r:id="rId124"/>
  </p:notesMasterIdLst>
  <p:handoutMasterIdLst>
    <p:handoutMasterId r:id="rId125"/>
  </p:handoutMasterIdLst>
  <p:sldIdLst>
    <p:sldId id="1182" r:id="rId3"/>
    <p:sldId id="1149" r:id="rId4"/>
    <p:sldId id="1160" r:id="rId5"/>
    <p:sldId id="1159" r:id="rId6"/>
    <p:sldId id="1158" r:id="rId7"/>
    <p:sldId id="1157" r:id="rId8"/>
    <p:sldId id="733" r:id="rId9"/>
    <p:sldId id="1162" r:id="rId10"/>
    <p:sldId id="1161" r:id="rId11"/>
    <p:sldId id="795" r:id="rId12"/>
    <p:sldId id="1164" r:id="rId13"/>
    <p:sldId id="1163" r:id="rId14"/>
    <p:sldId id="1025" r:id="rId15"/>
    <p:sldId id="1074" r:id="rId16"/>
    <p:sldId id="1027" r:id="rId17"/>
    <p:sldId id="1028" r:id="rId18"/>
    <p:sldId id="1030" r:id="rId19"/>
    <p:sldId id="1029" r:id="rId20"/>
    <p:sldId id="1084" r:id="rId21"/>
    <p:sldId id="1096" r:id="rId22"/>
    <p:sldId id="1165" r:id="rId23"/>
    <p:sldId id="1073" r:id="rId24"/>
    <p:sldId id="1108" r:id="rId25"/>
    <p:sldId id="1167" r:id="rId26"/>
    <p:sldId id="1166" r:id="rId27"/>
    <p:sldId id="670" r:id="rId28"/>
    <p:sldId id="936" r:id="rId29"/>
    <p:sldId id="937" r:id="rId30"/>
    <p:sldId id="938" r:id="rId31"/>
    <p:sldId id="939" r:id="rId32"/>
    <p:sldId id="940" r:id="rId33"/>
    <p:sldId id="941" r:id="rId34"/>
    <p:sldId id="942" r:id="rId35"/>
    <p:sldId id="943" r:id="rId36"/>
    <p:sldId id="1087" r:id="rId37"/>
    <p:sldId id="1088" r:id="rId38"/>
    <p:sldId id="1089" r:id="rId39"/>
    <p:sldId id="1090" r:id="rId40"/>
    <p:sldId id="1091" r:id="rId41"/>
    <p:sldId id="1092" r:id="rId42"/>
    <p:sldId id="1093" r:id="rId43"/>
    <p:sldId id="1094" r:id="rId44"/>
    <p:sldId id="374" r:id="rId45"/>
    <p:sldId id="951" r:id="rId46"/>
    <p:sldId id="952" r:id="rId47"/>
    <p:sldId id="953" r:id="rId48"/>
    <p:sldId id="954" r:id="rId49"/>
    <p:sldId id="955" r:id="rId50"/>
    <p:sldId id="956" r:id="rId51"/>
    <p:sldId id="957" r:id="rId52"/>
    <p:sldId id="958" r:id="rId53"/>
    <p:sldId id="1040" r:id="rId54"/>
    <p:sldId id="1041" r:id="rId55"/>
    <p:sldId id="1042" r:id="rId56"/>
    <p:sldId id="1043" r:id="rId57"/>
    <p:sldId id="1044" r:id="rId58"/>
    <p:sldId id="1045" r:id="rId59"/>
    <p:sldId id="1046" r:id="rId60"/>
    <p:sldId id="1047" r:id="rId61"/>
    <p:sldId id="1048" r:id="rId62"/>
    <p:sldId id="1154" r:id="rId63"/>
    <p:sldId id="1016" r:id="rId64"/>
    <p:sldId id="1056" r:id="rId65"/>
    <p:sldId id="1057" r:id="rId66"/>
    <p:sldId id="1058" r:id="rId67"/>
    <p:sldId id="1059" r:id="rId68"/>
    <p:sldId id="1060" r:id="rId69"/>
    <p:sldId id="1061" r:id="rId70"/>
    <p:sldId id="1062" r:id="rId71"/>
    <p:sldId id="1063" r:id="rId72"/>
    <p:sldId id="384" r:id="rId73"/>
    <p:sldId id="1064" r:id="rId74"/>
    <p:sldId id="1065" r:id="rId75"/>
    <p:sldId id="1066" r:id="rId76"/>
    <p:sldId id="1067" r:id="rId77"/>
    <p:sldId id="1068" r:id="rId78"/>
    <p:sldId id="1069" r:id="rId79"/>
    <p:sldId id="1070" r:id="rId80"/>
    <p:sldId id="1071" r:id="rId81"/>
    <p:sldId id="394" r:id="rId82"/>
    <p:sldId id="1049" r:id="rId83"/>
    <p:sldId id="1050" r:id="rId84"/>
    <p:sldId id="1051" r:id="rId85"/>
    <p:sldId id="1052" r:id="rId86"/>
    <p:sldId id="1053" r:id="rId87"/>
    <p:sldId id="1054" r:id="rId88"/>
    <p:sldId id="1055" r:id="rId89"/>
    <p:sldId id="499" r:id="rId90"/>
    <p:sldId id="998" r:id="rId91"/>
    <p:sldId id="999" r:id="rId92"/>
    <p:sldId id="1000" r:id="rId93"/>
    <p:sldId id="719" r:id="rId94"/>
    <p:sldId id="720" r:id="rId95"/>
    <p:sldId id="1003" r:id="rId96"/>
    <p:sldId id="1004" r:id="rId97"/>
    <p:sldId id="1005" r:id="rId98"/>
    <p:sldId id="1006" r:id="rId99"/>
    <p:sldId id="1013" r:id="rId100"/>
    <p:sldId id="1012" r:id="rId101"/>
    <p:sldId id="1011" r:id="rId102"/>
    <p:sldId id="1008" r:id="rId103"/>
    <p:sldId id="1009" r:id="rId104"/>
    <p:sldId id="1010" r:id="rId105"/>
    <p:sldId id="1114" r:id="rId106"/>
    <p:sldId id="1171" r:id="rId107"/>
    <p:sldId id="1170" r:id="rId108"/>
    <p:sldId id="1169" r:id="rId109"/>
    <p:sldId id="1168" r:id="rId110"/>
    <p:sldId id="727" r:id="rId111"/>
    <p:sldId id="1173" r:id="rId112"/>
    <p:sldId id="1172" r:id="rId113"/>
    <p:sldId id="1155" r:id="rId114"/>
    <p:sldId id="1086" r:id="rId115"/>
    <p:sldId id="1174" r:id="rId116"/>
    <p:sldId id="1175" r:id="rId117"/>
    <p:sldId id="1176" r:id="rId118"/>
    <p:sldId id="1177" r:id="rId119"/>
    <p:sldId id="1178" r:id="rId120"/>
    <p:sldId id="1179" r:id="rId121"/>
    <p:sldId id="1180" r:id="rId122"/>
    <p:sldId id="1181" r:id="rId123"/>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45">
          <p15:clr>
            <a:srgbClr val="A4A3A4"/>
          </p15:clr>
        </p15:guide>
        <p15:guide id="2" pos="3424">
          <p15:clr>
            <a:srgbClr val="A4A3A4"/>
          </p15:clr>
        </p15:guide>
        <p15:guide id="3" pos="45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66" autoAdjust="0"/>
    <p:restoredTop sz="93783" autoAdjust="0"/>
  </p:normalViewPr>
  <p:slideViewPr>
    <p:cSldViewPr>
      <p:cViewPr varScale="1">
        <p:scale>
          <a:sx n="128" d="100"/>
          <a:sy n="128" d="100"/>
        </p:scale>
        <p:origin x="904" y="176"/>
      </p:cViewPr>
      <p:guideLst>
        <p:guide orient="horz" pos="3045"/>
        <p:guide pos="3424"/>
        <p:guide pos="456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5598"/>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a:defRPr sz="1300">
                <a:latin typeface="Times New Roman" charset="0"/>
                <a:ea typeface="ＭＳ Ｐゴシック" charset="0"/>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a:defRPr sz="1300">
                <a:latin typeface="Times New Roman" charset="0"/>
                <a:ea typeface="ＭＳ Ｐゴシック" charset="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a:defRPr sz="1300">
                <a:latin typeface="Times New Roman" charset="0"/>
                <a:ea typeface="ＭＳ Ｐゴシック" charset="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a:defRPr sz="1300"/>
            </a:lvl1pPr>
          </a:lstStyle>
          <a:p>
            <a:fld id="{E399FCD6-D47A-4F21-AC88-31ADC74EB9BE}" type="slidenum">
              <a:rPr lang="en-GB" altLang="de-DE"/>
              <a:pPr/>
              <a:t>‹Nr.›</a:t>
            </a:fld>
            <a:endParaRPr lang="en-GB" altLang="de-DE"/>
          </a:p>
        </p:txBody>
      </p:sp>
    </p:spTree>
    <p:extLst>
      <p:ext uri="{BB962C8B-B14F-4D97-AF65-F5344CB8AC3E}">
        <p14:creationId xmlns:p14="http://schemas.microsoft.com/office/powerpoint/2010/main" val="749907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a:defRPr sz="1300">
                <a:latin typeface="Times New Roman" charset="0"/>
                <a:ea typeface="ＭＳ Ｐゴシック" charset="0"/>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a:defRPr sz="1300">
                <a:latin typeface="Times New Roman" charset="0"/>
                <a:ea typeface="ＭＳ Ｐゴシック" charset="0"/>
                <a:cs typeface="+mn-cs"/>
              </a:defRPr>
            </a:lvl1pPr>
          </a:lstStyle>
          <a:p>
            <a:pPr>
              <a:defRPr/>
            </a:pPr>
            <a:endParaRPr lang="de-DE"/>
          </a:p>
        </p:txBody>
      </p:sp>
      <p:sp>
        <p:nvSpPr>
          <p:cNvPr id="15462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a:defRPr sz="1300">
                <a:latin typeface="Times New Roman" charset="0"/>
                <a:ea typeface="ＭＳ Ｐゴシック" charset="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a:defRPr sz="1300"/>
            </a:lvl1pPr>
          </a:lstStyle>
          <a:p>
            <a:fld id="{E07AA87E-C5C0-4885-A017-18CE4E033A33}" type="slidenum">
              <a:rPr lang="de-DE" altLang="de-DE"/>
              <a:pPr/>
              <a:t>‹Nr.›</a:t>
            </a:fld>
            <a:endParaRPr lang="de-DE" altLang="de-DE"/>
          </a:p>
        </p:txBody>
      </p:sp>
    </p:spTree>
    <p:extLst>
      <p:ext uri="{BB962C8B-B14F-4D97-AF65-F5344CB8AC3E}">
        <p14:creationId xmlns:p14="http://schemas.microsoft.com/office/powerpoint/2010/main" val="42207464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2D2505-8AE7-4617-9E15-5DD46CF13645}" type="slidenum">
              <a:rPr lang="de-DE" altLang="de-DE" sz="1300"/>
              <a:pPr eaLnBrk="1" hangingPunct="1">
                <a:spcBef>
                  <a:spcPct val="0"/>
                </a:spcBef>
              </a:pPr>
              <a:t>2</a:t>
            </a:fld>
            <a:endParaRPr lang="de-DE" altLang="de-DE" sz="1300"/>
          </a:p>
        </p:txBody>
      </p:sp>
      <p:sp>
        <p:nvSpPr>
          <p:cNvPr id="160771"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96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2D2505-8AE7-4617-9E15-5DD46CF13645}" type="slidenum">
              <a:rPr lang="de-DE" altLang="de-DE" sz="1300"/>
              <a:pPr eaLnBrk="1" hangingPunct="1">
                <a:spcBef>
                  <a:spcPct val="0"/>
                </a:spcBef>
              </a:pPr>
              <a:t>3</a:t>
            </a:fld>
            <a:endParaRPr lang="de-DE" altLang="de-DE" sz="1300"/>
          </a:p>
        </p:txBody>
      </p:sp>
      <p:sp>
        <p:nvSpPr>
          <p:cNvPr id="160771"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96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2D2505-8AE7-4617-9E15-5DD46CF13645}" type="slidenum">
              <a:rPr lang="de-DE" altLang="de-DE" sz="1300"/>
              <a:pPr eaLnBrk="1" hangingPunct="1">
                <a:spcBef>
                  <a:spcPct val="0"/>
                </a:spcBef>
              </a:pPr>
              <a:t>4</a:t>
            </a:fld>
            <a:endParaRPr lang="de-DE" altLang="de-DE" sz="1300"/>
          </a:p>
        </p:txBody>
      </p:sp>
      <p:sp>
        <p:nvSpPr>
          <p:cNvPr id="160771"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96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2D2505-8AE7-4617-9E15-5DD46CF13645}" type="slidenum">
              <a:rPr lang="de-DE" altLang="de-DE" sz="1300"/>
              <a:pPr eaLnBrk="1" hangingPunct="1">
                <a:spcBef>
                  <a:spcPct val="0"/>
                </a:spcBef>
              </a:pPr>
              <a:t>5</a:t>
            </a:fld>
            <a:endParaRPr lang="de-DE" altLang="de-DE" sz="1300"/>
          </a:p>
        </p:txBody>
      </p:sp>
      <p:sp>
        <p:nvSpPr>
          <p:cNvPr id="160771"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96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2D2505-8AE7-4617-9E15-5DD46CF13645}" type="slidenum">
              <a:rPr lang="de-DE" altLang="de-DE" sz="1300"/>
              <a:pPr eaLnBrk="1" hangingPunct="1">
                <a:spcBef>
                  <a:spcPct val="0"/>
                </a:spcBef>
              </a:pPr>
              <a:t>6</a:t>
            </a:fld>
            <a:endParaRPr lang="de-DE" altLang="de-DE" sz="1300"/>
          </a:p>
        </p:txBody>
      </p:sp>
      <p:sp>
        <p:nvSpPr>
          <p:cNvPr id="160771"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96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45C30A3-D7DF-454D-9C47-DBABFC7F72F5}" type="slidenum">
              <a:rPr lang="de-DE" altLang="de-DE" sz="1300"/>
              <a:pPr eaLnBrk="1" hangingPunct="1">
                <a:spcBef>
                  <a:spcPct val="0"/>
                </a:spcBef>
              </a:pPr>
              <a:t>7</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00374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45C30A3-D7DF-454D-9C47-DBABFC7F72F5}" type="slidenum">
              <a:rPr lang="de-DE" altLang="de-DE" sz="1300"/>
              <a:pPr eaLnBrk="1" hangingPunct="1">
                <a:spcBef>
                  <a:spcPct val="0"/>
                </a:spcBef>
              </a:pPr>
              <a:t>8</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00374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45C30A3-D7DF-454D-9C47-DBABFC7F72F5}" type="slidenum">
              <a:rPr lang="de-DE" altLang="de-DE" sz="1300"/>
              <a:pPr eaLnBrk="1" hangingPunct="1">
                <a:spcBef>
                  <a:spcPct val="0"/>
                </a:spcBef>
              </a:pPr>
              <a:t>9</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00374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288428-8C31-4226-AC75-9DFDA2D6D112}" type="slidenum">
              <a:rPr lang="de-DE" altLang="de-DE" sz="1300"/>
              <a:pPr eaLnBrk="1" hangingPunct="1">
                <a:spcBef>
                  <a:spcPct val="0"/>
                </a:spcBef>
              </a:pPr>
              <a:t>10</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9568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288428-8C31-4226-AC75-9DFDA2D6D112}" type="slidenum">
              <a:rPr lang="de-DE" altLang="de-DE" sz="1300"/>
              <a:pPr eaLnBrk="1" hangingPunct="1">
                <a:spcBef>
                  <a:spcPct val="0"/>
                </a:spcBef>
              </a:pPr>
              <a:t>11</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9568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288428-8C31-4226-AC75-9DFDA2D6D112}" type="slidenum">
              <a:rPr lang="de-DE" altLang="de-DE" sz="1300"/>
              <a:pPr eaLnBrk="1" hangingPunct="1">
                <a:spcBef>
                  <a:spcPct val="0"/>
                </a:spcBef>
              </a:pPr>
              <a:t>12</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9568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0D5FD2E-B264-4DB6-A6E6-4B7607A4BEAD}" type="slidenum">
              <a:rPr lang="de-DE" altLang="de-DE" sz="1300"/>
              <a:pPr eaLnBrk="1" hangingPunct="1">
                <a:spcBef>
                  <a:spcPct val="0"/>
                </a:spcBef>
              </a:pPr>
              <a:t>13</a:t>
            </a:fld>
            <a:endParaRPr lang="de-DE" altLang="de-DE" sz="13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972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2373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B31EA44-8F8A-4168-856A-2AE55D370A94}" type="slidenum">
              <a:rPr lang="de-DE" altLang="de-DE" sz="1300"/>
              <a:pPr eaLnBrk="1" hangingPunct="1">
                <a:spcBef>
                  <a:spcPct val="0"/>
                </a:spcBef>
              </a:pPr>
              <a:t>14</a:t>
            </a:fld>
            <a:endParaRPr lang="de-DE" altLang="de-DE" sz="13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147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41495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CD598EF-924B-4586-93A2-C1BE1EA4AB2B}" type="slidenum">
              <a:rPr lang="de-DE" altLang="de-DE" sz="1300"/>
              <a:pPr eaLnBrk="1" hangingPunct="1">
                <a:spcBef>
                  <a:spcPct val="0"/>
                </a:spcBef>
              </a:pPr>
              <a:t>15</a:t>
            </a:fld>
            <a:endParaRPr lang="de-DE" altLang="de-DE" sz="13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976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59692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D15F2D2-8914-47E4-A93F-5F43AA8C0519}" type="slidenum">
              <a:rPr lang="de-DE" altLang="de-DE" sz="1300"/>
              <a:pPr eaLnBrk="1" hangingPunct="1">
                <a:spcBef>
                  <a:spcPct val="0"/>
                </a:spcBef>
              </a:pPr>
              <a:t>16</a:t>
            </a:fld>
            <a:endParaRPr lang="de-DE" altLang="de-DE" sz="13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9789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15755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3774E02-7A5C-4778-A789-489F94CBD820}" type="slidenum">
              <a:rPr lang="de-DE" altLang="de-DE" sz="1300"/>
              <a:pPr eaLnBrk="1" hangingPunct="1">
                <a:spcBef>
                  <a:spcPct val="0"/>
                </a:spcBef>
              </a:pPr>
              <a:t>17</a:t>
            </a:fld>
            <a:endParaRPr lang="de-DE" altLang="de-DE" sz="13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983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157488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AA8CF3-E3CA-4098-A766-03A5E6D161ED}" type="slidenum">
              <a:rPr lang="de-DE" altLang="de-DE" sz="1300"/>
              <a:pPr eaLnBrk="1" hangingPunct="1">
                <a:spcBef>
                  <a:spcPct val="0"/>
                </a:spcBef>
              </a:pPr>
              <a:t>18</a:t>
            </a:fld>
            <a:endParaRPr lang="de-DE" altLang="de-DE" sz="13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980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23640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2F5BAD4-95ED-462E-8626-3A6A91074C88}" type="slidenum">
              <a:rPr lang="de-DE" altLang="de-DE" sz="1300"/>
              <a:pPr eaLnBrk="1" hangingPunct="1">
                <a:spcBef>
                  <a:spcPct val="0"/>
                </a:spcBef>
              </a:pPr>
              <a:t>19</a:t>
            </a:fld>
            <a:endParaRPr lang="de-DE" altLang="de-DE" sz="13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170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6114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EB961E-5D80-42E7-BB17-C89DD6240217}" type="slidenum">
              <a:rPr lang="de-DE" altLang="de-DE" sz="1300"/>
              <a:pPr eaLnBrk="1" hangingPunct="1">
                <a:spcBef>
                  <a:spcPct val="0"/>
                </a:spcBef>
              </a:pPr>
              <a:t>20</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4205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EB961E-5D80-42E7-BB17-C89DD6240217}" type="slidenum">
              <a:rPr lang="de-DE" altLang="de-DE" sz="1300"/>
              <a:pPr eaLnBrk="1" hangingPunct="1">
                <a:spcBef>
                  <a:spcPct val="0"/>
                </a:spcBef>
              </a:pPr>
              <a:t>21</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4205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B59106A-9B7A-40B1-B571-DCF4EA79BC94}" type="slidenum">
              <a:rPr lang="de-DE" altLang="de-DE" sz="1300"/>
              <a:pPr eaLnBrk="1" hangingPunct="1">
                <a:spcBef>
                  <a:spcPct val="0"/>
                </a:spcBef>
              </a:pPr>
              <a:t>22</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145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06345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5066966-D26B-4FE7-95CA-C087C5E79151}" type="slidenum">
              <a:rPr lang="de-DE" altLang="de-DE" sz="1300"/>
              <a:pPr eaLnBrk="1" hangingPunct="1">
                <a:spcBef>
                  <a:spcPct val="0"/>
                </a:spcBef>
              </a:pPr>
              <a:t>23</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0741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5066966-D26B-4FE7-95CA-C087C5E79151}" type="slidenum">
              <a:rPr lang="de-DE" altLang="de-DE" sz="1300"/>
              <a:pPr eaLnBrk="1" hangingPunct="1">
                <a:spcBef>
                  <a:spcPct val="0"/>
                </a:spcBef>
              </a:pPr>
              <a:t>24</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0741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5066966-D26B-4FE7-95CA-C087C5E79151}" type="slidenum">
              <a:rPr lang="de-DE" altLang="de-DE" sz="1300"/>
              <a:pPr eaLnBrk="1" hangingPunct="1">
                <a:spcBef>
                  <a:spcPct val="0"/>
                </a:spcBef>
              </a:pPr>
              <a:t>25</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0741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DC5116D-D035-43D4-AD9F-0B3D5DFB1F83}" type="slidenum">
              <a:rPr lang="de-DE" altLang="de-DE" sz="1300"/>
              <a:pPr eaLnBrk="1" hangingPunct="1">
                <a:spcBef>
                  <a:spcPct val="0"/>
                </a:spcBef>
              </a:pPr>
              <a:t>26</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854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45081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507B7AA-BE26-4B5D-BE88-9C2180437D85}" type="slidenum">
              <a:rPr lang="de-DE" altLang="de-DE" sz="1300"/>
              <a:pPr eaLnBrk="1" hangingPunct="1">
                <a:spcBef>
                  <a:spcPct val="0"/>
                </a:spcBef>
              </a:pPr>
              <a:t>27</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855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046479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370610-16D8-4056-AA65-D3739D0F0156}" type="slidenum">
              <a:rPr lang="de-DE" altLang="de-DE" sz="1300"/>
              <a:pPr eaLnBrk="1" hangingPunct="1">
                <a:spcBef>
                  <a:spcPct val="0"/>
                </a:spcBef>
              </a:pPr>
              <a:t>28</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856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43394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75A558B-2B30-47B4-BAF3-E55FC52D5F98}" type="slidenum">
              <a:rPr lang="de-DE" altLang="de-DE" sz="1300"/>
              <a:pPr eaLnBrk="1" hangingPunct="1">
                <a:spcBef>
                  <a:spcPct val="0"/>
                </a:spcBef>
              </a:pPr>
              <a:t>29</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8570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288721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01542D4-3EB0-4C1A-BD11-2C48FF54A4D2}" type="slidenum">
              <a:rPr lang="de-DE" altLang="de-DE" sz="1300"/>
              <a:pPr eaLnBrk="1" hangingPunct="1">
                <a:spcBef>
                  <a:spcPct val="0"/>
                </a:spcBef>
              </a:pPr>
              <a:t>30</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8581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169513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73F7D62-1FFD-4D5B-A04E-3DA24E3AC021}" type="slidenum">
              <a:rPr lang="de-DE" altLang="de-DE" sz="1300"/>
              <a:pPr eaLnBrk="1" hangingPunct="1">
                <a:spcBef>
                  <a:spcPct val="0"/>
                </a:spcBef>
              </a:pPr>
              <a:t>31</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859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890286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C26D6FF-8788-41ED-AE7C-9203F6F66A06}" type="slidenum">
              <a:rPr lang="de-DE" altLang="de-DE" sz="1300"/>
              <a:pPr eaLnBrk="1" hangingPunct="1">
                <a:spcBef>
                  <a:spcPct val="0"/>
                </a:spcBef>
              </a:pPr>
              <a:t>32</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8601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78012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00F6E8A-3A26-4469-99AF-C21EF50F4E65}" type="slidenum">
              <a:rPr lang="de-DE" altLang="de-DE" sz="1300"/>
              <a:pPr eaLnBrk="1" hangingPunct="1">
                <a:spcBef>
                  <a:spcPct val="0"/>
                </a:spcBef>
              </a:pPr>
              <a:t>33</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861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988934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EED9724-E70D-4C16-9D28-B59521EDA691}" type="slidenum">
              <a:rPr lang="de-DE" altLang="de-DE" sz="1300"/>
              <a:pPr eaLnBrk="1" hangingPunct="1">
                <a:spcBef>
                  <a:spcPct val="0"/>
                </a:spcBef>
              </a:pPr>
              <a:t>34</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862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244427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9716D29-CD5B-4B0C-9616-24422059ADE0}" type="slidenum">
              <a:rPr lang="de-DE" altLang="de-DE" sz="1300"/>
              <a:pPr eaLnBrk="1" hangingPunct="1">
                <a:spcBef>
                  <a:spcPct val="0"/>
                </a:spcBef>
              </a:pPr>
              <a:t>35</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199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721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06776BC-8DDA-4BC2-85CF-E60D6621E38E}" type="slidenum">
              <a:rPr lang="de-DE" altLang="de-DE" sz="1300"/>
              <a:pPr eaLnBrk="1" hangingPunct="1">
                <a:spcBef>
                  <a:spcPct val="0"/>
                </a:spcBef>
              </a:pPr>
              <a:t>36</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201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105041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89140A9-16C8-4362-9325-E6685CF2B9D2}" type="slidenum">
              <a:rPr lang="de-DE" altLang="de-DE" sz="1300"/>
              <a:pPr eaLnBrk="1" hangingPunct="1">
                <a:spcBef>
                  <a:spcPct val="0"/>
                </a:spcBef>
              </a:pPr>
              <a:t>37</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203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792045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C97FCD5-75BD-4F54-9939-33806A986A9F}" type="slidenum">
              <a:rPr lang="de-DE" altLang="de-DE" sz="1300"/>
              <a:pPr eaLnBrk="1" hangingPunct="1">
                <a:spcBef>
                  <a:spcPct val="0"/>
                </a:spcBef>
              </a:pPr>
              <a:t>38</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205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530675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FDAECB9-8050-4028-905D-255721E3D589}" type="slidenum">
              <a:rPr lang="de-DE" altLang="de-DE" sz="1300"/>
              <a:pPr eaLnBrk="1" hangingPunct="1">
                <a:spcBef>
                  <a:spcPct val="0"/>
                </a:spcBef>
              </a:pPr>
              <a:t>39</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207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607897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3548308-7B47-49EF-9988-500964A58E1A}" type="slidenum">
              <a:rPr lang="de-DE" altLang="de-DE" sz="1300"/>
              <a:pPr eaLnBrk="1" hangingPunct="1">
                <a:spcBef>
                  <a:spcPct val="0"/>
                </a:spcBef>
              </a:pPr>
              <a:t>40</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2093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809403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30143C0-65B7-4EB5-8165-1D1E686E9416}" type="slidenum">
              <a:rPr lang="de-DE" altLang="de-DE" sz="1300"/>
              <a:pPr eaLnBrk="1" hangingPunct="1">
                <a:spcBef>
                  <a:spcPct val="0"/>
                </a:spcBef>
              </a:pPr>
              <a:t>41</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2113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59944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E11010-0DDD-4D28-9A2A-3D861360689D}" type="slidenum">
              <a:rPr lang="de-DE" altLang="de-DE" sz="1300"/>
              <a:pPr eaLnBrk="1" hangingPunct="1">
                <a:spcBef>
                  <a:spcPct val="0"/>
                </a:spcBef>
              </a:pPr>
              <a:t>42</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213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54580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26214E7-30A2-4F0A-86DF-2A7918C483CC}" type="slidenum">
              <a:rPr lang="de-DE" altLang="de-DE" sz="1300"/>
              <a:pPr eaLnBrk="1" hangingPunct="1">
                <a:spcBef>
                  <a:spcPct val="0"/>
                </a:spcBef>
              </a:pPr>
              <a:t>43</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871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240539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E46E117-3870-409E-A79A-9841407AFF83}" type="slidenum">
              <a:rPr lang="de-DE" altLang="de-DE" sz="1300"/>
              <a:pPr eaLnBrk="1" hangingPunct="1">
                <a:spcBef>
                  <a:spcPct val="0"/>
                </a:spcBef>
              </a:pPr>
              <a:t>44</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8724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855743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07CEC4-93E1-407A-95F9-73D0BE76AE09}" type="slidenum">
              <a:rPr lang="de-DE" altLang="de-DE" sz="1300"/>
              <a:pPr eaLnBrk="1" hangingPunct="1">
                <a:spcBef>
                  <a:spcPct val="0"/>
                </a:spcBef>
              </a:pPr>
              <a:t>45</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873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430188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45B59EE-4070-4F2F-BBCC-E0C9DC7229AB}" type="slidenum">
              <a:rPr lang="de-DE" altLang="de-DE" sz="1300"/>
              <a:pPr eaLnBrk="1" hangingPunct="1">
                <a:spcBef>
                  <a:spcPct val="0"/>
                </a:spcBef>
              </a:pPr>
              <a:t>46</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8744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361619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FD51D1-2878-4070-A33A-52F5E891E60E}" type="slidenum">
              <a:rPr lang="de-DE" altLang="de-DE" sz="1300"/>
              <a:pPr eaLnBrk="1" hangingPunct="1">
                <a:spcBef>
                  <a:spcPct val="0"/>
                </a:spcBef>
              </a:pPr>
              <a:t>47</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875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401059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82D9A4D-9504-47E1-AD15-12282F383E70}" type="slidenum">
              <a:rPr lang="de-DE" altLang="de-DE" sz="1300"/>
              <a:pPr eaLnBrk="1" hangingPunct="1">
                <a:spcBef>
                  <a:spcPct val="0"/>
                </a:spcBef>
              </a:pPr>
              <a:t>48</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8765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856606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889B448-990C-4F55-98DB-C19B948C63A9}" type="slidenum">
              <a:rPr lang="de-DE" altLang="de-DE" sz="1300"/>
              <a:pPr eaLnBrk="1" hangingPunct="1">
                <a:spcBef>
                  <a:spcPct val="0"/>
                </a:spcBef>
              </a:pPr>
              <a:t>49</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877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16325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E16EE7B-FD39-41F9-8129-29D78C643960}" type="slidenum">
              <a:rPr lang="de-DE" altLang="de-DE" sz="1300"/>
              <a:pPr eaLnBrk="1" hangingPunct="1">
                <a:spcBef>
                  <a:spcPct val="0"/>
                </a:spcBef>
              </a:pPr>
              <a:t>50</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8785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815389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2F0155B-559B-424D-A894-C118A10F13B2}" type="slidenum">
              <a:rPr lang="de-DE" altLang="de-DE" sz="1300"/>
              <a:pPr eaLnBrk="1" hangingPunct="1">
                <a:spcBef>
                  <a:spcPct val="0"/>
                </a:spcBef>
              </a:pPr>
              <a:t>51</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879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684230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2554435-B2A5-42BC-905F-120E93E77A56}" type="slidenum">
              <a:rPr lang="de-DE" altLang="de-DE" sz="1300"/>
              <a:pPr eaLnBrk="1" hangingPunct="1">
                <a:spcBef>
                  <a:spcPct val="0"/>
                </a:spcBef>
              </a:pPr>
              <a:t>52</a:t>
            </a:fld>
            <a:endParaRPr lang="de-DE" altLang="de-DE" sz="1300"/>
          </a:p>
        </p:txBody>
      </p:sp>
      <p:sp>
        <p:nvSpPr>
          <p:cNvPr id="207875" name="Rectangle 1026"/>
          <p:cNvSpPr>
            <a:spLocks noGrp="1" noRot="1" noChangeAspect="1" noChangeArrowheads="1" noTextEdit="1"/>
          </p:cNvSpPr>
          <p:nvPr>
            <p:ph type="sldImg"/>
          </p:nvPr>
        </p:nvSpPr>
        <p:spPr>
          <a:xfrm>
            <a:off x="139700" y="768350"/>
            <a:ext cx="6821488" cy="3836988"/>
          </a:xfrm>
          <a:ln/>
        </p:spPr>
      </p:sp>
      <p:sp>
        <p:nvSpPr>
          <p:cNvPr id="100454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530704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5842A50-B7E1-4AC0-A40F-378F2B2585E7}" type="slidenum">
              <a:rPr lang="de-DE" altLang="de-DE" sz="1300"/>
              <a:pPr eaLnBrk="1" hangingPunct="1">
                <a:spcBef>
                  <a:spcPct val="0"/>
                </a:spcBef>
              </a:pPr>
              <a:t>53</a:t>
            </a:fld>
            <a:endParaRPr lang="de-DE" altLang="de-DE" sz="1300"/>
          </a:p>
        </p:txBody>
      </p:sp>
      <p:sp>
        <p:nvSpPr>
          <p:cNvPr id="208899" name="Rectangle 2050"/>
          <p:cNvSpPr>
            <a:spLocks noGrp="1" noRot="1" noChangeAspect="1" noChangeArrowheads="1" noTextEdit="1"/>
          </p:cNvSpPr>
          <p:nvPr>
            <p:ph type="sldImg"/>
          </p:nvPr>
        </p:nvSpPr>
        <p:spPr>
          <a:xfrm>
            <a:off x="139700" y="768350"/>
            <a:ext cx="6821488" cy="3836988"/>
          </a:xfrm>
          <a:ln/>
        </p:spPr>
      </p:sp>
      <p:sp>
        <p:nvSpPr>
          <p:cNvPr id="1006595" name="Rectangle 2051"/>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662390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70A36FE-E3C7-4F03-A04E-3CD141BADDC7}" type="slidenum">
              <a:rPr lang="de-DE" altLang="de-DE" sz="1300"/>
              <a:pPr eaLnBrk="1" hangingPunct="1">
                <a:spcBef>
                  <a:spcPct val="0"/>
                </a:spcBef>
              </a:pPr>
              <a:t>54</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100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135038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A25D0A5-8F8E-4977-9921-F2FB0D42D56B}" type="slidenum">
              <a:rPr lang="de-DE" altLang="de-DE" sz="1300"/>
              <a:pPr eaLnBrk="1" hangingPunct="1">
                <a:spcBef>
                  <a:spcPct val="0"/>
                </a:spcBef>
              </a:pPr>
              <a:t>55</a:t>
            </a:fld>
            <a:endParaRPr lang="de-DE" altLang="de-DE" sz="1300"/>
          </a:p>
        </p:txBody>
      </p:sp>
      <p:sp>
        <p:nvSpPr>
          <p:cNvPr id="210947" name="Rectangle 1026"/>
          <p:cNvSpPr>
            <a:spLocks noGrp="1" noRot="1" noChangeAspect="1" noChangeArrowheads="1" noTextEdit="1"/>
          </p:cNvSpPr>
          <p:nvPr>
            <p:ph type="sldImg"/>
          </p:nvPr>
        </p:nvSpPr>
        <p:spPr>
          <a:xfrm>
            <a:off x="139700" y="768350"/>
            <a:ext cx="6821488" cy="3836988"/>
          </a:xfrm>
          <a:ln/>
        </p:spPr>
      </p:sp>
      <p:sp>
        <p:nvSpPr>
          <p:cNvPr id="101069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23141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4ECDFBF-7DE1-4CB2-B343-29E482EC4538}" type="slidenum">
              <a:rPr lang="de-DE" altLang="de-DE" sz="1300"/>
              <a:pPr eaLnBrk="1" hangingPunct="1">
                <a:spcBef>
                  <a:spcPct val="0"/>
                </a:spcBef>
              </a:pPr>
              <a:t>56</a:t>
            </a:fld>
            <a:endParaRPr lang="de-DE" altLang="de-DE" sz="1300"/>
          </a:p>
        </p:txBody>
      </p:sp>
      <p:sp>
        <p:nvSpPr>
          <p:cNvPr id="211971" name="Rectangle 1026"/>
          <p:cNvSpPr>
            <a:spLocks noGrp="1" noRot="1" noChangeAspect="1" noChangeArrowheads="1" noTextEdit="1"/>
          </p:cNvSpPr>
          <p:nvPr>
            <p:ph type="sldImg"/>
          </p:nvPr>
        </p:nvSpPr>
        <p:spPr>
          <a:xfrm>
            <a:off x="139700" y="768350"/>
            <a:ext cx="6821488" cy="3836988"/>
          </a:xfrm>
          <a:ln/>
        </p:spPr>
      </p:sp>
      <p:sp>
        <p:nvSpPr>
          <p:cNvPr id="10127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958211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5FE32E-E60A-40E3-93DF-DBAA81DCD033}" type="slidenum">
              <a:rPr lang="de-DE" altLang="de-DE" sz="1300"/>
              <a:pPr eaLnBrk="1" hangingPunct="1">
                <a:spcBef>
                  <a:spcPct val="0"/>
                </a:spcBef>
              </a:pPr>
              <a:t>57</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10147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36066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A4477CA-031B-4517-BB1F-8313DCD57DC0}" type="slidenum">
              <a:rPr lang="de-DE" altLang="de-DE" sz="1300"/>
              <a:pPr eaLnBrk="1" hangingPunct="1">
                <a:spcBef>
                  <a:spcPct val="0"/>
                </a:spcBef>
              </a:pPr>
              <a:t>58</a:t>
            </a:fld>
            <a:endParaRPr lang="de-DE" altLang="de-DE" sz="1300"/>
          </a:p>
        </p:txBody>
      </p:sp>
      <p:sp>
        <p:nvSpPr>
          <p:cNvPr id="214019" name="Rectangle 1026"/>
          <p:cNvSpPr>
            <a:spLocks noGrp="1" noRot="1" noChangeAspect="1" noChangeArrowheads="1" noTextEdit="1"/>
          </p:cNvSpPr>
          <p:nvPr>
            <p:ph type="sldImg"/>
          </p:nvPr>
        </p:nvSpPr>
        <p:spPr>
          <a:xfrm>
            <a:off x="139700" y="768350"/>
            <a:ext cx="6821488" cy="3836988"/>
          </a:xfrm>
          <a:ln/>
        </p:spPr>
      </p:sp>
      <p:sp>
        <p:nvSpPr>
          <p:cNvPr id="101683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06385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0021158-0B43-4BFC-A6B2-29A9961C4185}" type="slidenum">
              <a:rPr lang="de-DE" altLang="de-DE" sz="1300"/>
              <a:pPr eaLnBrk="1" hangingPunct="1">
                <a:spcBef>
                  <a:spcPct val="0"/>
                </a:spcBef>
              </a:pPr>
              <a:t>59</a:t>
            </a:fld>
            <a:endParaRPr lang="de-DE" altLang="de-DE" sz="1300"/>
          </a:p>
        </p:txBody>
      </p:sp>
      <p:sp>
        <p:nvSpPr>
          <p:cNvPr id="215043" name="Rectangle 1026"/>
          <p:cNvSpPr>
            <a:spLocks noGrp="1" noRot="1" noChangeAspect="1" noChangeArrowheads="1" noTextEdit="1"/>
          </p:cNvSpPr>
          <p:nvPr>
            <p:ph type="sldImg"/>
          </p:nvPr>
        </p:nvSpPr>
        <p:spPr>
          <a:xfrm>
            <a:off x="139700" y="768350"/>
            <a:ext cx="6821488" cy="3836988"/>
          </a:xfrm>
          <a:ln/>
        </p:spPr>
      </p:sp>
      <p:sp>
        <p:nvSpPr>
          <p:cNvPr id="1018883"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640479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76A7C75-952B-4ABB-9B68-3A807AF358D1}" type="slidenum">
              <a:rPr lang="de-DE" altLang="de-DE" sz="1300"/>
              <a:pPr eaLnBrk="1" hangingPunct="1">
                <a:spcBef>
                  <a:spcPct val="0"/>
                </a:spcBef>
              </a:pPr>
              <a:t>60</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10209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877651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E183A7D-6CD0-4253-9197-96676EA763FD}" type="slidenum">
              <a:rPr lang="de-DE" altLang="de-DE" sz="1300"/>
              <a:pPr eaLnBrk="1" hangingPunct="1">
                <a:spcBef>
                  <a:spcPct val="0"/>
                </a:spcBef>
              </a:pPr>
              <a:t>62</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954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096159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DF40713-F54F-4E9B-9ADB-D5BAFA2A232A}" type="slidenum">
              <a:rPr lang="de-DE" altLang="de-DE" sz="1300"/>
              <a:pPr eaLnBrk="1" hangingPunct="1">
                <a:spcBef>
                  <a:spcPct val="0"/>
                </a:spcBef>
              </a:pPr>
              <a:t>63</a:t>
            </a:fld>
            <a:endParaRPr lang="de-DE" altLang="de-DE" sz="1300"/>
          </a:p>
        </p:txBody>
      </p:sp>
      <p:sp>
        <p:nvSpPr>
          <p:cNvPr id="218115" name="Rectangle 1026"/>
          <p:cNvSpPr>
            <a:spLocks noGrp="1" noRot="1" noChangeAspect="1" noChangeArrowheads="1" noTextEdit="1"/>
          </p:cNvSpPr>
          <p:nvPr>
            <p:ph type="sldImg"/>
          </p:nvPr>
        </p:nvSpPr>
        <p:spPr>
          <a:xfrm>
            <a:off x="139700" y="768350"/>
            <a:ext cx="6821488" cy="3836988"/>
          </a:xfrm>
          <a:ln/>
        </p:spPr>
      </p:sp>
      <p:sp>
        <p:nvSpPr>
          <p:cNvPr id="1037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560590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3B87FCA-D65E-48EB-8524-C52CC2F8773C}" type="slidenum">
              <a:rPr lang="de-DE" altLang="de-DE" sz="1300"/>
              <a:pPr eaLnBrk="1" hangingPunct="1">
                <a:spcBef>
                  <a:spcPct val="0"/>
                </a:spcBef>
              </a:pPr>
              <a:t>64</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1039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307668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5F6C7A9-832E-4F0C-9277-466BDC826CFE}" type="slidenum">
              <a:rPr lang="de-DE" altLang="de-DE" sz="1300"/>
              <a:pPr eaLnBrk="1" hangingPunct="1">
                <a:spcBef>
                  <a:spcPct val="0"/>
                </a:spcBef>
              </a:pPr>
              <a:t>65</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1041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807291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3352F50-6D62-4CF6-87A3-7AD24BD0F9A3}" type="slidenum">
              <a:rPr lang="de-DE" altLang="de-DE" sz="1300"/>
              <a:pPr eaLnBrk="1" hangingPunct="1">
                <a:spcBef>
                  <a:spcPct val="0"/>
                </a:spcBef>
              </a:pPr>
              <a:t>66</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10434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615261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79DE9C3-47E2-42C8-94C9-14CB3A7F3A26}" type="slidenum">
              <a:rPr lang="de-DE" altLang="de-DE" sz="1300"/>
              <a:pPr eaLnBrk="1" hangingPunct="1">
                <a:spcBef>
                  <a:spcPct val="0"/>
                </a:spcBef>
              </a:pPr>
              <a:t>67</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1045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64667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DAD2AB-65E2-4994-97B2-1DFD004C58EB}" type="slidenum">
              <a:rPr lang="de-DE" altLang="de-DE" sz="1300"/>
              <a:pPr eaLnBrk="1" hangingPunct="1">
                <a:spcBef>
                  <a:spcPct val="0"/>
                </a:spcBef>
              </a:pPr>
              <a:t>68</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1047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679093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17CC9D2-FDCE-4DE8-8A4B-5EC14EBF0082}" type="slidenum">
              <a:rPr lang="de-DE" altLang="de-DE" sz="1300"/>
              <a:pPr eaLnBrk="1" hangingPunct="1">
                <a:spcBef>
                  <a:spcPct val="0"/>
                </a:spcBef>
              </a:pPr>
              <a:t>69</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1049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307394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E80F43-C148-4C86-9531-09437224E2B1}" type="slidenum">
              <a:rPr lang="de-DE" altLang="de-DE" sz="1300"/>
              <a:pPr eaLnBrk="1" hangingPunct="1">
                <a:spcBef>
                  <a:spcPct val="0"/>
                </a:spcBef>
              </a:pPr>
              <a:t>70</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10516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9737313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27904EA-04AB-4021-A6CE-6542945C3195}" type="slidenum">
              <a:rPr lang="de-DE" altLang="de-DE" sz="1300"/>
              <a:pPr eaLnBrk="1" hangingPunct="1">
                <a:spcBef>
                  <a:spcPct val="0"/>
                </a:spcBef>
              </a:pPr>
              <a:t>71</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898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49499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3E081B0-7C9D-451F-A3DE-FC2C23F904B5}" type="slidenum">
              <a:rPr lang="de-DE" altLang="de-DE" sz="1300"/>
              <a:pPr eaLnBrk="1" hangingPunct="1">
                <a:spcBef>
                  <a:spcPct val="0"/>
                </a:spcBef>
              </a:pPr>
              <a:t>72</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1053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14048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C2FBFC1-D476-4FAB-87DF-A4EC8BC2E594}" type="slidenum">
              <a:rPr lang="de-DE" altLang="de-DE" sz="1300"/>
              <a:pPr eaLnBrk="1" hangingPunct="1">
                <a:spcBef>
                  <a:spcPct val="0"/>
                </a:spcBef>
              </a:pPr>
              <a:t>73</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105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28195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9991B90-92D6-49AD-8B8D-602383CD1115}" type="slidenum">
              <a:rPr lang="de-DE" altLang="de-DE" sz="1300"/>
              <a:pPr eaLnBrk="1" hangingPunct="1">
                <a:spcBef>
                  <a:spcPct val="0"/>
                </a:spcBef>
              </a:pPr>
              <a:t>74</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1057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150773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5120FBC-1F60-4C25-B042-7E40A797DBD3}" type="slidenum">
              <a:rPr lang="de-DE" altLang="de-DE" sz="1300"/>
              <a:pPr eaLnBrk="1" hangingPunct="1">
                <a:spcBef>
                  <a:spcPct val="0"/>
                </a:spcBef>
              </a:pPr>
              <a:t>75</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10598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446211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E17EC2E-4C7F-4115-851C-166467CBC0B8}" type="slidenum">
              <a:rPr lang="de-DE" altLang="de-DE" sz="1300"/>
              <a:pPr eaLnBrk="1" hangingPunct="1">
                <a:spcBef>
                  <a:spcPct val="0"/>
                </a:spcBef>
              </a:pPr>
              <a:t>76</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1061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658782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6DFA134-B7DE-4DEB-8496-9A50120A101F}" type="slidenum">
              <a:rPr lang="de-DE" altLang="de-DE" sz="1300"/>
              <a:pPr eaLnBrk="1" hangingPunct="1">
                <a:spcBef>
                  <a:spcPct val="0"/>
                </a:spcBef>
              </a:pPr>
              <a:t>77</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1063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0093242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57C6360-6683-49D0-8E1D-BB5054D163B0}" type="slidenum">
              <a:rPr lang="de-DE" altLang="de-DE" sz="1300"/>
              <a:pPr eaLnBrk="1" hangingPunct="1">
                <a:spcBef>
                  <a:spcPct val="0"/>
                </a:spcBef>
              </a:pPr>
              <a:t>78</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1065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217846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5D76078-FA1E-488B-AF37-1D58B826DB06}" type="slidenum">
              <a:rPr lang="de-DE" altLang="de-DE" sz="1300"/>
              <a:pPr eaLnBrk="1" hangingPunct="1">
                <a:spcBef>
                  <a:spcPct val="0"/>
                </a:spcBef>
              </a:pPr>
              <a:t>79</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1068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629465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DA793A9-AED6-411C-B5BB-3D5DA87006ED}" type="slidenum">
              <a:rPr lang="de-DE" altLang="de-DE" sz="1300"/>
              <a:pPr eaLnBrk="1" hangingPunct="1">
                <a:spcBef>
                  <a:spcPct val="0"/>
                </a:spcBef>
              </a:pPr>
              <a:t>80</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907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2865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7BDE5B4-5120-4662-B1A5-620AB7DDC5DD}" type="slidenum">
              <a:rPr lang="de-DE" altLang="de-DE" sz="1300"/>
              <a:pPr eaLnBrk="1" hangingPunct="1">
                <a:spcBef>
                  <a:spcPct val="0"/>
                </a:spcBef>
              </a:pPr>
              <a:t>81</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10229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87706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1C0AFD-07E9-4E3D-9DDE-368CAB86B690}" type="slidenum">
              <a:rPr lang="de-DE" altLang="de-DE" sz="1300"/>
              <a:pPr eaLnBrk="1" hangingPunct="1">
                <a:spcBef>
                  <a:spcPct val="0"/>
                </a:spcBef>
              </a:pPr>
              <a:t>82</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1025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448003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AEF9FFB-6148-468F-B805-AFE2887BE9C9}" type="slidenum">
              <a:rPr lang="de-DE" altLang="de-DE" sz="1300"/>
              <a:pPr eaLnBrk="1" hangingPunct="1">
                <a:spcBef>
                  <a:spcPct val="0"/>
                </a:spcBef>
              </a:pPr>
              <a:t>83</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1027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9054286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9D7A360-248B-43DC-8274-1E9D296B2721}" type="slidenum">
              <a:rPr lang="de-DE" altLang="de-DE" sz="1300"/>
              <a:pPr eaLnBrk="1" hangingPunct="1">
                <a:spcBef>
                  <a:spcPct val="0"/>
                </a:spcBef>
              </a:pPr>
              <a:t>84</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102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832570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3E8BA59-AD6F-4905-8BDE-084E9451D47D}" type="slidenum">
              <a:rPr lang="de-DE" altLang="de-DE" sz="1300"/>
              <a:pPr eaLnBrk="1" hangingPunct="1">
                <a:spcBef>
                  <a:spcPct val="0"/>
                </a:spcBef>
              </a:pPr>
              <a:t>85</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1031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745356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36DEBC9-EDB8-485F-8471-9D2728F48106}" type="slidenum">
              <a:rPr lang="de-DE" altLang="de-DE" sz="1300"/>
              <a:pPr eaLnBrk="1" hangingPunct="1">
                <a:spcBef>
                  <a:spcPct val="0"/>
                </a:spcBef>
              </a:pPr>
              <a:t>86</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10332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3747456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8A2A28A-0927-49FA-89A9-42014961B955}" type="slidenum">
              <a:rPr lang="de-DE" altLang="de-DE" sz="1300"/>
              <a:pPr eaLnBrk="1" hangingPunct="1">
                <a:spcBef>
                  <a:spcPct val="0"/>
                </a:spcBef>
              </a:pPr>
              <a:t>87</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103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867566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ED2791A-B45F-47C7-A1AC-57218DFC08B4}" type="slidenum">
              <a:rPr lang="de-DE" altLang="de-DE" sz="1300"/>
              <a:pPr eaLnBrk="1" hangingPunct="1">
                <a:spcBef>
                  <a:spcPct val="0"/>
                </a:spcBef>
              </a:pPr>
              <a:t>88</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925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375969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AB8642-2A05-445D-A7BA-56AC88CAFAB0}" type="slidenum">
              <a:rPr lang="de-DE" altLang="de-DE" sz="1300"/>
              <a:pPr eaLnBrk="1" hangingPunct="1">
                <a:spcBef>
                  <a:spcPct val="0"/>
                </a:spcBef>
              </a:pPr>
              <a:t>89</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9267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3470378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84D77B-597C-4115-A3B0-0BF3E025F0A1}" type="slidenum">
              <a:rPr lang="de-DE" altLang="de-DE" sz="1300"/>
              <a:pPr eaLnBrk="1" hangingPunct="1">
                <a:spcBef>
                  <a:spcPct val="0"/>
                </a:spcBef>
              </a:pPr>
              <a:t>90</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92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0161941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922EF9C-9384-402F-B79D-9F9EE619EFEB}" type="slidenum">
              <a:rPr lang="de-DE" altLang="de-DE" sz="1300"/>
              <a:pPr eaLnBrk="1" hangingPunct="1">
                <a:spcBef>
                  <a:spcPct val="0"/>
                </a:spcBef>
              </a:pPr>
              <a:t>91</a:t>
            </a:fld>
            <a:endParaRPr lang="de-DE" altLang="de-DE" sz="1300"/>
          </a:p>
        </p:txBody>
      </p:sp>
      <p:sp>
        <p:nvSpPr>
          <p:cNvPr id="246787" name="Rectangle 1026"/>
          <p:cNvSpPr>
            <a:spLocks noGrp="1" noRot="1" noChangeAspect="1" noChangeArrowheads="1" noTextEdit="1"/>
          </p:cNvSpPr>
          <p:nvPr>
            <p:ph type="sldImg"/>
          </p:nvPr>
        </p:nvSpPr>
        <p:spPr>
          <a:xfrm>
            <a:off x="139700" y="768350"/>
            <a:ext cx="6821488" cy="3836988"/>
          </a:xfrm>
          <a:ln/>
        </p:spPr>
      </p:sp>
      <p:sp>
        <p:nvSpPr>
          <p:cNvPr id="928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6449922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2317F06-219D-4565-BE0A-2F8CD3A50177}" type="slidenum">
              <a:rPr lang="de-DE" altLang="de-DE" sz="1300"/>
              <a:pPr eaLnBrk="1" hangingPunct="1">
                <a:spcBef>
                  <a:spcPct val="0"/>
                </a:spcBef>
              </a:pPr>
              <a:t>92</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929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8416410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D59ED07-C6B0-4F01-BB99-C929EEAA15B2}" type="slidenum">
              <a:rPr lang="de-DE" altLang="de-DE" sz="1300"/>
              <a:pPr eaLnBrk="1" hangingPunct="1">
                <a:spcBef>
                  <a:spcPct val="0"/>
                </a:spcBef>
              </a:pPr>
              <a:t>93</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93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0650652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07A91CF-3174-443F-AA66-CC983123C6F5}" type="slidenum">
              <a:rPr lang="de-DE" altLang="de-DE" sz="1300"/>
              <a:pPr eaLnBrk="1" hangingPunct="1">
                <a:spcBef>
                  <a:spcPct val="0"/>
                </a:spcBef>
              </a:pPr>
              <a:t>94</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933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419151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26D7F30-5AD8-42DB-99A5-090194063F19}" type="slidenum">
              <a:rPr lang="de-DE" altLang="de-DE" sz="1300"/>
              <a:pPr eaLnBrk="1" hangingPunct="1">
                <a:spcBef>
                  <a:spcPct val="0"/>
                </a:spcBef>
              </a:pPr>
              <a:t>95</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934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036270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FE33A74-A0EF-4D4B-B903-020DD3710591}" type="slidenum">
              <a:rPr lang="de-DE" altLang="de-DE" sz="1300"/>
              <a:pPr eaLnBrk="1" hangingPunct="1">
                <a:spcBef>
                  <a:spcPct val="0"/>
                </a:spcBef>
              </a:pPr>
              <a:t>96</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935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1086954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A396186-DF92-4711-80CD-11133E55F031}" type="slidenum">
              <a:rPr lang="de-DE" altLang="de-DE" sz="1300"/>
              <a:pPr eaLnBrk="1" hangingPunct="1">
                <a:spcBef>
                  <a:spcPct val="0"/>
                </a:spcBef>
              </a:pPr>
              <a:t>97</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936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9415455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5718EEA-6889-48CB-9EA0-1C6B35F3079C}" type="slidenum">
              <a:rPr lang="de-DE" altLang="de-DE" sz="1300"/>
              <a:pPr eaLnBrk="1" hangingPunct="1">
                <a:spcBef>
                  <a:spcPct val="0"/>
                </a:spcBef>
              </a:pPr>
              <a:t>98</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937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6964024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E163049-CC3C-4171-B6BF-A3A9A2F74F87}" type="slidenum">
              <a:rPr lang="de-DE" altLang="de-DE" sz="1300"/>
              <a:pPr eaLnBrk="1" hangingPunct="1">
                <a:spcBef>
                  <a:spcPct val="0"/>
                </a:spcBef>
              </a:pPr>
              <a:t>99</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9390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669576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EA27824-57B1-4183-881B-D3399772EE89}" type="slidenum">
              <a:rPr lang="de-DE" altLang="de-DE" sz="1300"/>
              <a:pPr eaLnBrk="1" hangingPunct="1">
                <a:spcBef>
                  <a:spcPct val="0"/>
                </a:spcBef>
              </a:pPr>
              <a:t>100</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940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989958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761FE28-99BC-4ABD-B7D1-3AE260008BD6}" type="slidenum">
              <a:rPr lang="de-DE" altLang="de-DE" sz="1300"/>
              <a:pPr eaLnBrk="1" hangingPunct="1">
                <a:spcBef>
                  <a:spcPct val="0"/>
                </a:spcBef>
              </a:pPr>
              <a:t>101</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941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2654913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FBFB98A-E190-42B7-9399-5D76F5B86109}" type="slidenum">
              <a:rPr lang="de-DE" altLang="de-DE" sz="1300"/>
              <a:pPr eaLnBrk="1" hangingPunct="1">
                <a:spcBef>
                  <a:spcPct val="0"/>
                </a:spcBef>
              </a:pPr>
              <a:t>102</a:t>
            </a:fld>
            <a:endParaRPr lang="de-DE" altLang="de-DE"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94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709225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47E8849-9A48-4530-BD8B-E61908B06477}" type="slidenum">
              <a:rPr lang="de-DE" altLang="de-DE" sz="1300"/>
              <a:pPr eaLnBrk="1" hangingPunct="1">
                <a:spcBef>
                  <a:spcPct val="0"/>
                </a:spcBef>
              </a:pPr>
              <a:t>103</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943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5282918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11871-8D5B-4284-A5D3-FF30FD036C2D}" type="slidenum">
              <a:rPr lang="de-DE" altLang="de-DE" sz="1300">
                <a:solidFill>
                  <a:srgbClr val="000000"/>
                </a:solidFill>
              </a:rPr>
              <a:pPr eaLnBrk="1" hangingPunct="1">
                <a:spcBef>
                  <a:spcPct val="0"/>
                </a:spcBef>
              </a:pPr>
              <a:t>104</a:t>
            </a:fld>
            <a:endParaRPr lang="de-DE" altLang="de-DE" sz="1300">
              <a:solidFill>
                <a:srgbClr val="000000"/>
              </a:solidFill>
            </a:endParaRPr>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77796999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11871-8D5B-4284-A5D3-FF30FD036C2D}" type="slidenum">
              <a:rPr lang="de-DE" altLang="de-DE" sz="1300">
                <a:solidFill>
                  <a:srgbClr val="000000"/>
                </a:solidFill>
              </a:rPr>
              <a:pPr eaLnBrk="1" hangingPunct="1">
                <a:spcBef>
                  <a:spcPct val="0"/>
                </a:spcBef>
              </a:pPr>
              <a:t>105</a:t>
            </a:fld>
            <a:endParaRPr lang="de-DE" altLang="de-DE" sz="1300">
              <a:solidFill>
                <a:srgbClr val="000000"/>
              </a:solidFill>
            </a:endParaRPr>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77796999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11871-8D5B-4284-A5D3-FF30FD036C2D}" type="slidenum">
              <a:rPr lang="de-DE" altLang="de-DE" sz="1300">
                <a:solidFill>
                  <a:srgbClr val="000000"/>
                </a:solidFill>
              </a:rPr>
              <a:pPr eaLnBrk="1" hangingPunct="1">
                <a:spcBef>
                  <a:spcPct val="0"/>
                </a:spcBef>
              </a:pPr>
              <a:t>106</a:t>
            </a:fld>
            <a:endParaRPr lang="de-DE" altLang="de-DE" sz="1300">
              <a:solidFill>
                <a:srgbClr val="000000"/>
              </a:solidFill>
            </a:endParaRPr>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77796999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11871-8D5B-4284-A5D3-FF30FD036C2D}" type="slidenum">
              <a:rPr lang="de-DE" altLang="de-DE" sz="1300">
                <a:solidFill>
                  <a:srgbClr val="000000"/>
                </a:solidFill>
              </a:rPr>
              <a:pPr eaLnBrk="1" hangingPunct="1">
                <a:spcBef>
                  <a:spcPct val="0"/>
                </a:spcBef>
              </a:pPr>
              <a:t>107</a:t>
            </a:fld>
            <a:endParaRPr lang="de-DE" altLang="de-DE" sz="1300">
              <a:solidFill>
                <a:srgbClr val="000000"/>
              </a:solidFill>
            </a:endParaRPr>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77796999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11871-8D5B-4284-A5D3-FF30FD036C2D}" type="slidenum">
              <a:rPr lang="de-DE" altLang="de-DE" sz="1300">
                <a:solidFill>
                  <a:srgbClr val="000000"/>
                </a:solidFill>
              </a:rPr>
              <a:pPr eaLnBrk="1" hangingPunct="1">
                <a:spcBef>
                  <a:spcPct val="0"/>
                </a:spcBef>
              </a:pPr>
              <a:t>108</a:t>
            </a:fld>
            <a:endParaRPr lang="de-DE" altLang="de-DE" sz="1300">
              <a:solidFill>
                <a:srgbClr val="000000"/>
              </a:solidFill>
            </a:endParaRPr>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77796999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F25FED-93C6-4A9C-9780-BAA96BC30EB2}" type="slidenum">
              <a:rPr lang="de-DE" altLang="de-DE" sz="1300"/>
              <a:pPr eaLnBrk="1" hangingPunct="1">
                <a:spcBef>
                  <a:spcPct val="0"/>
                </a:spcBef>
              </a:pPr>
              <a:t>109</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509201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F25FED-93C6-4A9C-9780-BAA96BC30EB2}" type="slidenum">
              <a:rPr lang="de-DE" altLang="de-DE" sz="1300"/>
              <a:pPr eaLnBrk="1" hangingPunct="1">
                <a:spcBef>
                  <a:spcPct val="0"/>
                </a:spcBef>
              </a:pPr>
              <a:t>110</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509201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F25FED-93C6-4A9C-9780-BAA96BC30EB2}" type="slidenum">
              <a:rPr lang="de-DE" altLang="de-DE" sz="1300"/>
              <a:pPr eaLnBrk="1" hangingPunct="1">
                <a:spcBef>
                  <a:spcPct val="0"/>
                </a:spcBef>
              </a:pPr>
              <a:t>111</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509201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2B81225-4C75-488C-BE0F-2F3817581C83}" type="slidenum">
              <a:rPr lang="de-DE" altLang="de-DE" sz="1300"/>
              <a:pPr eaLnBrk="1" hangingPunct="1">
                <a:spcBef>
                  <a:spcPct val="0"/>
                </a:spcBef>
              </a:pPr>
              <a:t>113</a:t>
            </a:fld>
            <a:endParaRPr lang="de-DE" altLang="de-DE" sz="1300"/>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1197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5510479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E10A32-715F-4291-97E4-88FFF75BBA75}" type="slidenum">
              <a:rPr lang="de-DE" altLang="de-DE" sz="1300">
                <a:solidFill>
                  <a:srgbClr val="000000"/>
                </a:solidFill>
              </a:rPr>
              <a:pPr eaLnBrk="1" hangingPunct="1">
                <a:spcBef>
                  <a:spcPct val="0"/>
                </a:spcBef>
              </a:pPr>
              <a:t>114</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139700" y="768350"/>
            <a:ext cx="6821488" cy="3836988"/>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61711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B9A2313-A1B3-45DE-927E-0E5C7B1726FD}" type="slidenum">
              <a:rPr lang="de-DE" altLang="de-DE" sz="1300">
                <a:solidFill>
                  <a:srgbClr val="000000"/>
                </a:solidFill>
              </a:rPr>
              <a:pPr eaLnBrk="1" hangingPunct="1">
                <a:spcBef>
                  <a:spcPct val="0"/>
                </a:spcBef>
              </a:pPr>
              <a:t>115</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9700" y="768350"/>
            <a:ext cx="6821488"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052127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DC427A3-6E7D-49B9-87C5-36945BD2B5D1}" type="slidenum">
              <a:rPr lang="de-DE" altLang="de-DE" sz="1300">
                <a:solidFill>
                  <a:srgbClr val="000000"/>
                </a:solidFill>
              </a:rPr>
              <a:pPr eaLnBrk="1" hangingPunct="1">
                <a:spcBef>
                  <a:spcPct val="0"/>
                </a:spcBef>
              </a:pPr>
              <a:t>116</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437531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7E99CE-AF15-4FCD-9B95-182A48FDD1C0}" type="slidenum">
              <a:rPr lang="de-DE" altLang="de-DE" sz="1300">
                <a:solidFill>
                  <a:srgbClr val="000000"/>
                </a:solidFill>
              </a:rPr>
              <a:pPr eaLnBrk="1" hangingPunct="1">
                <a:spcBef>
                  <a:spcPct val="0"/>
                </a:spcBef>
              </a:pPr>
              <a:t>117</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515820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78DE94-A147-40E6-803A-739AA76D203A}" type="slidenum">
              <a:rPr lang="de-DE" altLang="de-DE" sz="1300">
                <a:solidFill>
                  <a:srgbClr val="000000"/>
                </a:solidFill>
              </a:rPr>
              <a:pPr eaLnBrk="1" hangingPunct="1">
                <a:spcBef>
                  <a:spcPct val="0"/>
                </a:spcBef>
              </a:pPr>
              <a:t>118</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514048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73B81AE-9E47-4020-95D4-B1108A63C81F}" type="slidenum">
              <a:rPr lang="de-DE" altLang="de-DE" sz="1300">
                <a:solidFill>
                  <a:srgbClr val="000000"/>
                </a:solidFill>
              </a:rPr>
              <a:pPr eaLnBrk="1" hangingPunct="1">
                <a:spcBef>
                  <a:spcPct val="0"/>
                </a:spcBef>
              </a:pPr>
              <a:t>119</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805938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120</a:t>
            </a:fld>
            <a:endParaRPr lang="de-DE" altLang="de-DE"/>
          </a:p>
        </p:txBody>
      </p:sp>
    </p:spTree>
    <p:extLst>
      <p:ext uri="{BB962C8B-B14F-4D97-AF65-F5344CB8AC3E}">
        <p14:creationId xmlns:p14="http://schemas.microsoft.com/office/powerpoint/2010/main" val="31868207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121</a:t>
            </a:fld>
            <a:endParaRPr lang="de-DE" altLang="de-DE"/>
          </a:p>
        </p:txBody>
      </p:sp>
    </p:spTree>
    <p:extLst>
      <p:ext uri="{BB962C8B-B14F-4D97-AF65-F5344CB8AC3E}">
        <p14:creationId xmlns:p14="http://schemas.microsoft.com/office/powerpoint/2010/main" val="2325788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4" name="Slide Number Placeholder 3"/>
          <p:cNvSpPr>
            <a:spLocks noGrp="1"/>
          </p:cNvSpPr>
          <p:nvPr>
            <p:ph type="sldNum" sz="quarter" idx="12"/>
          </p:nvPr>
        </p:nvSpPr>
        <p:spPr bwMode="gray"/>
        <p:txBody>
          <a:bodyPr/>
          <a:lstStyle>
            <a:lvl1pPr>
              <a:defRPr b="0"/>
            </a:lvl1pPr>
          </a:lstStyle>
          <a:p>
            <a:fld id="{E8B57CF7-A05D-4C0F-8618-01FD9DDB8F5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ru-RU"/>
              <a:t>Тренинг 2 – Преждевременные заключения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B2C1A6B2-006B-4D30-937F-A677746DEFB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E521C64C-C6E3-44D2-A2BC-879C7CEAA61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E8B57CF7-A05D-4C0F-8618-01FD9DDB8F5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E8B57CF7-A05D-4C0F-8618-01FD9DDB8F5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5" name="Slide Number Placeholder 4"/>
          <p:cNvSpPr>
            <a:spLocks noGrp="1"/>
          </p:cNvSpPr>
          <p:nvPr>
            <p:ph type="sldNum" sz="quarter" idx="12"/>
          </p:nvPr>
        </p:nvSpPr>
        <p:spPr bwMode="gray"/>
        <p:txBody>
          <a:bodyPr/>
          <a:lstStyle>
            <a:lvl1pPr>
              <a:defRPr b="0"/>
            </a:lvl1pPr>
          </a:lstStyle>
          <a:p>
            <a:fld id="{347E20DA-09A0-4F3D-8331-6D498D3665F2}"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4" name="Slide Number Placeholder 3"/>
          <p:cNvSpPr>
            <a:spLocks noGrp="1"/>
          </p:cNvSpPr>
          <p:nvPr>
            <p:ph type="sldNum" sz="quarter" idx="12"/>
          </p:nvPr>
        </p:nvSpPr>
        <p:spPr bwMode="gray"/>
        <p:txBody>
          <a:bodyPr/>
          <a:lstStyle>
            <a:lvl1pPr>
              <a:defRPr b="0"/>
            </a:lvl1pPr>
          </a:lstStyle>
          <a:p>
            <a:fld id="{D0201713-DD9B-4F85-8271-CC570E0FA64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802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4965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5830165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233618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57780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275126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59617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03241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406954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60076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934370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5744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ru-RU"/>
              <a:t>Тренинг 2 – Преждевременные заключения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8B57CF7-A05D-4C0F-8618-01FD9DDB8F5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594" r:id="rId1"/>
    <p:sldLayoutId id="2147484595" r:id="rId2"/>
    <p:sldLayoutId id="2147484596" r:id="rId3"/>
    <p:sldLayoutId id="2147484597" r:id="rId4"/>
    <p:sldLayoutId id="2147484598" r:id="rId5"/>
    <p:sldLayoutId id="2147484599" r:id="rId6"/>
    <p:sldLayoutId id="2147484600" r:id="rId7"/>
    <p:sldLayoutId id="2147484601" r:id="rId8"/>
    <p:sldLayoutId id="2147484602" r:id="rId9"/>
    <p:sldLayoutId id="2147484603" r:id="rId10"/>
    <p:sldLayoutId id="2147484604" r:id="rId11"/>
    <p:sldLayoutId id="214748460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552142247"/>
      </p:ext>
    </p:extLst>
  </p:cSld>
  <p:clrMap bg1="lt1" tx1="dk1" bg2="lt2" tx2="dk2" accent1="accent1" accent2="accent2" accent3="accent3" accent4="accent4" accent5="accent5" accent6="accent6" hlink="hlink" folHlink="folHlink"/>
  <p:sldLayoutIdLst>
    <p:sldLayoutId id="2147484607" r:id="rId1"/>
    <p:sldLayoutId id="2147484608" r:id="rId2"/>
    <p:sldLayoutId id="2147484609" r:id="rId3"/>
    <p:sldLayoutId id="2147484610" r:id="rId4"/>
    <p:sldLayoutId id="2147484611" r:id="rId5"/>
    <p:sldLayoutId id="2147484612" r:id="rId6"/>
    <p:sldLayoutId id="2147484613" r:id="rId7"/>
    <p:sldLayoutId id="2147484614" r:id="rId8"/>
    <p:sldLayoutId id="2147484615" r:id="rId9"/>
    <p:sldLayoutId id="2147484616" r:id="rId10"/>
    <p:sldLayoutId id="2147484617" r:id="rId11"/>
    <p:sldLayoutId id="214748461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1.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a:t>
            </a:r>
            <a:r>
              <a:rPr lang="en-US" altLang="ja-JP">
                <a:latin typeface="Calibri Light"/>
              </a:rPr>
              <a:t>2 B </a:t>
            </a:r>
            <a:r>
              <a:rPr lang="en-US" altLang="ja-JP" dirty="0">
                <a:latin typeface="Calibri Light"/>
              </a:rPr>
              <a:t>– </a:t>
            </a:r>
            <a:r>
              <a:rPr lang="az-Cyrl-AZ" altLang="ko-KR" dirty="0"/>
              <a:t>Преждевременные заключения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00656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ru-RU" altLang="de-DE" sz="2200" dirty="0">
                <a:solidFill>
                  <a:srgbClr val="333333"/>
                </a:solidFill>
              </a:rPr>
              <a:t>Иногда мы делаем поспешные выводы на основе обширного спектра информации, которая нас окружает.</a:t>
            </a:r>
          </a:p>
          <a:p>
            <a:pPr marL="774827" lvl="3" indent="-342900">
              <a:spcBef>
                <a:spcPts val="1999"/>
              </a:spcBef>
              <a:buClr>
                <a:srgbClr val="333333"/>
              </a:buClr>
              <a:buFont typeface="WingDings"/>
              <a:buChar char=""/>
            </a:pPr>
            <a:endParaRPr lang="de-DE" altLang="de-DE" sz="22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ru-RU" altLang="de-DE" sz="2200" dirty="0">
                <a:solidFill>
                  <a:srgbClr val="333333"/>
                </a:solidFill>
              </a:rPr>
              <a:t>Иногда мы делаем поспешные выводы на основе обширного спектра информации, которая нас окружает.</a:t>
            </a:r>
          </a:p>
          <a:p>
            <a:pPr marL="342900" indent="-342900" algn="l" eaLnBrk="1" hangingPunct="1">
              <a:buClr>
                <a:srgbClr val="333333"/>
              </a:buClr>
              <a:buFont typeface="WingDings"/>
              <a:buChar char=""/>
            </a:pPr>
            <a:r>
              <a:rPr lang="ru-RU" altLang="de-DE" sz="2200" dirty="0">
                <a:solidFill>
                  <a:srgbClr val="333333"/>
                </a:solidFill>
              </a:rPr>
              <a:t>Иногда мы делаем выводы без доказательств на все 100%.</a:t>
            </a:r>
          </a:p>
          <a:p>
            <a:pPr marL="774827" lvl="3" indent="-342900">
              <a:spcBef>
                <a:spcPts val="1999"/>
              </a:spcBef>
              <a:buClr>
                <a:srgbClr val="333333"/>
              </a:buClr>
              <a:buFont typeface="WingDings"/>
              <a:buChar char=""/>
            </a:pPr>
            <a:endParaRPr lang="de-DE" altLang="de-DE" sz="22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373737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ru-RU" altLang="de-DE" sz="2200" dirty="0">
                <a:solidFill>
                  <a:srgbClr val="333333"/>
                </a:solidFill>
              </a:rPr>
              <a:t>Иногда мы делаем поспешные выводы на основе обширного спектра информации, которая нас окружает.</a:t>
            </a:r>
          </a:p>
          <a:p>
            <a:pPr marL="342900" indent="-342900" algn="l" eaLnBrk="1" hangingPunct="1">
              <a:buClr>
                <a:srgbClr val="333333"/>
              </a:buClr>
              <a:buFont typeface="WingDings"/>
              <a:buChar char=""/>
            </a:pPr>
            <a:r>
              <a:rPr lang="ru-RU" altLang="de-DE" sz="2200" dirty="0">
                <a:solidFill>
                  <a:srgbClr val="333333"/>
                </a:solidFill>
              </a:rPr>
              <a:t>Иногда мы делаем выводы без доказательств на все 100%.</a:t>
            </a:r>
          </a:p>
          <a:p>
            <a:pPr marL="342900" indent="-342900" algn="l" eaLnBrk="1" hangingPunct="1">
              <a:buClr>
                <a:srgbClr val="333333"/>
              </a:buClr>
              <a:buFont typeface="WingDings"/>
              <a:buChar char=""/>
            </a:pPr>
            <a:r>
              <a:rPr lang="ru-RU" altLang="de-DE" sz="2200" dirty="0">
                <a:solidFill>
                  <a:srgbClr val="333333"/>
                </a:solidFill>
              </a:rPr>
              <a:t>Для наших суждений необходимо стремиться к </a:t>
            </a:r>
            <a:r>
              <a:rPr lang="ru-RU" altLang="de-DE" sz="2200" i="1" dirty="0">
                <a:solidFill>
                  <a:srgbClr val="333333"/>
                </a:solidFill>
              </a:rPr>
              <a:t>балансу</a:t>
            </a:r>
            <a:r>
              <a:rPr lang="ru-RU" altLang="de-DE" sz="2200" dirty="0">
                <a:solidFill>
                  <a:srgbClr val="333333"/>
                </a:solidFill>
              </a:rPr>
              <a:t> между:</a:t>
            </a:r>
            <a:endParaRPr lang="de-DE" altLang="de-DE" sz="2200" dirty="0">
              <a:solidFill>
                <a:srgbClr val="333333"/>
              </a:solidFill>
            </a:endParaRPr>
          </a:p>
          <a:p>
            <a:pPr marL="774827" lvl="3" indent="-342900">
              <a:spcBef>
                <a:spcPts val="1999"/>
              </a:spcBef>
              <a:buClr>
                <a:srgbClr val="333333"/>
              </a:buClr>
              <a:buFont typeface="WingDings"/>
              <a:buChar char=""/>
            </a:pPr>
            <a:endParaRPr lang="de-DE" altLang="de-DE" sz="22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108162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ru-RU" altLang="de-DE" sz="2200" dirty="0">
                <a:solidFill>
                  <a:srgbClr val="333333"/>
                </a:solidFill>
              </a:rPr>
              <a:t>Иногда мы делаем поспешные выводы на основе обширного спектра информации, которая нас окружает.</a:t>
            </a:r>
          </a:p>
          <a:p>
            <a:pPr marL="342900" indent="-342900" algn="l" eaLnBrk="1" hangingPunct="1">
              <a:buClr>
                <a:srgbClr val="333333"/>
              </a:buClr>
              <a:buFont typeface="WingDings"/>
              <a:buChar char=""/>
            </a:pPr>
            <a:r>
              <a:rPr lang="ru-RU" altLang="de-DE" sz="2200" dirty="0">
                <a:solidFill>
                  <a:srgbClr val="333333"/>
                </a:solidFill>
              </a:rPr>
              <a:t>Иногда мы делаем выводы без доказательств на все 100%.</a:t>
            </a:r>
          </a:p>
          <a:p>
            <a:pPr marL="342900" indent="-342900" algn="l" eaLnBrk="1" hangingPunct="1">
              <a:buClr>
                <a:srgbClr val="333333"/>
              </a:buClr>
              <a:buFont typeface="WingDings"/>
              <a:buChar char=""/>
            </a:pPr>
            <a:r>
              <a:rPr lang="ru-RU" altLang="de-DE" sz="2200" dirty="0">
                <a:solidFill>
                  <a:srgbClr val="333333"/>
                </a:solidFill>
              </a:rPr>
              <a:t>Для наших суждений необходимо стремиться к </a:t>
            </a:r>
            <a:r>
              <a:rPr lang="ru-RU" altLang="de-DE" sz="2200" i="1" dirty="0">
                <a:solidFill>
                  <a:srgbClr val="333333"/>
                </a:solidFill>
              </a:rPr>
              <a:t>балансу</a:t>
            </a:r>
            <a:r>
              <a:rPr lang="ru-RU" altLang="de-DE" sz="2200" dirty="0">
                <a:solidFill>
                  <a:srgbClr val="333333"/>
                </a:solidFill>
              </a:rPr>
              <a:t> между:</a:t>
            </a:r>
            <a:endParaRPr lang="de-DE" altLang="de-DE" sz="2200" dirty="0">
              <a:solidFill>
                <a:srgbClr val="333333"/>
              </a:solidFill>
            </a:endParaRPr>
          </a:p>
          <a:p>
            <a:pPr marL="774827" lvl="3" indent="-342900">
              <a:spcBef>
                <a:spcPts val="1999"/>
              </a:spcBef>
              <a:buClr>
                <a:srgbClr val="333333"/>
              </a:buClr>
              <a:buFont typeface="WingDings"/>
              <a:buChar char=""/>
            </a:pPr>
            <a:r>
              <a:rPr lang="ru-RU" altLang="de-DE" sz="2200" dirty="0">
                <a:solidFill>
                  <a:srgbClr val="333333"/>
                </a:solidFill>
                <a:latin typeface="+mn-lt"/>
              </a:rPr>
              <a:t>Очень быстрым решением</a:t>
            </a:r>
            <a:r>
              <a:rPr lang="en-US" altLang="de-DE" sz="2200" dirty="0">
                <a:solidFill>
                  <a:srgbClr val="333333"/>
                </a:solidFill>
                <a:latin typeface="+mn-lt"/>
              </a:rPr>
              <a:t> </a:t>
            </a:r>
            <a:r>
              <a:rPr lang="de-DE" altLang="de-DE" sz="2200" dirty="0">
                <a:solidFill>
                  <a:srgbClr val="333333"/>
                </a:solidFill>
                <a:latin typeface="+mn-lt"/>
              </a:rPr>
              <a:t>(</a:t>
            </a:r>
            <a:r>
              <a:rPr lang="ru-RU" altLang="de-DE" sz="2200" dirty="0">
                <a:solidFill>
                  <a:srgbClr val="004992"/>
                </a:solidFill>
                <a:latin typeface="+mn-lt"/>
              </a:rPr>
              <a:t>Риск:</a:t>
            </a:r>
            <a:r>
              <a:rPr lang="ru-RU" altLang="de-DE" sz="2200" dirty="0">
                <a:solidFill>
                  <a:srgbClr val="333333"/>
                </a:solidFill>
                <a:latin typeface="+mn-lt"/>
              </a:rPr>
              <a:t> неверное или плохое решение</a:t>
            </a:r>
            <a:r>
              <a:rPr lang="de-DE" altLang="de-DE" sz="2200" dirty="0">
                <a:solidFill>
                  <a:srgbClr val="333333"/>
                </a:solidFill>
                <a:latin typeface="+mn-lt"/>
              </a:rPr>
              <a:t>)</a:t>
            </a:r>
            <a:br>
              <a:rPr lang="de-DE" altLang="de-DE" sz="2200" dirty="0">
                <a:solidFill>
                  <a:srgbClr val="333333"/>
                </a:solidFill>
                <a:latin typeface="+mn-lt"/>
              </a:rPr>
            </a:br>
            <a:r>
              <a:rPr lang="ru-RU" altLang="de-DE" sz="2200" dirty="0">
                <a:solidFill>
                  <a:srgbClr val="333333"/>
                </a:solidFill>
                <a:latin typeface="+mn-lt"/>
              </a:rPr>
              <a:t>и</a:t>
            </a:r>
            <a:endParaRPr lang="de-DE" altLang="de-DE" sz="2200" dirty="0">
              <a:solidFill>
                <a:srgbClr val="333333"/>
              </a:solidFill>
              <a:latin typeface="+mn-lt"/>
            </a:endParaRPr>
          </a:p>
          <a:p>
            <a:pPr marL="774827" lvl="3" indent="-342900">
              <a:spcBef>
                <a:spcPts val="1999"/>
              </a:spcBef>
              <a:buClr>
                <a:srgbClr val="333333"/>
              </a:buClr>
              <a:buFont typeface="WingDings"/>
              <a:buChar char=""/>
            </a:pPr>
            <a:endParaRPr lang="de-DE" altLang="de-DE" sz="22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770751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ru-RU" altLang="de-DE" sz="2200" dirty="0">
                <a:solidFill>
                  <a:srgbClr val="333333"/>
                </a:solidFill>
              </a:rPr>
              <a:t>Иногда мы делаем поспешные выводы на основе обширного спектра информации, которая нас окружает.</a:t>
            </a:r>
          </a:p>
          <a:p>
            <a:pPr marL="342900" indent="-342900" algn="l" eaLnBrk="1" hangingPunct="1">
              <a:buClr>
                <a:srgbClr val="333333"/>
              </a:buClr>
              <a:buFont typeface="WingDings"/>
              <a:buChar char=""/>
            </a:pPr>
            <a:r>
              <a:rPr lang="ru-RU" altLang="de-DE" sz="2200" dirty="0">
                <a:solidFill>
                  <a:srgbClr val="333333"/>
                </a:solidFill>
              </a:rPr>
              <a:t>Иногда мы делаем выводы без доказательств на все 100%.</a:t>
            </a:r>
          </a:p>
          <a:p>
            <a:pPr marL="342900" indent="-342900" algn="l" eaLnBrk="1" hangingPunct="1">
              <a:buClr>
                <a:srgbClr val="333333"/>
              </a:buClr>
              <a:buFont typeface="WingDings"/>
              <a:buChar char=""/>
            </a:pPr>
            <a:r>
              <a:rPr lang="ru-RU" altLang="de-DE" sz="2200" dirty="0">
                <a:solidFill>
                  <a:srgbClr val="333333"/>
                </a:solidFill>
              </a:rPr>
              <a:t>Для наших суждений необходимо стремиться к </a:t>
            </a:r>
            <a:r>
              <a:rPr lang="ru-RU" altLang="de-DE" sz="2200" i="1" dirty="0">
                <a:solidFill>
                  <a:srgbClr val="333333"/>
                </a:solidFill>
              </a:rPr>
              <a:t>балансу</a:t>
            </a:r>
            <a:r>
              <a:rPr lang="ru-RU" altLang="de-DE" sz="2200" dirty="0">
                <a:solidFill>
                  <a:srgbClr val="333333"/>
                </a:solidFill>
              </a:rPr>
              <a:t> между:</a:t>
            </a:r>
            <a:endParaRPr lang="de-DE" altLang="de-DE" sz="2200" dirty="0">
              <a:solidFill>
                <a:srgbClr val="333333"/>
              </a:solidFill>
            </a:endParaRPr>
          </a:p>
          <a:p>
            <a:pPr marL="774827" lvl="3" indent="-342900">
              <a:spcBef>
                <a:spcPts val="1999"/>
              </a:spcBef>
              <a:buClr>
                <a:srgbClr val="333333"/>
              </a:buClr>
              <a:buFont typeface="WingDings"/>
              <a:buChar char=""/>
            </a:pPr>
            <a:r>
              <a:rPr lang="ru-RU" altLang="de-DE" sz="2200" dirty="0">
                <a:solidFill>
                  <a:srgbClr val="333333"/>
                </a:solidFill>
                <a:latin typeface="+mn-lt"/>
              </a:rPr>
              <a:t>Очень быстрым решением</a:t>
            </a:r>
            <a:r>
              <a:rPr lang="en-US" altLang="de-DE" sz="2200" dirty="0">
                <a:solidFill>
                  <a:srgbClr val="333333"/>
                </a:solidFill>
                <a:latin typeface="+mn-lt"/>
              </a:rPr>
              <a:t> </a:t>
            </a:r>
            <a:r>
              <a:rPr lang="de-DE" altLang="de-DE" sz="2200" dirty="0">
                <a:solidFill>
                  <a:srgbClr val="333333"/>
                </a:solidFill>
                <a:latin typeface="+mn-lt"/>
              </a:rPr>
              <a:t>(</a:t>
            </a:r>
            <a:r>
              <a:rPr lang="ru-RU" altLang="de-DE" sz="2200" dirty="0">
                <a:solidFill>
                  <a:srgbClr val="004992"/>
                </a:solidFill>
                <a:latin typeface="+mn-lt"/>
              </a:rPr>
              <a:t>Риск:</a:t>
            </a:r>
            <a:r>
              <a:rPr lang="ru-RU" altLang="de-DE" sz="2200" dirty="0">
                <a:solidFill>
                  <a:srgbClr val="333333"/>
                </a:solidFill>
                <a:latin typeface="+mn-lt"/>
              </a:rPr>
              <a:t> неверное или плохое решение</a:t>
            </a:r>
            <a:r>
              <a:rPr lang="de-DE" altLang="de-DE" sz="2200" dirty="0">
                <a:solidFill>
                  <a:srgbClr val="333333"/>
                </a:solidFill>
                <a:latin typeface="+mn-lt"/>
              </a:rPr>
              <a:t>)</a:t>
            </a:r>
            <a:br>
              <a:rPr lang="de-DE" altLang="de-DE" sz="2200" dirty="0">
                <a:solidFill>
                  <a:srgbClr val="333333"/>
                </a:solidFill>
                <a:latin typeface="+mn-lt"/>
              </a:rPr>
            </a:br>
            <a:r>
              <a:rPr lang="ru-RU" altLang="de-DE" sz="2200" dirty="0">
                <a:solidFill>
                  <a:srgbClr val="333333"/>
                </a:solidFill>
                <a:latin typeface="+mn-lt"/>
              </a:rPr>
              <a:t>и</a:t>
            </a:r>
            <a:endParaRPr lang="de-DE" altLang="de-DE" sz="2200" dirty="0">
              <a:solidFill>
                <a:srgbClr val="333333"/>
              </a:solidFill>
              <a:latin typeface="+mn-lt"/>
            </a:endParaRPr>
          </a:p>
          <a:p>
            <a:pPr marL="774827" lvl="3" indent="-342900">
              <a:spcBef>
                <a:spcPts val="1999"/>
              </a:spcBef>
              <a:buClr>
                <a:srgbClr val="333333"/>
              </a:buClr>
              <a:buFont typeface="WingDings"/>
              <a:buChar char=""/>
            </a:pPr>
            <a:r>
              <a:rPr lang="ru-RU" altLang="de-DE" sz="2200" dirty="0">
                <a:solidFill>
                  <a:srgbClr val="333333"/>
                </a:solidFill>
                <a:latin typeface="+mn-lt"/>
              </a:rPr>
              <a:t>слишком тщательному подходу к решениям</a:t>
            </a:r>
            <a:r>
              <a:rPr lang="en-US" altLang="de-DE" sz="2200" dirty="0">
                <a:solidFill>
                  <a:srgbClr val="333333"/>
                </a:solidFill>
                <a:latin typeface="+mn-lt"/>
              </a:rPr>
              <a:t> </a:t>
            </a:r>
            <a:r>
              <a:rPr lang="de-DE" altLang="de-DE" sz="2200" dirty="0">
                <a:solidFill>
                  <a:srgbClr val="333333"/>
                </a:solidFill>
                <a:latin typeface="+mn-lt"/>
              </a:rPr>
              <a:t>(</a:t>
            </a:r>
            <a:r>
              <a:rPr lang="ru-RU" altLang="de-DE" sz="2200" dirty="0">
                <a:solidFill>
                  <a:srgbClr val="004992"/>
                </a:solidFill>
                <a:latin typeface="+mn-lt"/>
              </a:rPr>
              <a:t>Недостаток:</a:t>
            </a:r>
            <a:r>
              <a:rPr lang="ru-RU" altLang="de-DE" sz="2200" dirty="0">
                <a:solidFill>
                  <a:srgbClr val="333333"/>
                </a:solidFill>
                <a:latin typeface="+mn-lt"/>
              </a:rPr>
              <a:t> большая потеря времени)</a:t>
            </a:r>
            <a:r>
              <a:rPr lang="de-DE" altLang="de-DE" sz="220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506181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Заключения без 100%- го доказательства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470176252"/>
              </p:ext>
            </p:extLst>
          </p:nvPr>
        </p:nvGraphicFramePr>
        <p:xfrm>
          <a:off x="408955" y="2029968"/>
          <a:ext cx="11376000" cy="4358652"/>
        </p:xfrm>
        <a:graphic>
          <a:graphicData uri="http://schemas.openxmlformats.org/drawingml/2006/table">
            <a:tbl>
              <a:tblPr>
                <a:tableStyleId>{21E4AEA4-8DFA-4A89-87EB-49C32662AFE0}</a:tableStyleId>
              </a:tblPr>
              <a:tblGrid>
                <a:gridCol w="327636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60834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Возможное объяснение </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Оправданное заключение?</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a:ln>
                            <a:noFill/>
                          </a:ln>
                          <a:solidFill>
                            <a:srgbClr val="333333"/>
                          </a:solidFill>
                          <a:effectLst/>
                          <a:latin typeface="+mn-lt"/>
                          <a:ea typeface="+mn-ea"/>
                          <a:cs typeface="+mn-cs"/>
                        </a:rPr>
                        <a:t>Небольшой объект летит над утреннем небом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mn-lt"/>
                          <a:ea typeface="+mn-ea"/>
                          <a:cs typeface="+mn-cs"/>
                        </a:rPr>
                        <a:t>Птица?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Небольшой шелест ночью в вашем саду, после того, как на днях в окрестностях Вашего района взломали квартиру</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Грабитель?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Заключения без 100%- го доказательства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1314858986"/>
              </p:ext>
            </p:extLst>
          </p:nvPr>
        </p:nvGraphicFramePr>
        <p:xfrm>
          <a:off x="408955" y="2029968"/>
          <a:ext cx="11376000" cy="4358652"/>
        </p:xfrm>
        <a:graphic>
          <a:graphicData uri="http://schemas.openxmlformats.org/drawingml/2006/table">
            <a:tbl>
              <a:tblPr>
                <a:tableStyleId>{21E4AEA4-8DFA-4A89-87EB-49C32662AFE0}</a:tableStyleId>
              </a:tblPr>
              <a:tblGrid>
                <a:gridCol w="327636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60834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Возможное объяснение </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Оправданное заключение?</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a:ln>
                            <a:noFill/>
                          </a:ln>
                          <a:solidFill>
                            <a:srgbClr val="333333"/>
                          </a:solidFill>
                          <a:effectLst/>
                          <a:latin typeface="+mn-lt"/>
                          <a:ea typeface="+mn-ea"/>
                          <a:cs typeface="+mn-cs"/>
                        </a:rPr>
                        <a:t>Небольшой объект летит над утреннем небом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mn-lt"/>
                          <a:ea typeface="+mn-ea"/>
                          <a:cs typeface="+mn-cs"/>
                        </a:rPr>
                        <a:t>Птица?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1" i="0" u="none" strike="noStrike" cap="none" normalizeH="0" baseline="0" dirty="0">
                          <a:ln>
                            <a:noFill/>
                          </a:ln>
                          <a:solidFill>
                            <a:srgbClr val="333333"/>
                          </a:solidFill>
                          <a:effectLst/>
                          <a:latin typeface="+mn-lt"/>
                          <a:ea typeface="+mn-ea"/>
                          <a:cs typeface="+mn-cs"/>
                        </a:rPr>
                        <a:t>вероятно –</a:t>
                      </a:r>
                      <a:r>
                        <a:rPr kumimoji="0" lang="ru-RU" sz="2000" b="0" i="0" u="none" strike="noStrike" cap="none" normalizeH="0" baseline="0" dirty="0">
                          <a:ln>
                            <a:noFill/>
                          </a:ln>
                          <a:solidFill>
                            <a:srgbClr val="333333"/>
                          </a:solidFill>
                          <a:effectLst/>
                          <a:latin typeface="+mn-lt"/>
                          <a:ea typeface="+mn-ea"/>
                          <a:cs typeface="+mn-cs"/>
                        </a:rPr>
                        <a:t> мало других объяснений (планер...); неправильное толкование в принецепи не несет за собой тяжелых последствий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Небольшой шелест ночью в вашем саду, после того, как на днях в окрестностях Вашего района взломали квартиру</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Грабитель?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19229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Заключения без 100%- го доказательства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4169266221"/>
              </p:ext>
            </p:extLst>
          </p:nvPr>
        </p:nvGraphicFramePr>
        <p:xfrm>
          <a:off x="408955" y="2029968"/>
          <a:ext cx="11376000" cy="4358652"/>
        </p:xfrm>
        <a:graphic>
          <a:graphicData uri="http://schemas.openxmlformats.org/drawingml/2006/table">
            <a:tbl>
              <a:tblPr>
                <a:tableStyleId>{21E4AEA4-8DFA-4A89-87EB-49C32662AFE0}</a:tableStyleId>
              </a:tblPr>
              <a:tblGrid>
                <a:gridCol w="327636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60834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Возможное объяснение </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Оправданное заключение?</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a:ln>
                            <a:noFill/>
                          </a:ln>
                          <a:solidFill>
                            <a:srgbClr val="333333"/>
                          </a:solidFill>
                          <a:effectLst/>
                          <a:latin typeface="+mn-lt"/>
                          <a:ea typeface="+mn-ea"/>
                          <a:cs typeface="+mn-cs"/>
                        </a:rPr>
                        <a:t>Небольшой объект летит над утреннем небом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mn-lt"/>
                          <a:ea typeface="+mn-ea"/>
                          <a:cs typeface="+mn-cs"/>
                        </a:rPr>
                        <a:t>Птица?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1" i="0" u="none" strike="noStrike" cap="none" normalizeH="0" baseline="0" dirty="0">
                          <a:ln>
                            <a:noFill/>
                          </a:ln>
                          <a:solidFill>
                            <a:srgbClr val="333333"/>
                          </a:solidFill>
                          <a:effectLst/>
                          <a:latin typeface="+mn-lt"/>
                          <a:ea typeface="+mn-ea"/>
                          <a:cs typeface="+mn-cs"/>
                        </a:rPr>
                        <a:t>вероятно –</a:t>
                      </a:r>
                      <a:r>
                        <a:rPr kumimoji="0" lang="ru-RU" sz="2000" b="0" i="0" u="none" strike="noStrike" cap="none" normalizeH="0" baseline="0" dirty="0">
                          <a:ln>
                            <a:noFill/>
                          </a:ln>
                          <a:solidFill>
                            <a:srgbClr val="333333"/>
                          </a:solidFill>
                          <a:effectLst/>
                          <a:latin typeface="+mn-lt"/>
                          <a:ea typeface="+mn-ea"/>
                          <a:cs typeface="+mn-cs"/>
                        </a:rPr>
                        <a:t> мало других объяснений (планер...); неправильное толкование в принецепи не несет за собой тяжелых последствий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Небольшой шелест ночью в вашем саду, после того, как на днях в окрестностях Вашего района взломали квартиру</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Грабитель?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1" i="0" u="none" strike="noStrike" cap="none" normalizeH="0" baseline="0" dirty="0">
                          <a:ln>
                            <a:noFill/>
                          </a:ln>
                          <a:solidFill>
                            <a:srgbClr val="333333"/>
                          </a:solidFill>
                          <a:effectLst/>
                          <a:latin typeface="+mn-lt"/>
                          <a:ea typeface="+mn-ea"/>
                          <a:cs typeface="+mn-cs"/>
                        </a:rPr>
                        <a:t>возможно –</a:t>
                      </a:r>
                      <a:r>
                        <a:rPr kumimoji="0" lang="ru-RU" sz="2000" b="0" i="0" u="none" strike="noStrike" cap="none" normalizeH="0" baseline="0" dirty="0">
                          <a:ln>
                            <a:noFill/>
                          </a:ln>
                          <a:solidFill>
                            <a:srgbClr val="333333"/>
                          </a:solidFill>
                          <a:effectLst/>
                          <a:latin typeface="+mn-lt"/>
                          <a:ea typeface="+mn-ea"/>
                          <a:cs typeface="+mn-cs"/>
                        </a:rPr>
                        <a:t> но также существует и ряд других причин (кошка в кустах, ветер).</a:t>
                      </a:r>
                      <a:br>
                        <a:rPr kumimoji="0" lang="ru-RU" sz="2000" b="0" i="0" u="none" strike="noStrike" cap="none" normalizeH="0" baseline="0" dirty="0">
                          <a:ln>
                            <a:noFill/>
                          </a:ln>
                          <a:solidFill>
                            <a:srgbClr val="333333"/>
                          </a:solidFill>
                          <a:effectLst/>
                          <a:latin typeface="+mn-lt"/>
                          <a:ea typeface="+mn-ea"/>
                          <a:cs typeface="+mn-cs"/>
                        </a:rPr>
                      </a:br>
                      <a:r>
                        <a:rPr kumimoji="0" lang="ru-RU" sz="2000" b="0" i="0" u="none" strike="noStrike" cap="none" normalizeH="0" baseline="0" dirty="0">
                          <a:ln>
                            <a:noFill/>
                          </a:ln>
                          <a:solidFill>
                            <a:srgbClr val="333333"/>
                          </a:solidFill>
                          <a:effectLst/>
                          <a:latin typeface="+mn-lt"/>
                          <a:ea typeface="+mn-ea"/>
                          <a:cs typeface="+mn-cs"/>
                        </a:rPr>
                        <a:t>Помните, что такие действия, как сразу бросать камни, может повлечь за собой ряд тяжелых последствий (напр., ранить животного)</a:t>
                      </a:r>
                      <a:endParaRPr kumimoji="0" lang="es-ES"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57815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Поспешные заключения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2038508719"/>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Область</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История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СМИ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Поспешные заключения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457627367"/>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Область</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История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004992"/>
                          </a:solidFill>
                          <a:effectLst/>
                          <a:latin typeface="+mn-lt"/>
                          <a:ea typeface="+mn-ea"/>
                          <a:cs typeface="+mn-cs"/>
                        </a:rPr>
                        <a:t>Процессы с ведьмами в средневековье:</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Женщин часто принимали за ведьм только по причине пожелого возраста или по признаку красных волос.</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2000" b="0" i="0" u="none" strike="noStrike" cap="none" normalizeH="0" baseline="0" dirty="0">
                          <a:ln>
                            <a:noFill/>
                          </a:ln>
                          <a:solidFill>
                            <a:srgbClr val="004992"/>
                          </a:solidFill>
                          <a:effectLst/>
                          <a:latin typeface="+mn-lt"/>
                          <a:ea typeface="+mn-ea"/>
                          <a:cs typeface="+mn-cs"/>
                        </a:rPr>
                        <a:t>Маккарти́зм (США, 50е года):</a:t>
                      </a:r>
                      <a:r>
                        <a:rPr kumimoji="0" lang="ru-RU"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Высказывание либеральных идей в этот период приводил к слишком поспешным обвинениям в коммунизме.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СМИ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65937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Поспешные заключения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12</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1137890036"/>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Область</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История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004992"/>
                          </a:solidFill>
                          <a:effectLst/>
                          <a:latin typeface="+mn-lt"/>
                          <a:ea typeface="+mn-ea"/>
                          <a:cs typeface="+mn-cs"/>
                        </a:rPr>
                        <a:t>Процессы с ведьмами в средневековье:</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Женщин часто принимали за ведьм только по причине пожелого возраста или по признаку красных волос.</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2000" b="0" i="0" u="none" strike="noStrike" cap="none" normalizeH="0" baseline="0" dirty="0">
                          <a:ln>
                            <a:noFill/>
                          </a:ln>
                          <a:solidFill>
                            <a:srgbClr val="004992"/>
                          </a:solidFill>
                          <a:effectLst/>
                          <a:latin typeface="+mn-lt"/>
                          <a:ea typeface="+mn-ea"/>
                          <a:cs typeface="+mn-cs"/>
                        </a:rPr>
                        <a:t>Маккарти́зм (США, 50е года):</a:t>
                      </a:r>
                      <a:r>
                        <a:rPr kumimoji="0" lang="ru-RU"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Высказывание либеральных идей в этот период приводил к слишком поспешным обвинениям в коммунизме.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СМИ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5219" y="4653136"/>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4"/>
          <p:cNvSpPr txBox="1">
            <a:spLocks noChangeArrowheads="1"/>
          </p:cNvSpPr>
          <p:nvPr/>
        </p:nvSpPr>
        <p:spPr bwMode="auto">
          <a:xfrm>
            <a:off x="4801443" y="4653136"/>
            <a:ext cx="6881116"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ru-RU" altLang="de-DE" sz="2000" dirty="0">
                <a:latin typeface="Calibri Light"/>
              </a:rPr>
              <a:t>В 1938г. радио с </a:t>
            </a:r>
            <a:r>
              <a:rPr lang="ru-RU" altLang="de-DE" sz="2000">
                <a:latin typeface="Calibri Light"/>
              </a:rPr>
              <a:t>повесткой “Война миров” </a:t>
            </a:r>
            <a:r>
              <a:rPr lang="ru-RU" altLang="de-DE" sz="2000" dirty="0">
                <a:latin typeface="Calibri Light"/>
              </a:rPr>
              <a:t>привела в США к массовой панике. Многие люди ошибочно полагали, что планета Земля подвержена нападению инопланетянами.</a:t>
            </a:r>
          </a:p>
          <a:p>
            <a:pPr eaLnBrk="1" hangingPunct="1">
              <a:spcBef>
                <a:spcPts val="1200"/>
              </a:spcBef>
              <a:buClrTx/>
              <a:buFontTx/>
              <a:buNone/>
            </a:pPr>
            <a:r>
              <a:rPr lang="ru-RU" altLang="de-DE" sz="2000" dirty="0">
                <a:solidFill>
                  <a:srgbClr val="004992"/>
                </a:solidFill>
                <a:latin typeface="Calibri Light"/>
              </a:rPr>
              <a:t>Неправильный предположение:</a:t>
            </a:r>
            <a:r>
              <a:rPr lang="ru-RU" altLang="de-DE" sz="2000" dirty="0">
                <a:latin typeface="Calibri Light"/>
              </a:rPr>
              <a:t> то, что передается по радио, соответствует действительности.</a:t>
            </a:r>
            <a:endParaRPr lang="de-DE" altLang="de-DE" sz="2000" dirty="0">
              <a:latin typeface="Calibri Light"/>
            </a:endParaRPr>
          </a:p>
        </p:txBody>
      </p:sp>
    </p:spTree>
    <p:extLst>
      <p:ext uri="{BB962C8B-B14F-4D97-AF65-F5344CB8AC3E}">
        <p14:creationId xmlns:p14="http://schemas.microsoft.com/office/powerpoint/2010/main" val="534926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Text Box 2"/>
          <p:cNvSpPr txBox="1">
            <a:spLocks noChangeArrowheads="1"/>
          </p:cNvSpPr>
          <p:nvPr/>
        </p:nvSpPr>
        <p:spPr bwMode="auto">
          <a:xfrm>
            <a:off x="8032725" y="3713163"/>
            <a:ext cx="272274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40966" name="Text Box 3"/>
          <p:cNvSpPr txBox="1">
            <a:spLocks noChangeArrowheads="1"/>
          </p:cNvSpPr>
          <p:nvPr/>
        </p:nvSpPr>
        <p:spPr bwMode="auto">
          <a:xfrm>
            <a:off x="8032725" y="3651250"/>
            <a:ext cx="272274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FontTx/>
              <a:buNone/>
            </a:pPr>
            <a:endParaRPr lang="en-US" altLang="de-DE" sz="1600"/>
          </a:p>
        </p:txBody>
      </p:sp>
      <p:sp>
        <p:nvSpPr>
          <p:cNvPr id="40964" name="Text Box 19"/>
          <p:cNvSpPr txBox="1">
            <a:spLocks noChangeArrowheads="1"/>
          </p:cNvSpPr>
          <p:nvPr/>
        </p:nvSpPr>
        <p:spPr bwMode="auto">
          <a:xfrm>
            <a:off x="408955" y="6417332"/>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0"/>
              </a:spcBef>
              <a:buClrTx/>
              <a:buFontTx/>
              <a:buNone/>
            </a:pPr>
            <a:r>
              <a:rPr lang="en-US" altLang="de-DE" sz="1600" dirty="0">
                <a:solidFill>
                  <a:srgbClr val="333333"/>
                </a:solidFill>
                <a:latin typeface="+mn-lt"/>
                <a:ea typeface="+mn-ea"/>
              </a:rPr>
              <a:t>(</a:t>
            </a:r>
            <a:r>
              <a:rPr lang="ru-RU" altLang="de-DE" sz="1600" dirty="0">
                <a:solidFill>
                  <a:srgbClr val="333333"/>
                </a:solidFill>
                <a:latin typeface="+mn-lt"/>
                <a:ea typeface="+mn-ea"/>
              </a:rPr>
              <a:t>альтернативное упражнение см. в конце презентации</a:t>
            </a:r>
            <a:r>
              <a:rPr lang="en-US" altLang="de-DE" sz="1600" dirty="0">
                <a:solidFill>
                  <a:srgbClr val="333333"/>
                </a:solidFill>
                <a:latin typeface="+mn-lt"/>
                <a:ea typeface="+mn-ea"/>
              </a:rPr>
              <a:t>)</a:t>
            </a:r>
          </a:p>
        </p:txBody>
      </p:sp>
      <p:sp>
        <p:nvSpPr>
          <p:cNvPr id="2" name="Title 1"/>
          <p:cNvSpPr>
            <a:spLocks noGrp="1"/>
          </p:cNvSpPr>
          <p:nvPr>
            <p:ph type="title"/>
          </p:nvPr>
        </p:nvSpPr>
        <p:spPr/>
        <p:txBody>
          <a:bodyPr/>
          <a:lstStyle/>
          <a:p>
            <a:r>
              <a:rPr lang="ru-RU" sz="3600">
                <a:solidFill>
                  <a:srgbClr val="004992"/>
                </a:solidFill>
                <a:latin typeface="+mn-lt"/>
                <a:ea typeface="+mn-ea"/>
                <a:cs typeface="+mn-cs"/>
              </a:rPr>
              <a:t>Найдите на 1$ купюре доказательства инфильтрации США тайными обществами?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13</a:t>
            </a:fld>
            <a:endParaRPr lang="de-DE" altLang="de-DE">
              <a:latin typeface="+mn-lt"/>
              <a:ea typeface="+mn-ea"/>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5" name="Line 22"/>
          <p:cNvSpPr>
            <a:spLocks noChangeShapeType="1"/>
          </p:cNvSpPr>
          <p:nvPr/>
        </p:nvSpPr>
        <p:spPr bwMode="auto">
          <a:xfrm>
            <a:off x="9074396" y="450850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2010" name="AutoShape 43"/>
          <p:cNvSpPr>
            <a:spLocks noChangeArrowheads="1"/>
          </p:cNvSpPr>
          <p:nvPr/>
        </p:nvSpPr>
        <p:spPr bwMode="auto">
          <a:xfrm>
            <a:off x="7948036" y="4899025"/>
            <a:ext cx="385334" cy="287338"/>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p:txBody>
          <a:bodyPr/>
          <a:lstStyle/>
          <a:p>
            <a:r>
              <a:rPr lang="ru-RU" sz="3600">
                <a:solidFill>
                  <a:srgbClr val="004992"/>
                </a:solidFill>
                <a:latin typeface="+mn-lt"/>
                <a:ea typeface="+mn-ea"/>
                <a:cs typeface="+mn-cs"/>
              </a:rPr>
              <a:t>Преждевременные заключения “в действии”</a:t>
            </a:r>
            <a:br>
              <a:rPr lang="ru-RU" sz="3600">
                <a:solidFill>
                  <a:srgbClr val="004992"/>
                </a:solidFill>
                <a:latin typeface="+mn-lt"/>
                <a:ea typeface="+mn-ea"/>
                <a:cs typeface="+mn-cs"/>
              </a:rPr>
            </a:br>
            <a:r>
              <a:rPr lang="ru-RU">
                <a:solidFill>
                  <a:srgbClr val="004992"/>
                </a:solidFill>
                <a:latin typeface="+mn-lt"/>
                <a:ea typeface="+mn-ea"/>
                <a:cs typeface="+mn-cs"/>
              </a:rPr>
              <a:t>Найдите на 1$ купюре доказательства инфильтрации США тайными обществами?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14</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3625550244"/>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За</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“Доказательства”</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1: На обратной стороне можно увидеть множество символов ровно 13 раз (напр., полоски на гербе, оливковые листья, стрелы).</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2: Утверждается, что оценку изображает Адам Вейсгаупт, основатель тайного общества, а не Джордж Вашингтон.</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3: Вверху справа скрыта небольшая сова, которая некоторыми рассматривается как сатанинской символ.</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4: Пирамида на обратной стороне символизирует масонский символ.</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Преждевременные заключения “в действии”</a:t>
            </a:r>
            <a:br>
              <a:rPr lang="ru-RU" sz="3600">
                <a:solidFill>
                  <a:srgbClr val="004992"/>
                </a:solidFill>
                <a:latin typeface="+mn-lt"/>
                <a:ea typeface="+mn-ea"/>
                <a:cs typeface="+mn-cs"/>
              </a:rPr>
            </a:br>
            <a:r>
              <a:rPr lang="ru-RU">
                <a:solidFill>
                  <a:srgbClr val="004992"/>
                </a:solidFill>
                <a:latin typeface="+mn-lt"/>
                <a:ea typeface="+mn-ea"/>
                <a:cs typeface="+mn-cs"/>
              </a:rPr>
              <a:t>Найдите на 1$ купюре доказательства инфильтрации США тайными обществами?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15</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3460550488"/>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Против</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“Доказательства”</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1: Число 13, т.к. раньше было 13 Штатов Америки!</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2: Вопреки легенде, нет сходства между Вашингтоном и Вейсгауптом.</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3: Сова не имеет четкого символического значения. Иногда она интерпретируется как зло, но зачастую как знак мудрости (многии издательства используют сову как символ).</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4: Треугольник также используется как символ всевидящего ока Бога в христианской религии (картина из окна христианской церкви). </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ru-RU" altLang="de-DE" sz="2400">
                <a:solidFill>
                  <a:srgbClr val="333333"/>
                </a:solidFill>
              </a:rPr>
              <a:t>Найдите на 1$ купюре доказательства инфильтрации США тайными обществами?</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16</a:t>
            </a:fld>
            <a:endParaRPr lang="de-DE" altLang="de-DE">
              <a:latin typeface="+mn-lt"/>
              <a:ea typeface="+mn-ea"/>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az-Cyrl-AZ" altLang="de-DE" sz="3600" b="1">
                <a:solidFill>
                  <a:srgbClr val="FF0000"/>
                </a:solidFill>
                <a:latin typeface="+mn-lt"/>
                <a:ea typeface="+mn-ea"/>
              </a:rPr>
              <a:t>неверно</a:t>
            </a:r>
            <a:endParaRPr lang="de-DE" altLang="de-DE" sz="3600" b="1" dirty="0">
              <a:solidFill>
                <a:srgbClr val="FF0000"/>
              </a:solidFill>
              <a:latin typeface="+mn-lt"/>
              <a:ea typeface="+mn-ea"/>
            </a:endParaRPr>
          </a:p>
        </p:txBody>
      </p:sp>
      <p:sp>
        <p:nvSpPr>
          <p:cNvPr id="6" name="Title 5"/>
          <p:cNvSpPr>
            <a:spLocks noGrp="1"/>
          </p:cNvSpPr>
          <p:nvPr>
            <p:ph type="title"/>
          </p:nvPr>
        </p:nvSpPr>
        <p:spPr/>
        <p:txBody>
          <a:bodyPr/>
          <a:lstStyle/>
          <a:p>
            <a:r>
              <a:rPr lang="az-Cyrl-AZ" sz="3600" dirty="0">
                <a:solidFill>
                  <a:srgbClr val="004992"/>
                </a:solidFill>
                <a:latin typeface="+mn-lt"/>
                <a:ea typeface="+mn-ea"/>
                <a:cs typeface="+mn-cs"/>
              </a:rPr>
              <a:t>Преждевременные заключения</a:t>
            </a:r>
            <a:br>
              <a:rPr lang="az-Cyrl-AZ" sz="3600" dirty="0">
                <a:solidFill>
                  <a:srgbClr val="004992"/>
                </a:solidFill>
                <a:latin typeface="+mn-lt"/>
                <a:ea typeface="+mn-ea"/>
                <a:cs typeface="+mn-cs"/>
              </a:rPr>
            </a:br>
            <a:r>
              <a:rPr lang="az-Cyrl-AZ" dirty="0">
                <a:solidFill>
                  <a:srgbClr val="004992"/>
                </a:solidFill>
                <a:latin typeface="+mn-lt"/>
                <a:ea typeface="+mn-ea"/>
                <a:cs typeface="+mn-cs"/>
              </a:rPr>
              <a:t>- Современная легенда -</a:t>
            </a:r>
            <a:endParaRPr lang="en-US" sz="3600"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r>
              <a:rPr lang="de-DE" altLang="de-DE" sz="240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ru-RU" altLang="de-DE" sz="2000">
                <a:solidFill>
                  <a:srgbClr val="333333"/>
                </a:solidFill>
              </a:rPr>
              <a:t>Чаще всего они более захватывающие чем реальность!</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Они основаны на высказываниях, которые тяжело проверить или доказать (напр., что Вашингтон был на самом деле Вейсгаупт), которым люди с легкостью доверяют</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Они скрывают альтернативные объяснения </a:t>
            </a:r>
            <a:r>
              <a:rPr lang="de-DE" altLang="de-DE" sz="2000" dirty="0">
                <a:solidFill>
                  <a:srgbClr val="333333"/>
                </a:solidFill>
              </a:rPr>
              <a:t>(</a:t>
            </a:r>
            <a:r>
              <a:rPr lang="ru-RU" altLang="de-DE" sz="2000" dirty="0">
                <a:solidFill>
                  <a:srgbClr val="333333"/>
                </a:solidFill>
              </a:rPr>
              <a:t>напр., то, что частое использование числа 13 связанно напрямую с 13 Штатами Америки</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Легенды иногда разрушают правдивые факты </a:t>
            </a:r>
            <a:r>
              <a:rPr lang="de-DE" altLang="de-DE" sz="2000" dirty="0">
                <a:solidFill>
                  <a:srgbClr val="333333"/>
                </a:solidFill>
              </a:rPr>
              <a:t>(</a:t>
            </a:r>
            <a:r>
              <a:rPr lang="ru-RU" altLang="de-DE" sz="2000" dirty="0">
                <a:solidFill>
                  <a:srgbClr val="333333"/>
                </a:solidFill>
              </a:rPr>
              <a:t>Вашингтон был масоном, что не означает, что государство находилось и находиться по-прежнему под угрозой</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Масонские и другие общества вызывали за счет своей скрытой деятельности недоверие многих людей и обществ. Девиз: у кого ничего скрывать не действует секретно.</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НО</a:t>
            </a:r>
            <a:r>
              <a:rPr lang="de-DE" altLang="de-DE" sz="2000" dirty="0">
                <a:solidFill>
                  <a:srgbClr val="333333"/>
                </a:solidFill>
              </a:rPr>
              <a:t>: </a:t>
            </a:r>
            <a:r>
              <a:rPr lang="ru-RU" altLang="de-DE" sz="2000" dirty="0">
                <a:solidFill>
                  <a:srgbClr val="333333"/>
                </a:solidFill>
              </a:rPr>
              <a:t>Масоны не поклоняются сатане и верят </a:t>
            </a:r>
            <a:r>
              <a:rPr lang="ru-RU" altLang="de-DE" sz="2000">
                <a:solidFill>
                  <a:srgbClr val="333333"/>
                </a:solidFill>
              </a:rPr>
              <a:t>в “высшее существо” </a:t>
            </a:r>
            <a:r>
              <a:rPr lang="ru-RU" altLang="de-DE" sz="2000" dirty="0">
                <a:solidFill>
                  <a:srgbClr val="333333"/>
                </a:solidFill>
              </a:rPr>
              <a:t>(напр., Бог, Аллах ...). Они не являются мятежниками и представляют либеральные идеи.</a:t>
            </a:r>
            <a:endParaRPr lang="en-US" sz="20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Существуeт множество примеров из истории, когда меньшинства или посторонние были обвинены в том, что якобы причиняли вред другим или влекли за собой всевозможные бедствия. Например в средние века часто подтвергались обвинениям предпологаемые ведьмы и евреи.</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Такие простые и необоснованные обвинения являлись причиной гнева в обшестве и давали тем самым ложное ощущение контроля.</a:t>
            </a:r>
            <a:endParaRPr lang="en-US" sz="20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lnSpc>
                <a:spcPct val="100000"/>
              </a:lnSpc>
              <a:spcBef>
                <a:spcPts val="1200"/>
              </a:spcBef>
              <a:buClr>
                <a:srgbClr val="000000"/>
              </a:buClr>
              <a:buFont typeface="WingDings"/>
              <a:buChar char=""/>
            </a:pPr>
            <a:r>
              <a:rPr lang="ru-RU" altLang="de-DE" sz="2000" dirty="0">
                <a:solidFill>
                  <a:srgbClr val="333333"/>
                </a:solidFill>
              </a:rPr>
              <a:t>Исследования показывают, что многие </a:t>
            </a:r>
            <a:r>
              <a:rPr lang="de-DE" altLang="de-DE" sz="2000" dirty="0">
                <a:solidFill>
                  <a:srgbClr val="333333"/>
                </a:solidFill>
              </a:rPr>
              <a:t>(</a:t>
            </a:r>
            <a:r>
              <a:rPr lang="ru-RU" altLang="de-DE" sz="2000" dirty="0">
                <a:solidFill>
                  <a:srgbClr val="333333"/>
                </a:solidFill>
              </a:rPr>
              <a:t>но не все!</a:t>
            </a:r>
            <a:r>
              <a:rPr lang="de-DE" altLang="de-DE" sz="2000" dirty="0">
                <a:solidFill>
                  <a:srgbClr val="333333"/>
                </a:solidFill>
              </a:rPr>
              <a:t>)</a:t>
            </a:r>
            <a:r>
              <a:rPr lang="ru-RU" altLang="de-DE" sz="2000" dirty="0">
                <a:solidFill>
                  <a:srgbClr val="333333"/>
                </a:solidFill>
              </a:rPr>
              <a:t> люди страдащие психозом </a:t>
            </a:r>
            <a:r>
              <a:rPr lang="ru-RU" altLang="de-DE" sz="2000" dirty="0"/>
              <a:t>с</a:t>
            </a:r>
            <a:r>
              <a:rPr lang="ru-RU" altLang="de-DE" sz="2000" dirty="0">
                <a:solidFill>
                  <a:srgbClr val="004992"/>
                </a:solidFill>
              </a:rPr>
              <a:t>клонны к принятиям поспешных решений.</a:t>
            </a:r>
          </a:p>
          <a:p>
            <a:pPr marL="342900" indent="-342900">
              <a:lnSpc>
                <a:spcPct val="100000"/>
              </a:lnSpc>
              <a:spcBef>
                <a:spcPts val="1200"/>
              </a:spcBef>
              <a:buClr>
                <a:srgbClr val="000000"/>
              </a:buClr>
              <a:buFont typeface="WingDings"/>
              <a:buChar char=""/>
            </a:pPr>
            <a:endParaRPr lang="ru-RU" alt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3" name="Slide Number Placeholder 2"/>
          <p:cNvSpPr>
            <a:spLocks noGrp="1"/>
          </p:cNvSpPr>
          <p:nvPr>
            <p:ph type="sldNum" sz="quarter" idx="12"/>
          </p:nvPr>
        </p:nvSpPr>
        <p:spPr/>
        <p:txBody>
          <a:bodyPr/>
          <a:lstStyle/>
          <a:p>
            <a:fld id="{B2C1A6B2-006B-4D30-937F-A677746DEFBE}"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lnSpc>
                <a:spcPct val="100000"/>
              </a:lnSpc>
              <a:spcBef>
                <a:spcPts val="1200"/>
              </a:spcBef>
              <a:buClr>
                <a:srgbClr val="000000"/>
              </a:buClr>
              <a:buFont typeface="WingDings"/>
              <a:buChar char=""/>
            </a:pPr>
            <a:r>
              <a:rPr lang="ru-RU" altLang="de-DE" sz="2000" dirty="0">
                <a:solidFill>
                  <a:srgbClr val="333333"/>
                </a:solidFill>
              </a:rPr>
              <a:t>Исследования показывают, что многие </a:t>
            </a:r>
            <a:r>
              <a:rPr lang="de-DE" altLang="de-DE" sz="2000" dirty="0">
                <a:solidFill>
                  <a:srgbClr val="333333"/>
                </a:solidFill>
              </a:rPr>
              <a:t>(</a:t>
            </a:r>
            <a:r>
              <a:rPr lang="ru-RU" altLang="de-DE" sz="2000" dirty="0">
                <a:solidFill>
                  <a:srgbClr val="333333"/>
                </a:solidFill>
              </a:rPr>
              <a:t>но не все!</a:t>
            </a:r>
            <a:r>
              <a:rPr lang="de-DE" altLang="de-DE" sz="2000" dirty="0">
                <a:solidFill>
                  <a:srgbClr val="333333"/>
                </a:solidFill>
              </a:rPr>
              <a:t>)</a:t>
            </a:r>
            <a:r>
              <a:rPr lang="ru-RU" altLang="de-DE" sz="2000" dirty="0">
                <a:solidFill>
                  <a:srgbClr val="333333"/>
                </a:solidFill>
              </a:rPr>
              <a:t> люди страдащие психозом</a:t>
            </a:r>
            <a:r>
              <a:rPr lang="ru-RU" altLang="de-DE" sz="2000" dirty="0"/>
              <a:t> склонны </a:t>
            </a:r>
            <a:r>
              <a:rPr lang="ru-RU" altLang="de-DE" sz="2000" dirty="0">
                <a:solidFill>
                  <a:srgbClr val="004992"/>
                </a:solidFill>
              </a:rPr>
              <a:t>к принятиям поспешных решений.</a:t>
            </a:r>
          </a:p>
          <a:p>
            <a:pPr marL="342900" indent="-342900">
              <a:lnSpc>
                <a:spcPct val="100000"/>
              </a:lnSpc>
              <a:spcBef>
                <a:spcPts val="1200"/>
              </a:spcBef>
              <a:buClr>
                <a:srgbClr val="000000"/>
              </a:buClr>
              <a:buFont typeface="WingDings"/>
              <a:buChar char=""/>
            </a:pPr>
            <a:r>
              <a:rPr lang="ru-RU" altLang="de-DE" sz="2000" dirty="0">
                <a:solidFill>
                  <a:srgbClr val="333333"/>
                </a:solidFill>
              </a:rPr>
              <a:t>Такой подход часто приводит к неправильным решениям. Поэтому, особенно при серьезных вопросах и делах, важно </a:t>
            </a:r>
            <a:r>
              <a:rPr lang="ru-RU" altLang="de-DE" sz="2000" dirty="0"/>
              <a:t>со</a:t>
            </a:r>
            <a:r>
              <a:rPr lang="ru-RU" altLang="de-DE" sz="2000" dirty="0">
                <a:solidFill>
                  <a:srgbClr val="004992"/>
                </a:solidFill>
              </a:rPr>
              <a:t>брать и учесть как можно больше разносторонней информации.</a:t>
            </a: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3" name="Slide Number Placeholder 2"/>
          <p:cNvSpPr>
            <a:spLocks noGrp="1"/>
          </p:cNvSpPr>
          <p:nvPr>
            <p:ph type="sldNum" sz="quarter" idx="12"/>
          </p:nvPr>
        </p:nvSpPr>
        <p:spPr/>
        <p:txBody>
          <a:bodyPr/>
          <a:lstStyle/>
          <a:p>
            <a:fld id="{B2C1A6B2-006B-4D30-937F-A677746DEFBE}"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3967904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 преждевременные заключения способствуют</a:t>
            </a:r>
            <a:br>
              <a:rPr lang="ru-RU" sz="3600">
                <a:solidFill>
                  <a:srgbClr val="004992"/>
                </a:solidFill>
                <a:latin typeface="+mn-lt"/>
                <a:ea typeface="+mn-ea"/>
                <a:cs typeface="+mn-cs"/>
              </a:rPr>
            </a:br>
            <a:r>
              <a:rPr lang="ru-RU">
                <a:solidFill>
                  <a:srgbClr val="004992"/>
                </a:solidFill>
                <a:latin typeface="+mn-lt"/>
                <a:ea typeface="+mn-ea"/>
                <a:cs typeface="+mn-cs"/>
              </a:rPr>
              <a:t>неверной оценки во время психоза - Примеры</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22</a:t>
            </a:fld>
            <a:endParaRPr lang="de-DE" altLang="de-DE">
              <a:latin typeface="+mn-lt"/>
              <a:ea typeface="+mn-ea"/>
            </a:endParaRPr>
          </a:p>
        </p:txBody>
      </p:sp>
      <p:sp>
        <p:nvSpPr>
          <p:cNvPr id="50202" name="Rechteck 1"/>
          <p:cNvSpPr>
            <a:spLocks noChangeArrowheads="1"/>
          </p:cNvSpPr>
          <p:nvPr/>
        </p:nvSpPr>
        <p:spPr bwMode="auto">
          <a:xfrm>
            <a:off x="408955" y="6345324"/>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a:buClr>
                <a:srgbClr val="336699"/>
              </a:buClr>
              <a:buFontTx/>
              <a:buNone/>
            </a:pPr>
            <a:r>
              <a:rPr lang="ru-RU" altLang="de-DE" sz="1800" dirty="0">
                <a:solidFill>
                  <a:srgbClr val="004992"/>
                </a:solidFill>
                <a:latin typeface="+mn-lt"/>
                <a:ea typeface="+mn-ea"/>
              </a:rPr>
              <a:t>Хочет может кто-нибудь поделиться своим личным опытом?</a:t>
            </a:r>
          </a:p>
        </p:txBody>
      </p:sp>
      <p:graphicFrame>
        <p:nvGraphicFramePr>
          <p:cNvPr id="7" name="Table 6"/>
          <p:cNvGraphicFramePr>
            <a:graphicFrameLocks noGrp="1"/>
          </p:cNvGraphicFramePr>
          <p:nvPr>
            <p:extLst>
              <p:ext uri="{D42A27DB-BD31-4B8C-83A1-F6EECF244321}">
                <p14:modId xmlns:p14="http://schemas.microsoft.com/office/powerpoint/2010/main" val="662203834"/>
              </p:ext>
            </p:extLst>
          </p:nvPr>
        </p:nvGraphicFramePr>
        <p:xfrm>
          <a:off x="408954" y="2204864"/>
          <a:ext cx="11376000" cy="406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Ситуация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Оценка во время психоза</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Другие объяснения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Тело болит после первой ночи в больнице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dirty="0">
                          <a:ln>
                            <a:noFill/>
                          </a:ln>
                          <a:solidFill>
                            <a:srgbClr val="333333"/>
                          </a:solidFill>
                          <a:effectLst/>
                          <a:latin typeface="+mn-lt"/>
                          <a:ea typeface="+mn-ea"/>
                          <a:cs typeface="+mn-cs"/>
                        </a:rPr>
                        <a:t>Уверенность в похищении этой ночью, при котором удалили органы тела; Пациент по палате навредил мне; Вуду</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Неудобная кровать; напряжение, в другой среде часто при первой ночи бывает плохой сон; защимило нерв</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После амбулаторной операции необходимо самому себе дома делать уколы гепарина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Из-за халатности врачей планируется теперь самоубийство путем введения смертельной инъекции</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Стандартная профилактика тромбоза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На пути к втречи с другом три раза попадаешь на красный свет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dirty="0">
                          <a:ln>
                            <a:noFill/>
                          </a:ln>
                          <a:solidFill>
                            <a:srgbClr val="333333"/>
                          </a:solidFill>
                          <a:effectLst/>
                          <a:latin typeface="+mn-lt"/>
                          <a:ea typeface="+mn-ea"/>
                          <a:cs typeface="+mn-cs"/>
                        </a:rPr>
                        <a:t>Доказательства того, что приблежается опасность - кто-то мне ее предвещает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dirty="0">
                          <a:ln>
                            <a:noFill/>
                          </a:ln>
                          <a:solidFill>
                            <a:srgbClr val="333333"/>
                          </a:solidFill>
                          <a:effectLst/>
                          <a:latin typeface="+mn-lt"/>
                          <a:ea typeface="+mn-ea"/>
                          <a:cs typeface="+mn-cs"/>
                        </a:rPr>
                        <a:t>Случайность (находясь в спешке, мы сильнее обращаем внимание на краснй свет, чем тогда, когда у нас есть время), красная фаза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Задание (1)</a:t>
            </a:r>
            <a:endParaRPr lang="en-US" sz="3600">
              <a:latin typeface="+mn-lt"/>
              <a:ea typeface="+mn-ea"/>
              <a:cs typeface="+mn-cs"/>
            </a:endParaRPr>
          </a:p>
        </p:txBody>
      </p:sp>
      <p:sp>
        <p:nvSpPr>
          <p:cNvPr id="5" name="Content Placeholder 4"/>
          <p:cNvSpPr>
            <a:spLocks noGrp="1"/>
          </p:cNvSpPr>
          <p:nvPr>
            <p:ph idx="1"/>
          </p:nvPr>
        </p:nvSpPr>
        <p:spPr/>
        <p:txBody>
          <a:bodyPr/>
          <a:lstStyle/>
          <a:p>
            <a:pPr>
              <a:tabLst>
                <a:tab pos="92075" algn="l"/>
              </a:tabLst>
              <a:defRPr/>
            </a:pPr>
            <a:r>
              <a:rPr lang="ru-RU" altLang="de-DE" sz="2400" dirty="0">
                <a:solidFill>
                  <a:srgbClr val="333333"/>
                </a:solidFill>
              </a:rPr>
              <a:t>Вы увидите серии снимков. Сначала Вам будет показана первая деталь изображения, затем вторая. Это будет продолжаться до тех пор, пока Вы не увидите полную иллюстрацую изображения.  </a:t>
            </a:r>
          </a:p>
          <a:p>
            <a:pPr marL="342900" indent="-342900">
              <a:buClr>
                <a:srgbClr val="333333"/>
              </a:buClr>
              <a:buFont typeface="WingDings"/>
              <a:buChar char=""/>
              <a:tabLst>
                <a:tab pos="92075" algn="l"/>
              </a:tabLst>
              <a:defRPr/>
            </a:pPr>
            <a:endParaRPr lang="ru-R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Задание (1)</a:t>
            </a:r>
            <a:endParaRPr lang="en-US" sz="3600">
              <a:latin typeface="+mn-lt"/>
              <a:ea typeface="+mn-ea"/>
              <a:cs typeface="+mn-cs"/>
            </a:endParaRPr>
          </a:p>
        </p:txBody>
      </p:sp>
      <p:sp>
        <p:nvSpPr>
          <p:cNvPr id="5" name="Content Placeholder 4"/>
          <p:cNvSpPr>
            <a:spLocks noGrp="1"/>
          </p:cNvSpPr>
          <p:nvPr>
            <p:ph idx="1"/>
          </p:nvPr>
        </p:nvSpPr>
        <p:spPr/>
        <p:txBody>
          <a:bodyPr/>
          <a:lstStyle/>
          <a:p>
            <a:pPr>
              <a:tabLst>
                <a:tab pos="92075" algn="l"/>
              </a:tabLst>
              <a:defRPr/>
            </a:pPr>
            <a:r>
              <a:rPr lang="ru-RU" altLang="de-DE" sz="2400" dirty="0">
                <a:solidFill>
                  <a:srgbClr val="333333"/>
                </a:solidFill>
              </a:rPr>
              <a:t>Вы увидите серии снимков. Сначала Вам будет показана первая деталь изображения, затем вторая. Это будет продолжаться до тех пор, пока Вы не увидите полную иллюстрацую изображения.  </a:t>
            </a:r>
          </a:p>
          <a:p>
            <a:pPr marL="342900" indent="-342900">
              <a:buClr>
                <a:srgbClr val="333333"/>
              </a:buClr>
              <a:buFont typeface="WingDings"/>
              <a:buChar char=""/>
              <a:tabLst>
                <a:tab pos="92075" algn="l"/>
              </a:tabLst>
              <a:defRPr/>
            </a:pPr>
            <a:r>
              <a:rPr lang="ru-RU" altLang="de-DE" sz="2400" dirty="0">
                <a:solidFill>
                  <a:srgbClr val="333333"/>
                </a:solidFill>
              </a:rPr>
              <a:t>Ваше задание заключается в том, чтобы распознать этот объект.</a:t>
            </a:r>
            <a:endParaRPr lang="en-US" altLang="de-DE" sz="2400" dirty="0">
              <a:solidFill>
                <a:srgbClr val="333333"/>
              </a:solidFill>
            </a:endParaRPr>
          </a:p>
          <a:p>
            <a:pPr marL="342900" indent="-342900">
              <a:buClr>
                <a:srgbClr val="333333"/>
              </a:buClr>
              <a:buFont typeface="WingDings"/>
              <a:buChar char=""/>
              <a:tabLst>
                <a:tab pos="92075" algn="l"/>
              </a:tabLst>
              <a:defRPr/>
            </a:pPr>
            <a:endParaRPr lang="ru-R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13511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Задание (1)</a:t>
            </a:r>
            <a:endParaRPr lang="en-US" sz="3600">
              <a:latin typeface="+mn-lt"/>
              <a:ea typeface="+mn-ea"/>
              <a:cs typeface="+mn-cs"/>
            </a:endParaRPr>
          </a:p>
        </p:txBody>
      </p:sp>
      <p:sp>
        <p:nvSpPr>
          <p:cNvPr id="5" name="Content Placeholder 4"/>
          <p:cNvSpPr>
            <a:spLocks noGrp="1"/>
          </p:cNvSpPr>
          <p:nvPr>
            <p:ph idx="1"/>
          </p:nvPr>
        </p:nvSpPr>
        <p:spPr/>
        <p:txBody>
          <a:bodyPr/>
          <a:lstStyle/>
          <a:p>
            <a:pPr>
              <a:tabLst>
                <a:tab pos="92075" algn="l"/>
              </a:tabLst>
              <a:defRPr/>
            </a:pPr>
            <a:r>
              <a:rPr lang="ru-RU" altLang="de-DE" sz="2400" dirty="0">
                <a:solidFill>
                  <a:srgbClr val="333333"/>
                </a:solidFill>
              </a:rPr>
              <a:t>Вы увидите серии снимков. Сначала Вам будет показана первая деталь изображения, затем вторая. Это будет продолжаться до тех пор, пока Вы не увидите полную иллюстрацую изображения.  </a:t>
            </a:r>
          </a:p>
          <a:p>
            <a:pPr marL="342900" indent="-342900">
              <a:buClr>
                <a:srgbClr val="333333"/>
              </a:buClr>
              <a:buFont typeface="WingDings"/>
              <a:buChar char=""/>
              <a:tabLst>
                <a:tab pos="92075" algn="l"/>
              </a:tabLst>
              <a:defRPr/>
            </a:pPr>
            <a:r>
              <a:rPr lang="ru-RU" altLang="de-DE" sz="2400" dirty="0">
                <a:solidFill>
                  <a:srgbClr val="333333"/>
                </a:solidFill>
              </a:rPr>
              <a:t>Ваше задание заключается в том, чтобы распознать этот объект.</a:t>
            </a:r>
            <a:endParaRPr lang="en-US" altLang="de-DE" sz="2400" dirty="0">
              <a:solidFill>
                <a:srgbClr val="333333"/>
              </a:solidFill>
            </a:endParaRPr>
          </a:p>
          <a:p>
            <a:pPr marL="342900" indent="-342900">
              <a:buClr>
                <a:srgbClr val="333333"/>
              </a:buClr>
              <a:buFont typeface="WingDings"/>
              <a:buChar char=""/>
              <a:tabLst>
                <a:tab pos="92075" algn="l"/>
              </a:tabLst>
              <a:defRPr/>
            </a:pPr>
            <a:r>
              <a:rPr lang="ru-RU" altLang="de-DE" sz="2400" dirty="0">
                <a:solidFill>
                  <a:srgbClr val="333333"/>
                </a:solidFill>
              </a:rPr>
              <a:t>Избегайте при этом поспешные, а также слишком медленные решения. Обсудите все возможные варианты.</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444396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a:solidFill>
                  <a:srgbClr val="333333"/>
                </a:solidFill>
              </a:rPr>
              <a:t>Обратите внимание на указанные варианты ответов. </a:t>
            </a:r>
            <a:r>
              <a:rPr lang="ru-RU" altLang="de-DE" sz="2400" dirty="0">
                <a:solidFill>
                  <a:srgbClr val="333333"/>
                </a:solidFill>
              </a:rPr>
              <a:t>Обсудите в группе вероятность Вашего выбора ответа и на сколько Вы уверенны в своем ответе.</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27</a:t>
            </a:fld>
            <a:endParaRPr lang="de-DE" altLang="de-DE">
              <a:latin typeface="+mn-lt"/>
              <a:ea typeface="+mn-ea"/>
            </a:endParaRPr>
          </a:p>
        </p:txBody>
      </p:sp>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28</a:t>
            </a:fld>
            <a:endParaRPr lang="de-DE" altLang="de-DE">
              <a:latin typeface="+mn-lt"/>
              <a:ea typeface="+mn-ea"/>
            </a:endParaRPr>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29</a:t>
            </a:fld>
            <a:endParaRPr lang="de-DE" altLang="de-DE">
              <a:latin typeface="+mn-lt"/>
              <a:ea typeface="+mn-ea"/>
            </a:endParaRPr>
          </a:p>
        </p:txBody>
      </p:sp>
      <p:pic>
        <p:nvPicPr>
          <p:cNvPr id="9" name="Picture 8"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30</a:t>
            </a:fld>
            <a:endParaRPr lang="de-DE" altLang="de-DE">
              <a:latin typeface="+mn-lt"/>
              <a:ea typeface="+mn-ea"/>
            </a:endParaRPr>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31</a:t>
            </a:fld>
            <a:endParaRPr lang="de-DE" altLang="de-DE">
              <a:latin typeface="+mn-lt"/>
              <a:ea typeface="+mn-ea"/>
            </a:endParaRPr>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32</a:t>
            </a:fld>
            <a:endParaRPr lang="de-DE" altLang="de-DE">
              <a:latin typeface="+mn-lt"/>
              <a:ea typeface="+mn-ea"/>
            </a:endParaRPr>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33</a:t>
            </a:fld>
            <a:endParaRPr lang="de-DE" altLang="de-DE">
              <a:latin typeface="+mn-lt"/>
              <a:ea typeface="+mn-ea"/>
            </a:endParaRPr>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34</a:t>
            </a:fld>
            <a:endParaRPr lang="de-DE" altLang="de-DE">
              <a:latin typeface="+mn-lt"/>
              <a:ea typeface="+mn-ea"/>
            </a:endParaRPr>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2</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a:solidFill>
                  <a:srgbClr val="333333"/>
                </a:solidFill>
              </a:rPr>
              <a:t>В этом задании отсутствуют варианты ответов.</a:t>
            </a:r>
          </a:p>
          <a:p>
            <a:pPr lvl="0" defTabSz="914400" fontAlgn="base"/>
            <a:r>
              <a:rPr lang="ru-RU" altLang="de-DE" sz="2400" dirty="0">
                <a:solidFill>
                  <a:srgbClr val="333333"/>
                </a:solidFill>
              </a:rPr>
              <a:t>Пожалуйста, подумайте и придумайте сами всевозможные варианты. Обсудите свои идеи и предположения в группе.</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36</a:t>
            </a:fld>
            <a:endParaRPr lang="de-DE" altLang="de-DE">
              <a:latin typeface="+mn-lt"/>
              <a:ea typeface="+mn-ea"/>
            </a:endParaRPr>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37</a:t>
            </a:fld>
            <a:endParaRPr lang="de-DE" altLang="de-DE">
              <a:latin typeface="+mn-lt"/>
              <a:ea typeface="+mn-ea"/>
            </a:endParaRPr>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38</a:t>
            </a:fld>
            <a:endParaRPr lang="de-DE" altLang="de-DE">
              <a:latin typeface="+mn-lt"/>
              <a:ea typeface="+mn-ea"/>
            </a:endParaRPr>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39</a:t>
            </a:fld>
            <a:endParaRPr lang="de-DE" altLang="de-DE">
              <a:latin typeface="+mn-lt"/>
              <a:ea typeface="+mn-ea"/>
            </a:endParaRPr>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40</a:t>
            </a:fld>
            <a:endParaRPr lang="de-DE" altLang="de-DE">
              <a:latin typeface="+mn-lt"/>
              <a:ea typeface="+mn-ea"/>
            </a:endParaRPr>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41</a:t>
            </a:fld>
            <a:endParaRPr lang="de-DE" altLang="de-DE">
              <a:latin typeface="+mn-lt"/>
              <a:ea typeface="+mn-ea"/>
            </a:endParaRPr>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42</a:t>
            </a:fld>
            <a:endParaRPr lang="de-DE" altLang="de-DE">
              <a:latin typeface="+mn-lt"/>
              <a:ea typeface="+mn-ea"/>
            </a:endParaRPr>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43</a:t>
            </a:fld>
            <a:endParaRPr lang="de-DE" altLang="de-DE">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44</a:t>
            </a:fld>
            <a:endParaRPr lang="de-DE" altLang="de-DE">
              <a:latin typeface="+mn-lt"/>
              <a:ea typeface="+mn-ea"/>
            </a:endParaRPr>
          </a:p>
        </p:txBody>
      </p:sp>
      <p:pic>
        <p:nvPicPr>
          <p:cNvPr id="8" name="Picture 7"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45</a:t>
            </a:fld>
            <a:endParaRPr lang="de-DE" altLang="de-DE">
              <a:latin typeface="+mn-lt"/>
              <a:ea typeface="+mn-ea"/>
            </a:endParaRPr>
          </a:p>
        </p:txBody>
      </p:sp>
      <p:pic>
        <p:nvPicPr>
          <p:cNvPr id="9"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46</a:t>
            </a:fld>
            <a:endParaRPr lang="de-DE" altLang="de-DE">
              <a:latin typeface="+mn-lt"/>
              <a:ea typeface="+mn-ea"/>
            </a:endParaRPr>
          </a:p>
        </p:txBody>
      </p:sp>
      <p:pic>
        <p:nvPicPr>
          <p:cNvPr id="9"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47</a:t>
            </a:fld>
            <a:endParaRPr lang="de-DE" altLang="de-DE">
              <a:latin typeface="+mn-lt"/>
              <a:ea typeface="+mn-ea"/>
            </a:endParaRPr>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48</a:t>
            </a:fld>
            <a:endParaRPr lang="de-DE" altLang="de-DE">
              <a:latin typeface="+mn-lt"/>
              <a:ea typeface="+mn-ea"/>
            </a:endParaRPr>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49</a:t>
            </a:fld>
            <a:endParaRPr lang="de-DE" altLang="de-DE">
              <a:latin typeface="+mn-lt"/>
              <a:ea typeface="+mn-ea"/>
            </a:endParaRPr>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50</a:t>
            </a:fld>
            <a:endParaRPr lang="de-DE" altLang="de-DE">
              <a:latin typeface="+mn-lt"/>
              <a:ea typeface="+mn-ea"/>
            </a:endParaRPr>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51</a:t>
            </a:fld>
            <a:endParaRPr lang="de-DE" altLang="de-DE">
              <a:latin typeface="+mn-lt"/>
              <a:ea typeface="+mn-ea"/>
            </a:endParaRPr>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4</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53</a:t>
            </a:fld>
            <a:endParaRPr lang="de-DE" altLang="de-DE">
              <a:latin typeface="+mn-lt"/>
              <a:ea typeface="+mn-ea"/>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54</a:t>
            </a:fld>
            <a:endParaRPr lang="de-DE" altLang="de-DE">
              <a:latin typeface="+mn-lt"/>
              <a:ea typeface="+mn-ea"/>
            </a:endParaRPr>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55</a:t>
            </a:fld>
            <a:endParaRPr lang="de-DE" altLang="de-DE">
              <a:latin typeface="+mn-lt"/>
              <a:ea typeface="+mn-ea"/>
            </a:endParaRPr>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56</a:t>
            </a:fld>
            <a:endParaRPr lang="de-DE" altLang="de-DE">
              <a:latin typeface="+mn-lt"/>
              <a:ea typeface="+mn-ea"/>
            </a:endParaRPr>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57</a:t>
            </a:fld>
            <a:endParaRPr lang="de-DE" altLang="de-DE">
              <a:latin typeface="+mn-lt"/>
              <a:ea typeface="+mn-ea"/>
            </a:endParaRPr>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58</a:t>
            </a:fld>
            <a:endParaRPr lang="de-DE" altLang="de-DE">
              <a:latin typeface="+mn-lt"/>
              <a:ea typeface="+mn-ea"/>
            </a:endParaRPr>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59</a:t>
            </a:fld>
            <a:endParaRPr lang="de-DE" altLang="de-DE">
              <a:latin typeface="+mn-lt"/>
              <a:ea typeface="+mn-ea"/>
            </a:endParaRPr>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60</a:t>
            </a:fld>
            <a:endParaRPr lang="de-DE" altLang="de-DE">
              <a:latin typeface="+mn-lt"/>
              <a:ea typeface="+mn-ea"/>
            </a:endParaRPr>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B2C1A6B2-006B-4D30-937F-A677746DEFBE}" type="slidenum">
              <a:rPr lang="de-DE" altLang="de-DE" smtClean="0">
                <a:latin typeface="+mn-lt"/>
                <a:ea typeface="+mn-ea"/>
              </a:rPr>
              <a:pPr/>
              <a:t>61</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az-Cyrl-AZ" altLang="ko-KR" sz="1800" i="1" spc="-5" dirty="0">
                <a:solidFill>
                  <a:srgbClr val="333333"/>
                </a:solidFill>
                <a:latin typeface="+mn-lt"/>
                <a:ea typeface="+mn-ea"/>
              </a:rPr>
              <a:t>для тренеров</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ru-RU" altLang="ko-KR" sz="1800"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6990516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5</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62</a:t>
            </a:fld>
            <a:endParaRPr lang="de-DE" altLang="de-DE">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63</a:t>
            </a:fld>
            <a:endParaRPr lang="de-DE" altLang="de-DE">
              <a:latin typeface="+mn-lt"/>
              <a:ea typeface="+mn-ea"/>
            </a:endParaRPr>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64</a:t>
            </a:fld>
            <a:endParaRPr lang="de-DE" altLang="de-DE">
              <a:latin typeface="+mn-lt"/>
              <a:ea typeface="+mn-ea"/>
            </a:endParaRPr>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65</a:t>
            </a:fld>
            <a:endParaRPr lang="de-DE" altLang="de-DE">
              <a:latin typeface="+mn-lt"/>
              <a:ea typeface="+mn-ea"/>
            </a:endParaRPr>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66</a:t>
            </a:fld>
            <a:endParaRPr lang="de-DE" altLang="de-DE">
              <a:latin typeface="+mn-lt"/>
              <a:ea typeface="+mn-ea"/>
            </a:endParaRPr>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67</a:t>
            </a:fld>
            <a:endParaRPr lang="de-DE" altLang="de-DE">
              <a:latin typeface="+mn-lt"/>
              <a:ea typeface="+mn-ea"/>
            </a:endParaRPr>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68</a:t>
            </a:fld>
            <a:endParaRPr lang="de-DE" altLang="de-DE">
              <a:latin typeface="+mn-lt"/>
              <a:ea typeface="+mn-ea"/>
            </a:endParaRPr>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69</a:t>
            </a:fld>
            <a:endParaRPr lang="de-DE" altLang="de-DE">
              <a:latin typeface="+mn-lt"/>
              <a:ea typeface="+mn-ea"/>
            </a:endParaRPr>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70</a:t>
            </a:fld>
            <a:endParaRPr lang="de-DE" altLang="de-DE">
              <a:latin typeface="+mn-lt"/>
              <a:ea typeface="+mn-ea"/>
            </a:endParaRPr>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405161" y="553618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405161" y="2152904"/>
            <a:ext cx="3384853"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88414"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5161" y="2152904"/>
            <a:ext cx="101600" cy="34848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6</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71</a:t>
            </a:fld>
            <a:endParaRPr lang="de-DE" altLang="de-DE">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72</a:t>
            </a:fld>
            <a:endParaRPr lang="de-DE" altLang="de-DE">
              <a:latin typeface="+mn-lt"/>
              <a:ea typeface="+mn-ea"/>
            </a:endParaRPr>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73</a:t>
            </a:fld>
            <a:endParaRPr lang="de-DE" altLang="de-DE">
              <a:latin typeface="+mn-lt"/>
              <a:ea typeface="+mn-ea"/>
            </a:endParaRPr>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74</a:t>
            </a:fld>
            <a:endParaRPr lang="de-DE" altLang="de-DE">
              <a:latin typeface="+mn-lt"/>
              <a:ea typeface="+mn-ea"/>
            </a:endParaRPr>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75</a:t>
            </a:fld>
            <a:endParaRPr lang="de-DE" altLang="de-DE">
              <a:latin typeface="+mn-lt"/>
              <a:ea typeface="+mn-ea"/>
            </a:endParaRPr>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76</a:t>
            </a:fld>
            <a:endParaRPr lang="de-DE" altLang="de-DE">
              <a:latin typeface="+mn-lt"/>
              <a:ea typeface="+mn-ea"/>
            </a:endParaRPr>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77</a:t>
            </a:fld>
            <a:endParaRPr lang="de-DE" altLang="de-DE">
              <a:latin typeface="+mn-lt"/>
              <a:ea typeface="+mn-ea"/>
            </a:endParaRPr>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78</a:t>
            </a:fld>
            <a:endParaRPr lang="de-DE" altLang="de-DE">
              <a:latin typeface="+mn-lt"/>
              <a:ea typeface="+mn-ea"/>
            </a:endParaRPr>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79</a:t>
            </a:fld>
            <a:endParaRPr lang="de-DE" altLang="de-DE">
              <a:latin typeface="+mn-lt"/>
              <a:ea typeface="+mn-ea"/>
            </a:endParaRPr>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Изображнеие 7</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81</a:t>
            </a:fld>
            <a:endParaRPr lang="de-DE" altLang="de-DE">
              <a:latin typeface="+mn-lt"/>
              <a:ea typeface="+mn-ea"/>
            </a:endParaRPr>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82</a:t>
            </a:fld>
            <a:endParaRPr lang="de-DE" altLang="de-DE">
              <a:latin typeface="+mn-lt"/>
              <a:ea typeface="+mn-ea"/>
            </a:endParaRPr>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83</a:t>
            </a:fld>
            <a:endParaRPr lang="de-DE" altLang="de-DE">
              <a:latin typeface="+mn-lt"/>
              <a:ea typeface="+mn-ea"/>
            </a:endParaRPr>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84</a:t>
            </a:fld>
            <a:endParaRPr lang="de-DE" altLang="de-DE">
              <a:latin typeface="+mn-lt"/>
              <a:ea typeface="+mn-ea"/>
            </a:endParaRPr>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85</a:t>
            </a:fld>
            <a:endParaRPr lang="de-DE" altLang="de-DE">
              <a:latin typeface="+mn-lt"/>
              <a:ea typeface="+mn-ea"/>
            </a:endParaRPr>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86</a:t>
            </a:fld>
            <a:endParaRPr lang="de-DE" altLang="de-DE">
              <a:latin typeface="+mn-lt"/>
              <a:ea typeface="+mn-ea"/>
            </a:endParaRPr>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87</a:t>
            </a:fld>
            <a:endParaRPr lang="de-DE" altLang="de-DE">
              <a:latin typeface="+mn-lt"/>
              <a:ea typeface="+mn-ea"/>
            </a:endParaRPr>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Групповое задание 2:</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88</a:t>
            </a:fld>
            <a:endParaRPr lang="de-DE" altLang="de-DE">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89</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 сейчас?</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90</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91</a:t>
            </a:fld>
            <a:endParaRPr lang="de-DE" altLang="de-DE">
              <a:latin typeface="+mn-lt"/>
              <a:ea typeface="+mn-ea"/>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ru-RU" altLang="de-DE" sz="2400">
                <a:solidFill>
                  <a:srgbClr val="333333"/>
                </a:solidFill>
              </a:rPr>
              <a:t>Быстрые решения не всегда приводят к неправильным решениям. </a:t>
            </a:r>
            <a:r>
              <a:rPr lang="ru-RU" altLang="de-DE" sz="2400" dirty="0">
                <a:solidFill>
                  <a:srgbClr val="333333"/>
                </a:solidFill>
              </a:rPr>
              <a:t>Но иногда человек распознает </a:t>
            </a:r>
            <a:r>
              <a:rPr lang="ru-RU" altLang="de-DE" sz="2400">
                <a:solidFill>
                  <a:srgbClr val="333333"/>
                </a:solidFill>
              </a:rPr>
              <a:t>только “половину правды”!</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92</a:t>
            </a:fld>
            <a:endParaRPr lang="de-DE" altLang="de-DE">
              <a:latin typeface="+mn-lt"/>
              <a:ea typeface="+mn-e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ru-RU" altLang="de-DE" sz="2400" dirty="0">
                <a:solidFill>
                  <a:srgbClr val="333333"/>
                </a:solidFill>
              </a:rPr>
              <a:t>Быстрые решения не всегда приводят к неправильным решениям. Но иногда человек распознает только “половину правды”!</a:t>
            </a:r>
          </a:p>
          <a:p>
            <a:pPr lvl="0" defTabSz="914400" fontAlgn="base"/>
            <a:r>
              <a:rPr lang="ru-RU" altLang="de-DE" sz="2400" dirty="0"/>
              <a:t>П</a:t>
            </a:r>
            <a:r>
              <a:rPr lang="ru-RU" altLang="de-DE" sz="2400" dirty="0">
                <a:solidFill>
                  <a:srgbClr val="004992"/>
                </a:solidFill>
              </a:rPr>
              <a:t>опробуйте распознать все формы в следующих изображениях</a:t>
            </a:r>
            <a:r>
              <a:rPr lang="de-DE"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93</a:t>
            </a:fld>
            <a:endParaRPr lang="de-DE" altLang="de-DE">
              <a:latin typeface="+mn-lt"/>
              <a:ea typeface="+mn-e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94</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95</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az-Cyrl-AZ" sz="2400">
                <a:solidFill>
                  <a:srgbClr val="333333"/>
                </a:solidFill>
                <a:latin typeface="Calibri Light"/>
                <a:ea typeface="+mj-ea"/>
                <a:cs typeface="+mj-cs"/>
              </a:rPr>
              <a:t>Девушку или саксофонист?</a:t>
            </a:r>
            <a:endParaRPr lang="en-US" sz="2400" dirty="0">
              <a:solidFill>
                <a:srgbClr val="333333"/>
              </a:solidFill>
              <a:latin typeface="Calibri Light"/>
              <a:ea typeface="+mj-ea"/>
              <a:cs typeface="+mj-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96</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97</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az-Cyrl-AZ" sz="2400">
                <a:solidFill>
                  <a:srgbClr val="333333"/>
                </a:solidFill>
                <a:latin typeface="Calibri Light"/>
                <a:ea typeface="+mj-ea"/>
                <a:cs typeface="+mj-cs"/>
              </a:rPr>
              <a:t>Утка или кролик?</a:t>
            </a:r>
            <a:endParaRPr lang="en-US" sz="2400" dirty="0">
              <a:solidFill>
                <a:srgbClr val="333333"/>
              </a:solidFill>
              <a:latin typeface="Calibri Light"/>
              <a:ea typeface="+mj-ea"/>
              <a:cs typeface="+mj-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98</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99</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az-Cyrl-AZ" sz="2400">
                <a:solidFill>
                  <a:srgbClr val="333333"/>
                </a:solidFill>
                <a:latin typeface="Calibri Light"/>
                <a:ea typeface="+mj-ea"/>
                <a:cs typeface="+mj-cs"/>
              </a:rPr>
              <a:t>Лицо или всадник?</a:t>
            </a:r>
            <a:endParaRPr lang="en-US" sz="2400" dirty="0">
              <a:solidFill>
                <a:srgbClr val="333333"/>
              </a:solidFill>
              <a:latin typeface="Calibri Light"/>
              <a:ea typeface="+mj-ea"/>
              <a:cs typeface="+mj-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100</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101</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Иисус или распятие на кресте?</a:t>
            </a:r>
            <a:endParaRPr lang="en-US" sz="2400" dirty="0">
              <a:solidFill>
                <a:srgbClr val="333333"/>
              </a:solidFill>
              <a:latin typeface="+mn-lt"/>
              <a:ea typeface="+mn-ea"/>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102</a:t>
            </a:fld>
            <a:endParaRPr lang="de-DE" altLang="de-DE">
              <a:latin typeface="+mn-lt"/>
              <a:ea typeface="+mn-ea"/>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103</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Calibri Light"/>
                <a:ea typeface="+mj-ea"/>
                <a:cs typeface="+mj-cs"/>
              </a:rPr>
              <a:t>Мадонна или воспроизведения музыки эльф?</a:t>
            </a:r>
            <a:endParaRPr lang="en-US" sz="2400" dirty="0">
              <a:solidFill>
                <a:srgbClr val="333333"/>
              </a:solidFill>
              <a:latin typeface="Calibri Light"/>
              <a:ea typeface="+mj-ea"/>
              <a:cs typeface="+mj-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Суть пройденных примеров предназначены в качестве наглядных объяснений: быстрые решения часто приводят к ошибкам и мы часто распознаем </a:t>
            </a:r>
            <a:r>
              <a:rPr lang="ru-RU" altLang="de-DE">
                <a:solidFill>
                  <a:srgbClr val="333333"/>
                </a:solidFill>
              </a:rPr>
              <a:t>только “половину правды”.</a:t>
            </a:r>
            <a:endParaRPr lang="ru-RU"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104</a:t>
            </a:fld>
            <a:endParaRPr lang="de-DE" altLang="de-DE">
              <a:latin typeface="+mn-lt"/>
              <a:ea typeface="+mn-e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Суть пройденных примеров предназначены в качестве наглядных объяснений: быстрые решения часто приводят к ошибкам и мы часто распознаем </a:t>
            </a:r>
            <a:r>
              <a:rPr lang="ru-RU" altLang="de-DE">
                <a:solidFill>
                  <a:srgbClr val="333333"/>
                </a:solidFill>
              </a:rPr>
              <a:t>только “половину правды”.</a:t>
            </a:r>
            <a:endParaRPr lang="ru-RU"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Постарайтесь обращать внимание на другие возможные источники информации </a:t>
            </a:r>
            <a:r>
              <a:rPr lang="ru-RU" altLang="de-DE" dirty="0">
                <a:solidFill>
                  <a:srgbClr val="333333"/>
                </a:solidFill>
              </a:rPr>
              <a:t>и при принятии решений, которые могут нести за собой сложные последствия, обсудите возможные варианты с другими людьми </a:t>
            </a:r>
            <a:r>
              <a:rPr lang="de-DE" altLang="de-DE" dirty="0">
                <a:solidFill>
                  <a:srgbClr val="333333"/>
                </a:solidFill>
              </a:rPr>
              <a:t>(</a:t>
            </a:r>
            <a:r>
              <a:rPr lang="ru-RU" altLang="de-DE" dirty="0">
                <a:solidFill>
                  <a:srgbClr val="333333"/>
                </a:solidFill>
              </a:rPr>
              <a:t>напр.,</a:t>
            </a:r>
            <a:r>
              <a:rPr lang="de-DE" altLang="de-DE" dirty="0">
                <a:solidFill>
                  <a:srgbClr val="333333"/>
                </a:solidFill>
              </a:rPr>
              <a:t> </a:t>
            </a:r>
            <a:r>
              <a:rPr lang="ru-RU" altLang="de-DE" dirty="0">
                <a:solidFill>
                  <a:srgbClr val="333333"/>
                </a:solidFill>
              </a:rPr>
              <a:t>ощущения, что соседи преследуют </a:t>
            </a:r>
            <a:r>
              <a:rPr lang="ru-RU" altLang="de-DE">
                <a:solidFill>
                  <a:srgbClr val="333333"/>
                </a:solidFill>
              </a:rPr>
              <a:t>вас</a:t>
            </a:r>
            <a:r>
              <a:rPr lang="de-DE" altLang="de-DE">
                <a:solidFill>
                  <a:srgbClr val="333333"/>
                </a:solidFill>
              </a:rPr>
              <a:t> </a:t>
            </a:r>
            <a:r>
              <a:rPr lang="de-DE" altLang="de-DE">
                <a:solidFill>
                  <a:srgbClr val="333333"/>
                </a:solidFill>
                <a:latin typeface="Times New Roman"/>
                <a:sym typeface="Wingdings" panose="05000000000000000000" pitchFamily="2" charset="2"/>
              </a:rPr>
              <a:t>→</a:t>
            </a:r>
            <a:r>
              <a:rPr lang="de-DE" altLang="de-DE">
                <a:solidFill>
                  <a:srgbClr val="333333"/>
                </a:solidFill>
                <a:sym typeface="Wingdings" panose="05000000000000000000" pitchFamily="2" charset="2"/>
              </a:rPr>
              <a:t> </a:t>
            </a:r>
            <a:r>
              <a:rPr lang="ru-RU" altLang="de-DE" dirty="0">
                <a:solidFill>
                  <a:srgbClr val="333333"/>
                </a:solidFill>
              </a:rPr>
              <a:t>насильственно нападая на предпологаемого противника</a:t>
            </a:r>
            <a:r>
              <a:rPr lang="de-DE" altLang="de-DE" dirty="0">
                <a:solidFill>
                  <a:srgbClr val="333333"/>
                </a:solidFill>
              </a:rPr>
              <a:t>).</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105</a:t>
            </a:fld>
            <a:endParaRPr lang="de-DE" altLang="de-DE">
              <a:latin typeface="+mn-lt"/>
              <a:ea typeface="+mn-ea"/>
            </a:endParaRPr>
          </a:p>
        </p:txBody>
      </p:sp>
    </p:spTree>
    <p:extLst>
      <p:ext uri="{BB962C8B-B14F-4D97-AF65-F5344CB8AC3E}">
        <p14:creationId xmlns:p14="http://schemas.microsoft.com/office/powerpoint/2010/main" val="42760423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Суть пройденных примеров предназначены в качестве наглядных объяснений: быстрые решения часто приводят к ошибкам и мы часто распознаем </a:t>
            </a:r>
            <a:r>
              <a:rPr lang="ru-RU" altLang="de-DE">
                <a:solidFill>
                  <a:srgbClr val="333333"/>
                </a:solidFill>
              </a:rPr>
              <a:t>только “половину правды”.</a:t>
            </a:r>
            <a:endParaRPr lang="ru-RU"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Постарайтесь обращать внимание на другие возможные источники информации </a:t>
            </a:r>
            <a:r>
              <a:rPr lang="ru-RU" altLang="de-DE" dirty="0">
                <a:solidFill>
                  <a:srgbClr val="333333"/>
                </a:solidFill>
              </a:rPr>
              <a:t>и при принятии решений, которые могут нести за собой сложные последствия, обсудите возможные варианты с другими людьми </a:t>
            </a:r>
            <a:r>
              <a:rPr lang="de-DE" altLang="de-DE" dirty="0">
                <a:solidFill>
                  <a:srgbClr val="333333"/>
                </a:solidFill>
              </a:rPr>
              <a:t>(</a:t>
            </a:r>
            <a:r>
              <a:rPr lang="ru-RU" altLang="de-DE" dirty="0">
                <a:solidFill>
                  <a:srgbClr val="333333"/>
                </a:solidFill>
              </a:rPr>
              <a:t>напр.,</a:t>
            </a:r>
            <a:r>
              <a:rPr lang="de-DE" altLang="de-DE" dirty="0">
                <a:solidFill>
                  <a:srgbClr val="333333"/>
                </a:solidFill>
              </a:rPr>
              <a:t> </a:t>
            </a:r>
            <a:r>
              <a:rPr lang="ru-RU" altLang="de-DE" dirty="0">
                <a:solidFill>
                  <a:srgbClr val="333333"/>
                </a:solidFill>
              </a:rPr>
              <a:t>ощущения, что соседи преследуют </a:t>
            </a:r>
            <a:r>
              <a:rPr lang="ru-RU" altLang="de-DE">
                <a:solidFill>
                  <a:srgbClr val="333333"/>
                </a:solidFill>
              </a:rPr>
              <a:t>вас</a:t>
            </a:r>
            <a:r>
              <a:rPr lang="de-DE" altLang="de-DE">
                <a:solidFill>
                  <a:srgbClr val="333333"/>
                </a:solidFill>
              </a:rPr>
              <a:t> </a:t>
            </a:r>
            <a:r>
              <a:rPr lang="de-DE" altLang="de-DE">
                <a:solidFill>
                  <a:srgbClr val="333333"/>
                </a:solidFill>
                <a:latin typeface="Times New Roman"/>
                <a:sym typeface="Wingdings" panose="05000000000000000000" pitchFamily="2" charset="2"/>
              </a:rPr>
              <a:t>→</a:t>
            </a:r>
            <a:r>
              <a:rPr lang="de-DE" altLang="de-DE">
                <a:solidFill>
                  <a:srgbClr val="333333"/>
                </a:solidFill>
                <a:sym typeface="Wingdings" panose="05000000000000000000" pitchFamily="2" charset="2"/>
              </a:rPr>
              <a:t> </a:t>
            </a:r>
            <a:r>
              <a:rPr lang="ru-RU" altLang="de-DE" dirty="0">
                <a:solidFill>
                  <a:srgbClr val="333333"/>
                </a:solidFill>
              </a:rPr>
              <a:t>насильственно нападая на предпологаемого противника</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(напр., марка йогурта в магазине, сорт торта в кафе, цифры в лотто).</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106</a:t>
            </a:fld>
            <a:endParaRPr lang="de-DE" altLang="de-DE">
              <a:latin typeface="+mn-lt"/>
              <a:ea typeface="+mn-ea"/>
            </a:endParaRPr>
          </a:p>
        </p:txBody>
      </p:sp>
    </p:spTree>
    <p:extLst>
      <p:ext uri="{BB962C8B-B14F-4D97-AF65-F5344CB8AC3E}">
        <p14:creationId xmlns:p14="http://schemas.microsoft.com/office/powerpoint/2010/main" val="27647488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Суть пройденных примеров предназначены в качестве наглядных объяснений: быстрые решения часто приводят к ошибкам и мы часто распознаем </a:t>
            </a:r>
            <a:r>
              <a:rPr lang="ru-RU" altLang="de-DE">
                <a:solidFill>
                  <a:srgbClr val="333333"/>
                </a:solidFill>
              </a:rPr>
              <a:t>только “половину правды”.</a:t>
            </a:r>
            <a:endParaRPr lang="ru-RU"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Постарайтесь обращать внимание на другие возможные источники информации </a:t>
            </a:r>
            <a:r>
              <a:rPr lang="ru-RU" altLang="de-DE" dirty="0">
                <a:solidFill>
                  <a:srgbClr val="333333"/>
                </a:solidFill>
              </a:rPr>
              <a:t>и при принятии решений, которые могут нести за собой сложные последствия, обсудите возможные варианты с другими людьми </a:t>
            </a:r>
            <a:r>
              <a:rPr lang="de-DE" altLang="de-DE" dirty="0">
                <a:solidFill>
                  <a:srgbClr val="333333"/>
                </a:solidFill>
              </a:rPr>
              <a:t>(</a:t>
            </a:r>
            <a:r>
              <a:rPr lang="ru-RU" altLang="de-DE" dirty="0">
                <a:solidFill>
                  <a:srgbClr val="333333"/>
                </a:solidFill>
              </a:rPr>
              <a:t>напр.,</a:t>
            </a:r>
            <a:r>
              <a:rPr lang="de-DE" altLang="de-DE" dirty="0">
                <a:solidFill>
                  <a:srgbClr val="333333"/>
                </a:solidFill>
              </a:rPr>
              <a:t> </a:t>
            </a:r>
            <a:r>
              <a:rPr lang="ru-RU" altLang="de-DE" dirty="0">
                <a:solidFill>
                  <a:srgbClr val="333333"/>
                </a:solidFill>
              </a:rPr>
              <a:t>ощущения, что соседи преследуют </a:t>
            </a:r>
            <a:r>
              <a:rPr lang="ru-RU" altLang="de-DE">
                <a:solidFill>
                  <a:srgbClr val="333333"/>
                </a:solidFill>
              </a:rPr>
              <a:t>вас</a:t>
            </a:r>
            <a:r>
              <a:rPr lang="de-DE" altLang="de-DE">
                <a:solidFill>
                  <a:srgbClr val="333333"/>
                </a:solidFill>
              </a:rPr>
              <a:t> </a:t>
            </a:r>
            <a:r>
              <a:rPr lang="de-DE" altLang="de-DE">
                <a:solidFill>
                  <a:srgbClr val="333333"/>
                </a:solidFill>
                <a:latin typeface="Times New Roman"/>
                <a:sym typeface="Wingdings" panose="05000000000000000000" pitchFamily="2" charset="2"/>
              </a:rPr>
              <a:t>→</a:t>
            </a:r>
            <a:r>
              <a:rPr lang="de-DE" altLang="de-DE">
                <a:solidFill>
                  <a:srgbClr val="333333"/>
                </a:solidFill>
                <a:sym typeface="Wingdings" panose="05000000000000000000" pitchFamily="2" charset="2"/>
              </a:rPr>
              <a:t> </a:t>
            </a:r>
            <a:r>
              <a:rPr lang="ru-RU" altLang="de-DE" dirty="0">
                <a:solidFill>
                  <a:srgbClr val="333333"/>
                </a:solidFill>
              </a:rPr>
              <a:t>насильственно нападая на предпологаемого противника</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(напр., марка йогурта в магазине, сорт торта в кафе, цифры в лотто).</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Человеку свойственно ошибаться: Всегда учитывайте возможность того, что и Вы могли принять неверное решение.</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107</a:t>
            </a:fld>
            <a:endParaRPr lang="de-DE" altLang="de-DE">
              <a:latin typeface="+mn-lt"/>
              <a:ea typeface="+mn-ea"/>
            </a:endParaRPr>
          </a:p>
        </p:txBody>
      </p:sp>
    </p:spTree>
    <p:extLst>
      <p:ext uri="{BB962C8B-B14F-4D97-AF65-F5344CB8AC3E}">
        <p14:creationId xmlns:p14="http://schemas.microsoft.com/office/powerpoint/2010/main" val="19380639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Суть пройденных примеров предназначены в качестве наглядных объяснений: быстрые решения часто приводят к ошибкам и мы часто распознаем </a:t>
            </a:r>
            <a:r>
              <a:rPr lang="ru-RU" altLang="de-DE">
                <a:solidFill>
                  <a:srgbClr val="333333"/>
                </a:solidFill>
              </a:rPr>
              <a:t>только “половину правды”.</a:t>
            </a:r>
            <a:endParaRPr lang="ru-RU"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Постарайтесь обращать внимание на другие возможные источники информации </a:t>
            </a:r>
            <a:r>
              <a:rPr lang="ru-RU" altLang="de-DE" dirty="0">
                <a:solidFill>
                  <a:srgbClr val="333333"/>
                </a:solidFill>
              </a:rPr>
              <a:t>и при принятии решений, которые могут нести за собой сложные последствия, обсудите возможные варианты с другими людьми </a:t>
            </a:r>
            <a:r>
              <a:rPr lang="de-DE" altLang="de-DE" dirty="0">
                <a:solidFill>
                  <a:srgbClr val="333333"/>
                </a:solidFill>
              </a:rPr>
              <a:t>(</a:t>
            </a:r>
            <a:r>
              <a:rPr lang="ru-RU" altLang="de-DE" dirty="0">
                <a:solidFill>
                  <a:srgbClr val="333333"/>
                </a:solidFill>
              </a:rPr>
              <a:t>напр.,</a:t>
            </a:r>
            <a:r>
              <a:rPr lang="de-DE" altLang="de-DE" dirty="0">
                <a:solidFill>
                  <a:srgbClr val="333333"/>
                </a:solidFill>
              </a:rPr>
              <a:t> </a:t>
            </a:r>
            <a:r>
              <a:rPr lang="ru-RU" altLang="de-DE" dirty="0">
                <a:solidFill>
                  <a:srgbClr val="333333"/>
                </a:solidFill>
              </a:rPr>
              <a:t>ощущения, что соседи преследуют </a:t>
            </a:r>
            <a:r>
              <a:rPr lang="ru-RU" altLang="de-DE">
                <a:solidFill>
                  <a:srgbClr val="333333"/>
                </a:solidFill>
              </a:rPr>
              <a:t>вас</a:t>
            </a:r>
            <a:r>
              <a:rPr lang="de-DE" altLang="de-DE">
                <a:solidFill>
                  <a:srgbClr val="333333"/>
                </a:solidFill>
              </a:rPr>
              <a:t> </a:t>
            </a:r>
            <a:r>
              <a:rPr lang="de-DE" altLang="de-DE">
                <a:solidFill>
                  <a:srgbClr val="333333"/>
                </a:solidFill>
                <a:latin typeface="Times New Roman"/>
                <a:sym typeface="Wingdings" panose="05000000000000000000" pitchFamily="2" charset="2"/>
              </a:rPr>
              <a:t>→</a:t>
            </a:r>
            <a:r>
              <a:rPr lang="de-DE" altLang="de-DE">
                <a:solidFill>
                  <a:srgbClr val="333333"/>
                </a:solidFill>
                <a:sym typeface="Wingdings" panose="05000000000000000000" pitchFamily="2" charset="2"/>
              </a:rPr>
              <a:t> </a:t>
            </a:r>
            <a:r>
              <a:rPr lang="ru-RU" altLang="de-DE" dirty="0">
                <a:solidFill>
                  <a:srgbClr val="333333"/>
                </a:solidFill>
              </a:rPr>
              <a:t>насильственно нападая на предпологаемого противника</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(напр., марка йогурта в магазине, сорт торта в кафе, цифры в лотто).</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Человеку свойственно ошибаться: Всегда учитывайте возможность того, что и Вы могли принять неверное решение.</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Важные решения должны основываться на фактах. Простые </a:t>
            </a:r>
            <a:r>
              <a:rPr lang="ru-RU" altLang="de-DE">
                <a:solidFill>
                  <a:srgbClr val="333333"/>
                </a:solidFill>
              </a:rPr>
              <a:t>догадки “плохие советчики”. </a:t>
            </a:r>
            <a:r>
              <a:rPr lang="ru-RU" altLang="de-DE" dirty="0">
                <a:solidFill>
                  <a:srgbClr val="333333"/>
                </a:solidFill>
              </a:rPr>
              <a:t>Всегда учитывайте последствия неправильного решения.</a:t>
            </a:r>
            <a:endParaRPr lang="en-US"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108</a:t>
            </a:fld>
            <a:endParaRPr lang="de-DE" altLang="de-DE">
              <a:latin typeface="+mn-lt"/>
              <a:ea typeface="+mn-ea"/>
            </a:endParaRPr>
          </a:p>
        </p:txBody>
      </p:sp>
    </p:spTree>
    <p:extLst>
      <p:ext uri="{BB962C8B-B14F-4D97-AF65-F5344CB8AC3E}">
        <p14:creationId xmlns:p14="http://schemas.microsoft.com/office/powerpoint/2010/main" val="12650057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109</a:t>
            </a:fld>
            <a:endParaRPr lang="de-DE" altLang="de-DE">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a:p>
            <a:pPr lvl="0" defTabSz="914400" fontAlgn="base"/>
            <a:r>
              <a:rPr lang="ru-RU" altLang="de-DE" sz="2400" dirty="0">
                <a:solidFill>
                  <a:srgbClr val="004992"/>
                </a:solidFill>
              </a:rPr>
              <a:t>Пример</a:t>
            </a:r>
            <a:r>
              <a:rPr lang="de-DE" altLang="de-DE" sz="2400" dirty="0">
                <a:solidFill>
                  <a:srgbClr val="004992"/>
                </a:solidFill>
              </a:rPr>
              <a:t>:</a:t>
            </a:r>
            <a:r>
              <a:rPr lang="ru-RU" altLang="de-DE" sz="2400" dirty="0">
                <a:solidFill>
                  <a:srgbClr val="333333"/>
                </a:solidFill>
              </a:rPr>
              <a:t> Грегор обвиняет пациента по палате, Херберта, что он его отравил</a:t>
            </a:r>
            <a:r>
              <a:rPr lang="de-DE" altLang="de-DE" sz="2400" dirty="0">
                <a:solidFill>
                  <a:srgbClr val="333333"/>
                </a:solidFill>
              </a:rPr>
              <a:t>!</a:t>
            </a:r>
          </a:p>
          <a:p>
            <a:pPr lvl="0" defTabSz="914400" fontAlgn="base"/>
            <a:r>
              <a:rPr lang="ru-RU" altLang="de-DE" sz="2400" dirty="0">
                <a:solidFill>
                  <a:srgbClr val="004992"/>
                </a:solidFill>
              </a:rPr>
              <a:t>Предыстория</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Еда неочень вкусная. Грегор и Херберт недолюбливают друг друга.</a:t>
            </a:r>
          </a:p>
          <a:p>
            <a:pPr lvl="0" defTabSz="914400" fontAlgn="base"/>
            <a:r>
              <a:rPr lang="ru-RU" altLang="de-DE" sz="2400" dirty="0">
                <a:solidFill>
                  <a:srgbClr val="004992"/>
                </a:solidFill>
              </a:rPr>
              <a:t>Но</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Откуда Херберт знает, с какого серверовачного стала Грегор возмет себе еду. Вряд ли кто-то совершает убийство по причине антипатии или из-за разногласий.</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110</a:t>
            </a:fld>
            <a:endParaRPr lang="de-DE" altLang="de-DE">
              <a:latin typeface="+mn-lt"/>
              <a:ea typeface="+mn-ea"/>
            </a:endParaRPr>
          </a:p>
        </p:txBody>
      </p:sp>
    </p:spTree>
    <p:extLst>
      <p:ext uri="{BB962C8B-B14F-4D97-AF65-F5344CB8AC3E}">
        <p14:creationId xmlns:p14="http://schemas.microsoft.com/office/powerpoint/2010/main" val="10548837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a:p>
            <a:pPr lvl="0" defTabSz="914400" fontAlgn="base"/>
            <a:r>
              <a:rPr lang="ru-RU" altLang="de-DE" sz="2400" dirty="0">
                <a:solidFill>
                  <a:srgbClr val="004992"/>
                </a:solidFill>
              </a:rPr>
              <a:t>Пример</a:t>
            </a:r>
            <a:r>
              <a:rPr lang="de-DE" altLang="de-DE" sz="2400" dirty="0">
                <a:solidFill>
                  <a:srgbClr val="004992"/>
                </a:solidFill>
              </a:rPr>
              <a:t>:</a:t>
            </a:r>
            <a:r>
              <a:rPr lang="ru-RU" altLang="de-DE" sz="2400" dirty="0">
                <a:solidFill>
                  <a:srgbClr val="333333"/>
                </a:solidFill>
              </a:rPr>
              <a:t> Грегор обвиняет пациента по палате, Херберта, что он его отравил</a:t>
            </a:r>
            <a:r>
              <a:rPr lang="de-DE" altLang="de-DE" sz="2400" dirty="0">
                <a:solidFill>
                  <a:srgbClr val="333333"/>
                </a:solidFill>
              </a:rPr>
              <a:t>!</a:t>
            </a:r>
          </a:p>
          <a:p>
            <a:pPr lvl="0" defTabSz="914400" fontAlgn="base"/>
            <a:r>
              <a:rPr lang="ru-RU" altLang="de-DE" sz="2400" dirty="0">
                <a:solidFill>
                  <a:srgbClr val="004992"/>
                </a:solidFill>
              </a:rPr>
              <a:t>Предыстория</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Еда неочень вкусная. Грегор и Херберт недолюбливают друг друга.</a:t>
            </a:r>
          </a:p>
          <a:p>
            <a:pPr lvl="0" defTabSz="914400" fontAlgn="base"/>
            <a:r>
              <a:rPr lang="ru-RU" altLang="de-DE" sz="2400" dirty="0">
                <a:solidFill>
                  <a:srgbClr val="004992"/>
                </a:solidFill>
              </a:rPr>
              <a:t>Но</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Откуда Херберт знает, с какого серверовачного стала Грегор возмет себе еду. Вряд ли кто-то совершает убийство по причине антипатии или из-за разногласий.</a:t>
            </a:r>
            <a:endParaRPr lang="de-DE" altLang="de-DE" sz="2400" dirty="0">
              <a:solidFill>
                <a:srgbClr val="333333"/>
              </a:solidFill>
            </a:endParaRPr>
          </a:p>
          <a:p>
            <a:pPr lvl="0" defTabSz="914400" fontAlgn="base"/>
            <a:r>
              <a:rPr lang="ru-RU" altLang="de-DE" sz="2400" dirty="0">
                <a:solidFill>
                  <a:srgbClr val="333333"/>
                </a:solidFill>
              </a:rPr>
              <a:t>Следует рассмотреть как можно больше информации, а так-же другие возможные объяснения и, по возможности, обсудить их с другими!</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111</a:t>
            </a:fld>
            <a:endParaRPr lang="de-DE" altLang="de-DE">
              <a:latin typeface="+mn-lt"/>
              <a:ea typeface="+mn-ea"/>
            </a:endParaRPr>
          </a:p>
        </p:txBody>
      </p:sp>
    </p:spTree>
    <p:extLst>
      <p:ext uri="{BB962C8B-B14F-4D97-AF65-F5344CB8AC3E}">
        <p14:creationId xmlns:p14="http://schemas.microsoft.com/office/powerpoint/2010/main" val="32274743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B2C1A6B2-006B-4D30-937F-A677746DEFBE}" type="slidenum">
              <a:rPr lang="de-DE" altLang="de-DE" smtClean="0">
                <a:latin typeface="+mn-lt"/>
                <a:ea typeface="+mn-ea"/>
              </a:rPr>
              <a:pPr/>
              <a:t>112</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37530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113</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671649619"/>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Jonathan Lehrfeld</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Newspaper/Zeitung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Ruth Klinge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One dollar/Ein 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mn-lt"/>
                          <a:ea typeface="+mn-ea"/>
                          <a:cs typeface="+mn-cs"/>
                        </a:rPr>
                        <a:t>Wallyg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Stephan Walter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Adam Weishaupt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Public domain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Adam Weishaupt</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dbking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National League of American Pen Women</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Label of a publishing company (owl)/Verlagsschild (Eule)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cobalt123</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Glass Panel, Eye-Catcher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church window/Buntes Kirchenfenster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Arbeitsgruppe Neuropsychologie</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/Schwarz-weiß Zeichnungen fragmentierter Bilder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Octavio Ocampo</a:t>
                      </a:r>
                      <a:endParaRPr kumimoji="0" lang="de-DE" sz="1000" b="1"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err="1">
                          <a:ln>
                            <a:noFill/>
                          </a:ln>
                          <a:solidFill>
                            <a:schemeClr val="tx1"/>
                          </a:solidFill>
                          <a:effectLst/>
                          <a:latin typeface="+mn-lt"/>
                          <a:ea typeface="+mn-ea"/>
                          <a:cs typeface="+mn-cs"/>
                        </a:rPr>
                        <a:t>rockypointcollectibles</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Different pictures/</a:t>
                      </a:r>
                      <a:r>
                        <a:rPr kumimoji="0" lang="en-US" sz="1000" b="0" i="0" u="none" strike="noStrike" cap="none" normalizeH="0" baseline="0" dirty="0" err="1">
                          <a:ln>
                            <a:noFill/>
                          </a:ln>
                          <a:solidFill>
                            <a:schemeClr val="tx1"/>
                          </a:solidFill>
                          <a:effectLst/>
                          <a:latin typeface="+mn-lt"/>
                          <a:ea typeface="+mn-ea"/>
                          <a:cs typeface="+mn-cs"/>
                        </a:rPr>
                        <a:t>Verschiedene</a:t>
                      </a:r>
                      <a:r>
                        <a:rPr kumimoji="0" lang="en-US" sz="1000" b="0" i="0" u="none" strike="noStrike" cap="none" normalizeH="0" baseline="0" dirty="0">
                          <a:ln>
                            <a:noFill/>
                          </a:ln>
                          <a:solidFill>
                            <a:schemeClr val="tx1"/>
                          </a:solidFill>
                          <a:effectLst/>
                          <a:latin typeface="+mn-lt"/>
                          <a:ea typeface="+mn-ea"/>
                          <a:cs typeface="+mn-cs"/>
                        </a:rPr>
                        <a:t> </a:t>
                      </a:r>
                      <a:r>
                        <a:rPr kumimoji="0" lang="en-US" sz="1000" b="0" i="0" u="none" strike="noStrike" cap="none" normalizeH="0" baseline="0" dirty="0" err="1">
                          <a:ln>
                            <a:noFill/>
                          </a:ln>
                          <a:solidFill>
                            <a:schemeClr val="tx1"/>
                          </a:solidFill>
                          <a:effectLst/>
                          <a:latin typeface="+mn-lt"/>
                          <a:ea typeface="+mn-ea"/>
                          <a:cs typeface="+mn-cs"/>
                        </a:rPr>
                        <a:t>Bilder</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PP by </a:t>
                      </a:r>
                      <a:r>
                        <a:rPr kumimoji="0" lang="en-US" sz="1000" b="0" i="0" u="none" strike="noStrike" cap="none" normalizeH="0" baseline="0" dirty="0" err="1">
                          <a:ln>
                            <a:noFill/>
                          </a:ln>
                          <a:solidFill>
                            <a:schemeClr val="tx1"/>
                          </a:solidFill>
                          <a:effectLst/>
                          <a:latin typeface="+mn-lt"/>
                          <a:ea typeface="+mn-ea"/>
                          <a:cs typeface="+mn-cs"/>
                        </a:rPr>
                        <a:t>rockypointcollectibles</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114</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557660086"/>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Сторонники теории заговора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2000" dirty="0">
                          <a:solidFill>
                            <a:srgbClr val="333333"/>
                          </a:solidFill>
                          <a:latin typeface="+mn-lt"/>
                          <a:ea typeface="+mn-ea"/>
                          <a:cs typeface="+mn-cs"/>
                        </a:rPr>
                        <a:t>Предполагаемые мотивы США:</a:t>
                      </a:r>
                    </a:p>
                    <a:p>
                      <a:pPr marL="457200" indent="-457200">
                        <a:lnSpc>
                          <a:spcPct val="100000"/>
                        </a:lnSpc>
                        <a:spcBef>
                          <a:spcPts val="1200"/>
                        </a:spcBef>
                        <a:buFont typeface="+mj-lt"/>
                        <a:buAutoNum type="arabicPeriod"/>
                      </a:pPr>
                      <a:r>
                        <a:rPr lang="ru-RU" sz="2000">
                          <a:solidFill>
                            <a:srgbClr val="333333"/>
                          </a:solidFill>
                          <a:latin typeface="+mn-lt"/>
                          <a:ea typeface="+mn-ea"/>
                          <a:cs typeface="+mn-cs"/>
                        </a:rPr>
                        <a:t>“Технологические победы” </a:t>
                      </a:r>
                      <a:r>
                        <a:rPr lang="ru-RU" sz="2000" dirty="0">
                          <a:solidFill>
                            <a:srgbClr val="333333"/>
                          </a:solidFill>
                          <a:latin typeface="+mn-lt"/>
                          <a:ea typeface="+mn-ea"/>
                          <a:cs typeface="+mn-cs"/>
                        </a:rPr>
                        <a:t>в конкуренции с космическими миссиями с Советским Союзом, который успешно запустил спутник в космос раньше.</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Отвлекающий фактор в войне с Вьетнамом.</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НАСА сфальсифицировал высадку на Луну, опасаясь сокращения бюджета со стороны правительства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862893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115</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2016372306"/>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За: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77719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116</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27946556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ru-RU"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a:ln>
                            <a:noFill/>
                          </a:ln>
                          <a:solidFill>
                            <a:srgbClr val="333333"/>
                          </a:solidFill>
                          <a:effectLst/>
                          <a:latin typeface="+mn-lt"/>
                          <a:ea typeface="+mn-ea"/>
                          <a:cs typeface="+mn-cs"/>
                        </a:rPr>
                        <a:t>“Размахивание </a:t>
                      </a:r>
                      <a:r>
                        <a:rPr kumimoji="0" lang="ru-RU" sz="1800" b="0" i="0" u="none" strike="noStrike" cap="none" normalizeH="0" baseline="0" dirty="0">
                          <a:ln>
                            <a:noFill/>
                          </a:ln>
                          <a:solidFill>
                            <a:srgbClr val="333333"/>
                          </a:solidFill>
                          <a:effectLst/>
                          <a:latin typeface="+mn-lt"/>
                          <a:ea typeface="+mn-ea"/>
                          <a:cs typeface="+mn-cs"/>
                        </a:rPr>
                        <a:t>флагом </a:t>
                      </a:r>
                      <a:r>
                        <a:rPr kumimoji="0" lang="ru-RU" sz="1800" b="0" i="0" u="none" strike="noStrike" cap="none" normalizeH="0" baseline="0">
                          <a:ln>
                            <a:noFill/>
                          </a:ln>
                          <a:solidFill>
                            <a:srgbClr val="333333"/>
                          </a:solidFill>
                          <a:effectLst/>
                          <a:latin typeface="+mn-lt"/>
                          <a:ea typeface="+mn-ea"/>
                          <a:cs typeface="+mn-cs"/>
                        </a:rPr>
                        <a:t>в вакууме”: </a:t>
                      </a:r>
                      <a:r>
                        <a:rPr kumimoji="0" lang="ru-RU" sz="1800" b="0" i="0" u="none" strike="noStrike" cap="none" normalizeH="0" baseline="0" dirty="0">
                          <a:ln>
                            <a:noFill/>
                          </a:ln>
                          <a:solidFill>
                            <a:srgbClr val="333333"/>
                          </a:solidFill>
                          <a:effectLst/>
                          <a:latin typeface="+mn-lt"/>
                          <a:ea typeface="+mn-ea"/>
                          <a:cs typeface="+mn-cs"/>
                        </a:rPr>
                        <a:t>невозможно, т.к. на Луне нет атмосферы.</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Отсутствие звёзд на фотографиях с поверхности Луны и различные тени указывают на производства киностудии.</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Радиограмма астронавта Армстронга: он слишком быстро передаёт последнее предложение президенту Никсону. Для передачи радиосигналов на Землю требуется намного больше времени, чем потребовалось Армстронгу для его ответа.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06655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117</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83941943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Против: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269509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118</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195753283"/>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1800" b="1" dirty="0">
                          <a:latin typeface="+mn-lt"/>
                          <a:ea typeface="+mn-ea"/>
                          <a:cs typeface="+mn-cs"/>
                        </a:rPr>
                        <a:t>Против:</a:t>
                      </a:r>
                      <a:r>
                        <a:rPr lang="ru-RU" sz="1800" b="0" dirty="0">
                          <a:latin typeface="+mn-lt"/>
                          <a:ea typeface="+mn-ea"/>
                          <a:cs typeface="+mn-cs"/>
                        </a:rPr>
                        <a:t> </a:t>
                      </a:r>
                    </a:p>
                    <a:p>
                      <a:pPr marL="342900" indent="-342900">
                        <a:lnSpc>
                          <a:spcPct val="100000"/>
                        </a:lnSpc>
                        <a:spcBef>
                          <a:spcPts val="1200"/>
                        </a:spcBef>
                        <a:buFont typeface="+mj-lt"/>
                        <a:buAutoNum type="arabicPeriod"/>
                      </a:pPr>
                      <a:r>
                        <a:rPr lang="ru-RU" sz="1800" b="0" dirty="0">
                          <a:latin typeface="+mn-lt"/>
                          <a:ea typeface="+mn-ea"/>
                          <a:cs typeface="+mn-cs"/>
                        </a:rPr>
                        <a:t>Размахивание флагом было вызвано длительными колебаниями в вакууме после контакта с флагштоком.</a:t>
                      </a:r>
                    </a:p>
                    <a:p>
                      <a:pPr marL="342900" indent="-342900">
                        <a:lnSpc>
                          <a:spcPct val="100000"/>
                        </a:lnSpc>
                        <a:spcBef>
                          <a:spcPts val="1200"/>
                        </a:spcBef>
                        <a:buFont typeface="+mj-lt"/>
                        <a:buAutoNum type="arabicPeriod"/>
                      </a:pPr>
                      <a:r>
                        <a:rPr lang="ru-RU" sz="1800" b="0" dirty="0">
                          <a:latin typeface="+mn-lt"/>
                          <a:ea typeface="+mn-ea"/>
                          <a:cs typeface="+mn-cs"/>
                        </a:rPr>
                        <a:t>При ночном свете фотографов не может захватить слабые источники света из-за местоположения </a:t>
                      </a:r>
                      <a:r>
                        <a:rPr lang="ru-RU" sz="1800" b="0" dirty="0">
                          <a:latin typeface="Times New Roman"/>
                          <a:ea typeface="+mn-ea"/>
                          <a:cs typeface="+mn-cs"/>
                        </a:rPr>
                        <a:t>→</a:t>
                      </a:r>
                      <a:r>
                        <a:rPr lang="ru-RU" sz="1800" b="0" dirty="0">
                          <a:latin typeface="+mn-lt"/>
                          <a:ea typeface="+mn-ea"/>
                          <a:cs typeface="+mn-cs"/>
                        </a:rPr>
                        <a:t> беззвездие.</a:t>
                      </a:r>
                    </a:p>
                    <a:p>
                      <a:pPr marL="342900" indent="-342900">
                        <a:lnSpc>
                          <a:spcPct val="100000"/>
                        </a:lnSpc>
                        <a:spcBef>
                          <a:spcPts val="1200"/>
                        </a:spcBef>
                        <a:buFont typeface="+mj-lt"/>
                        <a:buAutoNum type="arabicPeriod"/>
                      </a:pPr>
                      <a:r>
                        <a:rPr lang="ru-RU" sz="1800" b="0" dirty="0">
                          <a:latin typeface="+mn-lt"/>
                          <a:ea typeface="+mn-ea"/>
                          <a:cs typeface="+mn-cs"/>
                        </a:rPr>
                        <a:t>Различные тени были вызваны неровностью на поверхности Луны.</a:t>
                      </a:r>
                    </a:p>
                    <a:p>
                      <a:pPr marL="342900" indent="-342900">
                        <a:lnSpc>
                          <a:spcPct val="100000"/>
                        </a:lnSpc>
                        <a:spcBef>
                          <a:spcPts val="1200"/>
                        </a:spcBef>
                        <a:buFont typeface="+mj-lt"/>
                        <a:buAutoNum type="arabicPeriod"/>
                      </a:pPr>
                      <a:r>
                        <a:rPr lang="ru-RU" sz="1800" b="0" dirty="0">
                          <a:latin typeface="+mn-lt"/>
                          <a:ea typeface="+mn-ea"/>
                          <a:cs typeface="+mn-cs"/>
                        </a:rPr>
                        <a:t>Оригинальное интервью было отредактировано из-за помех и задержек диалога между Никсоном и Армстронгом</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965349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119</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ru-RU" sz="2200">
                <a:solidFill>
                  <a:srgbClr val="000000"/>
                </a:solidFill>
                <a:latin typeface="+mn-lt"/>
                <a:ea typeface="+mn-ea"/>
              </a:rPr>
              <a:t>Так была ли на самом деле высадка на Луну сфальсифицирована правительством США?</a:t>
            </a:r>
            <a:endParaRPr lang="de-DE" sz="2200" dirty="0">
              <a:solidFill>
                <a:srgbClr val="000000"/>
              </a:solidFill>
              <a:latin typeface="+mn-lt"/>
              <a:ea typeface="+mn-ea"/>
            </a:endParaRPr>
          </a:p>
        </p:txBody>
      </p:sp>
      <p:sp>
        <p:nvSpPr>
          <p:cNvPr id="13" name="Caption_14"/>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n-lt"/>
                <a:ea typeface="+mn-ea"/>
              </a:rPr>
              <a:t>Source: German television station ZDF</a:t>
            </a:r>
            <a:r>
              <a:rPr lang="de-DE" altLang="de-DE" sz="1200">
                <a:latin typeface="+mn-lt"/>
                <a:ea typeface="+mn-ea"/>
              </a:rPr>
              <a:t>: “Vorsicht Verschwörung” </a:t>
            </a:r>
            <a:r>
              <a:rPr lang="de-DE" altLang="de-DE" sz="1200" dirty="0">
                <a:latin typeface="+mn-lt"/>
                <a:ea typeface="+mn-ea"/>
              </a:rPr>
              <a:t>(Beware conspiracy) </a:t>
            </a:r>
          </a:p>
        </p:txBody>
      </p:sp>
      <p:sp>
        <p:nvSpPr>
          <p:cNvPr id="14"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ru-RU" altLang="de-DE" sz="2400">
                <a:latin typeface="+mn-lt"/>
                <a:ea typeface="+mn-ea"/>
              </a:rPr>
              <a:t>Директор Роланд Эммерих (День независимости):</a:t>
            </a:r>
            <a:br>
              <a:rPr lang="ru-RU" altLang="de-DE" sz="2400">
                <a:latin typeface="+mn-lt"/>
                <a:ea typeface="+mn-ea"/>
              </a:rPr>
            </a:br>
            <a:r>
              <a:rPr lang="ru-RU" altLang="de-DE" sz="2400">
                <a:latin typeface="+mn-lt"/>
                <a:ea typeface="+mn-ea"/>
              </a:rPr>
              <a:t>“Посадка на Луну (...) прошла слишком успешно. </a:t>
            </a:r>
            <a:r>
              <a:rPr lang="ru-RU" altLang="de-DE" sz="2400" dirty="0">
                <a:latin typeface="+mn-lt"/>
                <a:ea typeface="+mn-ea"/>
              </a:rPr>
              <a:t>В 1960-х годах это было просто невозможно. Даже с имеющимся оборудованием на сегодняшний день могли бы возникнуть проблемы.”</a:t>
            </a:r>
            <a:endParaRPr lang="de-DE" altLang="de-DE" sz="2400" i="1" dirty="0">
              <a:latin typeface="+mn-lt"/>
              <a:ea typeface="+mn-ea"/>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az-Cyrl-AZ" altLang="de-DE" sz="4000">
                <a:solidFill>
                  <a:srgbClr val="FF0000"/>
                </a:solidFill>
                <a:latin typeface="Calibri Light"/>
              </a:rPr>
              <a:t>Нет! </a:t>
            </a:r>
            <a:endParaRPr lang="de-DE" altLang="de-DE" sz="4000" dirty="0">
              <a:latin typeface="Calibri Light"/>
            </a:endParaRPr>
          </a:p>
        </p:txBody>
      </p:sp>
    </p:spTree>
    <p:extLst>
      <p:ext uri="{BB962C8B-B14F-4D97-AF65-F5344CB8AC3E}">
        <p14:creationId xmlns:p14="http://schemas.microsoft.com/office/powerpoint/2010/main" val="25667680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120</a:t>
            </a:fld>
            <a:endParaRPr lang="de-DE" altLang="de-DE">
              <a:latin typeface="+mn-lt"/>
              <a:ea typeface="+mn-ea"/>
            </a:endParaRPr>
          </a:p>
        </p:txBody>
      </p:sp>
    </p:spTree>
    <p:extLst>
      <p:ext uri="{BB962C8B-B14F-4D97-AF65-F5344CB8AC3E}">
        <p14:creationId xmlns:p14="http://schemas.microsoft.com/office/powerpoint/2010/main" val="9866488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Чаще всего они более захватывающие чем реальность!</a:t>
            </a:r>
          </a:p>
          <a:p>
            <a:pPr marL="342900" lvl="0" indent="-342900" defTabSz="914400" fontAlgn="base">
              <a:buClr>
                <a:srgbClr val="333333"/>
              </a:buClr>
              <a:buFont typeface="WingDings"/>
              <a:buChar char=""/>
            </a:pPr>
            <a:r>
              <a:rPr lang="ru-RU" altLang="de-DE" sz="2400" dirty="0">
                <a:solidFill>
                  <a:srgbClr val="333333"/>
                </a:solidFill>
              </a:rPr>
              <a:t>Они основаны на фактах, которые тяжело проверить или тяжело доказать (напр</a:t>
            </a:r>
            <a:r>
              <a:rPr lang="de-DE" altLang="de-DE" sz="2400" dirty="0">
                <a:solidFill>
                  <a:srgbClr val="333333"/>
                </a:solidFill>
              </a:rPr>
              <a:t>.,</a:t>
            </a:r>
            <a:r>
              <a:rPr lang="ru-RU" altLang="de-DE" sz="2400" dirty="0">
                <a:solidFill>
                  <a:srgbClr val="333333"/>
                </a:solidFill>
              </a:rPr>
              <a:t> развевающийся флаг предполагает съемку фотографии на Земле).</a:t>
            </a:r>
          </a:p>
          <a:p>
            <a:pPr marL="342900" lvl="0" indent="-342900" defTabSz="914400" fontAlgn="base">
              <a:buClr>
                <a:srgbClr val="333333"/>
              </a:buClr>
              <a:buFont typeface="WingDings"/>
              <a:buChar char=""/>
            </a:pPr>
            <a:r>
              <a:rPr lang="ru-RU" altLang="de-DE" sz="2400" dirty="0">
                <a:solidFill>
                  <a:srgbClr val="333333"/>
                </a:solidFill>
              </a:rPr>
              <a:t>Они скрывают альтернативные объяснения (напр., беззвёздное небо можно объяснить техническими ограничениями ночной съемки).</a:t>
            </a:r>
          </a:p>
          <a:p>
            <a:pPr marL="342900" lvl="0" indent="-342900" defTabSz="914400" fontAlgn="base">
              <a:buClr>
                <a:srgbClr val="333333"/>
              </a:buClr>
              <a:buFont typeface="WingDings"/>
              <a:buChar char=""/>
            </a:pPr>
            <a:r>
              <a:rPr lang="ru-RU" altLang="de-DE" sz="2400" dirty="0">
                <a:solidFill>
                  <a:srgbClr val="333333"/>
                </a:solidFill>
              </a:rPr>
              <a:t>Легенды иногда разр</a:t>
            </a:r>
            <a:r>
              <a:rPr lang="de-DE" altLang="de-DE" sz="2400" dirty="0">
                <a:solidFill>
                  <a:srgbClr val="333333"/>
                </a:solidFill>
              </a:rPr>
              <a:t>ушают</a:t>
            </a:r>
            <a:r>
              <a:rPr lang="ru-RU" altLang="de-DE" sz="2400" dirty="0">
                <a:solidFill>
                  <a:srgbClr val="333333"/>
                </a:solidFill>
              </a:rPr>
              <a:t> правдивые факты.</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121</a:t>
            </a:fld>
            <a:endParaRPr lang="de-DE" altLang="de-DE">
              <a:latin typeface="+mn-lt"/>
              <a:ea typeface="+mn-ea"/>
            </a:endParaRPr>
          </a:p>
        </p:txBody>
      </p:sp>
    </p:spTree>
    <p:extLst>
      <p:ext uri="{BB962C8B-B14F-4D97-AF65-F5344CB8AC3E}">
        <p14:creationId xmlns:p14="http://schemas.microsoft.com/office/powerpoint/2010/main" val="131894129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5685</Words>
  <Application>Microsoft Macintosh PowerPoint</Application>
  <PresentationFormat>Benutzerdefiniert</PresentationFormat>
  <Paragraphs>1106</Paragraphs>
  <Slides>121</Slides>
  <Notes>121</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121</vt:i4>
      </vt:variant>
    </vt:vector>
  </HeadingPairs>
  <TitlesOfParts>
    <vt:vector size="130" baseType="lpstr">
      <vt:lpstr>ＭＳ Ｐゴシック</vt:lpstr>
      <vt:lpstr>Arial</vt:lpstr>
      <vt:lpstr>Calibri Light</vt:lpstr>
      <vt:lpstr>Symbol</vt:lpstr>
      <vt:lpstr>Times New Roman</vt:lpstr>
      <vt:lpstr>Wingdings</vt:lpstr>
      <vt:lpstr>Wingdings</vt:lpstr>
      <vt:lpstr>UKE_PPT-Vorlage_16zu9</vt:lpstr>
      <vt:lpstr>1_UKE_PPT-Vorlage_16zu9</vt:lpstr>
      <vt:lpstr>MKT 2 B – Преждевременные заключения I</vt:lpstr>
      <vt:lpstr>Преждевременные заключения</vt:lpstr>
      <vt:lpstr>Преждевременные заключения</vt:lpstr>
      <vt:lpstr>Преждевременные заключения</vt:lpstr>
      <vt:lpstr>Преждевременные заключения</vt:lpstr>
      <vt:lpstr>Преждевременные заключения</vt:lpstr>
      <vt:lpstr>Заключения без 100%- го доказательства</vt:lpstr>
      <vt:lpstr>Заключения без 100%- го доказательства</vt:lpstr>
      <vt:lpstr>Заключения без 100%- го доказательства</vt:lpstr>
      <vt:lpstr>Поспешные заключения “в действии”</vt:lpstr>
      <vt:lpstr>Поспешные заключения “в действии”</vt:lpstr>
      <vt:lpstr>Поспешные заключения “в действии”</vt:lpstr>
      <vt:lpstr>Найдите на 1$ купюре доказательства инфильтрации США тайными обществами? - Современная легенда -</vt:lpstr>
      <vt:lpstr>Преждевременные заключения “в действии” Найдите на 1$ купюре доказательства инфильтрации США тайными обществами?</vt:lpstr>
      <vt:lpstr>Преждевременные заключения “в действии” Найдите на 1$ купюре доказательства инфильтрации США тайными обществами?</vt:lpstr>
      <vt:lpstr>Преждевременные заключения - Современная легенда -</vt:lpstr>
      <vt:lpstr>Каковы причины тех или инных теорий заговора?</vt:lpstr>
      <vt:lpstr>Каковы причины тех или инных теорий заговора?</vt:lpstr>
      <vt:lpstr>Каковы причины тех или инных теорий заговора?</vt:lpstr>
      <vt:lpstr>Какой в этом смысл?</vt:lpstr>
      <vt:lpstr>Какой в этом смысл?</vt:lpstr>
      <vt:lpstr>Как преждевременные заключения способствуют неверной оценки во время психоза - Примеры</vt:lpstr>
      <vt:lpstr>Задание (1)</vt:lpstr>
      <vt:lpstr>Задание (1)</vt:lpstr>
      <vt:lpstr>Задание (1)</vt:lpstr>
      <vt:lpstr>Изображение 1</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2</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3</vt:lpstr>
      <vt:lpstr>Что может быть изображено на этой картинке?</vt:lpstr>
      <vt:lpstr>Что может быть изображено на этой картинке?</vt:lpstr>
      <vt:lpstr>Что может быть изображено на этой картинке? </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4</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Факультативно: видеоклип</vt:lpstr>
      <vt:lpstr>Изображение 5</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 </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6</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Изображнеие 7</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Групповое задание 2:</vt:lpstr>
      <vt:lpstr>Что Вы видите?</vt:lpstr>
      <vt:lpstr>Что Вы видите сейчас?</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Что общего это имеет с психозом?</vt:lpstr>
      <vt:lpstr>Спасибо за Ваше внимание!</vt:lpstr>
      <vt:lpstr>PowerPoint-Präsentation</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Каковы причины тех или инных теорий заговора?</vt:lpstr>
      <vt:lpstr>Каковы причины тех или инных теорий заговора?</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416</cp:revision>
  <dcterms:created xsi:type="dcterms:W3CDTF">2002-10-15T10:55:06Z</dcterms:created>
  <dcterms:modified xsi:type="dcterms:W3CDTF">2023-12-21T21:45:29Z</dcterms:modified>
</cp:coreProperties>
</file>