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4" r:id="rId1"/>
    <p:sldMasterId id="2147483782" r:id="rId2"/>
    <p:sldMasterId id="2147483795" r:id="rId3"/>
  </p:sldMasterIdLst>
  <p:notesMasterIdLst>
    <p:notesMasterId r:id="rId127"/>
  </p:notesMasterIdLst>
  <p:handoutMasterIdLst>
    <p:handoutMasterId r:id="rId128"/>
  </p:handoutMasterIdLst>
  <p:sldIdLst>
    <p:sldId id="777" r:id="rId4"/>
    <p:sldId id="756" r:id="rId5"/>
    <p:sldId id="745" r:id="rId6"/>
    <p:sldId id="754" r:id="rId7"/>
    <p:sldId id="755" r:id="rId8"/>
    <p:sldId id="753" r:id="rId9"/>
    <p:sldId id="757" r:id="rId10"/>
    <p:sldId id="758" r:id="rId11"/>
    <p:sldId id="759" r:id="rId12"/>
    <p:sldId id="750" r:id="rId13"/>
    <p:sldId id="760" r:id="rId14"/>
    <p:sldId id="576" r:id="rId15"/>
    <p:sldId id="747" r:id="rId16"/>
    <p:sldId id="749" r:id="rId17"/>
    <p:sldId id="748" r:id="rId18"/>
    <p:sldId id="542" r:id="rId19"/>
    <p:sldId id="543" r:id="rId20"/>
    <p:sldId id="563" r:id="rId21"/>
    <p:sldId id="778" r:id="rId22"/>
    <p:sldId id="546" r:id="rId23"/>
    <p:sldId id="547" r:id="rId24"/>
    <p:sldId id="762" r:id="rId25"/>
    <p:sldId id="549" r:id="rId26"/>
    <p:sldId id="761" r:id="rId27"/>
    <p:sldId id="763" r:id="rId28"/>
    <p:sldId id="395" r:id="rId29"/>
    <p:sldId id="396" r:id="rId30"/>
    <p:sldId id="397" r:id="rId31"/>
    <p:sldId id="554" r:id="rId32"/>
    <p:sldId id="555" r:id="rId33"/>
    <p:sldId id="740" r:id="rId34"/>
    <p:sldId id="741" r:id="rId35"/>
    <p:sldId id="402" r:id="rId36"/>
    <p:sldId id="403" r:id="rId37"/>
    <p:sldId id="404" r:id="rId38"/>
    <p:sldId id="405" r:id="rId39"/>
    <p:sldId id="764" r:id="rId40"/>
    <p:sldId id="568" r:id="rId41"/>
    <p:sldId id="569" r:id="rId42"/>
    <p:sldId id="420" r:id="rId43"/>
    <p:sldId id="421" r:id="rId44"/>
    <p:sldId id="434" r:id="rId45"/>
    <p:sldId id="435" r:id="rId46"/>
    <p:sldId id="438" r:id="rId47"/>
    <p:sldId id="439" r:id="rId48"/>
    <p:sldId id="552" r:id="rId49"/>
    <p:sldId id="553" r:id="rId50"/>
    <p:sldId id="564" r:id="rId51"/>
    <p:sldId id="765" r:id="rId52"/>
    <p:sldId id="580" r:id="rId53"/>
    <p:sldId id="766" r:id="rId54"/>
    <p:sldId id="767" r:id="rId55"/>
    <p:sldId id="651" r:id="rId56"/>
    <p:sldId id="652" r:id="rId57"/>
    <p:sldId id="653" r:id="rId58"/>
    <p:sldId id="746" r:id="rId59"/>
    <p:sldId id="655" r:id="rId60"/>
    <p:sldId id="656" r:id="rId61"/>
    <p:sldId id="657" r:id="rId62"/>
    <p:sldId id="658" r:id="rId63"/>
    <p:sldId id="659" r:id="rId64"/>
    <p:sldId id="660" r:id="rId65"/>
    <p:sldId id="661" r:id="rId66"/>
    <p:sldId id="662" r:id="rId67"/>
    <p:sldId id="663" r:id="rId68"/>
    <p:sldId id="664" r:id="rId69"/>
    <p:sldId id="665" r:id="rId70"/>
    <p:sldId id="666" r:id="rId71"/>
    <p:sldId id="667" r:id="rId72"/>
    <p:sldId id="668" r:id="rId73"/>
    <p:sldId id="669" r:id="rId74"/>
    <p:sldId id="670" r:id="rId75"/>
    <p:sldId id="671" r:id="rId76"/>
    <p:sldId id="672" r:id="rId77"/>
    <p:sldId id="673" r:id="rId78"/>
    <p:sldId id="674" r:id="rId79"/>
    <p:sldId id="675" r:id="rId80"/>
    <p:sldId id="676" r:id="rId81"/>
    <p:sldId id="677" r:id="rId82"/>
    <p:sldId id="678" r:id="rId83"/>
    <p:sldId id="679" r:id="rId84"/>
    <p:sldId id="680" r:id="rId85"/>
    <p:sldId id="681" r:id="rId86"/>
    <p:sldId id="682" r:id="rId87"/>
    <p:sldId id="683" r:id="rId88"/>
    <p:sldId id="684" r:id="rId89"/>
    <p:sldId id="685" r:id="rId90"/>
    <p:sldId id="686" r:id="rId91"/>
    <p:sldId id="687" r:id="rId92"/>
    <p:sldId id="688" r:id="rId93"/>
    <p:sldId id="689" r:id="rId94"/>
    <p:sldId id="690" r:id="rId95"/>
    <p:sldId id="691" r:id="rId96"/>
    <p:sldId id="694" r:id="rId97"/>
    <p:sldId id="768" r:id="rId98"/>
    <p:sldId id="769" r:id="rId99"/>
    <p:sldId id="695" r:id="rId100"/>
    <p:sldId id="696" r:id="rId101"/>
    <p:sldId id="697" r:id="rId102"/>
    <p:sldId id="698" r:id="rId103"/>
    <p:sldId id="699" r:id="rId104"/>
    <p:sldId id="700" r:id="rId105"/>
    <p:sldId id="701" r:id="rId106"/>
    <p:sldId id="702" r:id="rId107"/>
    <p:sldId id="703" r:id="rId108"/>
    <p:sldId id="704" r:id="rId109"/>
    <p:sldId id="705" r:id="rId110"/>
    <p:sldId id="706" r:id="rId111"/>
    <p:sldId id="707" r:id="rId112"/>
    <p:sldId id="708" r:id="rId113"/>
    <p:sldId id="709" r:id="rId114"/>
    <p:sldId id="710" r:id="rId115"/>
    <p:sldId id="721" r:id="rId116"/>
    <p:sldId id="770" r:id="rId117"/>
    <p:sldId id="771" r:id="rId118"/>
    <p:sldId id="772" r:id="rId119"/>
    <p:sldId id="723" r:id="rId120"/>
    <p:sldId id="773" r:id="rId121"/>
    <p:sldId id="774" r:id="rId122"/>
    <p:sldId id="775" r:id="rId123"/>
    <p:sldId id="742" r:id="rId124"/>
    <p:sldId id="743" r:id="rId125"/>
    <p:sldId id="744" r:id="rId126"/>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66">
          <p15:clr>
            <a:srgbClr val="A4A3A4"/>
          </p15:clr>
        </p15:guide>
        <p15:guide id="2" pos="328">
          <p15:clr>
            <a:srgbClr val="A4A3A4"/>
          </p15:clr>
        </p15:guide>
        <p15:guide id="3" pos="4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630" y="66"/>
      </p:cViewPr>
      <p:guideLst>
        <p:guide orient="horz" pos="666"/>
        <p:guide pos="328"/>
        <p:guide pos="437"/>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handoutMaster" Target="handoutMasters/handoutMaster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66BA777-A23F-4A04-B324-A68A39A434DD}" type="slidenum">
              <a:rPr lang="en-GB" altLang="de-DE"/>
              <a:pPr/>
              <a:t>‹Nr.›</a:t>
            </a:fld>
            <a:endParaRPr lang="en-GB" altLang="de-DE"/>
          </a:p>
        </p:txBody>
      </p:sp>
    </p:spTree>
    <p:extLst>
      <p:ext uri="{BB962C8B-B14F-4D97-AF65-F5344CB8AC3E}">
        <p14:creationId xmlns:p14="http://schemas.microsoft.com/office/powerpoint/2010/main" val="2332443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142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0B5A7C2-E465-4786-A6B1-787DC4D2E36F}" type="slidenum">
              <a:rPr lang="en-US" altLang="de-DE"/>
              <a:pPr/>
              <a:t>‹Nr.›</a:t>
            </a:fld>
            <a:endParaRPr lang="en-US" altLang="de-DE"/>
          </a:p>
        </p:txBody>
      </p:sp>
    </p:spTree>
    <p:extLst>
      <p:ext uri="{BB962C8B-B14F-4D97-AF65-F5344CB8AC3E}">
        <p14:creationId xmlns:p14="http://schemas.microsoft.com/office/powerpoint/2010/main" val="2191244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293820B-7553-43C7-96D0-02FE184427F3}"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9189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293820B-7553-43C7-96D0-02FE184427F3}"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9189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9B7143-AE2E-401F-A2D2-1917A157D43F}"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857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B22E67-BB29-4FE7-BEB7-0A33C2E1E5BD}"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61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6FCB1B-05E3-47B9-85DB-5C134CEDCA85}"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008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4C8191-EC42-41F7-A626-C99A4804FC13}"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256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B93543-9C5C-4908-9AF5-B3658BDB650B}"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3013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F2F9BF-664F-4786-ACFB-03C694E7B294}"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669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30E1E0-59D2-48DA-833D-F454F59E0083}"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498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30E1E0-59D2-48DA-833D-F454F59E0083}"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4984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EB20735-BB33-4654-83F4-9E1DADAA7C38}" type="slidenum">
              <a:rPr lang="en-US" altLang="de-DE" sz="1300">
                <a:cs typeface="Times New Roman" panose="02020603050405020304" pitchFamily="18" charset="0"/>
              </a:rPr>
              <a:pPr eaLnBrk="1" hangingPunct="1">
                <a:spcBef>
                  <a:spcPct val="0"/>
                </a:spcBef>
              </a:pPr>
              <a:t>20</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481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567032-B653-45FD-B41D-EC84EFF0D8A2}" type="slidenum">
              <a:rPr lang="en-US" altLang="de-DE" sz="1300">
                <a:cs typeface="Times New Roman" panose="02020603050405020304" pitchFamily="18" charset="0"/>
              </a:rPr>
              <a:pPr eaLnBrk="1" hangingPunct="1">
                <a:spcBef>
                  <a:spcPct val="0"/>
                </a:spcBef>
              </a:pPr>
              <a:t>21</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3875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AECFE23-F93C-4242-9A13-22B0755FA0B4}"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3368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4836EE7-E798-406B-9305-A61DC6362E00}"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28939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FCA4AE-EFE0-4DA9-B2A2-D730D4AE3B37}"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7806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0F611A-30D3-4310-B390-E39642471E74}"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6117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CF54D3-5F42-4224-B0A0-7EE34CB4DFE9}"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625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7BD0CA-1EC2-4117-AA8F-BE1DA21D06BD}"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48F005F-6E1C-4FFB-96F5-B01AD601A792}"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74084" name="Rectangle 2"/>
          <p:cNvSpPr>
            <a:spLocks noGrp="1" noRot="1" noChangeAspect="1" noChangeArrowheads="1" noTextEdit="1"/>
          </p:cNvSpPr>
          <p:nvPr>
            <p:ph type="sldImg"/>
          </p:nvPr>
        </p:nvSpPr>
        <p:spPr>
          <a:xfrm>
            <a:off x="138113" y="768350"/>
            <a:ext cx="6823075" cy="3836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4745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ABD127-436A-4F64-94C0-931583FD5995}"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751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26AAACE-D8C4-487D-966E-77EB7B983A6F}"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75108" name="Rectangle 2"/>
          <p:cNvSpPr>
            <a:spLocks noGrp="1" noRot="1" noChangeAspect="1" noChangeArrowheads="1" noTextEdit="1"/>
          </p:cNvSpPr>
          <p:nvPr>
            <p:ph type="sldImg"/>
          </p:nvPr>
        </p:nvSpPr>
        <p:spPr>
          <a:xfrm>
            <a:off x="138113" y="768350"/>
            <a:ext cx="6823075" cy="3836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13969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631C764-06F6-4510-BDC0-92F42FFB1A2B}"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5717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038B593-E54C-4546-B172-BE93EBEBBACA}"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4515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7D8484-2441-464F-A86B-A2DD9F63046F}"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1334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549F10F-987E-4236-8038-CE5155152B6C}"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894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E6CEA0-011D-4E97-86B8-643684F0909E}"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456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44A943-F860-4E87-95C9-82FE4D75A1E9}"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2683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B8DE750-E5FF-4AA3-B2DD-8E7155D66F55}"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0314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240944-03E0-4608-8A7F-00D54C69D34F}"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19729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AE1657-BBD1-4FE0-A333-8CB2A1F133FE}"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048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EE147B-6A3C-42C8-B451-CE354BA0F48A}" type="slidenum">
              <a:rPr lang="en-US" altLang="de-DE" sz="1300">
                <a:cs typeface="Times New Roman" panose="02020603050405020304" pitchFamily="18" charset="0"/>
              </a:rPr>
              <a:pPr eaLnBrk="1" hangingPunct="1">
                <a:spcBef>
                  <a:spcPct val="0"/>
                </a:spcBef>
              </a:pPr>
              <a:t>43</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83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35B509C-98F9-4C0C-9E4F-4C83B6708E6A}"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3678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79C7B4-5EBE-4673-80B4-93C87B48CD5F}"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2850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B06E9E-7B72-45C1-8015-AE7B65FFCDAF}"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07983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CE656D-6102-470A-ADDD-7FB04B9723C7}"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811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5D298E-38C4-4143-AE3F-52FDEB4D53C0}"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9291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5D298E-38C4-4143-AE3F-52FDEB4D53C0}"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9291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8FA7-CA1E-4321-BD37-E6B86398E43C}"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4324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8FA7-CA1E-4321-BD37-E6B86398E43C}"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4324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8FA7-CA1E-4321-BD37-E6B86398E43C}"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4324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2DE43E-089A-49C6-9E1A-68B144CE679F}"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9581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A14E9C-019E-4B63-AE46-448075F0A9CE}"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8064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670D5D6-DD49-4472-8FA6-1FE8FEE885C8}"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56376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F74DD8-DE07-4BAE-9280-62188C212073}"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13746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CA905A-C394-4C1F-9868-89285B760C0E}"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1277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B94E690-B83B-4FAA-BB13-CFAEEA32658E}"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6777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5E81F62-4AA1-4840-A6B3-BADDC6881503}"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894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29CA96-C4E9-4C69-86B8-4EFD9F3DDE6F}"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13279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9E8F7D-5E1C-4310-83D4-C5FD8B1AAB7C}"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940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067D57-1F85-4520-A040-A67D620BC5A0}"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05116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9B69788-75D0-42C1-8A2F-CDD2D8FB13B4}"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38462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90E2BD-F6F2-46CE-A593-C27AEE7495AB}"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7545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A7F49B-1B88-45C8-8A3A-E9B90E4FAE45}"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46280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E14A04-D987-4684-AFB0-54A3FF3E2BCA}"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91077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E860C7-2600-4E06-881A-512DA385E8AC}"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3995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3C48FE-D50B-4EBD-92BA-7B5300B99AAE}"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11642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E74771D-5948-472C-B180-9745A091074A}"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4156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F9D3CBF-3997-44C4-9498-744E485EB4D3}"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7234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6720959-5E45-485A-AE69-525565DD40F9}"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57595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95100F-0970-4EA0-AA12-304BC16C3F60}"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22257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6671FF-F8D8-49D1-B6B2-D1831DFE7A80}"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3372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BF4FA5-96D0-40AD-9349-413F663BFF70}"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7350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45E298-8710-4CF2-BEDD-635430935E99}"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92708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A13D55-C8B5-4A7E-A604-8DCB2AFB226F}"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2336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088B35-4C27-4D8B-B7C1-41014C33C983}"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4263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7ABF1B2-C92E-4283-9C3F-19DCEA44966B}"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1187" name="Rectangle 1026"/>
          <p:cNvSpPr>
            <a:spLocks noGrp="1" noRot="1" noChangeAspect="1" noChangeArrowheads="1" noTextEdit="1"/>
          </p:cNvSpPr>
          <p:nvPr>
            <p:ph type="sldImg"/>
          </p:nvPr>
        </p:nvSpPr>
        <p:spPr>
          <a:xfrm>
            <a:off x="138113" y="768350"/>
            <a:ext cx="6823075" cy="3836988"/>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182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63A87E4-CE4D-479C-BBF0-8030629DAC6E}"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2211" name="Rectangle 1026"/>
          <p:cNvSpPr>
            <a:spLocks noGrp="1" noRot="1" noChangeAspect="1" noChangeArrowheads="1" noTextEdit="1"/>
          </p:cNvSpPr>
          <p:nvPr>
            <p:ph type="sldImg"/>
          </p:nvPr>
        </p:nvSpPr>
        <p:spPr>
          <a:xfrm>
            <a:off x="138113" y="768350"/>
            <a:ext cx="6823075" cy="3836988"/>
          </a:xfrm>
          <a:ln/>
        </p:spPr>
      </p:sp>
      <p:sp>
        <p:nvSpPr>
          <p:cNvPr id="2222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04355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FC19A30-04E4-4E30-A962-EDFA23CD5C33}"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3235" name="Rectangle 1026"/>
          <p:cNvSpPr>
            <a:spLocks noGrp="1" noRot="1" noChangeAspect="1" noChangeArrowheads="1" noTextEdit="1"/>
          </p:cNvSpPr>
          <p:nvPr>
            <p:ph type="sldImg"/>
          </p:nvPr>
        </p:nvSpPr>
        <p:spPr>
          <a:xfrm>
            <a:off x="138113" y="768350"/>
            <a:ext cx="6823075" cy="3836988"/>
          </a:xfrm>
          <a:ln/>
        </p:spPr>
      </p:sp>
      <p:sp>
        <p:nvSpPr>
          <p:cNvPr id="223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48853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95A288-163F-4FBB-898D-692B348DA417}"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4259" name="Rectangle 1026"/>
          <p:cNvSpPr>
            <a:spLocks noGrp="1" noRot="1" noChangeAspect="1" noChangeArrowheads="1" noTextEdit="1"/>
          </p:cNvSpPr>
          <p:nvPr>
            <p:ph type="sldImg"/>
          </p:nvPr>
        </p:nvSpPr>
        <p:spPr>
          <a:xfrm>
            <a:off x="138113" y="768350"/>
            <a:ext cx="6823075"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28706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04FE0D-9546-4E3F-8B37-534E12FF1B8C}"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8059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9D7C739-5A49-4795-AEFF-EF3B31C00463}"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3747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D9B9DC-D92C-488B-A19D-4075C7CC0350}"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29063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FA3C64-25B4-4903-B704-19A7505C9593}"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30874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2A43DD-BA69-433F-9A69-51E7FB2EA513}"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7156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8F08C4-783A-446B-A66A-7F645F8F12CC}"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09036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6F8E64-D599-4F54-992E-BFDADD771BA9}"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1168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8F1901-92A4-463F-BDEA-00B02EC2397E}"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12129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ACDA44-FD8E-4C5C-AA5E-06A20CD5B15D}"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612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F82E218-43F7-49CE-88B0-279D1DA9B3C1}"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37049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BC25DB-24FC-45F2-AA53-72B7E2CBC0B6}"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26620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831B5B-8073-4CA2-B240-5D25CBF2E306}"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59399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4B7D59-3B01-4A9A-8419-5749762AA06B}"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88928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4B7D59-3B01-4A9A-8419-5749762AA06B}"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88928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4B7D59-3B01-4A9A-8419-5749762AA06B}"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88928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732A5C-04EE-4D3E-964B-8D92A5D2A1C0}"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77115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31700F-E671-48D6-95A2-280ED733F005}"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32549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C87AED-DCB2-4980-8D4B-7B662BA654C7}"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8124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5838052-2559-443C-9C1D-F1466BA19306}"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5913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4A1308-CF9C-4CA7-8F36-569BAD0FD723}"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1947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134E-30EF-4E13-A1FD-9A041A971B1D}"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00175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755940-E6D0-4AAE-B3C1-5A3C397B8314}"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272063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E5575C-22F2-46C6-9935-A9F525294709}"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5145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9249C2-B1AD-4134-85DB-FC5E0F67CFF3}"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52123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10AE8-F418-4C8D-928F-7125E20CC167}"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36447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E022F0-97BA-4C89-8F57-0682482F74BC}"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7291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5CAC5D-3544-47B4-B79A-D62A39ED188C}"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30964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AA2571-E63F-4BAE-9091-C175881F036E}"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2977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A0D56-493C-4FA6-8763-AA459A0F28D8}"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96999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B3B089-AB5B-4939-B837-BA46E3C300DA}"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3711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BEDEB5A-3C24-4A96-A2B3-33D59E9462DB}"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7994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C8956C-9A8B-4C63-8965-5BBEC4BAD53C}"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2034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C8956C-9A8B-4C63-8965-5BBEC4BAD53C}"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2034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C8956C-9A8B-4C63-8965-5BBEC4BAD53C}" type="slidenum">
              <a:rPr lang="en-US" altLang="de-DE" sz="1300">
                <a:cs typeface="Times New Roman" panose="02020603050405020304" pitchFamily="18" charset="0"/>
              </a:rPr>
              <a:pPr eaLnBrk="1" hangingPunct="1">
                <a:spcBef>
                  <a:spcPct val="0"/>
                </a:spcBef>
              </a:pPr>
              <a:t>119</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2034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D469D0-35D9-488D-A6D6-BB3A5D2BA255}"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53613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DB245D-A876-4809-A303-FE144C070F64}"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6476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97F478-984E-4B60-9209-4788D27FF11C}" type="slidenum">
              <a:rPr lang="en-US" altLang="de-DE" sz="1300">
                <a:cs typeface="Times New Roman" panose="02020603050405020304" pitchFamily="18" charset="0"/>
              </a:rPr>
              <a:pPr eaLnBrk="1" hangingPunct="1">
                <a:spcBef>
                  <a:spcPct val="0"/>
                </a:spcBef>
              </a:pPr>
              <a:t>123</a:t>
            </a:fld>
            <a:endParaRPr lang="en-US" altLang="de-DE" sz="1300">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3874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4 - Empatizar, Primera Parte</a:t>
            </a:r>
          </a:p>
        </p:txBody>
      </p:sp>
      <p:sp>
        <p:nvSpPr>
          <p:cNvPr id="4" name="Slide Number Placeholder 3"/>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4 - Empatizar, Primera Parte</a:t>
            </a:r>
          </a:p>
        </p:txBody>
      </p:sp>
      <p:sp>
        <p:nvSpPr>
          <p:cNvPr id="5" name="Slide Number Placeholder 4"/>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4 - Empatizar, Primera Parte</a:t>
            </a:r>
          </a:p>
        </p:txBody>
      </p:sp>
      <p:sp>
        <p:nvSpPr>
          <p:cNvPr id="4" name="Slide Number Placeholder 3"/>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4 - Empatizar,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BCD41C-81CA-4817-83D8-EFF29AD0D4B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4 - Empatizar,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4 - Empatizar,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1.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0.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4 A – Empatizar,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38136"/>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a:latin typeface="+mj-lt"/>
              </a:rPr>
              <a:t>, 1</a:t>
            </a:r>
            <a:r>
              <a:rPr lang="de-DE" sz="1800" dirty="0">
                <a:latin typeface="+mj-lt"/>
              </a:rPr>
              <a:t>2</a:t>
            </a:r>
            <a:r>
              <a:rPr lang="de-DE" sz="1800">
                <a:latin typeface="+mj-lt"/>
              </a:rPr>
              <a:t>|22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939659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ＭＳ Ｐゴシック" pitchFamily="34" charset="-128"/>
              </a:rPr>
              <a:t>???</a:t>
            </a:r>
            <a:endParaRPr lang="de-DE" sz="2400" b="1" dirty="0">
              <a:solidFill>
                <a:srgbClr val="333333"/>
              </a:solidFill>
              <a:latin typeface="Calibri Light"/>
              <a:ea typeface="ＭＳ Ｐゴシック" pitchFamily="34" charset="-128"/>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2</a:t>
            </a:fld>
            <a:endParaRPr lang="de-DE" altLang="de-DE"/>
          </a:p>
        </p:txBody>
      </p:sp>
    </p:spTree>
    <p:extLst>
      <p:ext uri="{BB962C8B-B14F-4D97-AF65-F5344CB8AC3E}">
        <p14:creationId xmlns:p14="http://schemas.microsoft.com/office/powerpoint/2010/main" val="367270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endParaRPr lang="de-DE" sz="2400" b="1" dirty="0">
              <a:solidFill>
                <a:srgbClr val="333333"/>
              </a:solidFill>
              <a:latin typeface="Calibri Light"/>
              <a:ea typeface="ＭＳ Ｐゴシック" pitchFamily="34" charset="-128"/>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4</a:t>
            </a:fld>
            <a:endParaRPr lang="de-DE" altLang="de-DE"/>
          </a:p>
        </p:txBody>
      </p:sp>
    </p:spTree>
    <p:extLst>
      <p:ext uri="{BB962C8B-B14F-4D97-AF65-F5344CB8AC3E}">
        <p14:creationId xmlns:p14="http://schemas.microsoft.com/office/powerpoint/2010/main" val="636754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5</a:t>
            </a:fld>
            <a:endParaRPr lang="de-DE" altLang="de-DE"/>
          </a:p>
        </p:txBody>
      </p:sp>
    </p:spTree>
    <p:extLst>
      <p:ext uri="{BB962C8B-B14F-4D97-AF65-F5344CB8AC3E}">
        <p14:creationId xmlns:p14="http://schemas.microsoft.com/office/powerpoint/2010/main" val="3922673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a:solidFill>
                  <a:srgbClr val="004992"/>
                </a:solidFill>
                <a:latin typeface="Calibri Light"/>
                <a:ea typeface="ＭＳ Ｐゴシック" pitchFamily="34" charset="-128"/>
              </a:rPr>
              <a:t>persona</a:t>
            </a:r>
            <a:r>
              <a:rPr lang="de-DE" sz="2400" b="1">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Sufre migrañas…</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6</a:t>
            </a:fld>
            <a:endParaRPr lang="de-DE" altLang="de-DE"/>
          </a:p>
        </p:txBody>
      </p:sp>
    </p:spTree>
    <p:extLst>
      <p:ext uri="{BB962C8B-B14F-4D97-AF65-F5344CB8AC3E}">
        <p14:creationId xmlns:p14="http://schemas.microsoft.com/office/powerpoint/2010/main" val="151714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a:solidFill>
                  <a:srgbClr val="004992"/>
                </a:solidFill>
                <a:latin typeface="Calibri Light"/>
                <a:ea typeface="ＭＳ Ｐゴシック" pitchFamily="34" charset="-128"/>
              </a:rPr>
              <a:t>persona</a:t>
            </a:r>
            <a:r>
              <a:rPr lang="de-DE" sz="2400" b="1">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Sufre migrañas…</a:t>
            </a:r>
          </a:p>
          <a:p>
            <a:pPr marL="342900" lvl="0" indent="-342900" defTabSz="914400" fontAlgn="base">
              <a:lnSpc>
                <a:spcPct val="100000"/>
              </a:lnSpc>
              <a:spcBef>
                <a:spcPts val="1200"/>
              </a:spcBef>
              <a:buClr>
                <a:srgbClr val="333333"/>
              </a:buClr>
              <a:buFont typeface="WingDings"/>
              <a:buChar char=""/>
              <a:defRPr/>
            </a:pPr>
            <a:r>
              <a:rPr lang="en-US" sz="2400" err="1">
                <a:solidFill>
                  <a:srgbClr val="004992"/>
                </a:solidFill>
                <a:latin typeface="Calibri Light"/>
                <a:ea typeface="ＭＳ Ｐゴシック" pitchFamily="34" charset="-128"/>
              </a:rPr>
              <a:t>Ambiente</a:t>
            </a:r>
            <a:r>
              <a:rPr lang="en-US" sz="2400">
                <a:solidFill>
                  <a:srgbClr val="004992"/>
                </a:solidFill>
                <a:latin typeface="Calibri Light"/>
                <a:ea typeface="ＭＳ Ｐゴシック" pitchFamily="34" charset="-128"/>
              </a:rPr>
              <a:t>/</a:t>
            </a:r>
            <a:r>
              <a:rPr lang="en-US" sz="2400" err="1">
                <a:solidFill>
                  <a:srgbClr val="004992"/>
                </a:solidFill>
                <a:latin typeface="Calibri Light"/>
                <a:ea typeface="ＭＳ Ｐゴシック" pitchFamily="34" charset="-128"/>
              </a:rPr>
              <a:t>situación</a:t>
            </a:r>
            <a:r>
              <a:rPr lang="en-US" sz="2400">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Trabajó toda la noche…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7</a:t>
            </a:fld>
            <a:endParaRPr lang="de-DE" altLang="de-DE"/>
          </a:p>
        </p:txBody>
      </p:sp>
    </p:spTree>
    <p:extLst>
      <p:ext uri="{BB962C8B-B14F-4D97-AF65-F5344CB8AC3E}">
        <p14:creationId xmlns:p14="http://schemas.microsoft.com/office/powerpoint/2010/main" val="3650212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a:solidFill>
                  <a:srgbClr val="004992"/>
                </a:solidFill>
                <a:latin typeface="Calibri Light"/>
                <a:ea typeface="ＭＳ Ｐゴシック" pitchFamily="34" charset="-128"/>
              </a:rPr>
              <a:t>persona</a:t>
            </a:r>
            <a:r>
              <a:rPr lang="de-DE" sz="2400" b="1">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Sufre migrañas…</a:t>
            </a:r>
          </a:p>
          <a:p>
            <a:pPr marL="342900" lvl="0" indent="-342900" defTabSz="914400" fontAlgn="base">
              <a:lnSpc>
                <a:spcPct val="100000"/>
              </a:lnSpc>
              <a:spcBef>
                <a:spcPts val="1200"/>
              </a:spcBef>
              <a:buClr>
                <a:srgbClr val="333333"/>
              </a:buClr>
              <a:buFont typeface="WingDings"/>
              <a:buChar char=""/>
              <a:defRPr/>
            </a:pPr>
            <a:r>
              <a:rPr lang="en-US" sz="2400" err="1">
                <a:solidFill>
                  <a:srgbClr val="004992"/>
                </a:solidFill>
                <a:latin typeface="Calibri Light"/>
                <a:ea typeface="ＭＳ Ｐゴシック" pitchFamily="34" charset="-128"/>
              </a:rPr>
              <a:t>Ambiente</a:t>
            </a:r>
            <a:r>
              <a:rPr lang="en-US" sz="2400">
                <a:solidFill>
                  <a:srgbClr val="004992"/>
                </a:solidFill>
                <a:latin typeface="Calibri Light"/>
                <a:ea typeface="ＭＳ Ｐゴシック" pitchFamily="34" charset="-128"/>
              </a:rPr>
              <a:t>/</a:t>
            </a:r>
            <a:r>
              <a:rPr lang="en-US" sz="2400" err="1">
                <a:solidFill>
                  <a:srgbClr val="004992"/>
                </a:solidFill>
                <a:latin typeface="Calibri Light"/>
                <a:ea typeface="ＭＳ Ｐゴシック" pitchFamily="34" charset="-128"/>
              </a:rPr>
              <a:t>situación</a:t>
            </a:r>
            <a:r>
              <a:rPr lang="en-US" sz="2400">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Trabajó toda la noche…</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ea typeface="ＭＳ Ｐゴシック" pitchFamily="34" charset="-128"/>
              </a:rPr>
              <a:t>Auto-</a:t>
            </a:r>
            <a:r>
              <a:rPr lang="en-US" sz="2400" err="1">
                <a:solidFill>
                  <a:srgbClr val="004992"/>
                </a:solidFill>
                <a:latin typeface="Calibri Light"/>
                <a:ea typeface="ＭＳ Ｐゴシック" pitchFamily="34" charset="-128"/>
              </a:rPr>
              <a:t>Observación</a:t>
            </a:r>
            <a:r>
              <a:rPr lang="en-US" sz="2400">
                <a:solidFill>
                  <a:srgbClr val="004992"/>
                </a:solidFill>
                <a:latin typeface="Calibri Light"/>
                <a:ea typeface="ＭＳ Ｐゴシック" pitchFamily="34" charset="-128"/>
              </a:rPr>
              <a:t> </a:t>
            </a:r>
            <a:r>
              <a:rPr lang="en-US" sz="2400">
                <a:solidFill>
                  <a:srgbClr val="333333"/>
                </a:solidFill>
                <a:latin typeface="Times New Roman"/>
                <a:ea typeface="ＭＳ Ｐゴシック" pitchFamily="34" charset="-128"/>
                <a:sym typeface="Wingdings" pitchFamily="2" charset="2"/>
              </a:rPr>
              <a:t>→</a:t>
            </a:r>
            <a:r>
              <a:rPr lang="en-US" sz="2400">
                <a:solidFill>
                  <a:srgbClr val="333333"/>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Cuándo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hago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yo</a:t>
            </a:r>
            <a:r>
              <a:rPr lang="en-US" sz="2400" dirty="0">
                <a:solidFill>
                  <a:srgbClr val="333333"/>
                </a:solidFill>
                <a:latin typeface="Calibri Light"/>
                <a:ea typeface="ＭＳ Ｐゴシック" pitchFamily="34" charset="-128"/>
              </a:rPr>
              <a:t> lo </a:t>
            </a:r>
            <a:r>
              <a:rPr lang="en-US" sz="2400" dirty="0" err="1">
                <a:solidFill>
                  <a:srgbClr val="333333"/>
                </a:solidFill>
                <a:latin typeface="Calibri Light"/>
                <a:ea typeface="ＭＳ Ｐゴシック" pitchFamily="34" charset="-128"/>
              </a:rPr>
              <a:t>mismo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Cuidado</a:t>
            </a:r>
            <a:r>
              <a:rPr lang="en-US" sz="2400" dirty="0">
                <a:solidFill>
                  <a:srgbClr val="333333"/>
                </a:solidFill>
                <a:latin typeface="Calibri Light"/>
                <a:ea typeface="ＭＳ Ｐゴシック" pitchFamily="34" charset="-128"/>
              </a:rPr>
              <a:t>! Con </a:t>
            </a:r>
            <a:r>
              <a:rPr lang="en-US" sz="2400" dirty="0" err="1">
                <a:solidFill>
                  <a:srgbClr val="333333"/>
                </a:solidFill>
                <a:latin typeface="Calibri Light"/>
                <a:ea typeface="ＭＳ Ｐゴシック" pitchFamily="34" charset="-128"/>
              </a:rPr>
              <a:t>inferencias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hechas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base a </a:t>
            </a:r>
            <a:r>
              <a:rPr lang="en-US" sz="2400" dirty="0" err="1">
                <a:solidFill>
                  <a:srgbClr val="333333"/>
                </a:solidFill>
                <a:latin typeface="Calibri Light"/>
                <a:ea typeface="ＭＳ Ｐゴシック" pitchFamily="34" charset="-128"/>
              </a:rPr>
              <a:t>su</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propia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conducta</a:t>
            </a:r>
            <a:r>
              <a:rPr lang="en-US" sz="2400" dirty="0">
                <a:solidFill>
                  <a:srgbClr val="333333"/>
                </a:solidFill>
                <a:latin typeface="Calibri Light"/>
                <a:ea typeface="ＭＳ Ｐゴシック" pitchFamily="34" charset="-128"/>
              </a:rPr>
              <a:t> – </a:t>
            </a:r>
            <a:r>
              <a:rPr lang="en-US" sz="2400" dirty="0" err="1">
                <a:solidFill>
                  <a:srgbClr val="333333"/>
                </a:solidFill>
                <a:latin typeface="Calibri Light"/>
                <a:ea typeface="ＭＳ Ｐゴシック" pitchFamily="34" charset="-128"/>
              </a:rPr>
              <a:t>estas</a:t>
            </a:r>
            <a:r>
              <a:rPr lang="en-US" sz="2400" dirty="0">
                <a:solidFill>
                  <a:srgbClr val="333333"/>
                </a:solidFill>
                <a:latin typeface="Calibri Light"/>
                <a:ea typeface="ＭＳ Ｐゴシック" pitchFamily="34" charset="-128"/>
              </a:rPr>
              <a:t> no se </a:t>
            </a:r>
            <a:r>
              <a:rPr lang="en-US" sz="2400" dirty="0" err="1">
                <a:solidFill>
                  <a:srgbClr val="333333"/>
                </a:solidFill>
                <a:latin typeface="Calibri Light"/>
                <a:ea typeface="ＭＳ Ｐゴシック" pitchFamily="34" charset="-128"/>
              </a:rPr>
              <a:t>aplican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necesariamente</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otros</a:t>
            </a:r>
            <a:r>
              <a:rPr lang="en-US" sz="2400" dirty="0">
                <a:solidFill>
                  <a:srgbClr val="333333"/>
                </a:solidFill>
                <a:latin typeface="Calibri Light"/>
                <a:ea typeface="ＭＳ Ｐゴシック" pitchFamily="34" charset="-128"/>
              </a:rPr>
              <a:t>)</a:t>
            </a:r>
            <a:endParaRPr lang="de-DE" sz="2400" dirty="0">
              <a:solidFill>
                <a:srgbClr val="333333"/>
              </a:solidFill>
              <a:latin typeface="Calibri Light"/>
              <a:ea typeface="ＭＳ Ｐゴシック" pitchFamily="34" charset="-128"/>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8</a:t>
            </a:fld>
            <a:endParaRPr lang="de-DE" altLang="de-DE"/>
          </a:p>
        </p:txBody>
      </p:sp>
    </p:spTree>
    <p:extLst>
      <p:ext uri="{BB962C8B-B14F-4D97-AF65-F5344CB8AC3E}">
        <p14:creationId xmlns:p14="http://schemas.microsoft.com/office/powerpoint/2010/main" val="3669946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dirty="0" err="1">
                <a:solidFill>
                  <a:srgbClr val="004992"/>
                </a:solidFill>
                <a:latin typeface="Calibri Light"/>
                <a:ea typeface="ＭＳ Ｐゴシック" pitchFamily="34" charset="-128"/>
              </a:rPr>
              <a:t>persona</a:t>
            </a:r>
            <a:r>
              <a:rPr lang="de-DE" sz="2400" b="1" dirty="0">
                <a:solidFill>
                  <a:srgbClr val="004992"/>
                </a:solidFill>
                <a:latin typeface="Calibri Light"/>
                <a:ea typeface="ＭＳ Ｐゴシック" pitchFamily="34" charset="-128"/>
              </a:rPr>
              <a:t> </a:t>
            </a:r>
            <a:r>
              <a:rPr lang="de-DE" sz="2400" dirty="0">
                <a:solidFill>
                  <a:srgbClr val="333333"/>
                </a:solidFill>
                <a:latin typeface="Times New Roman"/>
                <a:ea typeface="ＭＳ Ｐゴシック" pitchFamily="34" charset="-128"/>
                <a:sym typeface="Wingdings" pitchFamily="2" charset="2"/>
              </a:rPr>
              <a:t>→</a:t>
            </a:r>
            <a:r>
              <a:rPr lang="de-DE" sz="2400" dirty="0">
                <a:solidFill>
                  <a:srgbClr val="333333"/>
                </a:solidFill>
                <a:latin typeface="Calibri Light"/>
                <a:ea typeface="ＭＳ Ｐゴシック" pitchFamily="34" charset="-128"/>
              </a:rPr>
              <a:t> Sufre migrañas…</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Ambiente</a:t>
            </a: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situación</a:t>
            </a:r>
            <a:r>
              <a:rPr lang="en-US" sz="2400" dirty="0">
                <a:solidFill>
                  <a:srgbClr val="004992"/>
                </a:solidFill>
                <a:latin typeface="Calibri Light"/>
                <a:ea typeface="ＭＳ Ｐゴシック" pitchFamily="34" charset="-128"/>
              </a:rPr>
              <a:t> </a:t>
            </a:r>
            <a:r>
              <a:rPr lang="de-DE" sz="2400" dirty="0">
                <a:solidFill>
                  <a:srgbClr val="333333"/>
                </a:solidFill>
                <a:latin typeface="Times New Roman"/>
                <a:ea typeface="ＭＳ Ｐゴシック" pitchFamily="34" charset="-128"/>
                <a:sym typeface="Wingdings" pitchFamily="2" charset="2"/>
              </a:rPr>
              <a:t>→</a:t>
            </a:r>
            <a:r>
              <a:rPr lang="de-DE" sz="2400" dirty="0">
                <a:solidFill>
                  <a:srgbClr val="333333"/>
                </a:solidFill>
                <a:latin typeface="Calibri Light"/>
                <a:ea typeface="ＭＳ Ｐゴシック" pitchFamily="34" charset="-128"/>
              </a:rPr>
              <a:t> Trabajó toda la noche…</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ea typeface="ＭＳ Ｐゴシック" pitchFamily="34" charset="-128"/>
              </a:rPr>
              <a:t>Auto-</a:t>
            </a:r>
            <a:r>
              <a:rPr lang="en-US" sz="2400" dirty="0" err="1">
                <a:solidFill>
                  <a:srgbClr val="004992"/>
                </a:solidFill>
                <a:latin typeface="Calibri Light"/>
                <a:ea typeface="ＭＳ Ｐゴシック" pitchFamily="34" charset="-128"/>
              </a:rPr>
              <a:t>Observación</a:t>
            </a:r>
            <a:r>
              <a:rPr lang="en-US" sz="2400"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Cuándo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hago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yo</a:t>
            </a:r>
            <a:r>
              <a:rPr lang="en-US" sz="2400" dirty="0">
                <a:solidFill>
                  <a:srgbClr val="333333"/>
                </a:solidFill>
                <a:latin typeface="Calibri Light"/>
                <a:ea typeface="ＭＳ Ｐゴシック" pitchFamily="34" charset="-128"/>
              </a:rPr>
              <a:t> lo </a:t>
            </a:r>
            <a:r>
              <a:rPr lang="en-US" sz="2400" dirty="0" err="1">
                <a:solidFill>
                  <a:srgbClr val="333333"/>
                </a:solidFill>
                <a:latin typeface="Calibri Light"/>
                <a:ea typeface="ＭＳ Ｐゴシック" pitchFamily="34" charset="-128"/>
              </a:rPr>
              <a:t>mismo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Cuidado</a:t>
            </a:r>
            <a:r>
              <a:rPr lang="en-US" sz="2400" dirty="0">
                <a:solidFill>
                  <a:srgbClr val="333333"/>
                </a:solidFill>
                <a:latin typeface="Calibri Light"/>
                <a:ea typeface="ＭＳ Ｐゴシック" pitchFamily="34" charset="-128"/>
              </a:rPr>
              <a:t>! Con </a:t>
            </a:r>
            <a:r>
              <a:rPr lang="en-US" sz="2400" dirty="0" err="1">
                <a:solidFill>
                  <a:srgbClr val="333333"/>
                </a:solidFill>
                <a:latin typeface="Calibri Light"/>
                <a:ea typeface="ＭＳ Ｐゴシック" pitchFamily="34" charset="-128"/>
              </a:rPr>
              <a:t>inferencias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hechas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base a </a:t>
            </a:r>
            <a:r>
              <a:rPr lang="en-US" sz="2400" dirty="0" err="1">
                <a:solidFill>
                  <a:srgbClr val="333333"/>
                </a:solidFill>
                <a:latin typeface="Calibri Light"/>
                <a:ea typeface="ＭＳ Ｐゴシック" pitchFamily="34" charset="-128"/>
              </a:rPr>
              <a:t>su</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propia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conducta</a:t>
            </a:r>
            <a:r>
              <a:rPr lang="en-US" sz="2400" dirty="0">
                <a:solidFill>
                  <a:srgbClr val="333333"/>
                </a:solidFill>
                <a:latin typeface="Calibri Light"/>
                <a:ea typeface="ＭＳ Ｐゴシック" pitchFamily="34" charset="-128"/>
              </a:rPr>
              <a:t> – </a:t>
            </a:r>
            <a:r>
              <a:rPr lang="en-US" sz="2400" dirty="0" err="1">
                <a:solidFill>
                  <a:srgbClr val="333333"/>
                </a:solidFill>
                <a:latin typeface="Calibri Light"/>
                <a:ea typeface="ＭＳ Ｐゴシック" pitchFamily="34" charset="-128"/>
              </a:rPr>
              <a:t>estas</a:t>
            </a:r>
            <a:r>
              <a:rPr lang="en-US" sz="2400" dirty="0">
                <a:solidFill>
                  <a:srgbClr val="333333"/>
                </a:solidFill>
                <a:latin typeface="Calibri Light"/>
                <a:ea typeface="ＭＳ Ｐゴシック" pitchFamily="34" charset="-128"/>
              </a:rPr>
              <a:t> no se </a:t>
            </a:r>
            <a:r>
              <a:rPr lang="en-US" sz="2400" dirty="0" err="1">
                <a:solidFill>
                  <a:srgbClr val="333333"/>
                </a:solidFill>
                <a:latin typeface="Calibri Light"/>
                <a:ea typeface="ＭＳ Ｐゴシック" pitchFamily="34" charset="-128"/>
              </a:rPr>
              <a:t>aplican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necesariamente</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otros</a:t>
            </a:r>
            <a:r>
              <a:rPr lang="en-US" sz="2400" dirty="0">
                <a:solidFill>
                  <a:srgbClr val="333333"/>
                </a:solidFill>
                <a:latin typeface="Calibri Light"/>
                <a:ea typeface="ＭＳ Ｐゴシック" pitchFamily="34" charset="-128"/>
              </a:rPr>
              <a:t>)</a:t>
            </a:r>
            <a:endParaRPr lang="de-DE" sz="2400" dirty="0">
              <a:solidFill>
                <a:srgbClr val="333333"/>
              </a:solidFill>
              <a:latin typeface="Calibri Light"/>
              <a:ea typeface="ＭＳ Ｐゴシック" pitchFamily="34" charset="-128"/>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Expresión</a:t>
            </a:r>
            <a:r>
              <a:rPr lang="en-US" sz="2400" dirty="0">
                <a:solidFill>
                  <a:srgbClr val="004992"/>
                </a:solidFill>
                <a:latin typeface="Calibri Light"/>
                <a:ea typeface="ＭＳ Ｐゴシック" pitchFamily="34" charset="-128"/>
              </a:rPr>
              <a:t> facial:</a:t>
            </a:r>
            <a:r>
              <a:rPr lang="en-US" sz="2400" dirty="0">
                <a:solidFill>
                  <a:srgbClr val="333333"/>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Preguntarse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si</a:t>
            </a:r>
            <a:r>
              <a:rPr lang="en-US" sz="2400" dirty="0">
                <a:solidFill>
                  <a:srgbClr val="333333"/>
                </a:solidFill>
                <a:latin typeface="Calibri Light"/>
                <a:ea typeface="ＭＳ Ｐゴシック" pitchFamily="34" charset="-128"/>
              </a:rPr>
              <a:t> la persona </a:t>
            </a:r>
            <a:r>
              <a:rPr lang="en-US" sz="2400" dirty="0" err="1">
                <a:solidFill>
                  <a:srgbClr val="333333"/>
                </a:solidFill>
                <a:latin typeface="Calibri Light"/>
                <a:ea typeface="ＭＳ Ｐゴシック" pitchFamily="34" charset="-128"/>
              </a:rPr>
              <a:t>parece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cansada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dolorida</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pensativa</a:t>
            </a:r>
            <a:r>
              <a:rPr 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a:t>
            </a:fld>
            <a:endParaRPr lang="de-DE" altLang="de-DE"/>
          </a:p>
        </p:txBody>
      </p:sp>
    </p:spTree>
    <p:extLst>
      <p:ext uri="{BB962C8B-B14F-4D97-AF65-F5344CB8AC3E}">
        <p14:creationId xmlns:p14="http://schemas.microsoft.com/office/powerpoint/2010/main" val="2100296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ésto?</a:t>
            </a: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latin typeface="Calibri Light"/>
                <a:ea typeface="ＭＳ Ｐゴシック" pitchFamily="34" charset="-128"/>
              </a:rPr>
              <a:t>Hay estudios que han demostrado que muchas (¡pero no todas!) de las personas con problemas psiquiátricos (especialmente psicosis) tienen problemas con lo siguiente:</a:t>
            </a:r>
            <a:endParaRPr lang="en-US" sz="2400" dirty="0">
              <a:solidFill>
                <a:srgbClr val="333333"/>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de detección y evaluación de las expresiones faciales de los demás (por ejemplo: tristeza, felicidad).</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a:t>
            </a:r>
            <a:r>
              <a:rPr lang="de-DE" altLang="de-DE" sz="3600" dirty="0" err="1">
                <a:latin typeface="Calibri Light"/>
              </a:rPr>
              <a:t>Qué</a:t>
            </a:r>
            <a:r>
              <a:rPr lang="de-DE" altLang="de-DE" sz="3600" dirty="0">
                <a:latin typeface="Calibri Light"/>
              </a:rPr>
              <a:t> </a:t>
            </a:r>
            <a:r>
              <a:rPr lang="de-DE" altLang="de-DE" sz="3600" dirty="0" err="1">
                <a:latin typeface="Calibri Light"/>
              </a:rPr>
              <a:t>relevancia</a:t>
            </a:r>
            <a:r>
              <a:rPr lang="de-DE" altLang="de-DE" sz="3600" dirty="0">
                <a:latin typeface="Calibri Light"/>
              </a:rPr>
              <a:t> </a:t>
            </a:r>
            <a:r>
              <a:rPr lang="de-DE" altLang="de-DE" sz="3600" dirty="0" err="1">
                <a:latin typeface="Calibri Light"/>
              </a:rPr>
              <a:t>tiene</a:t>
            </a:r>
            <a:r>
              <a:rPr lang="de-DE" altLang="de-DE" sz="3600" dirty="0">
                <a:latin typeface="Calibri Light"/>
              </a:rPr>
              <a:t> </a:t>
            </a:r>
            <a:r>
              <a:rPr lang="de-DE" altLang="de-DE" sz="3600" dirty="0" err="1">
                <a:latin typeface="Calibri Light"/>
              </a:rPr>
              <a:t>ésto</a:t>
            </a:r>
            <a:r>
              <a:rPr lang="de-DE" altLang="de-DE" sz="3600" dirty="0">
                <a:latin typeface="Calibri Light"/>
              </a:rPr>
              <a:t>?</a:t>
            </a: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latin typeface="Calibri Light"/>
                <a:ea typeface="ＭＳ Ｐゴシック" pitchFamily="34" charset="-128"/>
              </a:rPr>
              <a:t>Hay estudios que han demostrado que muchas (¡pero no todas!) de las personas con problemas psiquiátricos (especialmente psicosis) tienen problemas con lo siguiente:</a:t>
            </a:r>
            <a:endParaRPr lang="en-US" sz="2400" dirty="0">
              <a:solidFill>
                <a:srgbClr val="333333"/>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de detección y evaluación de las expresiones faciales de los demás (por ejemplo: tristeza, felicidad).</a:t>
            </a: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para deducir los motivos y las actividades futuras de otras personas a través de su comportamiento actual.</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11</a:t>
            </a:fld>
            <a:endParaRPr lang="de-DE" altLang="de-DE"/>
          </a:p>
        </p:txBody>
      </p:sp>
    </p:spTree>
    <p:extLst>
      <p:ext uri="{BB962C8B-B14F-4D97-AF65-F5344CB8AC3E}">
        <p14:creationId xmlns:p14="http://schemas.microsoft.com/office/powerpoint/2010/main" val="413330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11"/>
          <p:cNvSpPr>
            <a:spLocks noGrp="1" noChangeArrowheads="1"/>
          </p:cNvSpPr>
          <p:nvPr>
            <p:ph type="title"/>
          </p:nvPr>
        </p:nvSpPr>
        <p:spPr>
          <a:xfrm>
            <a:off x="372955" y="1059997"/>
            <a:ext cx="11376000" cy="1994392"/>
          </a:xfrm>
        </p:spPr>
        <p:txBody>
          <a:bodyPr vert="horz" lIns="0" tIns="0" rIns="0" bIns="0" rtlCol="0" anchor="t">
            <a:spAutoFit/>
          </a:bodyPr>
          <a:lstStyle/>
          <a:p>
            <a:pPr defTabSz="914377">
              <a:spcBef>
                <a:spcPts val="0"/>
              </a:spcBef>
            </a:pPr>
            <a:r>
              <a:rPr lang="es-ES" altLang="de-DE" sz="3600" dirty="0">
                <a:latin typeface="Calibri Light"/>
              </a:rPr>
              <a:t>Cómo los problemas para reconocer las emociones de otros pueden promover la mala interpretación durante la psicosis – ejemplos	</a:t>
            </a:r>
            <a:br>
              <a:rPr lang="es-ES" altLang="de-DE" sz="3600" dirty="0">
                <a:latin typeface="Calibri Light"/>
              </a:rPr>
            </a:br>
            <a:endParaRPr lang="de-DE" altLang="de-DE" sz="3600" dirty="0">
              <a:latin typeface="Calibri Light"/>
            </a:endParaRPr>
          </a:p>
        </p:txBody>
      </p:sp>
      <p:sp>
        <p:nvSpPr>
          <p:cNvPr id="27651" name="Rectangle 7"/>
          <p:cNvSpPr>
            <a:spLocks noGrp="1" noChangeArrowheads="1"/>
          </p:cNvSpPr>
          <p:nvPr>
            <p:ph idx="1"/>
          </p:nvPr>
        </p:nvSpPr>
        <p:spPr>
          <a:xfrm>
            <a:off x="372955" y="2723479"/>
            <a:ext cx="11340000" cy="4248000"/>
          </a:xfrm>
        </p:spPr>
        <p:txBody>
          <a:bodyPr/>
          <a:lstStyle/>
          <a:p>
            <a:r>
              <a:rPr lang="es-ES" altLang="de-DE" sz="2400" dirty="0">
                <a:solidFill>
                  <a:srgbClr val="333333"/>
                </a:solidFill>
                <a:latin typeface="Calibri Light"/>
              </a:rPr>
              <a:t>La sensación de estar continuamente en peligro conduce a la distorsión de la percepción de otras personas:</a:t>
            </a:r>
          </a:p>
          <a:p>
            <a:pPr marL="342900" indent="-342900" eaLnBrk="1" hangingPunct="1">
              <a:buClr>
                <a:srgbClr val="333333"/>
              </a:buClr>
              <a:buFont typeface="WingDings"/>
              <a:buChar char=""/>
            </a:pPr>
            <a:r>
              <a:rPr lang="es-ES" altLang="de-DE" sz="2400" dirty="0">
                <a:solidFill>
                  <a:srgbClr val="333333"/>
                </a:solidFill>
                <a:latin typeface="Calibri Light"/>
              </a:rPr>
              <a:t>Una sonrisa comprensiva del médico se percibe como una burla.</a:t>
            </a:r>
          </a:p>
          <a:p>
            <a:pPr marL="342900" indent="-342900" eaLnBrk="1" hangingPunct="1">
              <a:buClr>
                <a:srgbClr val="333333"/>
              </a:buClr>
              <a:buFont typeface="WingDings"/>
              <a:buChar char=""/>
            </a:pPr>
            <a:r>
              <a:rPr lang="es-ES" altLang="de-DE" sz="2400" dirty="0">
                <a:solidFill>
                  <a:srgbClr val="333333"/>
                </a:solidFill>
                <a:latin typeface="Calibri Light"/>
              </a:rPr>
              <a:t>Un rostro sorprendido es malinterpretado como temeroso.</a:t>
            </a:r>
          </a:p>
          <a:p>
            <a:pPr marL="342900" indent="-342900" eaLnBrk="1" hangingPunct="1">
              <a:buClr>
                <a:srgbClr val="333333"/>
              </a:buClr>
              <a:buFont typeface="WingDings"/>
              <a:buChar char=""/>
            </a:pPr>
            <a:r>
              <a:rPr lang="es-ES" altLang="de-DE" sz="2400" dirty="0">
                <a:solidFill>
                  <a:srgbClr val="333333"/>
                </a:solidFill>
                <a:latin typeface="Calibri Light"/>
              </a:rPr>
              <a:t>La mirada concentrada y pensativa de su terapeuta se malinterpreta como hostil.</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27654" name="Rechteck 1"/>
          <p:cNvSpPr>
            <a:spLocks noChangeArrowheads="1"/>
          </p:cNvSpPr>
          <p:nvPr/>
        </p:nvSpPr>
        <p:spPr bwMode="auto">
          <a:xfrm>
            <a:off x="409587" y="579800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a:t>
            </a:r>
            <a:r>
              <a:rPr lang="en-US" altLang="de-DE" sz="2400" dirty="0" err="1">
                <a:solidFill>
                  <a:srgbClr val="004992"/>
                </a:solidFill>
                <a:latin typeface="Calibri Light"/>
              </a:rPr>
              <a:t>Quiere</a:t>
            </a:r>
            <a:r>
              <a:rPr lang="en-US" altLang="de-DE" sz="2400" dirty="0">
                <a:solidFill>
                  <a:srgbClr val="004992"/>
                </a:solidFill>
                <a:latin typeface="Calibri Light"/>
              </a:rPr>
              <a:t> </a:t>
            </a:r>
            <a:r>
              <a:rPr lang="en-US" altLang="de-DE" sz="2400" dirty="0" err="1">
                <a:solidFill>
                  <a:srgbClr val="004992"/>
                </a:solidFill>
                <a:latin typeface="Calibri Light"/>
              </a:rPr>
              <a:t>contribuir</a:t>
            </a:r>
            <a:r>
              <a:rPr lang="en-US" altLang="de-DE" sz="2400" dirty="0">
                <a:solidFill>
                  <a:srgbClr val="004992"/>
                </a:solidFill>
                <a:latin typeface="Calibri Light"/>
              </a:rPr>
              <a:t> </a:t>
            </a:r>
            <a:r>
              <a:rPr lang="en-US" altLang="de-DE" sz="2400" dirty="0" err="1">
                <a:solidFill>
                  <a:srgbClr val="004992"/>
                </a:solidFill>
                <a:latin typeface="Calibri Light"/>
              </a:rPr>
              <a:t>alguien</a:t>
            </a:r>
            <a:r>
              <a:rPr lang="en-US" altLang="de-DE" sz="2400" dirty="0">
                <a:solidFill>
                  <a:srgbClr val="004992"/>
                </a:solidFill>
                <a:latin typeface="Calibri Light"/>
              </a:rPr>
              <a:t> con </a:t>
            </a:r>
            <a:r>
              <a:rPr lang="en-US" altLang="de-DE" sz="2400" dirty="0" err="1">
                <a:solidFill>
                  <a:srgbClr val="004992"/>
                </a:solidFill>
                <a:latin typeface="Calibri Light"/>
              </a:rPr>
              <a:t>alguna</a:t>
            </a:r>
            <a:r>
              <a:rPr lang="en-US" altLang="de-DE" sz="2400" dirty="0">
                <a:solidFill>
                  <a:srgbClr val="004992"/>
                </a:solidFill>
                <a:latin typeface="Calibri Light"/>
              </a:rPr>
              <a:t> </a:t>
            </a:r>
            <a:r>
              <a:rPr lang="en-US" altLang="de-DE" sz="2400" dirty="0" err="1">
                <a:solidFill>
                  <a:srgbClr val="004992"/>
                </a:solidFill>
                <a:latin typeface="Calibri Light"/>
              </a:rPr>
              <a:t>experiencia</a:t>
            </a:r>
            <a:r>
              <a:rPr lang="en-US" altLang="de-DE" sz="2400" dirty="0">
                <a:solidFill>
                  <a:srgbClr val="004992"/>
                </a:solidFill>
                <a:latin typeface="Calibri Light"/>
              </a:rPr>
              <a:t> personal breve? </a:t>
            </a:r>
            <a:endParaRPr lang="de-DE" altLang="de-DE" sz="24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Conjunto</a:t>
            </a:r>
            <a:r>
              <a:rPr lang="en-US" sz="3600" dirty="0"/>
              <a:t> de </a:t>
            </a:r>
            <a:r>
              <a:rPr lang="en-US" sz="3600" dirty="0" err="1"/>
              <a:t>Tareas</a:t>
            </a:r>
            <a:r>
              <a:rPr lang="en-US" sz="3600" dirty="0"/>
              <a:t> 1</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Por favor, nombre algunos sentimientos /emociones humanos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B6BCD41C-81CA-4817-83D8-EFF29AD0D4B6}"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Por favor, nombre algunos sentimientos /emociones humanos</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MS PGothic" panose="020B0600070205080204" pitchFamily="34" charset="-128"/>
              </a:rPr>
              <a:t>Alegría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Sorpresa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Temor</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Tristeza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Enfado</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Asco</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Dolor</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B6BCD41C-81CA-4817-83D8-EFF29AD0D4B6}"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sz="3600" dirty="0">
                <a:latin typeface="Calibri Light"/>
              </a:rPr>
              <a:t>Sentimientos/emociones humanos </a:t>
            </a:r>
            <a:br>
              <a:rPr lang="es-ES" sz="3600" dirty="0">
                <a:latin typeface="Calibri Light"/>
              </a:rPr>
            </a:br>
            <a:r>
              <a:rPr lang="es-ES" dirty="0">
                <a:latin typeface="Calibri Light"/>
              </a:rPr>
              <a:t>A veces es fácil entender cómo se siente otra persona ... Especialmente si conoce el contexto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sz="3600">
                <a:latin typeface="Calibri Light"/>
              </a:rPr>
              <a:t>Sentimientos/emociones humanos </a:t>
            </a:r>
            <a:br>
              <a:rPr lang="es-ES" sz="3600">
                <a:latin typeface="Calibri Light"/>
              </a:rPr>
            </a:br>
            <a:r>
              <a:rPr lang="es-ES">
                <a:latin typeface="Calibri Light"/>
              </a:rPr>
              <a:t>A veces es fácil entender cómo se siente otra persona ... Especialmente si conoce el contexto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a:t>
            </a:r>
            <a:endParaRPr lang="en-GB" altLang="de-DE" sz="2000" dirty="0">
              <a:solidFill>
                <a:srgbClr val="004992"/>
              </a:solidFill>
              <a:latin typeface="Calibri Light"/>
            </a:endParaRPr>
          </a:p>
        </p:txBody>
      </p:sp>
      <p:sp>
        <p:nvSpPr>
          <p:cNvPr id="3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Asco</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Alegría</a:t>
            </a:r>
            <a:endParaRPr lang="en-GB" altLang="de-DE" sz="2000" dirty="0">
              <a:solidFill>
                <a:srgbClr val="004992"/>
              </a:solidFill>
              <a:latin typeface="Calibri Light"/>
            </a:endParaRPr>
          </a:p>
        </p:txBody>
      </p:sp>
      <p:sp>
        <p:nvSpPr>
          <p:cNvPr id="3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Enfado</a:t>
            </a:r>
            <a:endParaRPr lang="en-GB" altLang="de-DE" sz="2000" dirty="0">
              <a:solidFill>
                <a:srgbClr val="004992"/>
              </a:solidFill>
              <a:latin typeface="Calibri Light"/>
            </a:endParaRPr>
          </a:p>
        </p:txBody>
      </p:sp>
      <p:sp>
        <p:nvSpPr>
          <p:cNvPr id="3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Tristeza</a:t>
            </a:r>
            <a:endParaRPr lang="en-GB" altLang="de-DE" sz="2000" dirty="0">
              <a:solidFill>
                <a:srgbClr val="004992"/>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Es más difícil cuando no conoce a</a:t>
            </a:r>
            <a:r>
              <a:rPr lang="es-ES" altLang="de-DE" sz="2400" dirty="0">
                <a:solidFill>
                  <a:srgbClr val="FF0066"/>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la persona o las circunstancias.</a:t>
            </a:r>
          </a:p>
          <a:p>
            <a:pPr lvl="0" defTabSz="914400" fontAlgn="base">
              <a:lnSpc>
                <a:spcPct val="100000"/>
              </a:lnSpc>
              <a:spcBef>
                <a:spcPts val="1200"/>
              </a:spcBef>
            </a:pPr>
            <a:r>
              <a:rPr lang="es-ES" altLang="de-DE" sz="2400" dirty="0">
                <a:solidFill>
                  <a:srgbClr val="004992"/>
                </a:solidFill>
                <a:latin typeface="Calibri Light"/>
                <a:ea typeface="MS PGothic" panose="020B0600070205080204" pitchFamily="34" charset="-128"/>
              </a:rPr>
              <a:t>Por favor, trate de identificar las expresiones emocionales en las imágenes enumeradas del 1 a 5.</a:t>
            </a:r>
          </a:p>
          <a:p>
            <a:pPr lvl="0" defTabSz="914400" fontAlgn="base">
              <a:lnSpc>
                <a:spcPct val="100000"/>
              </a:lnSpc>
              <a:spcBef>
                <a:spcPts val="1200"/>
              </a:spcBef>
            </a:pPr>
            <a:r>
              <a:rPr lang="es-ES" altLang="de-DE" sz="2400" dirty="0">
                <a:solidFill>
                  <a:srgbClr val="004992"/>
                </a:solidFill>
                <a:latin typeface="Calibri Light"/>
                <a:ea typeface="MS PGothic" panose="020B0600070205080204" pitchFamily="34" charset="-128"/>
              </a:rPr>
              <a:t>¿Cómo está de seguro de sus respuestas?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16"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B6BCD41C-81CA-4817-83D8-EFF29AD0D4B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Es más difícil cuando no conoce a</a:t>
            </a:r>
            <a:r>
              <a:rPr lang="es-ES" altLang="de-DE" sz="2400" dirty="0">
                <a:solidFill>
                  <a:srgbClr val="FF0066"/>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la persona o las circunstancias.</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16"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B6BCD41C-81CA-4817-83D8-EFF29AD0D4B6}" type="slidenum">
              <a:rPr lang="de-DE" altLang="de-DE" smtClean="0"/>
              <a:pPr/>
              <a:t>19</a:t>
            </a:fld>
            <a:endParaRPr lang="de-DE" altLang="de-DE"/>
          </a:p>
        </p:txBody>
      </p:sp>
      <p:sp>
        <p:nvSpPr>
          <p:cNvPr id="11"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a:t>
            </a:r>
            <a:r>
              <a:rPr lang="en-US" altLang="de-DE" sz="2000" dirty="0" err="1">
                <a:latin typeface="Calibri Light"/>
              </a:rPr>
              <a:t>Tristeza</a:t>
            </a:r>
            <a:r>
              <a:rPr lang="en-US" altLang="de-DE" sz="2000" dirty="0">
                <a:latin typeface="Calibri Light"/>
              </a:rPr>
              <a:t>            </a:t>
            </a:r>
            <a:r>
              <a:rPr lang="en-US" altLang="de-DE" sz="2000" dirty="0" err="1">
                <a:latin typeface="Calibri Light"/>
              </a:rPr>
              <a:t>Enfado</a:t>
            </a:r>
            <a:r>
              <a:rPr lang="en-US" altLang="de-DE" sz="2000" dirty="0">
                <a:latin typeface="Calibri Light"/>
              </a:rPr>
              <a:t>           </a:t>
            </a:r>
            <a:r>
              <a:rPr lang="en-US" altLang="de-DE" sz="2000" dirty="0" err="1">
                <a:latin typeface="Calibri Light"/>
              </a:rPr>
              <a:t>Sorpresa</a:t>
            </a:r>
            <a:r>
              <a:rPr lang="en-US" altLang="de-DE" sz="2000" dirty="0">
                <a:latin typeface="Calibri Light"/>
              </a:rPr>
              <a:t>    	</a:t>
            </a:r>
            <a:r>
              <a:rPr lang="en-US" altLang="de-DE" sz="2000" dirty="0" err="1">
                <a:latin typeface="Calibri Light"/>
              </a:rPr>
              <a:t>Temor</a:t>
            </a:r>
            <a:r>
              <a:rPr lang="en-US" altLang="de-DE" sz="2000" dirty="0">
                <a:latin typeface="Calibri Light"/>
              </a:rPr>
              <a:t>	        </a:t>
            </a:r>
            <a:r>
              <a:rPr lang="en-US" altLang="de-DE" sz="2000" dirty="0" err="1">
                <a:latin typeface="Calibri Light"/>
              </a:rPr>
              <a:t>Alegría</a:t>
            </a:r>
            <a:endParaRPr lang="de-DE" altLang="de-DE" sz="2000" dirty="0">
              <a:latin typeface="Calibri Light"/>
            </a:endParaRPr>
          </a:p>
        </p:txBody>
      </p:sp>
    </p:spTree>
    <p:extLst>
      <p:ext uri="{BB962C8B-B14F-4D97-AF65-F5344CB8AC3E}">
        <p14:creationId xmlns:p14="http://schemas.microsoft.com/office/powerpoint/2010/main" val="422831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mn-cs"/>
              </a:rPr>
              <a:t>Basándose solo en la apariencia, ¿sería posible inferir cuál es el carácter o la profesión de una persona? </a:t>
            </a:r>
            <a:endParaRPr lang="en-US" sz="40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a:t>
            </a:r>
            <a:r>
              <a:rPr lang="de-DE" altLang="de-DE" sz="2400" dirty="0" err="1">
                <a:solidFill>
                  <a:srgbClr val="333333"/>
                </a:solidFill>
                <a:latin typeface="Calibri Light"/>
                <a:ea typeface="MS PGothic" panose="020B0600070205080204" pitchFamily="34" charset="-128"/>
              </a:rPr>
              <a:t>Cuál</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estos</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cuatro</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hombres</a:t>
            </a:r>
            <a:r>
              <a:rPr lang="de-DE" altLang="de-DE" sz="2400" dirty="0">
                <a:solidFill>
                  <a:srgbClr val="333333"/>
                </a:solidFill>
                <a:latin typeface="Calibri Light"/>
                <a:ea typeface="MS PGothic" panose="020B0600070205080204" pitchFamily="34" charset="-128"/>
              </a:rPr>
              <a:t> es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actor</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atleta</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p</a:t>
            </a:r>
            <a:r>
              <a:rPr lang="de-DE" altLang="de-DE" sz="2400" dirty="0" err="1">
                <a:solidFill>
                  <a:srgbClr val="333333"/>
                </a:solidFill>
                <a:latin typeface="Calibri Light"/>
                <a:ea typeface="MS PGothic" panose="020B0600070205080204" pitchFamily="34" charset="-128"/>
              </a:rPr>
              <a:t>sicoterapeuta</a:t>
            </a:r>
            <a:r>
              <a:rPr lang="de-DE" altLang="de-DE" sz="2400" dirty="0">
                <a:solidFill>
                  <a:srgbClr val="333333"/>
                </a:solidFill>
                <a:latin typeface="Calibri Light"/>
                <a:ea typeface="MS PGothic" panose="020B0600070205080204" pitchFamily="34" charset="-128"/>
              </a:rPr>
              <a:t>, un asesino en serie? </a:t>
            </a:r>
            <a:r>
              <a:rPr lang="es-ES" altLang="ko-KR" sz="2400" dirty="0">
                <a:solidFill>
                  <a:srgbClr val="333333"/>
                </a:solidFill>
                <a:latin typeface="Calibri Light"/>
                <a:ea typeface="MS PGothic" panose="020B0600070205080204" pitchFamily="34" charset="-128"/>
              </a:rPr>
              <a:t>¿Cómo está de seguro?</a:t>
            </a:r>
            <a:r>
              <a:rPr lang="de-DE" altLang="ko-KR" sz="2400" dirty="0">
                <a:solidFill>
                  <a:srgbClr val="333333"/>
                </a:solidFill>
                <a:latin typeface="Calibri Light"/>
                <a:ea typeface="MS PGothic" panose="020B0600070205080204" pitchFamily="34" charset="-128"/>
              </a:rPr>
              <a:t> </a:t>
            </a:r>
            <a:endParaRPr lang="en-US" sz="2400"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B6BCD41C-81CA-4817-83D8-EFF29AD0D4B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¿Acertaron?</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ea typeface="MS PGothic" panose="020B0600070205080204" pitchFamily="34" charset="-128"/>
              </a:rPr>
              <a:t>Nuestros estereotipos dominan nuestras primeras impresiones con frecuencia. </a:t>
            </a:r>
            <a:r>
              <a:rPr lang="de-DE" altLang="de-DE" sz="2400" dirty="0">
                <a:solidFill>
                  <a:srgbClr val="333333"/>
                </a:solidFill>
                <a:latin typeface="Calibri Light"/>
                <a:ea typeface="MS PGothic" panose="020B0600070205080204" pitchFamily="34" charset="-128"/>
              </a:rPr>
              <a:t>Por ejemplo, ¡no todos los actores son guapos y no todos los asesinos parecen horripilantes!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Psicoterapeuta</a:t>
            </a:r>
            <a:r>
              <a:rPr lang="de-DE" altLang="de-DE" sz="1800" dirty="0">
                <a:latin typeface="Calibri Light"/>
              </a:rPr>
              <a:t> </a:t>
            </a:r>
            <a:endParaRPr lang="en-GB" altLang="de-DE" sz="1800" dirty="0">
              <a:latin typeface="Calibri Light"/>
            </a:endParaRPr>
          </a:p>
        </p:txBody>
      </p:sp>
      <p:sp>
        <p:nvSpPr>
          <p:cNvPr id="26"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dirty="0">
                <a:latin typeface="Calibri Light"/>
              </a:rPr>
              <a:t>Jeffrey </a:t>
            </a:r>
            <a:r>
              <a:rPr lang="es-ES" altLang="de-DE" sz="1800" dirty="0" err="1">
                <a:latin typeface="Calibri Light"/>
              </a:rPr>
              <a:t>Dahmer</a:t>
            </a:r>
            <a:r>
              <a:rPr lang="es-ES" altLang="de-DE" sz="1800" dirty="0">
                <a:latin typeface="Calibri Light"/>
              </a:rPr>
              <a:t>:</a:t>
            </a:r>
          </a:p>
          <a:p>
            <a:pPr algn="ctr" eaLnBrk="1" hangingPunct="1">
              <a:spcBef>
                <a:spcPts val="0"/>
              </a:spcBef>
              <a:spcAft>
                <a:spcPts val="0"/>
              </a:spcAft>
              <a:buClrTx/>
              <a:buNone/>
            </a:pPr>
            <a:r>
              <a:rPr lang="es-ES" altLang="de-DE" sz="1800" dirty="0">
                <a:latin typeface="Calibri Light"/>
              </a:rPr>
              <a:t>Asesino en serie</a:t>
            </a:r>
            <a:endParaRPr lang="en-US" altLang="de-DE" sz="1800" dirty="0">
              <a:latin typeface="Calibri Light"/>
            </a:endParaRPr>
          </a:p>
        </p:txBody>
      </p:sp>
      <p:sp>
        <p:nvSpPr>
          <p:cNvPr id="27"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8"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Babe Ruth:</a:t>
            </a:r>
          </a:p>
          <a:p>
            <a:pPr algn="ctr" eaLnBrk="1" hangingPunct="1">
              <a:spcBef>
                <a:spcPts val="0"/>
              </a:spcBef>
              <a:spcAft>
                <a:spcPts val="0"/>
              </a:spcAft>
              <a:buClrTx/>
              <a:buNone/>
            </a:pPr>
            <a:r>
              <a:rPr lang="es-ES" altLang="de-DE" sz="1800">
                <a:latin typeface="Calibri Light"/>
              </a:rPr>
              <a:t>Jugador de Béisbol Americano</a:t>
            </a:r>
            <a:endParaRPr lang="en-US" altLang="de-DE" sz="1800" dirty="0">
              <a:latin typeface="Calibri Light"/>
            </a:endParaRPr>
          </a:p>
        </p:txBody>
      </p:sp>
      <p:sp>
        <p:nvSpPr>
          <p:cNvPr id="6" name="Slide Number Placeholder 5"/>
          <p:cNvSpPr>
            <a:spLocks noGrp="1"/>
          </p:cNvSpPr>
          <p:nvPr>
            <p:ph type="sldNum" sz="quarter" idx="12"/>
          </p:nvPr>
        </p:nvSpPr>
        <p:spPr/>
        <p:txBody>
          <a:bodyPr/>
          <a:lstStyle/>
          <a:p>
            <a:fld id="{B6BCD41C-81CA-4817-83D8-EFF29AD0D4B6}"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271876883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B6BCD41C-81CA-4817-83D8-EFF29AD0D4B6}" type="slidenum">
              <a:rPr lang="de-DE" altLang="de-DE" smtClean="0"/>
              <a:pPr/>
              <a:t>22</a:t>
            </a:fld>
            <a:endParaRPr lang="de-DE" altLang="de-DE"/>
          </a:p>
        </p:txBody>
      </p:sp>
    </p:spTree>
    <p:extLst>
      <p:ext uri="{BB962C8B-B14F-4D97-AF65-F5344CB8AC3E}">
        <p14:creationId xmlns:p14="http://schemas.microsoft.com/office/powerpoint/2010/main" val="531322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17767149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Europa/Norte América: </a:t>
                      </a:r>
                      <a:r>
                        <a:rPr kumimoji="0" lang="es-ES" sz="1800" b="0" i="0" u="none" strike="noStrike" cap="none" normalizeH="0" baseline="0" dirty="0">
                          <a:ln>
                            <a:noFill/>
                          </a:ln>
                          <a:solidFill>
                            <a:srgbClr val="333333"/>
                          </a:solidFill>
                          <a:effectLst/>
                          <a:latin typeface="Calibri Light"/>
                          <a:cs typeface="Times New Roman" pitchFamily="18" charset="0"/>
                        </a:rPr>
                        <a:t>da la impresión de estar relajado; quizás de ser un poco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algunas culturas arábicas, la suela está considerada la parte más sucia del cuerpo. Por lo tanto, es un insulto mostrar las suelas de los zapatos a los demás.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364340659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Europa/Norte América: </a:t>
                      </a:r>
                      <a:r>
                        <a:rPr kumimoji="0" lang="es-ES" sz="1800" b="0" i="0" u="none" strike="noStrike" cap="none" normalizeH="0" baseline="0" dirty="0">
                          <a:ln>
                            <a:noFill/>
                          </a:ln>
                          <a:solidFill>
                            <a:srgbClr val="333333"/>
                          </a:solidFill>
                          <a:effectLst/>
                          <a:latin typeface="Calibri Light"/>
                          <a:cs typeface="Times New Roman" pitchFamily="18" charset="0"/>
                        </a:rPr>
                        <a:t>da la impresión de estar relajado; quizás de ser un poco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algunas culturas arábicas, la suela está considerada la parte más sucia del cuerpo. Por lo tanto, es un insulto mostrar las suelas de los zapatos a los demás.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de occidente: </a:t>
                      </a:r>
                      <a:r>
                        <a:rPr kumimoji="0" lang="es-ES" sz="1800" b="0" i="0" u="none" strike="noStrike" cap="none" normalizeH="0" baseline="0" dirty="0">
                          <a:ln>
                            <a:noFill/>
                          </a:ln>
                          <a:solidFill>
                            <a:srgbClr val="333333"/>
                          </a:solidFill>
                          <a:effectLst/>
                          <a:latin typeface="Calibri Light"/>
                          <a:cs typeface="Times New Roman" pitchFamily="18" charset="0"/>
                        </a:rPr>
                        <a:t>“¡Bien hecho!”, “Excelente”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En algunos países africanos: </a:t>
                      </a:r>
                      <a:r>
                        <a:rPr kumimoji="0" lang="es-ES" sz="1800" b="0" i="0" u="none" strike="noStrike" cap="none" normalizeH="0" baseline="0" dirty="0">
                          <a:ln>
                            <a:noFill/>
                          </a:ln>
                          <a:solidFill>
                            <a:srgbClr val="333333"/>
                          </a:solidFill>
                          <a:effectLst/>
                          <a:latin typeface="Calibri Light"/>
                          <a:cs typeface="Times New Roman" pitchFamily="18" charset="0"/>
                        </a:rPr>
                        <a:t>“¡váyase!”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a:t>
                      </a:r>
                      <a:r>
                        <a:rPr kumimoji="0" lang="es-ES" sz="1800" b="0" i="0" u="none" strike="noStrike" cap="none" normalizeH="0" baseline="0" dirty="0">
                          <a:ln>
                            <a:noFill/>
                          </a:ln>
                          <a:solidFill>
                            <a:srgbClr val="333333"/>
                          </a:solidFill>
                          <a:effectLst/>
                          <a:latin typeface="Calibri Light"/>
                          <a:cs typeface="Times New Roman" pitchFamily="18" charset="0"/>
                        </a:rPr>
                        <a:t>Señal para hacer auto-stop, pero depende del país (¡ver arriba!).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B6BCD41C-81CA-4817-83D8-EFF29AD0D4B6}" type="slidenum">
              <a:rPr lang="de-DE" altLang="de-DE" smtClean="0"/>
              <a:pPr/>
              <a:t>24</a:t>
            </a:fld>
            <a:endParaRPr lang="de-DE" altLang="de-DE"/>
          </a:p>
        </p:txBody>
      </p:sp>
    </p:spTree>
    <p:extLst>
      <p:ext uri="{BB962C8B-B14F-4D97-AF65-F5344CB8AC3E}">
        <p14:creationId xmlns:p14="http://schemas.microsoft.com/office/powerpoint/2010/main" val="2694768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108225090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Europa/Norte América: </a:t>
                      </a:r>
                      <a:r>
                        <a:rPr kumimoji="0" lang="es-ES" sz="1800" b="0" i="0" u="none" strike="noStrike" cap="none" normalizeH="0" baseline="0" dirty="0">
                          <a:ln>
                            <a:noFill/>
                          </a:ln>
                          <a:solidFill>
                            <a:srgbClr val="333333"/>
                          </a:solidFill>
                          <a:effectLst/>
                          <a:latin typeface="Calibri Light"/>
                          <a:cs typeface="Times New Roman" pitchFamily="18" charset="0"/>
                        </a:rPr>
                        <a:t>da la impresión de estar relajado; quizás de ser un poco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algunas culturas arábicas, la suela está considerada la parte más sucia del cuerpo. Por lo tanto, es un insulto mostrar las suelas de los zapatos a los demás.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de occidente: </a:t>
                      </a:r>
                      <a:r>
                        <a:rPr kumimoji="0" lang="es-ES" sz="1800" b="0" i="0" u="none" strike="noStrike" cap="none" normalizeH="0" baseline="0" dirty="0">
                          <a:ln>
                            <a:noFill/>
                          </a:ln>
                          <a:solidFill>
                            <a:srgbClr val="333333"/>
                          </a:solidFill>
                          <a:effectLst/>
                          <a:latin typeface="Calibri Light"/>
                          <a:cs typeface="Times New Roman" pitchFamily="18" charset="0"/>
                        </a:rPr>
                        <a:t>“¡Bien hecho!”, “Excelente”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En algunos países africanos: </a:t>
                      </a:r>
                      <a:r>
                        <a:rPr kumimoji="0" lang="es-ES" sz="1800" b="0" i="0" u="none" strike="noStrike" cap="none" normalizeH="0" baseline="0" dirty="0">
                          <a:ln>
                            <a:noFill/>
                          </a:ln>
                          <a:solidFill>
                            <a:srgbClr val="333333"/>
                          </a:solidFill>
                          <a:effectLst/>
                          <a:latin typeface="Calibri Light"/>
                          <a:cs typeface="Times New Roman" pitchFamily="18" charset="0"/>
                        </a:rPr>
                        <a:t>“¡váyase!”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a:t>
                      </a:r>
                      <a:r>
                        <a:rPr kumimoji="0" lang="es-ES" sz="1800" b="0" i="0" u="none" strike="noStrike" cap="none" normalizeH="0" baseline="0" dirty="0">
                          <a:ln>
                            <a:noFill/>
                          </a:ln>
                          <a:solidFill>
                            <a:srgbClr val="333333"/>
                          </a:solidFill>
                          <a:effectLst/>
                          <a:latin typeface="Calibri Light"/>
                          <a:cs typeface="Times New Roman" pitchFamily="18" charset="0"/>
                        </a:rPr>
                        <a:t>Señal para hacer auto-stop, pero depende del país (¡ver arriba!).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ciertos círculos sociales, jóvenes fundamentalmente, la gente se puede saludar con palabras consideradas insultos en la mayor parte de los contextos. (Ej. Cabrón)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25</a:t>
            </a:fld>
            <a:endParaRPr lang="de-DE" altLang="de-DE"/>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511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Conjunto</a:t>
            </a:r>
            <a:r>
              <a:rPr lang="en-US" sz="3600" dirty="0"/>
              <a:t> de </a:t>
            </a:r>
            <a:r>
              <a:rPr lang="en-US" sz="3600" dirty="0" err="1"/>
              <a:t>Tareas</a:t>
            </a:r>
            <a:r>
              <a:rPr lang="en-US" sz="3600" dirty="0"/>
              <a:t> 2</a:t>
            </a:r>
          </a:p>
        </p:txBody>
      </p:sp>
      <p:sp>
        <p:nvSpPr>
          <p:cNvPr id="41987"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A continuación, verá unas fotos (o parte de una foto). </a:t>
            </a:r>
          </a:p>
          <a:p>
            <a:pPr eaLnBrk="1" hangingPunct="1"/>
            <a:r>
              <a:rPr lang="de-DE" altLang="de-DE" sz="2400" dirty="0">
                <a:solidFill>
                  <a:srgbClr val="333333"/>
                </a:solidFill>
                <a:latin typeface="Calibri Light"/>
              </a:rPr>
              <a:t>Por favor, intente descubrir qué es lo que la persona está pensando o haciendo. </a:t>
            </a:r>
          </a:p>
          <a:p>
            <a:pPr eaLnBrk="1" hangingPunct="1"/>
            <a:r>
              <a:rPr lang="es-ES" altLang="de-DE" sz="2400" dirty="0">
                <a:solidFill>
                  <a:srgbClr val="333333"/>
                </a:solidFill>
                <a:latin typeface="Calibri Light"/>
              </a:rPr>
              <a:t>Por favor, discutan en grupo cómo están de seguros de su decisión.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cruzando la línea de meta en un maratón.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enfadado.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pidiendo ayuda porque le han robado la camisa.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rindiéndole culto al sol. </a:t>
            </a:r>
            <a:endParaRPr lang="en-GB" altLang="de-DE" sz="2400" dirty="0">
              <a:solidFill>
                <a:srgbClr val="333333"/>
              </a:solidFill>
              <a:latin typeface="Calibri Light"/>
            </a:endParaRPr>
          </a:p>
        </p:txBody>
      </p:sp>
      <p:sp>
        <p:nvSpPr>
          <p:cNvPr id="43011" name="Text Box 3"/>
          <p:cNvSpPr txBox="1">
            <a:spLocks noChangeArrowheads="1"/>
          </p:cNvSpPr>
          <p:nvPr/>
        </p:nvSpPr>
        <p:spPr bwMode="auto">
          <a:xfrm>
            <a:off x="1657389" y="2193545"/>
            <a:ext cx="21031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BCD41C-81CA-4817-83D8-EFF29AD0D4B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cruzando la línea de meta en un maratón.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Hombre enfadado.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pidiendo ayuda porque le han robado la camisa.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rindiéndole culto al sol. </a:t>
            </a:r>
            <a:endParaRPr lang="en-GB" altLang="de-DE" sz="2400" dirty="0">
              <a:solidFill>
                <a:srgbClr val="333333"/>
              </a:solidFill>
              <a:latin typeface="Calibri Light"/>
            </a:endParaRPr>
          </a:p>
        </p:txBody>
      </p:sp>
      <p:sp>
        <p:nvSpPr>
          <p:cNvPr id="44037" name="Text Box 5"/>
          <p:cNvSpPr txBox="1">
            <a:spLocks noChangeArrowheads="1"/>
          </p:cNvSpPr>
          <p:nvPr/>
        </p:nvSpPr>
        <p:spPr bwMode="auto">
          <a:xfrm>
            <a:off x="512367" y="4541838"/>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800" i="1">
                <a:latin typeface="Calibri Light"/>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¡Enfado!</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1030"/>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Alegato final en un juicio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Líder laborista dirigiendose a sus compañeros (años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 en la plaza del mercado</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Calibri Light"/>
              </a:rPr>
              <a:t>Músico</a:t>
            </a:r>
            <a:r>
              <a:rPr lang="en-GB" altLang="de-DE" sz="2400" dirty="0">
                <a:solidFill>
                  <a:srgbClr val="333333"/>
                </a:solidFill>
                <a:latin typeface="Calibri Light"/>
              </a:rPr>
              <a:t> </a:t>
            </a:r>
            <a:r>
              <a:rPr lang="en-GB" altLang="de-DE" sz="2400" dirty="0" err="1">
                <a:solidFill>
                  <a:srgbClr val="333333"/>
                </a:solidFill>
                <a:latin typeface="Calibri Light"/>
              </a:rPr>
              <a:t>cantando</a:t>
            </a:r>
            <a:r>
              <a:rPr lang="en-GB" altLang="de-DE" sz="2400" dirty="0">
                <a:solidFill>
                  <a:srgbClr val="333333"/>
                </a:solidFill>
                <a:latin typeface="Calibri Light"/>
              </a:rPr>
              <a:t> </a:t>
            </a:r>
            <a:r>
              <a:rPr lang="en-GB" altLang="de-DE" sz="2400" dirty="0" err="1">
                <a:solidFill>
                  <a:srgbClr val="333333"/>
                </a:solidFill>
                <a:latin typeface="Calibri Light"/>
              </a:rPr>
              <a:t>una</a:t>
            </a:r>
            <a:r>
              <a:rPr lang="en-GB" altLang="de-DE" sz="2400" dirty="0">
                <a:solidFill>
                  <a:srgbClr val="333333"/>
                </a:solidFill>
                <a:latin typeface="Calibri Light"/>
              </a:rPr>
              <a:t> </a:t>
            </a:r>
            <a:r>
              <a:rPr lang="en-GB" altLang="de-DE" sz="2400" dirty="0" err="1">
                <a:solidFill>
                  <a:srgbClr val="333333"/>
                </a:solidFill>
                <a:latin typeface="Calibri Light"/>
              </a:rPr>
              <a:t>canción</a:t>
            </a:r>
            <a:r>
              <a:rPr lang="en-GB" altLang="de-DE" sz="2400" dirty="0">
                <a:solidFill>
                  <a:srgbClr val="333333"/>
                </a:solidFill>
                <a:latin typeface="Calibri Light"/>
              </a:rPr>
              <a:t> de </a:t>
            </a:r>
            <a:r>
              <a:rPr lang="en-GB" altLang="de-DE" sz="2400" dirty="0" err="1">
                <a:solidFill>
                  <a:srgbClr val="333333"/>
                </a:solidFill>
                <a:latin typeface="Calibri Light"/>
              </a:rPr>
              <a:t>amor</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657389" y="2193545"/>
            <a:ext cx="21031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4"/>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Alegato final en un juicio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Líder laborista dirigiendose a sus compañeros (años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 en la plaza del mercado</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Calibri Light"/>
              </a:rPr>
              <a:t>Músico</a:t>
            </a:r>
            <a:r>
              <a:rPr lang="en-GB" altLang="de-DE" sz="2400" dirty="0">
                <a:solidFill>
                  <a:srgbClr val="004992"/>
                </a:solidFill>
                <a:latin typeface="Calibri Light"/>
              </a:rPr>
              <a:t> </a:t>
            </a:r>
            <a:r>
              <a:rPr lang="en-GB" altLang="de-DE" sz="2400" dirty="0" err="1">
                <a:solidFill>
                  <a:srgbClr val="004992"/>
                </a:solidFill>
                <a:latin typeface="Calibri Light"/>
              </a:rPr>
              <a:t>cantando</a:t>
            </a:r>
            <a:r>
              <a:rPr lang="en-GB" altLang="de-DE" sz="2400" dirty="0">
                <a:solidFill>
                  <a:srgbClr val="004992"/>
                </a:solidFill>
                <a:latin typeface="Calibri Light"/>
              </a:rPr>
              <a:t> </a:t>
            </a:r>
            <a:r>
              <a:rPr lang="en-GB" altLang="de-DE" sz="2400" dirty="0" err="1">
                <a:solidFill>
                  <a:srgbClr val="004992"/>
                </a:solidFill>
                <a:latin typeface="Calibri Light"/>
              </a:rPr>
              <a:t>una</a:t>
            </a:r>
            <a:r>
              <a:rPr lang="en-GB" altLang="de-DE" sz="2400" dirty="0">
                <a:solidFill>
                  <a:srgbClr val="004992"/>
                </a:solidFill>
                <a:latin typeface="Calibri Light"/>
              </a:rPr>
              <a:t> </a:t>
            </a:r>
            <a:r>
              <a:rPr lang="en-GB" altLang="de-DE" sz="2400" dirty="0" err="1">
                <a:solidFill>
                  <a:srgbClr val="004992"/>
                </a:solidFill>
                <a:latin typeface="Calibri Light"/>
              </a:rPr>
              <a:t>canción</a:t>
            </a:r>
            <a:r>
              <a:rPr lang="en-GB" altLang="de-DE" sz="2400" dirty="0">
                <a:solidFill>
                  <a:srgbClr val="004992"/>
                </a:solidFill>
                <a:latin typeface="Calibri Light"/>
              </a:rPr>
              <a:t> de </a:t>
            </a:r>
            <a:r>
              <a:rPr lang="en-GB" altLang="de-DE" sz="2400" dirty="0" err="1">
                <a:solidFill>
                  <a:srgbClr val="004992"/>
                </a:solidFill>
                <a:latin typeface="Calibri Light"/>
              </a:rPr>
              <a:t>amor</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¡Canta!</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Instantánea de un criminal de guerra africano en búsqueda (General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corriendo un maratón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ciego desesperado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Político americano haciendo footing entre sus guardaespaldas</a:t>
            </a:r>
            <a:endParaRPr lang="en-GB" altLang="de-DE" sz="2400" dirty="0">
              <a:solidFill>
                <a:srgbClr val="333333"/>
              </a:solidFill>
              <a:latin typeface="Calibri Light"/>
            </a:endParaRPr>
          </a:p>
        </p:txBody>
      </p:sp>
      <p:sp>
        <p:nvSpPr>
          <p:cNvPr id="47107"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BCD41C-81CA-4817-83D8-EFF29AD0D4B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Instantánea de un criminal de guerra africano en búsqueda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Hombre corriendo un maratón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ciego desesperado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Político americano haciendo footing entre sus guardaespaldas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haciendo señas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Monje ciego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Mirada sospechosa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Práctica del tiro con arco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haciendo señas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Monje ciego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Mirada sospechosa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Práctica del tiro con arco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¡Concentración!</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Pidiendo una copa en la barra de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Entrenador que anima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Corredor de bolsa enfurecido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va a meter en una pelea</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Pidiendo una copa en la barra de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Entrenador que anima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Corredor de bolsa enfurecido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va a meter en una pelea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4 - Empatizar, Primera Parte</a:t>
            </a:r>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Slide Number Placeholder 2"/>
          <p:cNvSpPr>
            <a:spLocks noGrp="1"/>
          </p:cNvSpPr>
          <p:nvPr>
            <p:ph type="sldNum" sz="quarter" idx="12"/>
          </p:nvPr>
        </p:nvSpPr>
        <p:spPr/>
        <p:txBody>
          <a:bodyPr/>
          <a:lstStyle/>
          <a:p>
            <a:fld id="{B6BCD41C-81CA-4817-83D8-EFF29AD0D4B6}" type="slidenum">
              <a:rPr lang="de-DE" altLang="de-DE" smtClean="0"/>
              <a:pPr/>
              <a:t>37</a:t>
            </a:fld>
            <a:endParaRPr lang="de-DE" altLang="de-DE"/>
          </a:p>
        </p:txBody>
      </p:sp>
    </p:spTree>
    <p:extLst>
      <p:ext uri="{BB962C8B-B14F-4D97-AF65-F5344CB8AC3E}">
        <p14:creationId xmlns:p14="http://schemas.microsoft.com/office/powerpoint/2010/main" val="2626150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5"/>
          <p:cNvSpPr txBox="1">
            <a:spLocks noChangeArrowheads="1"/>
          </p:cNvSpPr>
          <p:nvPr/>
        </p:nvSpPr>
        <p:spPr bwMode="auto">
          <a:xfrm>
            <a:off x="5486400" y="2203704"/>
            <a:ext cx="585216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 mujer come insectos con asco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baja la cabeza con vergüenza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rezando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disfruta con la desgracia de otros</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5486400" y="2203704"/>
            <a:ext cx="585216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La mujer come insectos con asco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baja la cabeza con vergüenza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rezando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disfruta con la desgracia de otros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¡Asco!</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1030"/>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prepara para golpear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Poeta recitando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Piropeando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Gesto de insulto</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prepara para golpear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Poeta recitando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Piropeando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Gesto de insulto</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6"/>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La novia dice “sí” en su boda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Mujer en un bar</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Le enseña su anillo de compromiso a una amiga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Se queja de haber recibido un multa de tráfico injustamente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4"/>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 novia dice </a:t>
            </a:r>
            <a:r>
              <a:rPr lang="es-ES" altLang="de-DE" sz="2400" dirty="0">
                <a:solidFill>
                  <a:srgbClr val="333333"/>
                </a:solidFill>
                <a:latin typeface="Calibri Light"/>
              </a:rPr>
              <a:t>“sí” </a:t>
            </a:r>
            <a:r>
              <a:rPr lang="de-DE" altLang="de-DE" sz="2400" dirty="0">
                <a:solidFill>
                  <a:srgbClr val="333333"/>
                </a:solidFill>
                <a:latin typeface="Calibri Light"/>
              </a:rPr>
              <a:t>en su boda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Mujer en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Le enseña su anillo de compromiso a una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queja de haber recibido un multa de tráfico injustamente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¡Alegría!</a:t>
            </a:r>
            <a:endParaRPr lang="en-GB" altLang="de-DE" sz="240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9"/>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Fan enloquecido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Camarero muy animado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que celebra un gol</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Fan enloquecido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Camarero muy animado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que celebra un gol</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¡Alegría!</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Superviviente de un accidente en la mina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Trabajador en su descanso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Obrero en huelga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Disfraz de minero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Superviviente de un accidente en la mina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Trabajador en su descanso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Obrero en huelga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Disfraz de minero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s-ES" altLang="de-DE" sz="2000" dirty="0">
                <a:solidFill>
                  <a:srgbClr val="333333"/>
                </a:solidFill>
                <a:latin typeface="Calibri Light"/>
              </a:rPr>
              <a:t>Hombre leyendo:</a:t>
            </a:r>
          </a:p>
          <a:p>
            <a:pPr eaLnBrk="1" hangingPunct="1">
              <a:spcBef>
                <a:spcPts val="600"/>
              </a:spcBef>
              <a:buClr>
                <a:srgbClr val="333333"/>
              </a:buClr>
              <a:buFont typeface="WingDings"/>
              <a:buChar char=""/>
            </a:pPr>
            <a:r>
              <a:rPr lang="es-ES" altLang="de-DE" sz="2000" dirty="0">
                <a:solidFill>
                  <a:srgbClr val="333333"/>
                </a:solidFill>
                <a:latin typeface="Calibri Light"/>
              </a:rPr>
              <a:t>Carta de amor (sonrojado en la próxima foto)</a:t>
            </a:r>
          </a:p>
          <a:p>
            <a:pPr eaLnBrk="1" hangingPunct="1">
              <a:spcBef>
                <a:spcPts val="600"/>
              </a:spcBef>
              <a:buClr>
                <a:srgbClr val="333333"/>
              </a:buClr>
              <a:buFont typeface="WingDings"/>
              <a:buChar char=""/>
            </a:pPr>
            <a:r>
              <a:rPr lang="es-ES" altLang="de-DE" sz="2000" dirty="0">
                <a:solidFill>
                  <a:srgbClr val="333333"/>
                </a:solidFill>
                <a:latin typeface="Calibri Light"/>
              </a:rPr>
              <a:t>Artículo interesante (toma notas en la próxima foto)</a:t>
            </a:r>
          </a:p>
          <a:p>
            <a:pPr eaLnBrk="1" hangingPunct="1">
              <a:spcBef>
                <a:spcPts val="600"/>
              </a:spcBef>
              <a:buClr>
                <a:srgbClr val="333333"/>
              </a:buClr>
              <a:buFont typeface="WingDings"/>
              <a:buChar char=""/>
            </a:pPr>
            <a:r>
              <a:rPr lang="es-ES" altLang="de-DE" sz="2000" dirty="0">
                <a:solidFill>
                  <a:srgbClr val="333333"/>
                </a:solidFill>
                <a:latin typeface="Calibri Light"/>
              </a:rPr>
              <a:t>Carta de rechazo (furioso en la próxima foto)</a:t>
            </a:r>
          </a:p>
          <a:p>
            <a:pPr eaLnBrk="1" hangingPunct="1">
              <a:spcBef>
                <a:spcPts val="600"/>
              </a:spcBef>
              <a:buClr>
                <a:srgbClr val="333333"/>
              </a:buClr>
              <a:buFont typeface="WingDings"/>
              <a:buChar char=""/>
            </a:pPr>
            <a:r>
              <a:rPr lang="es-ES" altLang="de-DE" sz="2000" dirty="0">
                <a:solidFill>
                  <a:srgbClr val="333333"/>
                </a:solidFill>
                <a:latin typeface="Calibri Light"/>
              </a:rPr>
              <a:t>Chistes (se está riendo en la próxima foto)</a:t>
            </a:r>
            <a:endParaRPr lang="de-DE" alt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s-ES" altLang="de-DE" sz="2000" dirty="0">
                <a:solidFill>
                  <a:srgbClr val="333333"/>
                </a:solidFill>
                <a:latin typeface="Calibri Light"/>
              </a:rPr>
              <a:t>Hombre leyendo:</a:t>
            </a:r>
          </a:p>
          <a:p>
            <a:pPr eaLnBrk="1" hangingPunct="1">
              <a:spcBef>
                <a:spcPts val="600"/>
              </a:spcBef>
              <a:buClr>
                <a:srgbClr val="000000"/>
              </a:buClr>
              <a:buFont typeface="WingDings"/>
              <a:buChar char=""/>
            </a:pPr>
            <a:r>
              <a:rPr lang="es-ES" altLang="de-DE" sz="2000" dirty="0">
                <a:solidFill>
                  <a:srgbClr val="333333"/>
                </a:solidFill>
                <a:latin typeface="Calibri Light"/>
              </a:rPr>
              <a:t>Carta de amor (sonrojado en la próxima foto)</a:t>
            </a:r>
          </a:p>
          <a:p>
            <a:pPr eaLnBrk="1" hangingPunct="1">
              <a:spcBef>
                <a:spcPts val="600"/>
              </a:spcBef>
              <a:buClr>
                <a:srgbClr val="000000"/>
              </a:buClr>
              <a:buFont typeface="WingDings"/>
              <a:buChar char=""/>
            </a:pPr>
            <a:r>
              <a:rPr lang="es-ES" altLang="de-DE" sz="2000" dirty="0">
                <a:solidFill>
                  <a:srgbClr val="333333"/>
                </a:solidFill>
                <a:latin typeface="Calibri Light"/>
              </a:rPr>
              <a:t>Artículo interesante (toma notas en la próxima foto)</a:t>
            </a:r>
          </a:p>
          <a:p>
            <a:pPr eaLnBrk="1" hangingPunct="1">
              <a:spcBef>
                <a:spcPts val="600"/>
              </a:spcBef>
              <a:buClr>
                <a:srgbClr val="004992"/>
              </a:buClr>
              <a:buFont typeface="WingDings"/>
              <a:buChar char=""/>
            </a:pPr>
            <a:r>
              <a:rPr lang="es-ES" altLang="de-DE" sz="2000" dirty="0">
                <a:solidFill>
                  <a:srgbClr val="004992"/>
                </a:solidFill>
                <a:latin typeface="Calibri Light"/>
              </a:rPr>
              <a:t>Carta de rechazo (furioso en la próxima foto)</a:t>
            </a:r>
          </a:p>
          <a:p>
            <a:pPr eaLnBrk="1" hangingPunct="1">
              <a:spcBef>
                <a:spcPts val="600"/>
              </a:spcBef>
              <a:buClr>
                <a:srgbClr val="000000"/>
              </a:buClr>
              <a:buFont typeface="WingDings"/>
              <a:buChar char=""/>
            </a:pPr>
            <a:r>
              <a:rPr lang="es-ES" altLang="de-DE" sz="2000" dirty="0">
                <a:solidFill>
                  <a:srgbClr val="333333"/>
                </a:solidFill>
                <a:latin typeface="Calibri Light"/>
              </a:rPr>
              <a:t>Chistes (se está riendo en la próxima foto)</a:t>
            </a:r>
            <a:endParaRPr lang="de-DE" altLang="de-DE" sz="2000" dirty="0">
              <a:solidFill>
                <a:srgbClr val="333333"/>
              </a:solidFill>
              <a:latin typeface="Calibri Light"/>
            </a:endParaRPr>
          </a:p>
        </p:txBody>
      </p:sp>
      <p:pic>
        <p:nvPicPr>
          <p:cNvPr id="7"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BCD41C-81CA-4817-83D8-EFF29AD0D4B6}" type="slidenum">
              <a:rPr lang="de-DE" altLang="de-DE" smtClean="0"/>
              <a:pPr/>
              <a:t>49</a:t>
            </a:fld>
            <a:endParaRPr lang="de-DE" altLang="de-DE"/>
          </a:p>
        </p:txBody>
      </p:sp>
    </p:spTree>
    <p:extLst>
      <p:ext uri="{BB962C8B-B14F-4D97-AF65-F5344CB8AC3E}">
        <p14:creationId xmlns:p14="http://schemas.microsoft.com/office/powerpoint/2010/main" val="240260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no </a:t>
            </a:r>
            <a:r>
              <a:rPr lang="en-US" altLang="de-DE" sz="2400" dirty="0" err="1">
                <a:solidFill>
                  <a:srgbClr val="333333"/>
                </a:solidFill>
                <a:latin typeface="Calibri Light"/>
                <a:ea typeface="MS PGothic" panose="020B0600070205080204" pitchFamily="34" charset="-128"/>
              </a:rPr>
              <a:t>muestran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expresión</a:t>
            </a:r>
            <a:r>
              <a:rPr lang="en-US" altLang="de-DE" sz="2400" dirty="0">
                <a:solidFill>
                  <a:srgbClr val="333333"/>
                </a:solidFill>
                <a:latin typeface="Calibri Light"/>
                <a:ea typeface="MS PGothic" panose="020B0600070205080204" pitchFamily="34" charset="-128"/>
              </a:rPr>
              <a:t> facial, sea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naturaleza</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enfermedad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Parkinson),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lo que se </a:t>
            </a:r>
            <a:r>
              <a:rPr lang="en-US" altLang="de-DE" sz="2400" dirty="0" err="1">
                <a:solidFill>
                  <a:srgbClr val="333333"/>
                </a:solidFill>
                <a:latin typeface="Calibri Light"/>
                <a:ea typeface="MS PGothic" panose="020B0600070205080204" pitchFamily="34" charset="-128"/>
              </a:rPr>
              <a:t>hace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difícil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deducir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cuáles</a:t>
            </a:r>
            <a:r>
              <a:rPr lang="en-US" altLang="de-DE" sz="2400" dirty="0">
                <a:solidFill>
                  <a:srgbClr val="333333"/>
                </a:solidFill>
                <a:latin typeface="Calibri Light"/>
                <a:ea typeface="MS PGothic" panose="020B0600070205080204" pitchFamily="34" charset="-128"/>
              </a:rPr>
              <a:t> son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internas</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51</a:t>
            </a:fld>
            <a:endParaRPr lang="de-DE" altLang="de-DE"/>
          </a:p>
        </p:txBody>
      </p:sp>
    </p:spTree>
    <p:extLst>
      <p:ext uri="{BB962C8B-B14F-4D97-AF65-F5344CB8AC3E}">
        <p14:creationId xmlns:p14="http://schemas.microsoft.com/office/powerpoint/2010/main" val="42603161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no </a:t>
            </a:r>
            <a:r>
              <a:rPr lang="en-US" altLang="de-DE" sz="2400" dirty="0" err="1">
                <a:solidFill>
                  <a:srgbClr val="333333"/>
                </a:solidFill>
                <a:latin typeface="Calibri Light"/>
                <a:ea typeface="MS PGothic" panose="020B0600070205080204" pitchFamily="34" charset="-128"/>
              </a:rPr>
              <a:t>muestran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expresión</a:t>
            </a:r>
            <a:r>
              <a:rPr lang="en-US" altLang="de-DE" sz="2400" dirty="0">
                <a:solidFill>
                  <a:srgbClr val="333333"/>
                </a:solidFill>
                <a:latin typeface="Calibri Light"/>
                <a:ea typeface="MS PGothic" panose="020B0600070205080204" pitchFamily="34" charset="-128"/>
              </a:rPr>
              <a:t> facial, sea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naturaleza</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enfermedad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Parkinson),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lo que se </a:t>
            </a:r>
            <a:r>
              <a:rPr lang="en-US" altLang="de-DE" sz="2400" dirty="0" err="1">
                <a:solidFill>
                  <a:srgbClr val="333333"/>
                </a:solidFill>
                <a:latin typeface="Calibri Light"/>
                <a:ea typeface="MS PGothic" panose="020B0600070205080204" pitchFamily="34" charset="-128"/>
              </a:rPr>
              <a:t>hace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difícil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deducir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cuáles</a:t>
            </a:r>
            <a:r>
              <a:rPr lang="en-US" altLang="de-DE" sz="2400" dirty="0">
                <a:solidFill>
                  <a:srgbClr val="333333"/>
                </a:solidFill>
                <a:latin typeface="Calibri Light"/>
                <a:ea typeface="MS PGothic" panose="020B0600070205080204" pitchFamily="34" charset="-128"/>
              </a:rPr>
              <a:t> son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internas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Se </a:t>
            </a:r>
            <a:r>
              <a:rPr lang="en-US" altLang="de-DE" sz="2400" dirty="0" err="1">
                <a:solidFill>
                  <a:srgbClr val="333333"/>
                </a:solidFill>
                <a:latin typeface="Calibri Light"/>
                <a:ea typeface="MS PGothic" panose="020B0600070205080204" pitchFamily="34" charset="-128"/>
              </a:rPr>
              <a:t>debe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adicional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 priori de la persona y, </a:t>
            </a:r>
            <a:r>
              <a:rPr lang="en-US" altLang="de-DE" sz="2400" dirty="0" err="1">
                <a:solidFill>
                  <a:srgbClr val="333333"/>
                </a:solidFill>
                <a:latin typeface="Calibri Light"/>
                <a:ea typeface="MS PGothic" panose="020B0600070205080204" pitchFamily="34" charset="-128"/>
              </a:rPr>
              <a:t>si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posible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preguntar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directamente</a:t>
            </a:r>
            <a:r>
              <a:rPr lang="en-US" altLang="de-DE" sz="2400" dirty="0">
                <a:solidFill>
                  <a:srgbClr val="333333"/>
                </a:solidFill>
                <a:latin typeface="Calibri Light"/>
                <a:ea typeface="MS PGothic" panose="020B0600070205080204" pitchFamily="34" charset="-128"/>
              </a:rPr>
              <a:t>) antes de </a:t>
            </a:r>
            <a:r>
              <a:rPr lang="en-US" altLang="de-DE" sz="2400" dirty="0" err="1">
                <a:solidFill>
                  <a:srgbClr val="333333"/>
                </a:solidFill>
                <a:latin typeface="Calibri Light"/>
                <a:ea typeface="MS PGothic" panose="020B0600070205080204" pitchFamily="34" charset="-128"/>
              </a:rPr>
              <a:t>interpretar</a:t>
            </a:r>
            <a:r>
              <a:rPr lang="en-US" altLang="de-DE" sz="2400" dirty="0">
                <a:solidFill>
                  <a:srgbClr val="333333"/>
                </a:solidFill>
                <a:latin typeface="Calibri Light"/>
                <a:ea typeface="MS PGothic" panose="020B0600070205080204" pitchFamily="34" charset="-128"/>
              </a:rPr>
              <a:t> 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52</a:t>
            </a:fld>
            <a:endParaRPr lang="de-DE" altLang="de-DE"/>
          </a:p>
        </p:txBody>
      </p:sp>
    </p:spTree>
    <p:extLst>
      <p:ext uri="{BB962C8B-B14F-4D97-AF65-F5344CB8AC3E}">
        <p14:creationId xmlns:p14="http://schemas.microsoft.com/office/powerpoint/2010/main" val="1068107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3600" dirty="0">
                <a:solidFill>
                  <a:srgbClr val="004992"/>
                </a:solidFill>
                <a:ea typeface="+mn-ea"/>
                <a:cs typeface="+mn-cs"/>
              </a:rPr>
              <a:t>Conjunto de Tareas 3</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itchFamily="34" charset="-128"/>
              </a:rPr>
              <a:t> Se mostrará una secuencia de imágenes.</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imágenes</a:t>
            </a:r>
            <a:r>
              <a:rPr lang="en-US" sz="2400" dirty="0">
                <a:solidFill>
                  <a:srgbClr val="333333"/>
                </a:solidFill>
                <a:latin typeface="Calibri Light"/>
                <a:ea typeface="ＭＳ Ｐゴシック" pitchFamily="34" charset="-128"/>
              </a:rPr>
              <a:t> 1-3 se </a:t>
            </a:r>
            <a:r>
              <a:rPr lang="en-US" sz="2400" dirty="0" err="1">
                <a:solidFill>
                  <a:srgbClr val="333333"/>
                </a:solidFill>
                <a:latin typeface="Calibri Light"/>
                <a:ea typeface="ＭＳ Ｐゴシック" pitchFamily="34" charset="-128"/>
              </a:rPr>
              <a:t>muestran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orden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inverso</a:t>
            </a:r>
            <a:r>
              <a:rPr lang="en-US" sz="2400" dirty="0">
                <a:solidFill>
                  <a:srgbClr val="333333"/>
                </a:solidFill>
                <a:latin typeface="Calibri Light"/>
                <a:ea typeface="ＭＳ Ｐゴシック" pitchFamily="34" charset="-128"/>
              </a:rPr>
              <a:t>, o sea, la </a:t>
            </a:r>
            <a:r>
              <a:rPr lang="en-US" sz="2400" dirty="0" err="1">
                <a:solidFill>
                  <a:srgbClr val="333333"/>
                </a:solidFill>
                <a:latin typeface="Calibri Light"/>
                <a:ea typeface="ＭＳ Ｐゴシック" pitchFamily="34" charset="-128"/>
              </a:rPr>
              <a:t>tercera</a:t>
            </a:r>
            <a:r>
              <a:rPr lang="en-US" sz="2400" dirty="0">
                <a:solidFill>
                  <a:srgbClr val="333333"/>
                </a:solidFill>
                <a:latin typeface="Calibri Light"/>
                <a:ea typeface="ＭＳ Ｐゴシック" pitchFamily="34" charset="-128"/>
              </a:rPr>
              <a:t> imagen se </a:t>
            </a:r>
            <a:r>
              <a:rPr lang="en-US" sz="2400" dirty="0" err="1">
                <a:solidFill>
                  <a:srgbClr val="333333"/>
                </a:solidFill>
                <a:latin typeface="Calibri Light"/>
                <a:ea typeface="ＭＳ Ｐゴシック" pitchFamily="34" charset="-128"/>
              </a:rPr>
              <a:t>presenta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primer </a:t>
            </a:r>
            <a:r>
              <a:rPr lang="en-US" sz="2400" dirty="0" err="1">
                <a:solidFill>
                  <a:srgbClr val="333333"/>
                </a:solidFill>
                <a:latin typeface="Calibri Light"/>
                <a:ea typeface="ＭＳ Ｐゴシック" pitchFamily="34" charset="-128"/>
              </a:rPr>
              <a:t>lugar</a:t>
            </a:r>
            <a:r>
              <a:rPr lang="en-US" sz="2400" dirty="0">
                <a:solidFill>
                  <a:srgbClr val="333333"/>
                </a:solidFill>
                <a:latin typeface="Calibri Light"/>
                <a:ea typeface="ＭＳ Ｐゴシック" pitchFamily="34" charset="-128"/>
              </a:rPr>
              <a:t>. </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itchFamily="34" charset="-128"/>
              </a:rPr>
              <a:t>Después</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ver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cada</a:t>
            </a:r>
            <a:r>
              <a:rPr lang="en-US" sz="2400" dirty="0">
                <a:solidFill>
                  <a:srgbClr val="333333"/>
                </a:solidFill>
                <a:latin typeface="Calibri Light"/>
                <a:ea typeface="ＭＳ Ｐゴシック" pitchFamily="34" charset="-128"/>
              </a:rPr>
              <a:t> imagen, se les </a:t>
            </a:r>
            <a:r>
              <a:rPr lang="en-US" sz="2400" dirty="0" err="1">
                <a:solidFill>
                  <a:srgbClr val="333333"/>
                </a:solidFill>
                <a:latin typeface="Calibri Light"/>
                <a:ea typeface="ＭＳ Ｐゴシック" pitchFamily="34" charset="-128"/>
              </a:rPr>
              <a:t>pedirá</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escojan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una</a:t>
            </a:r>
            <a:r>
              <a:rPr lang="en-US" sz="2400" dirty="0">
                <a:solidFill>
                  <a:srgbClr val="333333"/>
                </a:solidFill>
                <a:latin typeface="Calibri Light"/>
                <a:ea typeface="ＭＳ Ｐゴシック" pitchFamily="34" charset="-128"/>
              </a:rPr>
              <a:t> de las 3 </a:t>
            </a:r>
            <a:r>
              <a:rPr lang="en-US" sz="2400" dirty="0" err="1">
                <a:solidFill>
                  <a:srgbClr val="333333"/>
                </a:solidFill>
                <a:latin typeface="Calibri Light"/>
                <a:ea typeface="ＭＳ Ｐゴシック" pitchFamily="34" charset="-128"/>
              </a:rPr>
              <a:t>alternativas</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explique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lógicamente</a:t>
            </a:r>
            <a:r>
              <a:rPr lang="en-US" sz="2400" dirty="0">
                <a:solidFill>
                  <a:srgbClr val="333333"/>
                </a:solidFill>
                <a:latin typeface="Calibri Light"/>
                <a:ea typeface="ＭＳ Ｐゴシック" pitchFamily="34" charset="-128"/>
              </a:rPr>
              <a:t> lo que </a:t>
            </a:r>
            <a:r>
              <a:rPr lang="en-US" sz="2400" dirty="0" err="1">
                <a:solidFill>
                  <a:srgbClr val="333333"/>
                </a:solidFill>
                <a:latin typeface="Calibri Light"/>
                <a:ea typeface="ＭＳ Ｐゴシック" pitchFamily="34" charset="-128"/>
              </a:rPr>
              <a:t>está</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pasando</a:t>
            </a:r>
            <a:r>
              <a:rPr lang="en-US" sz="2400" dirty="0">
                <a:solidFill>
                  <a:srgbClr val="333333"/>
                </a:solidFill>
                <a:latin typeface="Calibri Light"/>
                <a:ea typeface="ＭＳ Ｐゴシック" pitchFamily="34" charset="-128"/>
              </a:rPr>
              <a:t>.</a:t>
            </a:r>
            <a:r>
              <a:rPr lang="de-DE" sz="2400" i="1"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planea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9"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6"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planea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2" name="Picture 13" descr="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planea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5"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3"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4"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73738" name="Text Box 10"/>
          <p:cNvSpPr txBox="1">
            <a:spLocks noChangeArrowheads="1"/>
          </p:cNvSpPr>
          <p:nvPr/>
        </p:nvSpPr>
        <p:spPr bwMode="auto">
          <a:xfrm>
            <a:off x="5720723" y="5984876"/>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9"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30"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3"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4"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1028"/>
          <p:cNvSpPr txBox="1">
            <a:spLocks noChangeArrowheads="1"/>
          </p:cNvSpPr>
          <p:nvPr/>
        </p:nvSpPr>
        <p:spPr bwMode="auto">
          <a:xfrm>
            <a:off x="5636034"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12"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3"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4"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81929" name="Text Box 9"/>
          <p:cNvSpPr txBox="1">
            <a:spLocks noChangeArrowheads="1"/>
          </p:cNvSpPr>
          <p:nvPr/>
        </p:nvSpPr>
        <p:spPr bwMode="auto">
          <a:xfrm>
            <a:off x="5775770" y="6021389"/>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3"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4"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86023" name="Text Box 7"/>
          <p:cNvSpPr txBox="1">
            <a:spLocks noChangeArrowheads="1"/>
          </p:cNvSpPr>
          <p:nvPr/>
        </p:nvSpPr>
        <p:spPr bwMode="auto">
          <a:xfrm>
            <a:off x="5714372" y="6002339"/>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0"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20"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33"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4"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4"/>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1"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94215" name="Text Box 7"/>
          <p:cNvSpPr txBox="1">
            <a:spLocks noChangeArrowheads="1"/>
          </p:cNvSpPr>
          <p:nvPr/>
        </p:nvSpPr>
        <p:spPr bwMode="auto">
          <a:xfrm>
            <a:off x="5714372" y="6021389"/>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niño?</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niño?</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2"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3"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niño?</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5"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3"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6"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98312" name="Text Box 8"/>
          <p:cNvSpPr txBox="1">
            <a:spLocks noChangeArrowheads="1"/>
          </p:cNvSpPr>
          <p:nvPr/>
        </p:nvSpPr>
        <p:spPr bwMode="auto">
          <a:xfrm>
            <a:off x="5714372"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102407" name="Text Box 7"/>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106503" name="Text Box 7"/>
          <p:cNvSpPr txBox="1">
            <a:spLocks noChangeArrowheads="1"/>
          </p:cNvSpPr>
          <p:nvPr/>
        </p:nvSpPr>
        <p:spPr bwMode="auto">
          <a:xfrm>
            <a:off x="5737661" y="596582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110599" name="Text Box 7"/>
          <p:cNvSpPr txBox="1">
            <a:spLocks noChangeArrowheads="1"/>
          </p:cNvSpPr>
          <p:nvPr/>
        </p:nvSpPr>
        <p:spPr bwMode="auto">
          <a:xfrm>
            <a:off x="5714372" y="5984876"/>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Para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como</a:t>
            </a:r>
            <a:r>
              <a:rPr lang="en-US" altLang="de-DE" sz="2400" dirty="0">
                <a:solidFill>
                  <a:srgbClr val="333333"/>
                </a:solidFill>
                <a:latin typeface="Calibri Light"/>
                <a:ea typeface="MS PGothic" panose="020B0600070205080204" pitchFamily="34" charset="-128"/>
              </a:rPr>
              <a:t> las que </a:t>
            </a:r>
            <a:r>
              <a:rPr lang="en-US" altLang="de-DE" sz="2400" dirty="0" err="1">
                <a:solidFill>
                  <a:srgbClr val="333333"/>
                </a:solidFill>
                <a:latin typeface="Calibri Light"/>
                <a:ea typeface="MS PGothic" panose="020B0600070205080204" pitchFamily="34" charset="-128"/>
              </a:rPr>
              <a:t>han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sido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presentadas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aquí</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95</a:t>
            </a:fld>
            <a:endParaRPr lang="de-DE" altLang="de-DE"/>
          </a:p>
        </p:txBody>
      </p:sp>
    </p:spTree>
    <p:extLst>
      <p:ext uri="{BB962C8B-B14F-4D97-AF65-F5344CB8AC3E}">
        <p14:creationId xmlns:p14="http://schemas.microsoft.com/office/powerpoint/2010/main" val="11994213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Para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como</a:t>
            </a:r>
            <a:r>
              <a:rPr lang="en-US" altLang="de-DE" sz="2400" dirty="0">
                <a:solidFill>
                  <a:srgbClr val="333333"/>
                </a:solidFill>
                <a:latin typeface="Calibri Light"/>
                <a:ea typeface="MS PGothic" panose="020B0600070205080204" pitchFamily="34" charset="-128"/>
              </a:rPr>
              <a:t> las que </a:t>
            </a:r>
            <a:r>
              <a:rPr lang="en-US" altLang="de-DE" sz="2400" dirty="0" err="1">
                <a:solidFill>
                  <a:srgbClr val="333333"/>
                </a:solidFill>
                <a:latin typeface="Calibri Light"/>
                <a:ea typeface="MS PGothic" panose="020B0600070205080204" pitchFamily="34" charset="-128"/>
              </a:rPr>
              <a:t>han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sido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presentadas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aquí</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Cuanta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considere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a:t>
            </a:r>
            <a:r>
              <a:rPr lang="en-US" altLang="de-DE" sz="2400" dirty="0" err="1">
                <a:solidFill>
                  <a:srgbClr val="333333"/>
                </a:solidFill>
                <a:latin typeface="Calibri Light"/>
                <a:ea typeface="MS PGothic" panose="020B0600070205080204" pitchFamily="34" charset="-128"/>
              </a:rPr>
              <a:t>será</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llegar</a:t>
            </a:r>
            <a:r>
              <a:rPr lang="en-US" altLang="de-DE" sz="2400" dirty="0">
                <a:solidFill>
                  <a:srgbClr val="333333"/>
                </a:solidFill>
                <a:latin typeface="Calibri Light"/>
                <a:ea typeface="MS PGothic" panose="020B0600070205080204" pitchFamily="34" charset="-128"/>
              </a:rPr>
              <a:t> a la </a:t>
            </a:r>
            <a:r>
              <a:rPr lang="en-US" altLang="de-DE" sz="2400" dirty="0" err="1">
                <a:solidFill>
                  <a:srgbClr val="333333"/>
                </a:solidFill>
                <a:latin typeface="Calibri Light"/>
                <a:ea typeface="MS PGothic" panose="020B0600070205080204" pitchFamily="34" charset="-128"/>
              </a:rPr>
              <a:t>conclusión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correcta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96</a:t>
            </a:fld>
            <a:endParaRPr lang="de-DE" altLang="de-DE"/>
          </a:p>
        </p:txBody>
      </p:sp>
    </p:spTree>
    <p:extLst>
      <p:ext uri="{BB962C8B-B14F-4D97-AF65-F5344CB8AC3E}">
        <p14:creationId xmlns:p14="http://schemas.microsoft.com/office/powerpoint/2010/main" val="24954555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Conjunto de Tareas 4</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se mostrará una secuencia de imágenes que cuentan una historia.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Las imágenes están acompañadas por una lista con 3 conclusiones posibles.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 </a:t>
            </a:r>
            <a:r>
              <a:rPr lang="en-US" altLang="de-DE" sz="2400" dirty="0" err="1">
                <a:solidFill>
                  <a:srgbClr val="333333"/>
                </a:solidFill>
                <a:latin typeface="Calibri Light"/>
                <a:ea typeface="MS PGothic" panose="020B0600070205080204" pitchFamily="34" charset="-128"/>
              </a:rPr>
              <a:t>tarea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determinar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3 </a:t>
            </a:r>
            <a:r>
              <a:rPr lang="en-US" altLang="de-DE" sz="2400" dirty="0" err="1">
                <a:solidFill>
                  <a:srgbClr val="333333"/>
                </a:solidFill>
                <a:latin typeface="Calibri Light"/>
                <a:ea typeface="MS PGothic" panose="020B0600070205080204" pitchFamily="34" charset="-128"/>
              </a:rPr>
              <a:t>conclusiones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para el final de la </a:t>
            </a:r>
            <a:r>
              <a:rPr lang="en-US" altLang="de-DE" sz="2400" dirty="0" err="1">
                <a:solidFill>
                  <a:srgbClr val="333333"/>
                </a:solidFill>
                <a:latin typeface="Calibri Light"/>
                <a:ea typeface="MS PGothic" panose="020B0600070205080204" pitchFamily="34" charset="-128"/>
              </a:rPr>
              <a:t>historia</a:t>
            </a:r>
            <a:r>
              <a:rPr lang="en-US" altLang="de-DE" sz="2400"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5716" name="Rectangle 4"/>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6741" name="Rectangle 7"/>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0"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1"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205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7765" name="Rectangle 2055"/>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2"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8790" name="Rectangle 8"/>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4"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5"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6"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Rectangle 103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9814" name="Rectangle 1032"/>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Gastarle</a:t>
            </a:r>
            <a:r>
              <a:rPr lang="en-CA" altLang="de-DE" sz="2400" dirty="0">
                <a:solidFill>
                  <a:srgbClr val="004992"/>
                </a:solidFill>
                <a:latin typeface="Calibri Light"/>
              </a:rPr>
              <a:t> </a:t>
            </a:r>
            <a:r>
              <a:rPr lang="en-CA" altLang="de-DE" sz="2400" dirty="0" err="1">
                <a:solidFill>
                  <a:srgbClr val="004992"/>
                </a:solidFill>
                <a:latin typeface="Calibri Light"/>
              </a:rPr>
              <a:t>una</a:t>
            </a:r>
            <a:r>
              <a:rPr lang="en-CA" altLang="de-DE" sz="2400" dirty="0">
                <a:solidFill>
                  <a:srgbClr val="004992"/>
                </a:solidFill>
                <a:latin typeface="Calibri Light"/>
              </a:rPr>
              <a:t> </a:t>
            </a:r>
            <a:r>
              <a:rPr lang="en-CA" altLang="de-DE" sz="2400" dirty="0" err="1">
                <a:solidFill>
                  <a:srgbClr val="004992"/>
                </a:solidFill>
                <a:latin typeface="Calibri Light"/>
              </a:rPr>
              <a:t>broma</a:t>
            </a:r>
            <a:r>
              <a:rPr lang="en-CA"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4"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5"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0837"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1862"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2886"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3912"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4936" name="Rectangle 9"/>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Calibri Light"/>
              </a:rPr>
              <a:t>Están</a:t>
            </a:r>
            <a:r>
              <a:rPr lang="en-US" altLang="de-DE" sz="2400" dirty="0">
                <a:solidFill>
                  <a:srgbClr val="004992"/>
                </a:solidFill>
                <a:latin typeface="Calibri Light"/>
              </a:rPr>
              <a:t> </a:t>
            </a:r>
            <a:r>
              <a:rPr lang="en-US" altLang="de-DE" sz="2400" dirty="0" err="1">
                <a:solidFill>
                  <a:srgbClr val="004992"/>
                </a:solidFill>
                <a:latin typeface="Calibri Light"/>
              </a:rPr>
              <a:t>intentando</a:t>
            </a:r>
            <a:r>
              <a:rPr lang="en-US" altLang="de-DE" sz="2400" dirty="0">
                <a:solidFill>
                  <a:srgbClr val="004992"/>
                </a:solidFill>
                <a:latin typeface="Calibri Light"/>
              </a:rPr>
              <a:t> </a:t>
            </a:r>
            <a:r>
              <a:rPr lang="en-US" altLang="de-DE" sz="2400" dirty="0" err="1">
                <a:solidFill>
                  <a:srgbClr val="004992"/>
                </a:solidFill>
                <a:latin typeface="Calibri Light"/>
              </a:rPr>
              <a:t>escapar</a:t>
            </a:r>
            <a:r>
              <a:rPr lang="en-US"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5956" name="Rectangle 4"/>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6982" name="Rectangle 8"/>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1"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8006" name="Rectangle 8"/>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9032" name="Rectangle 10"/>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30056" name="Rectangle 10"/>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Calibri Light"/>
              </a:rPr>
              <a:t>Intenta</a:t>
            </a:r>
            <a:r>
              <a:rPr lang="en-US" altLang="de-DE" sz="2400" dirty="0">
                <a:solidFill>
                  <a:srgbClr val="004992"/>
                </a:solidFill>
                <a:latin typeface="Calibri Light"/>
              </a:rPr>
              <a:t> </a:t>
            </a:r>
            <a:r>
              <a:rPr lang="en-US" altLang="de-DE" sz="2400" dirty="0" err="1">
                <a:solidFill>
                  <a:srgbClr val="004992"/>
                </a:solidFill>
                <a:latin typeface="Calibri Light"/>
              </a:rPr>
              <a:t>asustar</a:t>
            </a:r>
            <a:r>
              <a:rPr lang="en-US" altLang="de-DE" sz="2400" dirty="0">
                <a:solidFill>
                  <a:srgbClr val="004992"/>
                </a:solidFill>
                <a:latin typeface="Calibri Light"/>
              </a:rPr>
              <a:t> a </a:t>
            </a:r>
            <a:r>
              <a:rPr lang="en-US" altLang="de-DE" sz="2400" dirty="0" err="1">
                <a:solidFill>
                  <a:srgbClr val="004992"/>
                </a:solidFill>
                <a:latin typeface="Calibri Light"/>
              </a:rPr>
              <a:t>su</a:t>
            </a:r>
            <a:r>
              <a:rPr lang="en-US" altLang="de-DE" sz="2400" dirty="0">
                <a:solidFill>
                  <a:srgbClr val="004992"/>
                </a:solidFill>
                <a:latin typeface="Calibri Light"/>
              </a:rPr>
              <a:t> </a:t>
            </a:r>
            <a:r>
              <a:rPr lang="en-US" altLang="de-DE" sz="2400" dirty="0" err="1">
                <a:solidFill>
                  <a:srgbClr val="004992"/>
                </a:solidFill>
                <a:latin typeface="Calibri Light"/>
              </a:rPr>
              <a:t>hermana</a:t>
            </a:r>
            <a:r>
              <a:rPr lang="en-US" altLang="de-DE"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114</a:t>
            </a:fld>
            <a:endParaRPr lang="de-DE" altLang="de-DE"/>
          </a:p>
        </p:txBody>
      </p:sp>
    </p:spTree>
    <p:extLst>
      <p:ext uri="{BB962C8B-B14F-4D97-AF65-F5344CB8AC3E}">
        <p14:creationId xmlns:p14="http://schemas.microsoft.com/office/powerpoint/2010/main" val="37610497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115</a:t>
            </a:fld>
            <a:endParaRPr lang="de-DE" altLang="de-DE"/>
          </a:p>
        </p:txBody>
      </p:sp>
    </p:spTree>
    <p:extLst>
      <p:ext uri="{BB962C8B-B14F-4D97-AF65-F5344CB8AC3E}">
        <p14:creationId xmlns:p14="http://schemas.microsoft.com/office/powerpoint/2010/main" val="19488291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Cuanta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considere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a:t>
            </a:r>
            <a:r>
              <a:rPr lang="en-US" altLang="de-DE" sz="2400" dirty="0" err="1">
                <a:solidFill>
                  <a:srgbClr val="333333"/>
                </a:solidFill>
                <a:latin typeface="Calibri Light"/>
                <a:ea typeface="MS PGothic" panose="020B0600070205080204" pitchFamily="34" charset="-128"/>
              </a:rPr>
              <a:t>será</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llegar</a:t>
            </a:r>
            <a:r>
              <a:rPr lang="en-US" altLang="de-DE" sz="2400" dirty="0">
                <a:solidFill>
                  <a:srgbClr val="333333"/>
                </a:solidFill>
                <a:latin typeface="Calibri Light"/>
                <a:ea typeface="MS PGothic" panose="020B0600070205080204" pitchFamily="34" charset="-128"/>
              </a:rPr>
              <a:t> a la </a:t>
            </a:r>
            <a:r>
              <a:rPr lang="en-US" altLang="de-DE" sz="2400" dirty="0" err="1">
                <a:solidFill>
                  <a:srgbClr val="333333"/>
                </a:solidFill>
                <a:latin typeface="Calibri Light"/>
                <a:ea typeface="MS PGothic" panose="020B0600070205080204" pitchFamily="34" charset="-128"/>
              </a:rPr>
              <a:t>conclusión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correcta</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116</a:t>
            </a:fld>
            <a:endParaRPr lang="de-DE" altLang="de-DE"/>
          </a:p>
        </p:txBody>
      </p:sp>
    </p:spTree>
    <p:extLst>
      <p:ext uri="{BB962C8B-B14F-4D97-AF65-F5344CB8AC3E}">
        <p14:creationId xmlns:p14="http://schemas.microsoft.com/office/powerpoint/2010/main" val="12743337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Paco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estaba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obsesionado</a:t>
            </a:r>
            <a:r>
              <a:rPr lang="en-AU" altLang="de-DE" sz="2000" dirty="0">
                <a:solidFill>
                  <a:srgbClr val="333333"/>
                </a:solidFill>
                <a:latin typeface="Calibri Light"/>
                <a:ea typeface="MS PGothic" panose="020B0600070205080204" pitchFamily="34" charset="-128"/>
              </a:rPr>
              <a:t> con la idea de que era el </a:t>
            </a:r>
            <a:r>
              <a:rPr lang="en-AU" altLang="de-DE" sz="2000" dirty="0" err="1">
                <a:solidFill>
                  <a:srgbClr val="333333"/>
                </a:solidFill>
                <a:latin typeface="Calibri Light"/>
                <a:ea typeface="MS PGothic" panose="020B0600070205080204" pitchFamily="34" charset="-128"/>
              </a:rPr>
              <a:t>novio</a:t>
            </a:r>
            <a:r>
              <a:rPr lang="en-AU" altLang="de-DE" sz="2000" dirty="0">
                <a:solidFill>
                  <a:srgbClr val="333333"/>
                </a:solidFill>
                <a:latin typeface="Calibri Light"/>
                <a:ea typeface="MS PGothic" panose="020B0600070205080204" pitchFamily="34" charset="-128"/>
              </a:rPr>
              <a:t> de Shakira. Le </a:t>
            </a:r>
            <a:r>
              <a:rPr lang="en-AU" altLang="de-DE" sz="2000" dirty="0" err="1">
                <a:solidFill>
                  <a:srgbClr val="333333"/>
                </a:solidFill>
                <a:latin typeface="Calibri Light"/>
                <a:ea typeface="MS PGothic" panose="020B0600070205080204" pitchFamily="34" charset="-128"/>
              </a:rPr>
              <a:t>escribió</a:t>
            </a:r>
            <a:r>
              <a:rPr lang="en-AU" altLang="de-DE" sz="2000" dirty="0">
                <a:solidFill>
                  <a:srgbClr val="333333"/>
                </a:solidFill>
                <a:latin typeface="Calibri Light"/>
                <a:ea typeface="MS PGothic" panose="020B0600070205080204" pitchFamily="34" charset="-128"/>
              </a:rPr>
              <a:t> cartas de </a:t>
            </a:r>
            <a:r>
              <a:rPr lang="en-AU" altLang="de-DE" sz="2000" dirty="0" err="1">
                <a:solidFill>
                  <a:srgbClr val="333333"/>
                </a:solidFill>
                <a:latin typeface="Calibri Light"/>
                <a:ea typeface="MS PGothic" panose="020B0600070205080204" pitchFamily="34" charset="-128"/>
              </a:rPr>
              <a:t>amor</a:t>
            </a:r>
            <a:r>
              <a:rPr lang="en-AU" altLang="de-DE" sz="2000" dirty="0">
                <a:solidFill>
                  <a:srgbClr val="333333"/>
                </a:solidFill>
                <a:latin typeface="Calibri Light"/>
                <a:ea typeface="MS PGothic" panose="020B0600070205080204" pitchFamily="34" charset="-128"/>
              </a:rPr>
              <a:t> e </a:t>
            </a:r>
            <a:r>
              <a:rPr lang="en-AU" altLang="de-DE" sz="2000" dirty="0" err="1">
                <a:solidFill>
                  <a:srgbClr val="333333"/>
                </a:solidFill>
                <a:latin typeface="Calibri Light"/>
                <a:ea typeface="MS PGothic" panose="020B0600070205080204" pitchFamily="34" charset="-128"/>
              </a:rPr>
              <a:t>hizo</a:t>
            </a:r>
            <a:r>
              <a:rPr lang="en-AU" altLang="de-DE" sz="2000" dirty="0">
                <a:solidFill>
                  <a:srgbClr val="333333"/>
                </a:solidFill>
                <a:latin typeface="Calibri Light"/>
                <a:ea typeface="MS PGothic" panose="020B0600070205080204" pitchFamily="34" charset="-128"/>
              </a:rPr>
              <a:t> planes para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futuro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juntos</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Él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vio</a:t>
            </a:r>
            <a:r>
              <a:rPr lang="en-AU" altLang="de-DE" sz="2000" dirty="0">
                <a:solidFill>
                  <a:srgbClr val="333333"/>
                </a:solidFill>
                <a:latin typeface="Calibri Light"/>
                <a:ea typeface="MS PGothic" panose="020B0600070205080204" pitchFamily="34" charset="-128"/>
              </a:rPr>
              <a:t> a Shakira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concierto</a:t>
            </a:r>
            <a:r>
              <a:rPr lang="en-AU" altLang="de-DE" sz="2000" dirty="0">
                <a:solidFill>
                  <a:srgbClr val="333333"/>
                </a:solidFill>
                <a:latin typeface="Calibri Light"/>
                <a:ea typeface="MS PGothic" panose="020B0600070205080204" pitchFamily="34" charset="-128"/>
              </a:rPr>
              <a:t>. Ella lo </a:t>
            </a:r>
            <a:r>
              <a:rPr lang="en-AU" altLang="de-DE" sz="2000" dirty="0" err="1">
                <a:solidFill>
                  <a:srgbClr val="333333"/>
                </a:solidFill>
                <a:latin typeface="Calibri Light"/>
                <a:ea typeface="MS PGothic" panose="020B0600070205080204" pitchFamily="34" charset="-128"/>
              </a:rPr>
              <a:t>miró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igual</a:t>
            </a:r>
            <a:r>
              <a:rPr lang="en-AU" altLang="de-DE" sz="2000" dirty="0">
                <a:solidFill>
                  <a:srgbClr val="333333"/>
                </a:solidFill>
                <a:latin typeface="Calibri Light"/>
                <a:ea typeface="MS PGothic" panose="020B0600070205080204" pitchFamily="34" charset="-128"/>
              </a:rPr>
              <a:t> que a </a:t>
            </a:r>
            <a:r>
              <a:rPr lang="en-AU" altLang="de-DE" sz="2000" dirty="0" err="1">
                <a:solidFill>
                  <a:srgbClr val="333333"/>
                </a:solidFill>
                <a:latin typeface="Calibri Light"/>
                <a:ea typeface="MS PGothic" panose="020B0600070205080204" pitchFamily="34" charset="-128"/>
              </a:rPr>
              <a:t>todas</a:t>
            </a:r>
            <a:r>
              <a:rPr lang="en-AU" altLang="de-DE" sz="2000" dirty="0">
                <a:solidFill>
                  <a:srgbClr val="333333"/>
                </a:solidFill>
                <a:latin typeface="Calibri Light"/>
                <a:ea typeface="MS PGothic" panose="020B0600070205080204" pitchFamily="34" charset="-128"/>
              </a:rPr>
              <a:t> las personas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público</a:t>
            </a:r>
            <a:r>
              <a:rPr lang="en-AU" altLang="de-DE" sz="2000" dirty="0">
                <a:solidFill>
                  <a:srgbClr val="333333"/>
                </a:solidFill>
                <a:latin typeface="Calibri Light"/>
                <a:ea typeface="MS PGothic" panose="020B0600070205080204" pitchFamily="34" charset="-128"/>
              </a:rPr>
              <a:t>, con </a:t>
            </a:r>
            <a:r>
              <a:rPr lang="en-AU" altLang="de-DE" sz="2000" dirty="0" err="1">
                <a:solidFill>
                  <a:srgbClr val="333333"/>
                </a:solidFill>
                <a:latin typeface="Calibri Light"/>
                <a:ea typeface="MS PGothic" panose="020B0600070205080204" pitchFamily="34" charset="-128"/>
              </a:rPr>
              <a:t>mucha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alegría</a:t>
            </a:r>
            <a:r>
              <a:rPr lang="en-AU" altLang="de-DE" sz="20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118</a:t>
            </a:fld>
            <a:endParaRPr lang="de-DE" altLang="de-DE"/>
          </a:p>
        </p:txBody>
      </p:sp>
    </p:spTree>
    <p:extLst>
      <p:ext uri="{BB962C8B-B14F-4D97-AF65-F5344CB8AC3E}">
        <p14:creationId xmlns:p14="http://schemas.microsoft.com/office/powerpoint/2010/main" val="28596633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Paco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estaba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obsesionado</a:t>
            </a:r>
            <a:r>
              <a:rPr lang="en-AU" altLang="de-DE" sz="2000" dirty="0">
                <a:solidFill>
                  <a:srgbClr val="333333"/>
                </a:solidFill>
                <a:latin typeface="Calibri Light"/>
                <a:ea typeface="MS PGothic" panose="020B0600070205080204" pitchFamily="34" charset="-128"/>
              </a:rPr>
              <a:t> con la idea de que era el </a:t>
            </a:r>
            <a:r>
              <a:rPr lang="en-AU" altLang="de-DE" sz="2000" dirty="0" err="1">
                <a:solidFill>
                  <a:srgbClr val="333333"/>
                </a:solidFill>
                <a:latin typeface="Calibri Light"/>
                <a:ea typeface="MS PGothic" panose="020B0600070205080204" pitchFamily="34" charset="-128"/>
              </a:rPr>
              <a:t>novio</a:t>
            </a:r>
            <a:r>
              <a:rPr lang="en-AU" altLang="de-DE" sz="2000" dirty="0">
                <a:solidFill>
                  <a:srgbClr val="333333"/>
                </a:solidFill>
                <a:latin typeface="Calibri Light"/>
                <a:ea typeface="MS PGothic" panose="020B0600070205080204" pitchFamily="34" charset="-128"/>
              </a:rPr>
              <a:t> de Shakira. Le </a:t>
            </a:r>
            <a:r>
              <a:rPr lang="en-AU" altLang="de-DE" sz="2000" dirty="0" err="1">
                <a:solidFill>
                  <a:srgbClr val="333333"/>
                </a:solidFill>
                <a:latin typeface="Calibri Light"/>
                <a:ea typeface="MS PGothic" panose="020B0600070205080204" pitchFamily="34" charset="-128"/>
              </a:rPr>
              <a:t>escribió</a:t>
            </a:r>
            <a:r>
              <a:rPr lang="en-AU" altLang="de-DE" sz="2000" dirty="0">
                <a:solidFill>
                  <a:srgbClr val="333333"/>
                </a:solidFill>
                <a:latin typeface="Calibri Light"/>
                <a:ea typeface="MS PGothic" panose="020B0600070205080204" pitchFamily="34" charset="-128"/>
              </a:rPr>
              <a:t> cartas de </a:t>
            </a:r>
            <a:r>
              <a:rPr lang="en-AU" altLang="de-DE" sz="2000" dirty="0" err="1">
                <a:solidFill>
                  <a:srgbClr val="333333"/>
                </a:solidFill>
                <a:latin typeface="Calibri Light"/>
                <a:ea typeface="MS PGothic" panose="020B0600070205080204" pitchFamily="34" charset="-128"/>
              </a:rPr>
              <a:t>amor</a:t>
            </a:r>
            <a:r>
              <a:rPr lang="en-AU" altLang="de-DE" sz="2000" dirty="0">
                <a:solidFill>
                  <a:srgbClr val="333333"/>
                </a:solidFill>
                <a:latin typeface="Calibri Light"/>
                <a:ea typeface="MS PGothic" panose="020B0600070205080204" pitchFamily="34" charset="-128"/>
              </a:rPr>
              <a:t> e </a:t>
            </a:r>
            <a:r>
              <a:rPr lang="en-AU" altLang="de-DE" sz="2000" dirty="0" err="1">
                <a:solidFill>
                  <a:srgbClr val="333333"/>
                </a:solidFill>
                <a:latin typeface="Calibri Light"/>
                <a:ea typeface="MS PGothic" panose="020B0600070205080204" pitchFamily="34" charset="-128"/>
              </a:rPr>
              <a:t>hizo</a:t>
            </a:r>
            <a:r>
              <a:rPr lang="en-AU" altLang="de-DE" sz="2000" dirty="0">
                <a:solidFill>
                  <a:srgbClr val="333333"/>
                </a:solidFill>
                <a:latin typeface="Calibri Light"/>
                <a:ea typeface="MS PGothic" panose="020B0600070205080204" pitchFamily="34" charset="-128"/>
              </a:rPr>
              <a:t> planes para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futuro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juntos</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Él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vio</a:t>
            </a:r>
            <a:r>
              <a:rPr lang="en-AU" altLang="de-DE" sz="2000" dirty="0">
                <a:solidFill>
                  <a:srgbClr val="333333"/>
                </a:solidFill>
                <a:latin typeface="Calibri Light"/>
                <a:ea typeface="MS PGothic" panose="020B0600070205080204" pitchFamily="34" charset="-128"/>
              </a:rPr>
              <a:t> a Shakira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concierto</a:t>
            </a:r>
            <a:r>
              <a:rPr lang="en-AU" altLang="de-DE" sz="2000" dirty="0">
                <a:solidFill>
                  <a:srgbClr val="333333"/>
                </a:solidFill>
                <a:latin typeface="Calibri Light"/>
                <a:ea typeface="MS PGothic" panose="020B0600070205080204" pitchFamily="34" charset="-128"/>
              </a:rPr>
              <a:t>. Ella lo </a:t>
            </a:r>
            <a:r>
              <a:rPr lang="en-AU" altLang="de-DE" sz="2000" dirty="0" err="1">
                <a:solidFill>
                  <a:srgbClr val="333333"/>
                </a:solidFill>
                <a:latin typeface="Calibri Light"/>
                <a:ea typeface="MS PGothic" panose="020B0600070205080204" pitchFamily="34" charset="-128"/>
              </a:rPr>
              <a:t>miró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igual</a:t>
            </a:r>
            <a:r>
              <a:rPr lang="en-AU" altLang="de-DE" sz="2000" dirty="0">
                <a:solidFill>
                  <a:srgbClr val="333333"/>
                </a:solidFill>
                <a:latin typeface="Calibri Light"/>
                <a:ea typeface="MS PGothic" panose="020B0600070205080204" pitchFamily="34" charset="-128"/>
              </a:rPr>
              <a:t> que a </a:t>
            </a:r>
            <a:r>
              <a:rPr lang="en-AU" altLang="de-DE" sz="2000" dirty="0" err="1">
                <a:solidFill>
                  <a:srgbClr val="333333"/>
                </a:solidFill>
                <a:latin typeface="Calibri Light"/>
                <a:ea typeface="MS PGothic" panose="020B0600070205080204" pitchFamily="34" charset="-128"/>
              </a:rPr>
              <a:t>todas</a:t>
            </a:r>
            <a:r>
              <a:rPr lang="en-AU" altLang="de-DE" sz="2000" dirty="0">
                <a:solidFill>
                  <a:srgbClr val="333333"/>
                </a:solidFill>
                <a:latin typeface="Calibri Light"/>
                <a:ea typeface="MS PGothic" panose="020B0600070205080204" pitchFamily="34" charset="-128"/>
              </a:rPr>
              <a:t> las personas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público</a:t>
            </a:r>
            <a:r>
              <a:rPr lang="en-AU" altLang="de-DE" sz="2000" dirty="0">
                <a:solidFill>
                  <a:srgbClr val="333333"/>
                </a:solidFill>
                <a:latin typeface="Calibri Light"/>
                <a:ea typeface="MS PGothic" panose="020B0600070205080204" pitchFamily="34" charset="-128"/>
              </a:rPr>
              <a:t>, con </a:t>
            </a:r>
            <a:r>
              <a:rPr lang="en-AU" altLang="de-DE" sz="2000" dirty="0" err="1">
                <a:solidFill>
                  <a:srgbClr val="333333"/>
                </a:solidFill>
                <a:latin typeface="Calibri Light"/>
                <a:ea typeface="MS PGothic" panose="020B0600070205080204" pitchFamily="34" charset="-128"/>
              </a:rPr>
              <a:t>mucha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alegría</a:t>
            </a:r>
            <a:r>
              <a:rPr lang="en-AU" altLang="de-DE" sz="2000" dirty="0">
                <a:solidFill>
                  <a:srgbClr val="333333"/>
                </a:solidFill>
                <a:latin typeface="Calibri Light"/>
                <a:ea typeface="MS PGothic" panose="020B0600070205080204" pitchFamily="34" charset="-128"/>
              </a:rPr>
              <a:t>.</a:t>
            </a:r>
          </a:p>
          <a:p>
            <a:pPr lvl="0" defTabSz="914400" fontAlgn="base"/>
            <a:r>
              <a:rPr lang="es-ES" altLang="de-DE" sz="2400" dirty="0">
                <a:solidFill>
                  <a:srgbClr val="333333"/>
                </a:solidFill>
                <a:latin typeface="Calibri Light"/>
                <a:ea typeface="MS PGothic" panose="020B0600070205080204" pitchFamily="34" charset="-128"/>
              </a:rPr>
              <a:t>Muchas cosas dependen del color del cristal con el que se mira. Nuestras emociones influyen en nuestras percepciones, especialmente cuando nos sentimos amenazados, cuando estamos ansiosos o nuestro medio parece hostil. Cuando somos extremadamente felices, puede aparecer un sentimiento exagerado de invencibilidad o de ser amados.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119</a:t>
            </a:fld>
            <a:endParaRPr lang="de-DE" altLang="de-DE"/>
          </a:p>
        </p:txBody>
      </p:sp>
    </p:spTree>
    <p:extLst>
      <p:ext uri="{BB962C8B-B14F-4D97-AF65-F5344CB8AC3E}">
        <p14:creationId xmlns:p14="http://schemas.microsoft.com/office/powerpoint/2010/main" val="6338986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4 - Empatizar, Primera Parte</a:t>
            </a: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120</a:t>
            </a:fld>
            <a:endParaRPr lang="de-DE" altLang="de-DE"/>
          </a:p>
        </p:txBody>
      </p:sp>
    </p:spTree>
    <p:extLst>
      <p:ext uri="{BB962C8B-B14F-4D97-AF65-F5344CB8AC3E}">
        <p14:creationId xmlns:p14="http://schemas.microsoft.com/office/powerpoint/2010/main" val="24306840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graphicFrame>
        <p:nvGraphicFramePr>
          <p:cNvPr id="7" name="Group 2"/>
          <p:cNvGraphicFramePr>
            <a:graphicFrameLocks noGrp="1"/>
          </p:cNvGraphicFramePr>
          <p:nvPr>
            <p:extLst>
              <p:ext uri="{D42A27DB-BD31-4B8C-83A1-F6EECF244321}">
                <p14:modId xmlns:p14="http://schemas.microsoft.com/office/powerpoint/2010/main" val="3011290879"/>
              </p:ext>
            </p:extLst>
          </p:nvPr>
        </p:nvGraphicFramePr>
        <p:xfrm>
          <a:off x="408954" y="2011680"/>
          <a:ext cx="11375999" cy="4781079"/>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saying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Who's the bully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Happiness (marriage)/Freude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Disgust (rotten potatoes)/Ekel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1593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54803759"/>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Slide Number Placeholder 1"/>
          <p:cNvSpPr>
            <a:spLocks noGrp="1"/>
          </p:cNvSpPr>
          <p:nvPr>
            <p:ph type="sldNum" sz="quarter" idx="12"/>
          </p:nvPr>
        </p:nvSpPr>
        <p:spPr/>
        <p:txBody>
          <a:bodyPr/>
          <a:lstStyle/>
          <a:p>
            <a:fld id="{B6BCD41C-81CA-4817-83D8-EFF29AD0D4B6}"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537486404"/>
              </p:ext>
            </p:extLst>
          </p:nvPr>
        </p:nvGraphicFramePr>
        <p:xfrm>
          <a:off x="408954" y="2011680"/>
          <a:ext cx="11375999" cy="4571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jailbreak,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Slide Number Placeholder 1"/>
          <p:cNvSpPr>
            <a:spLocks noGrp="1"/>
          </p:cNvSpPr>
          <p:nvPr>
            <p:ph type="sldNum" sz="quarter" idx="12"/>
          </p:nvPr>
        </p:nvSpPr>
        <p:spPr/>
        <p:txBody>
          <a:bodyPr/>
          <a:lstStyle/>
          <a:p>
            <a:fld id="{B6BCD41C-81CA-4817-83D8-EFF29AD0D4B6}" type="slidenum">
              <a:rPr lang="de-DE" altLang="de-DE" smtClean="0"/>
              <a:pPr/>
              <a:t>123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6626</Words>
  <Application>Microsoft Office PowerPoint</Application>
  <PresentationFormat>Benutzerdefiniert</PresentationFormat>
  <Paragraphs>1232</Paragraphs>
  <Slides>123</Slides>
  <Notes>123</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123</vt:i4>
      </vt:variant>
    </vt:vector>
  </HeadingPairs>
  <TitlesOfParts>
    <vt:vector size="134"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4 A – Empatizar, Primera Parte</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¿Qué relevancia tiene ésto?</vt:lpstr>
      <vt:lpstr>¿Qué relevancia tiene ésto?</vt:lpstr>
      <vt:lpstr>Cómo los problemas para reconocer las emociones de otros pueden promover la mala interpretación durante la psicosis – ejemplos  </vt:lpstr>
      <vt:lpstr>Conjunto de Tareas 1</vt:lpstr>
      <vt:lpstr>Por favor, nombre algunos sentimientos /emociones humanos</vt:lpstr>
      <vt:lpstr>Por favor, nombre algunos sentimientos /emociones humanos</vt:lpstr>
      <vt:lpstr>Sentimientos/emociones humanos  A veces es fácil entender cómo se siente otra persona ... Especialmente si conoce el contexto ...</vt:lpstr>
      <vt:lpstr>Sentimientos/emociones humanos  A veces es fácil entender cómo se siente otra persona ... Especialmente si conoce el contexto ...</vt:lpstr>
      <vt:lpstr>PowerPoint-Präsentation</vt:lpstr>
      <vt:lpstr>PowerPoint-Präsentation</vt:lpstr>
      <vt:lpstr>Basándose solo en la apariencia, ¿sería posible inferir cuál es el carácter o la profesión de una persona? </vt:lpstr>
      <vt:lpstr>¿Acertaron?</vt:lpstr>
      <vt:lpstr>A donde fueres, haz lo que vieres… Malas interpretaciones comunes de gestos</vt:lpstr>
      <vt:lpstr>A donde fueres, haz lo que vieres… Malas interpretaciones comunes de gestos</vt:lpstr>
      <vt:lpstr>A donde fueres, haz lo que vieres… Malas interpretaciones comunes de gestos</vt:lpstr>
      <vt:lpstr>A donde fueres, haz lo que vieres… Malas interpretaciones comunes de gestos</vt:lpstr>
      <vt:lpstr>Conjunto de Tareas 2</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Opcional: Videoclip</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¡Primera conclusión!</vt:lpstr>
      <vt:lpstr>¡Primera conclusión!</vt:lpstr>
      <vt:lpstr>¡Primera conclusión!</vt:lpstr>
      <vt:lpstr>Conjunto de Tareas 3</vt:lpstr>
      <vt:lpstr>¿Qué planea hacer el hombre?</vt:lpstr>
      <vt:lpstr>¿Qué planea hacer el hombre?</vt:lpstr>
      <vt:lpstr>¿Qué planea hacer el hombre?</vt:lpstr>
      <vt:lpstr>¡La respuesta correcta es la 4c!</vt:lpstr>
      <vt:lpstr>¿Cuál es la intención de la mujer?</vt:lpstr>
      <vt:lpstr>¿Cuál es la intención de la mujer?</vt:lpstr>
      <vt:lpstr>¿Cuál es la intención de la mujer?</vt:lpstr>
      <vt:lpstr>¡La respuesta correcta es la 4a!</vt:lpstr>
      <vt:lpstr>¿Cuál es la intención del hombre?</vt:lpstr>
      <vt:lpstr>¿Cuál es la intención del hombre?</vt:lpstr>
      <vt:lpstr>¿Cuál es la intención del hombre?</vt:lpstr>
      <vt:lpstr>¡La respuesta correcta es la 4c!</vt:lpstr>
      <vt:lpstr>¿Qué está planeando hacer la mujer?</vt:lpstr>
      <vt:lpstr>¿Qué está planeando hacer la mujer?</vt:lpstr>
      <vt:lpstr>¿Qué está planeando hacer la mujer?</vt:lpstr>
      <vt:lpstr>¡La respuesta correcta es la 4a!</vt:lpstr>
      <vt:lpstr>¿Cuál es la intención de la mujer?</vt:lpstr>
      <vt:lpstr>¿Cuál es la intención de la mujer?</vt:lpstr>
      <vt:lpstr>¿Cuál es la intención de la mujer?</vt:lpstr>
      <vt:lpstr>¡La respuesta correcta es la 4b!</vt:lpstr>
      <vt:lpstr>¿Qué está planeando hacer la mujer?</vt:lpstr>
      <vt:lpstr>¿Qué está planeando hacer la mujer?</vt:lpstr>
      <vt:lpstr>¿Qué está planeando hacer la mujer?</vt:lpstr>
      <vt:lpstr>¡La respuesta correcta es la 4b</vt:lpstr>
      <vt:lpstr>¿Cuál es la intención del niño?</vt:lpstr>
      <vt:lpstr>¿Cuál es la intención del niño?</vt:lpstr>
      <vt:lpstr>¿Cuál es la intención del niño?</vt:lpstr>
      <vt:lpstr>¡La respuesta correcta es la 4a!</vt:lpstr>
      <vt:lpstr>¿Qué está planeando hacer el hombre?</vt:lpstr>
      <vt:lpstr>¿Qué está planeando hacer el hombre?</vt:lpstr>
      <vt:lpstr>¿Qué está planeando hacer el hombre?</vt:lpstr>
      <vt:lpstr>¡La respuesta correcta es la 4b!</vt:lpstr>
      <vt:lpstr>¿Cuál es la intención de la mujer?</vt:lpstr>
      <vt:lpstr>¿Cuál es la intención de la mujer?</vt:lpstr>
      <vt:lpstr>¿Cuál es la intención de la mujer?</vt:lpstr>
      <vt:lpstr>¡La respuesta correcta es la 4a!</vt:lpstr>
      <vt:lpstr>¿Cuál es la intención del hombre?</vt:lpstr>
      <vt:lpstr>¿Cuál es la intención del hombre?</vt:lpstr>
      <vt:lpstr>¿Cuál es la intención del hombre?</vt:lpstr>
      <vt:lpstr>¡La respuesta correcta es la 4b!</vt:lpstr>
      <vt:lpstr>Resumen</vt:lpstr>
      <vt:lpstr>Resumen</vt:lpstr>
      <vt:lpstr>Resumen</vt:lpstr>
      <vt:lpstr>Conjunto de Tareas 4</vt:lpstr>
      <vt:lpstr>¿Qué planean los niños?</vt:lpstr>
      <vt:lpstr>¿Qué planean los niños?</vt:lpstr>
      <vt:lpstr>¿Qué planean los niños?</vt:lpstr>
      <vt:lpstr>¿Qué planean los niños?</vt:lpstr>
      <vt:lpstr>¿Qué planean los niños?</vt:lpstr>
      <vt:lpstr>¿Qué hacen los hombres?</vt:lpstr>
      <vt:lpstr>¿Qué hacen los hombres?</vt:lpstr>
      <vt:lpstr>¿Qué hacen los hombres?</vt:lpstr>
      <vt:lpstr>¿Qué hacen los hombres?</vt:lpstr>
      <vt:lpstr>¿Qué hacen los hombres?</vt:lpstr>
      <vt:lpstr>¿Qué hace el niño?</vt:lpstr>
      <vt:lpstr>¿Qué hace el niño?</vt:lpstr>
      <vt:lpstr>¿Qué hace el niño?</vt:lpstr>
      <vt:lpstr>¿Qué hace el niño?</vt:lpstr>
      <vt:lpstr>¿Qué hace el niño?</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437</cp:revision>
  <dcterms:created xsi:type="dcterms:W3CDTF">2004-07-26T08:39:44Z</dcterms:created>
  <dcterms:modified xsi:type="dcterms:W3CDTF">2022-12-12T19:08:06Z</dcterms:modified>
</cp:coreProperties>
</file>