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60"/>
  </p:notesMasterIdLst>
  <p:handoutMasterIdLst>
    <p:handoutMasterId r:id="rId61"/>
  </p:handoutMasterIdLst>
  <p:sldIdLst>
    <p:sldId id="413" r:id="rId2"/>
    <p:sldId id="386" r:id="rId3"/>
    <p:sldId id="406" r:id="rId4"/>
    <p:sldId id="405" r:id="rId5"/>
    <p:sldId id="298" r:id="rId6"/>
    <p:sldId id="415" r:id="rId7"/>
    <p:sldId id="262" r:id="rId8"/>
    <p:sldId id="381" r:id="rId9"/>
    <p:sldId id="340" r:id="rId10"/>
    <p:sldId id="390" r:id="rId11"/>
    <p:sldId id="414" r:id="rId12"/>
    <p:sldId id="408" r:id="rId13"/>
    <p:sldId id="416" r:id="rId14"/>
    <p:sldId id="394" r:id="rId15"/>
    <p:sldId id="358" r:id="rId16"/>
    <p:sldId id="393" r:id="rId17"/>
    <p:sldId id="395" r:id="rId18"/>
    <p:sldId id="312" r:id="rId19"/>
    <p:sldId id="398" r:id="rId20"/>
    <p:sldId id="396" r:id="rId21"/>
    <p:sldId id="360" r:id="rId22"/>
    <p:sldId id="399" r:id="rId23"/>
    <p:sldId id="334" r:id="rId24"/>
    <p:sldId id="300" r:id="rId25"/>
    <p:sldId id="304" r:id="rId26"/>
    <p:sldId id="379" r:id="rId27"/>
    <p:sldId id="284" r:id="rId28"/>
    <p:sldId id="302" r:id="rId29"/>
    <p:sldId id="378" r:id="rId30"/>
    <p:sldId id="354" r:id="rId31"/>
    <p:sldId id="290" r:id="rId32"/>
    <p:sldId id="411" r:id="rId33"/>
    <p:sldId id="361" r:id="rId34"/>
    <p:sldId id="362" r:id="rId35"/>
    <p:sldId id="367" r:id="rId36"/>
    <p:sldId id="372" r:id="rId37"/>
    <p:sldId id="417" r:id="rId38"/>
    <p:sldId id="418" r:id="rId39"/>
    <p:sldId id="419" r:id="rId40"/>
    <p:sldId id="363" r:id="rId41"/>
    <p:sldId id="267" r:id="rId42"/>
    <p:sldId id="268" r:id="rId43"/>
    <p:sldId id="373" r:id="rId44"/>
    <p:sldId id="377" r:id="rId45"/>
    <p:sldId id="291" r:id="rId46"/>
    <p:sldId id="351" r:id="rId47"/>
    <p:sldId id="270" r:id="rId48"/>
    <p:sldId id="274" r:id="rId49"/>
    <p:sldId id="350" r:id="rId50"/>
    <p:sldId id="266" r:id="rId51"/>
    <p:sldId id="400" r:id="rId52"/>
    <p:sldId id="404" r:id="rId53"/>
    <p:sldId id="376" r:id="rId54"/>
    <p:sldId id="410" r:id="rId55"/>
    <p:sldId id="353" r:id="rId56"/>
    <p:sldId id="426" r:id="rId57"/>
    <p:sldId id="423" r:id="rId58"/>
    <p:sldId id="424" r:id="rId59"/>
  </p:sldIdLst>
  <p:sldSz cx="12195175" cy="6858000"/>
  <p:notesSz cx="6797675" cy="9926638"/>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156">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a:srgbClr val="336699"/>
    <a:srgbClr val="E3EFF8"/>
    <a:srgbClr val="004992"/>
    <a:srgbClr val="333333"/>
    <a:srgbClr val="8BB3CE"/>
    <a:srgbClr val="006699"/>
    <a:srgbClr val="C3C3F7"/>
    <a:srgbClr val="8DC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87" autoAdjust="0"/>
    <p:restoredTop sz="87389" autoAdjust="0"/>
  </p:normalViewPr>
  <p:slideViewPr>
    <p:cSldViewPr>
      <p:cViewPr varScale="1">
        <p:scale>
          <a:sx n="58" d="100"/>
          <a:sy n="58" d="100"/>
        </p:scale>
        <p:origin x="728" y="52"/>
      </p:cViewPr>
      <p:guideLst>
        <p:guide orient="horz" pos="4156"/>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FBFA2E4C-F52B-4CD4-A78F-038F5973D7F4}" type="slidenum">
              <a:rPr lang="en-GB" altLang="de-DE"/>
              <a:pPr>
                <a:defRPr/>
              </a:pPr>
              <a:t>‹Nr.›</a:t>
            </a:fld>
            <a:endParaRPr lang="en-GB" altLang="de-DE"/>
          </a:p>
        </p:txBody>
      </p:sp>
    </p:spTree>
    <p:extLst>
      <p:ext uri="{BB962C8B-B14F-4D97-AF65-F5344CB8AC3E}">
        <p14:creationId xmlns:p14="http://schemas.microsoft.com/office/powerpoint/2010/main" val="2286514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vl1pPr>
          </a:lstStyle>
          <a:p>
            <a:pPr>
              <a:defRPr/>
            </a:pPr>
            <a:endParaRPr lang="en-US"/>
          </a:p>
        </p:txBody>
      </p:sp>
      <p:sp>
        <p:nvSpPr>
          <p:cNvPr id="399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vl1pPr>
          </a:lstStyle>
          <a:p>
            <a:pPr>
              <a:defRPr/>
            </a:pPr>
            <a:endParaRPr lang="en-US"/>
          </a:p>
        </p:txBody>
      </p:sp>
      <p:sp>
        <p:nvSpPr>
          <p:cNvPr id="2052"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vl1pPr>
          </a:lstStyle>
          <a:p>
            <a:pPr>
              <a:defRPr/>
            </a:pPr>
            <a:endParaRPr lang="en-US"/>
          </a:p>
        </p:txBody>
      </p:sp>
      <p:sp>
        <p:nvSpPr>
          <p:cNvPr id="399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8CFB98E7-B474-44BE-8F3B-978A8B41E307}" type="slidenum">
              <a:rPr lang="en-US" altLang="de-DE"/>
              <a:pPr>
                <a:defRPr/>
              </a:pPr>
              <a:t>‹Nr.›</a:t>
            </a:fld>
            <a:endParaRPr lang="en-US" altLang="de-DE"/>
          </a:p>
        </p:txBody>
      </p:sp>
    </p:spTree>
    <p:extLst>
      <p:ext uri="{BB962C8B-B14F-4D97-AF65-F5344CB8AC3E}">
        <p14:creationId xmlns:p14="http://schemas.microsoft.com/office/powerpoint/2010/main" val="77478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endParaRPr lang="en-US" altLang="de-DE"/>
          </a:p>
        </p:txBody>
      </p:sp>
    </p:spTree>
    <p:extLst>
      <p:ext uri="{BB962C8B-B14F-4D97-AF65-F5344CB8AC3E}">
        <p14:creationId xmlns:p14="http://schemas.microsoft.com/office/powerpoint/2010/main" val="4119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90488" y="744538"/>
            <a:ext cx="6618287" cy="3722687"/>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297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90488" y="744538"/>
            <a:ext cx="6618287" cy="3722687"/>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405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90488" y="744538"/>
            <a:ext cx="6618287" cy="3722687"/>
          </a:xfrm>
          <a:ln/>
        </p:spPr>
      </p:sp>
      <p:sp>
        <p:nvSpPr>
          <p:cNvPr id="11268"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p>
        </p:txBody>
      </p:sp>
    </p:spTree>
    <p:extLst>
      <p:ext uri="{BB962C8B-B14F-4D97-AF65-F5344CB8AC3E}">
        <p14:creationId xmlns:p14="http://schemas.microsoft.com/office/powerpoint/2010/main" val="244090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3758271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90488" y="744538"/>
            <a:ext cx="6618287" cy="3722687"/>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3758271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90488" y="744538"/>
            <a:ext cx="6618287" cy="3722687"/>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79609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90488" y="744538"/>
            <a:ext cx="6618287" cy="3722687"/>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8810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90488" y="744538"/>
            <a:ext cx="6618287" cy="3722687"/>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690815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90488" y="744538"/>
            <a:ext cx="6618287" cy="3722687"/>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27664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90488" y="744538"/>
            <a:ext cx="6618287" cy="3722687"/>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27664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90488" y="744538"/>
            <a:ext cx="6618287"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82921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90488" y="744538"/>
            <a:ext cx="6618287" cy="3722687"/>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82921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90488" y="744538"/>
            <a:ext cx="6618287" cy="3722687"/>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737435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3795" name="Rectangle 2"/>
          <p:cNvSpPr>
            <a:spLocks noGrp="1" noRot="1" noChangeAspect="1" noChangeArrowheads="1" noTextEdit="1"/>
          </p:cNvSpPr>
          <p:nvPr>
            <p:ph type="sldImg"/>
          </p:nvPr>
        </p:nvSpPr>
        <p:spPr>
          <a:xfrm>
            <a:off x="90488" y="744538"/>
            <a:ext cx="6618287"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8195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90488" y="744538"/>
            <a:ext cx="6618287" cy="3722687"/>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b="0" dirty="0"/>
          </a:p>
        </p:txBody>
      </p:sp>
    </p:spTree>
    <p:extLst>
      <p:ext uri="{BB962C8B-B14F-4D97-AF65-F5344CB8AC3E}">
        <p14:creationId xmlns:p14="http://schemas.microsoft.com/office/powerpoint/2010/main" val="142344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90488" y="744538"/>
            <a:ext cx="6618287" cy="3722687"/>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976655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412368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90488" y="744538"/>
            <a:ext cx="6618287" cy="372268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26546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294720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90488" y="744538"/>
            <a:ext cx="6618287"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101807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90488" y="744538"/>
            <a:ext cx="6618287"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23901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90488" y="744538"/>
            <a:ext cx="6618287" cy="3722687"/>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626199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90488" y="744538"/>
            <a:ext cx="6618287" cy="3722687"/>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011323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90488" y="744538"/>
            <a:ext cx="6618287" cy="37226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996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90488" y="744538"/>
            <a:ext cx="6618287" cy="372268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620734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90488" y="744538"/>
            <a:ext cx="6618287"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04594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90488" y="744538"/>
            <a:ext cx="6618287" cy="3722687"/>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4965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90488" y="744538"/>
            <a:ext cx="6618287" cy="372268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84539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90488" y="744538"/>
            <a:ext cx="6618287" cy="37226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48335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90488" y="744538"/>
            <a:ext cx="6618287" cy="3722687"/>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95134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90488" y="744538"/>
            <a:ext cx="6618287" cy="3722687"/>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4238958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90488" y="744538"/>
            <a:ext cx="6618287" cy="3722687"/>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889877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90488" y="744538"/>
            <a:ext cx="6618287" cy="372268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3265091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90488" y="744538"/>
            <a:ext cx="6618287" cy="372268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909514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439354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39354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90488" y="744538"/>
            <a:ext cx="6618287"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82724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90488" y="744538"/>
            <a:ext cx="6618287" cy="3722687"/>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520669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90488" y="744538"/>
            <a:ext cx="6618287" cy="3722687"/>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21778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90488" y="744538"/>
            <a:ext cx="6618287" cy="3722687"/>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30217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90488" y="744538"/>
            <a:ext cx="6618287" cy="3722687"/>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795204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90488" y="744538"/>
            <a:ext cx="6618287" cy="3722687"/>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0710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99446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90488" y="744538"/>
            <a:ext cx="6618287" cy="3722687"/>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546851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342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208335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35513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dirty="0"/>
          </a:p>
        </p:txBody>
      </p:sp>
    </p:spTree>
    <p:extLst>
      <p:ext uri="{BB962C8B-B14F-4D97-AF65-F5344CB8AC3E}">
        <p14:creationId xmlns:p14="http://schemas.microsoft.com/office/powerpoint/2010/main" val="25998636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3070745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de-DE" altLang="de-DE"/>
          </a:p>
        </p:txBody>
      </p:sp>
    </p:spTree>
    <p:extLst>
      <p:ext uri="{BB962C8B-B14F-4D97-AF65-F5344CB8AC3E}">
        <p14:creationId xmlns:p14="http://schemas.microsoft.com/office/powerpoint/2010/main" val="23366737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p>
        </p:txBody>
      </p:sp>
    </p:spTree>
    <p:extLst>
      <p:ext uri="{BB962C8B-B14F-4D97-AF65-F5344CB8AC3E}">
        <p14:creationId xmlns:p14="http://schemas.microsoft.com/office/powerpoint/2010/main" val="135829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de-DE" altLang="de-DE" dirty="0"/>
          </a:p>
        </p:txBody>
      </p:sp>
    </p:spTree>
    <p:extLst>
      <p:ext uri="{BB962C8B-B14F-4D97-AF65-F5344CB8AC3E}">
        <p14:creationId xmlns:p14="http://schemas.microsoft.com/office/powerpoint/2010/main" val="11616113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Metakognitives Training 1 - Zuschreibungsstil</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44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solidFill>
                  <a:prstClr val="black">
                    <a:tint val="75000"/>
                  </a:prstClr>
                </a:solidFill>
              </a:rPr>
              <a:t>Metakognitives Training 1 - Zuschreibungsstil</a:t>
            </a:r>
            <a:endParaRPr>
              <a:solidFill>
                <a:prstClr val="black">
                  <a:tint val="75000"/>
                </a:prstClr>
              </a:solidFill>
            </a:endParaRPr>
          </a:p>
        </p:txBody>
      </p:sp>
      <p:sp>
        <p:nvSpPr>
          <p:cNvPr id="5" name="Holder 5"/>
          <p:cNvSpPr>
            <a:spLocks noGrp="1"/>
          </p:cNvSpPr>
          <p:nvPr>
            <p:ph type="dt" sz="half" idx="6"/>
          </p:nvPr>
        </p:nvSpPr>
        <p:spPr>
          <a:xfrm>
            <a:off x="609759" y="6377940"/>
            <a:ext cx="2804890" cy="342900"/>
          </a:xfrm>
          <a:prstGeom prst="rect">
            <a:avLst/>
          </a:prstGeom>
        </p:spPr>
        <p:txBody>
          <a:bodyPr lIns="0" tIns="0" rIns="0" bIns="0"/>
          <a:lstStyle>
            <a:lvl1pPr algn="l">
              <a:defRPr>
                <a:solidFill>
                  <a:schemeClr val="tx1">
                    <a:tint val="75000"/>
                  </a:schemeClr>
                </a:solidFill>
              </a:defRPr>
            </a:lvl1pPr>
          </a:lstStyle>
          <a:p>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‹Nr.›</a:t>
            </a:fld>
            <a:endParaRPr>
              <a:solidFill>
                <a:prstClr val="black">
                  <a:tint val="75000"/>
                </a:prstClr>
              </a:solidFill>
            </a:endParaRPr>
          </a:p>
        </p:txBody>
      </p:sp>
    </p:spTree>
    <p:extLst>
      <p:ext uri="{BB962C8B-B14F-4D97-AF65-F5344CB8AC3E}">
        <p14:creationId xmlns:p14="http://schemas.microsoft.com/office/powerpoint/2010/main" val="3124587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Metakognitives Training 1 - Zuschreibungsstil</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1 A – Zuschreibungsstil</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6|22</a:t>
            </a:r>
            <a:endParaRPr lang="de-DE" dirty="0">
              <a:latin typeface="+mj-lt"/>
            </a:endParaRPr>
          </a:p>
        </p:txBody>
      </p:sp>
    </p:spTree>
    <p:extLst>
      <p:ext uri="{BB962C8B-B14F-4D97-AF65-F5344CB8AC3E}">
        <p14:creationId xmlns:p14="http://schemas.microsoft.com/office/powerpoint/2010/main" val="3435742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6146" name="Rectangle 3"/>
          <p:cNvSpPr>
            <a:spLocks noGrp="1" noChangeArrowheads="1"/>
          </p:cNvSpPr>
          <p:nvPr>
            <p:ph idx="1"/>
          </p:nvPr>
        </p:nvSpPr>
        <p:spPr/>
        <p:txBody>
          <a:bodyPr lIns="0" tIns="0" rIns="0" bIns="0">
            <a:noAutofit/>
          </a:bodyPr>
          <a:lstStyle/>
          <a:p>
            <a:pPr marL="0" indent="0" eaLnBrk="1" hangingPunct="1">
              <a:spcAft>
                <a:spcPct val="0"/>
              </a:spcAft>
              <a:buFontTx/>
              <a:buNone/>
              <a:tabLst>
                <a:tab pos="0" algn="l"/>
              </a:tabLst>
            </a:pPr>
            <a:r>
              <a:rPr lang="de-DE" altLang="de-DE" sz="2400" dirty="0">
                <a:solidFill>
                  <a:srgbClr val="004992"/>
                </a:solidFill>
                <a:latin typeface="Calibri Light"/>
              </a:rPr>
              <a:t>Zuschreibung = eigene Erklärungen für das Zustandekommen von Situationen (z.B. Schuldzuweisungen)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8194" name="Rectangle 3"/>
          <p:cNvSpPr>
            <a:spLocks noGrp="1" noChangeArrowheads="1"/>
          </p:cNvSpPr>
          <p:nvPr>
            <p:ph idx="1"/>
          </p:nvPr>
        </p:nvSpPr>
        <p:spPr/>
        <p:txBody>
          <a:bodyPr lIns="0" tIns="0" rIns="0" bIns="0">
            <a:noAutofit/>
          </a:bodyPr>
          <a:lstStyle/>
          <a:p>
            <a:pPr marL="0" indent="0" eaLnBrk="1" hangingPunct="1">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marL="0" indent="0">
              <a:buNone/>
            </a:pPr>
            <a:r>
              <a:rPr lang="de-DE" altLang="de-DE" sz="2400" dirty="0">
                <a:solidFill>
                  <a:srgbClr val="333333"/>
                </a:solidFill>
                <a:latin typeface="Calibri Light"/>
              </a:rPr>
              <a:t>Oft übersehen wir, dass ein und dasselbe Ereignis ganz unterschiedliche Ursachen haben kann.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Zuschreibungsstil</a:t>
            </a:r>
            <a:endParaRPr lang="en-US" sz="3600" dirty="0">
              <a:latin typeface="Calibri Light"/>
            </a:endParaRPr>
          </a:p>
        </p:txBody>
      </p:sp>
      <p:sp>
        <p:nvSpPr>
          <p:cNvPr id="10242" name="Rectangle 3"/>
          <p:cNvSpPr>
            <a:spLocks noGrp="1" noChangeArrowheads="1"/>
          </p:cNvSpPr>
          <p:nvPr>
            <p:ph idx="1"/>
          </p:nvPr>
        </p:nvSpPr>
        <p:spPr/>
        <p:txBody>
          <a:bodyPr lIns="0" tIns="0" rIns="0" bIns="0">
            <a:noAutofit/>
          </a:bodyPr>
          <a:lstStyle/>
          <a:p>
            <a:pPr indent="0" eaLnBrk="1" hangingPunct="1">
              <a:spcAft>
                <a:spcPct val="0"/>
              </a:spcAft>
              <a:buFontTx/>
              <a:buNone/>
              <a:tabLst>
                <a:tab pos="0" algn="l"/>
              </a:tabLst>
            </a:pPr>
            <a:r>
              <a:rPr lang="de-DE" altLang="de-DE" sz="2400" dirty="0">
                <a:solidFill>
                  <a:srgbClr val="004992"/>
                </a:solidFill>
                <a:latin typeface="Calibri Light"/>
              </a:rPr>
              <a:t>Zuschreibung = eigene Erklärungen für das Zustandekommen von Situationen (z.B. Schuldzuweisungen)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Oft übersehen wir, dass ein und dasselbe Ereignis ganz unterschiedliche Ursachen haben kann.</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Welche Ursachen könnte folgende Situation haben?</a:t>
            </a:r>
            <a:br>
              <a:rPr lang="de-DE" altLang="de-DE" sz="2400" b="1" dirty="0">
                <a:solidFill>
                  <a:srgbClr val="336699"/>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Ein Freund erscheint nicht zu einer Verabredung.</a:t>
            </a:r>
            <a:endParaRPr lang="en-US" altLang="de-DE" sz="2400" dirty="0">
              <a:solidFill>
                <a:srgbClr val="333333"/>
              </a:solidFill>
              <a:latin typeface="Calibri Light"/>
              <a:cs typeface="Times New Roman" panose="02020603050405020304" pitchFamily="18" charset="0"/>
            </a:endParaRPr>
          </a:p>
          <a:p>
            <a:pPr indent="0" eaLnBrk="1" hangingPunct="1">
              <a:spcAft>
                <a:spcPct val="0"/>
              </a:spcAft>
              <a:buFontTx/>
              <a:buNone/>
              <a:tabLst>
                <a:tab pos="0" algn="l"/>
              </a:tabLst>
            </a:pPr>
            <a:endParaRPr lang="de-DE" altLang="de-DE" sz="2400" dirty="0">
              <a:latin typeface="Calibri Light"/>
            </a:endParaRP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Gründe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r>
              <a:rPr lang="de-DE" altLang="de-DE" sz="2400" dirty="0">
                <a:solidFill>
                  <a:srgbClr val="336699"/>
                </a:solidFill>
                <a:latin typeface="Calibri Light"/>
                <a:cs typeface="Times New Roman" panose="02020603050405020304" pitchFamily="18" charset="0"/>
              </a:rPr>
              <a:t>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pPr lvl="0" defTabSz="914400" fontAlgn="base">
              <a:spcAft>
                <a:spcPct val="0"/>
              </a:spcAft>
            </a:pPr>
            <a:endParaRPr lang="de-DE" altLang="de-DE" sz="2400" dirty="0">
              <a:solidFill>
                <a:srgbClr val="004992"/>
              </a:solidFill>
              <a:latin typeface="Calibri Light"/>
              <a:cs typeface="Times New Roman" panose="02020603050405020304" pitchFamily="18" charset="0"/>
            </a:endParaRPr>
          </a:p>
          <a:p>
            <a:pPr lvl="0" algn="ctr" defTabSz="914400" fontAlgn="base">
              <a:spcAft>
                <a:spcPct val="0"/>
              </a:spcAft>
            </a:pPr>
            <a:r>
              <a:rPr lang="de-DE" altLang="de-DE" sz="2400" dirty="0">
                <a:solidFill>
                  <a:schemeClr val="tx1"/>
                </a:solidFill>
                <a:latin typeface="Calibri Light"/>
                <a:cs typeface="Times New Roman" panose="02020603050405020304" pitchFamily="18" charset="0"/>
              </a:rPr>
              <a:t>???</a:t>
            </a:r>
            <a:endParaRPr lang="en-GB" altLang="de-DE" sz="2400" dirty="0">
              <a:solidFill>
                <a:schemeClr val="tx1"/>
              </a:solidFill>
              <a:latin typeface="Calibri Light"/>
              <a:cs typeface="Times New Roman" panose="02020603050405020304" pitchFamily="18" charset="0"/>
            </a:endParaRPr>
          </a:p>
          <a:p>
            <a:endParaRPr lang="en-US" dirty="0"/>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dirty="0" err="1">
                <a:latin typeface="Calibri Light"/>
              </a:rPr>
              <a:t>Gründe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Ich bin ihm nicht wichtig genug. Bei anderen hätte er sich das nicht erlaubt.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Er ist vergesslich – er hat sich in der Zeit geirrt.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Sein Auto hatte eine Panne.</a:t>
            </a:r>
            <a:endParaRPr lang="de-DE" altLang="de-DE" sz="2000" dirty="0">
              <a:solidFill>
                <a:srgbClr val="333333"/>
              </a:solidFill>
              <a:latin typeface="Calibri Light"/>
              <a:cs typeface="Times New Roman" panose="02020603050405020304" pitchFamily="18" charset="0"/>
            </a:endParaRPr>
          </a:p>
          <a:p>
            <a:endParaRPr lang="en-US" dirty="0"/>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79382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Weshalb hat Ihr Freund Sie versetzt?</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Zuschreibungsmöglichkeiten ...</a:t>
            </a:r>
          </a:p>
          <a:p>
            <a:endParaRPr lang="en-US" dirty="0"/>
          </a:p>
        </p:txBody>
      </p:sp>
      <p:sp>
        <p:nvSpPr>
          <p:cNvPr id="2" name="Title 1"/>
          <p:cNvSpPr>
            <a:spLocks noGrp="1"/>
          </p:cNvSpPr>
          <p:nvPr>
            <p:ph type="title"/>
          </p:nvPr>
        </p:nvSpPr>
        <p:spPr/>
        <p:txBody>
          <a:bodyPr vert="horz" lIns="0" tIns="0" rIns="0" bIns="0" rtlCol="0" anchor="t">
            <a:noAutofit/>
          </a:bodyPr>
          <a:lstStyle/>
          <a:p>
            <a:pPr defTabSz="914377"/>
            <a:r>
              <a:rPr lang="en-US" sz="3600">
                <a:latin typeface="Calibri Light"/>
              </a:rPr>
              <a:t>Gründe</a:t>
            </a:r>
          </a:p>
        </p:txBody>
      </p:sp>
      <p:graphicFrame>
        <p:nvGraphicFramePr>
          <p:cNvPr id="9" name="Group 68"/>
          <p:cNvGraphicFramePr>
            <a:graphicFrameLocks/>
          </p:cNvGraphicFramePr>
          <p:nvPr>
            <p:extLst>
              <p:ext uri="{D42A27DB-BD31-4B8C-83A1-F6EECF244321}">
                <p14:modId xmlns:p14="http://schemas.microsoft.com/office/powerpoint/2010/main" val="874474291"/>
              </p:ext>
            </p:extLst>
          </p:nvPr>
        </p:nvGraphicFramePr>
        <p:xfrm>
          <a:off x="408955" y="3645024"/>
          <a:ext cx="11376000" cy="2478087"/>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sich selbst</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Ich bin ihm nicht wichtig genug.</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Er ist vergesslich.</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Situation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oder Zufall</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4992"/>
                          </a:solidFill>
                          <a:effectLst/>
                          <a:latin typeface="+mj-lt"/>
                          <a:cs typeface="Times New Roman" pitchFamily="18" charset="0"/>
                        </a:rPr>
                        <a:t>Auto hat Panne.</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en-US" sz="3600">
                <a:latin typeface="Calibri Light"/>
              </a:rPr>
              <a:t>Zuschreibung</a:t>
            </a: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Ereignisse können, wie besprochen, recht unterschiedliche Ursachen haben. </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Darüber hinaus sind oft mehrere Faktoren </a:t>
            </a:r>
            <a:r>
              <a:rPr lang="de-DE" altLang="de-DE" sz="2400" i="1" dirty="0">
                <a:solidFill>
                  <a:srgbClr val="333333"/>
                </a:solidFill>
                <a:latin typeface="Calibri Light"/>
                <a:cs typeface="Times New Roman" panose="02020603050405020304" pitchFamily="18" charset="0"/>
              </a:rPr>
              <a:t>gleichzeitig</a:t>
            </a:r>
            <a:r>
              <a:rPr lang="de-DE" altLang="de-DE" sz="2400" dirty="0">
                <a:solidFill>
                  <a:srgbClr val="333333"/>
                </a:solidFill>
                <a:latin typeface="Calibri Light"/>
                <a:cs typeface="Times New Roman" panose="02020603050405020304" pitchFamily="18" charset="0"/>
              </a:rPr>
              <a:t> beteiligt.</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Dennoch bevorzugen viele Menschen einseitige Erklärungen (z.B. Schuld nur bei anderen anstatt auch bei sich selbst zu suchen oder andersherum).</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23"/>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0482" name="Rectangle 3"/>
          <p:cNvSpPr>
            <a:spLocks noGrp="1" noChangeArrowheads="1"/>
          </p:cNvSpPr>
          <p:nvPr>
            <p:ph idx="1"/>
          </p:nvPr>
        </p:nvSpPr>
        <p:spPr/>
        <p:txBody>
          <a:bodyPr lIns="0" tIns="0" rIns="0" bIns="0">
            <a:noAutofit/>
          </a:bodyPr>
          <a:lstStyle/>
          <a:p>
            <a:pPr eaLnBrk="1" hangingPunct="1">
              <a:spcBef>
                <a:spcPct val="0"/>
              </a:spcBef>
              <a:spcAft>
                <a:spcPct val="0"/>
              </a:spcAft>
              <a:buFontTx/>
              <a:buNone/>
            </a:pPr>
            <a:endParaRPr lang="de-DE" altLang="de-DE" sz="20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Gründe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sich selbst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andere 	</a:t>
            </a:r>
          </a:p>
          <a:p>
            <a:pPr eaLnBrk="1" hangingPunct="1">
              <a:spcBef>
                <a:spcPct val="0"/>
              </a:spcBef>
              <a:spcAft>
                <a:spcPct val="0"/>
              </a:spcAft>
              <a:buFontTx/>
              <a:buNone/>
            </a:pPr>
            <a:endParaRPr lang="de-DE" altLang="de-DE" sz="2400" dirty="0">
              <a:solidFill>
                <a:srgbClr val="004992"/>
              </a:solidFill>
              <a:latin typeface="Calibri Light"/>
            </a:endParaRPr>
          </a:p>
          <a:p>
            <a:pPr eaLnBrk="1" hangingPunct="1">
              <a:spcBef>
                <a:spcPct val="0"/>
              </a:spcBef>
              <a:spcAft>
                <a:spcPct val="0"/>
              </a:spcAft>
              <a:buFontTx/>
              <a:buNone/>
            </a:pPr>
            <a:r>
              <a:rPr lang="de-DE" altLang="de-DE" sz="2400" dirty="0">
                <a:solidFill>
                  <a:srgbClr val="004992"/>
                </a:solidFill>
                <a:latin typeface="Calibri Light"/>
              </a:rPr>
              <a:t>... Situation </a:t>
            </a:r>
          </a:p>
          <a:p>
            <a:pPr eaLnBrk="1" hangingPunct="1">
              <a:spcBef>
                <a:spcPct val="0"/>
              </a:spcBef>
              <a:spcAft>
                <a:spcPct val="0"/>
              </a:spcAft>
              <a:buFontTx/>
              <a:buNone/>
            </a:pPr>
            <a:r>
              <a:rPr lang="de-DE" altLang="de-DE" sz="2400" dirty="0">
                <a:solidFill>
                  <a:srgbClr val="004992"/>
                </a:solidFill>
                <a:latin typeface="Calibri Light"/>
              </a:rPr>
              <a:t>oder Zufall</a:t>
            </a:r>
            <a:endParaRPr lang="en-US" altLang="de-DE" sz="2400" dirty="0">
              <a:solidFill>
                <a:srgbClr val="004992"/>
              </a:solidFill>
              <a:latin typeface="Calibri Light"/>
            </a:endParaRPr>
          </a:p>
          <a:p>
            <a:pPr eaLnBrk="1" hangingPunct="1">
              <a:spcBef>
                <a:spcPct val="0"/>
              </a:spcBef>
              <a:spcAft>
                <a:spcPct val="0"/>
              </a:spcAft>
              <a:buFontTx/>
              <a:buNone/>
            </a:pPr>
            <a:r>
              <a:rPr lang="de-DE" altLang="de-DE" sz="2800" dirty="0">
                <a:solidFill>
                  <a:srgbClr val="004992"/>
                </a:solidFill>
                <a:latin typeface="Calibri Light"/>
              </a:rPr>
              <a:t>	</a:t>
            </a:r>
          </a:p>
          <a:p>
            <a:pPr eaLnBrk="1" hangingPunct="1">
              <a:spcBef>
                <a:spcPct val="0"/>
              </a:spcBef>
              <a:spcAft>
                <a:spcPct val="0"/>
              </a:spcAft>
              <a:buFontTx/>
              <a:buNone/>
            </a:pPr>
            <a:r>
              <a:rPr lang="de-DE" altLang="de-DE" sz="2800" dirty="0">
                <a:solidFill>
                  <a:srgbClr val="004992"/>
                </a:solidFill>
                <a:latin typeface="Calibri Light"/>
              </a:rPr>
              <a:t>		</a:t>
            </a:r>
            <a:endParaRPr lang="en-US" altLang="de-DE" sz="2800" dirty="0">
              <a:solidFill>
                <a:srgbClr val="004992"/>
              </a:solidFill>
              <a:latin typeface="Calibri Light"/>
            </a:endParaRPr>
          </a:p>
        </p:txBody>
      </p:sp>
      <p:grpSp>
        <p:nvGrpSpPr>
          <p:cNvPr id="4" name="Group 3"/>
          <p:cNvGrpSpPr/>
          <p:nvPr/>
        </p:nvGrpSpPr>
        <p:grpSpPr>
          <a:xfrm>
            <a:off x="8736591" y="1988840"/>
            <a:ext cx="3048364" cy="1813172"/>
            <a:chOff x="8881871" y="2248940"/>
            <a:chExt cx="3048364" cy="1813172"/>
          </a:xfrm>
        </p:grpSpPr>
        <p:pic>
          <p:nvPicPr>
            <p:cNvPr id="20483"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2530" name="Rectangle 2"/>
          <p:cNvSpPr>
            <a:spLocks noGrp="1" noChangeArrowheads="1"/>
          </p:cNvSpPr>
          <p:nvPr>
            <p:ph idx="1"/>
          </p:nvPr>
        </p:nvSpPr>
        <p:spPr/>
        <p:txBody>
          <a:bodyPr lIns="0" tIns="0" rIns="0" bIns="0">
            <a:noAutofit/>
          </a:bodyPr>
          <a:lstStyle/>
          <a:p>
            <a:pPr eaLnBrk="1" hangingPunct="1">
              <a:lnSpc>
                <a:spcPct val="100000"/>
              </a:lnSpc>
              <a:spcBef>
                <a:spcPct val="0"/>
              </a:spcBef>
              <a:spcAft>
                <a:spcPct val="0"/>
              </a:spcAft>
              <a:buFontTx/>
              <a:buNone/>
            </a:pPr>
            <a:r>
              <a:rPr lang="de-DE" altLang="de-DE" sz="1800" b="1" dirty="0">
                <a:solidFill>
                  <a:srgbClr val="004992"/>
                </a:solidFill>
                <a:latin typeface="Calibri Light"/>
              </a:rPr>
              <a:t>Gründe ...</a:t>
            </a:r>
          </a:p>
          <a:p>
            <a:pPr eaLnBrk="1" hangingPunct="1">
              <a:lnSpc>
                <a:spcPct val="100000"/>
              </a:lnSpc>
              <a:spcBef>
                <a:spcPct val="0"/>
              </a:spcBef>
              <a:spcAft>
                <a:spcPct val="0"/>
              </a:spcAft>
              <a:buFontTx/>
              <a:buNone/>
            </a:pPr>
            <a:r>
              <a:rPr lang="de-DE" altLang="de-DE" sz="1800" b="1" dirty="0">
                <a:solidFill>
                  <a:srgbClr val="004992"/>
                </a:solidFill>
                <a:latin typeface="Calibri Light"/>
              </a:rPr>
              <a:t>... sich selbst:</a:t>
            </a:r>
          </a:p>
          <a:p>
            <a:pPr eaLnBrk="1" hangingPunct="1">
              <a:lnSpc>
                <a:spcPct val="100000"/>
              </a:lnSpc>
              <a:spcBef>
                <a:spcPct val="0"/>
              </a:spcBef>
              <a:spcAft>
                <a:spcPct val="0"/>
              </a:spcAft>
              <a:buFontTx/>
              <a:buNone/>
            </a:pPr>
            <a:r>
              <a:rPr lang="de-DE" altLang="de-DE" sz="1800" i="1" dirty="0">
                <a:solidFill>
                  <a:srgbClr val="004992"/>
                </a:solidFill>
                <a:latin typeface="Calibri Light"/>
              </a:rPr>
              <a:t>(beeinflussbar)</a:t>
            </a:r>
            <a:r>
              <a:rPr lang="de-DE" altLang="de-DE" sz="1800" dirty="0">
                <a:solidFill>
                  <a:srgbClr val="004992"/>
                </a:solidFill>
                <a:latin typeface="Calibri Light"/>
              </a:rPr>
              <a:t> </a:t>
            </a:r>
          </a:p>
          <a:p>
            <a:pPr marL="501713" lvl="2" indent="-285750">
              <a:lnSpc>
                <a:spcPct val="100000"/>
              </a:lnSpc>
              <a:spcBef>
                <a:spcPct val="0"/>
              </a:spcBef>
              <a:spcAft>
                <a:spcPct val="0"/>
              </a:spcAft>
            </a:pPr>
            <a:r>
              <a:rPr lang="de-DE" altLang="de-DE" dirty="0">
                <a:latin typeface="Calibri Light"/>
              </a:rPr>
              <a:t>ich habe nicht motiviert genug mitgearbeitet</a:t>
            </a:r>
          </a:p>
          <a:p>
            <a:pPr marL="501713" lvl="2" indent="-285750">
              <a:lnSpc>
                <a:spcPct val="100000"/>
              </a:lnSpc>
              <a:spcBef>
                <a:spcPct val="0"/>
              </a:spcBef>
              <a:spcAft>
                <a:spcPct val="0"/>
              </a:spcAft>
            </a:pPr>
            <a:r>
              <a:rPr lang="de-DE" altLang="de-DE" dirty="0">
                <a:latin typeface="Calibri Light"/>
              </a:rPr>
              <a:t>ich habe selbst nicht an Heilung geglaubt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i="1" dirty="0">
                <a:solidFill>
                  <a:srgbClr val="004992"/>
                </a:solidFill>
                <a:latin typeface="Calibri Light"/>
              </a:rPr>
              <a:t>(wenig beeinflussbar)</a:t>
            </a:r>
          </a:p>
          <a:p>
            <a:pPr marL="501713" lvl="2" indent="-285750">
              <a:lnSpc>
                <a:spcPct val="100000"/>
              </a:lnSpc>
              <a:spcBef>
                <a:spcPct val="0"/>
              </a:spcBef>
              <a:spcAft>
                <a:spcPct val="0"/>
              </a:spcAft>
            </a:pPr>
            <a:r>
              <a:rPr lang="de-DE" altLang="de-DE" dirty="0">
                <a:latin typeface="Calibri Light"/>
              </a:rPr>
              <a:t>ich bin unheilbar krank</a:t>
            </a:r>
          </a:p>
          <a:p>
            <a:pPr marL="501713" lvl="2" indent="-285750">
              <a:lnSpc>
                <a:spcPct val="100000"/>
              </a:lnSpc>
              <a:spcBef>
                <a:spcPct val="0"/>
              </a:spcBef>
              <a:spcAft>
                <a:spcPct val="0"/>
              </a:spcAft>
            </a:pPr>
            <a:r>
              <a:rPr lang="de-DE" altLang="de-DE" dirty="0">
                <a:latin typeface="Calibri Light"/>
              </a:rPr>
              <a:t>meine Gene sind halt schlecht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andere:</a:t>
            </a:r>
          </a:p>
          <a:p>
            <a:pPr marL="501713" lvl="2" indent="-285750">
              <a:lnSpc>
                <a:spcPct val="100000"/>
              </a:lnSpc>
              <a:spcBef>
                <a:spcPct val="0"/>
              </a:spcBef>
              <a:spcAft>
                <a:spcPct val="0"/>
              </a:spcAft>
            </a:pPr>
            <a:r>
              <a:rPr lang="de-DE" altLang="de-DE" dirty="0">
                <a:latin typeface="Calibri Light"/>
              </a:rPr>
              <a:t>Ärzte in diesem Krankenhaus haben schlechten Ruf</a:t>
            </a:r>
          </a:p>
          <a:p>
            <a:pPr marL="501713" lvl="2" indent="-285750">
              <a:lnSpc>
                <a:spcPct val="100000"/>
              </a:lnSpc>
              <a:spcBef>
                <a:spcPct val="0"/>
              </a:spcBef>
              <a:spcAft>
                <a:spcPct val="0"/>
              </a:spcAft>
            </a:pPr>
            <a:r>
              <a:rPr lang="de-DE" altLang="de-DE" dirty="0">
                <a:latin typeface="Calibri Light"/>
              </a:rPr>
              <a:t>Krankenhauspersonal hätte sich mehr Zeit &amp; Mühe geben müssen</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einer Situation oder Zufall:</a:t>
            </a:r>
          </a:p>
          <a:p>
            <a:pPr marL="501713" lvl="2" indent="-285750">
              <a:lnSpc>
                <a:spcPct val="100000"/>
              </a:lnSpc>
              <a:spcBef>
                <a:spcPct val="0"/>
              </a:spcBef>
              <a:spcAft>
                <a:spcPct val="0"/>
              </a:spcAft>
            </a:pPr>
            <a:r>
              <a:rPr lang="de-DE" altLang="de-DE" dirty="0">
                <a:latin typeface="Calibri Light"/>
              </a:rPr>
              <a:t>hätte ich nicht mit 6 anderen Patienten auf dem Zimmer gelegen, wäre ich jetzt gesund</a:t>
            </a:r>
          </a:p>
          <a:p>
            <a:pPr marL="501713" lvl="2" indent="-285750">
              <a:lnSpc>
                <a:spcPct val="100000"/>
              </a:lnSpc>
              <a:spcBef>
                <a:spcPct val="0"/>
              </a:spcBef>
              <a:spcAft>
                <a:spcPct val="0"/>
              </a:spcAft>
            </a:pPr>
            <a:r>
              <a:rPr lang="de-DE" altLang="de-DE" dirty="0">
                <a:latin typeface="Calibri Light"/>
              </a:rPr>
              <a:t>wäre Krankenhaus besser ausgestattet, wäre ich geheilt</a:t>
            </a:r>
          </a:p>
          <a:p>
            <a:pPr marL="501713" lvl="2" indent="-285750">
              <a:lnSpc>
                <a:spcPct val="100000"/>
              </a:lnSpc>
              <a:spcBef>
                <a:spcPct val="0"/>
              </a:spcBef>
              <a:spcAft>
                <a:spcPct val="0"/>
              </a:spcAft>
            </a:pPr>
            <a:r>
              <a:rPr lang="de-DE" altLang="de-DE" dirty="0">
                <a:latin typeface="Calibri Light"/>
              </a:rPr>
              <a:t>Heilungsprozess dauert manchmal, bis sich Erfolge einstellen</a:t>
            </a:r>
          </a:p>
          <a:p>
            <a:pPr eaLnBrk="1" hangingPunct="1">
              <a:lnSpc>
                <a:spcPct val="90000"/>
              </a:lnSpc>
              <a:buClr>
                <a:schemeClr val="tx1"/>
              </a:buClr>
              <a:buFont typeface="Wingdings" panose="05000000000000000000" pitchFamily="2" charset="2"/>
              <a:buNone/>
            </a:pPr>
            <a:endParaRPr lang="en-US" altLang="de-DE" sz="1800" dirty="0">
              <a:latin typeface="Calibri Light"/>
            </a:endParaRPr>
          </a:p>
        </p:txBody>
      </p:sp>
      <p:grpSp>
        <p:nvGrpSpPr>
          <p:cNvPr id="9" name="Group 8"/>
          <p:cNvGrpSpPr/>
          <p:nvPr/>
        </p:nvGrpSpPr>
        <p:grpSpPr>
          <a:xfrm>
            <a:off x="8736591" y="1988840"/>
            <a:ext cx="3048364" cy="1813172"/>
            <a:chOff x="8881871" y="2248940"/>
            <a:chExt cx="3048364" cy="1813172"/>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latin typeface="Calibri Light"/>
              </a:rPr>
              <a:t>Sie verlassen das Krankenhaus ohne nennenswerte Besserung.</a:t>
            </a:r>
            <a:endParaRPr lang="en-US" altLang="de-DE" sz="3600" dirty="0">
              <a:latin typeface="Calibri Light"/>
            </a:endParaRPr>
          </a:p>
        </p:txBody>
      </p:sp>
      <p:sp>
        <p:nvSpPr>
          <p:cNvPr id="22530" name="Rectangle 2"/>
          <p:cNvSpPr>
            <a:spLocks noGrp="1" noChangeArrowheads="1"/>
          </p:cNvSpPr>
          <p:nvPr>
            <p:ph idx="1"/>
          </p:nvPr>
        </p:nvSpPr>
        <p:spPr/>
        <p:txBody>
          <a:bodyPr lIns="0" tIns="0" rIns="0" bIns="0">
            <a:noAutofit/>
          </a:bodyPr>
          <a:lstStyle/>
          <a:p>
            <a:pPr eaLnBrk="1" hangingPunct="1">
              <a:lnSpc>
                <a:spcPct val="100000"/>
              </a:lnSpc>
              <a:spcBef>
                <a:spcPct val="0"/>
              </a:spcBef>
              <a:spcAft>
                <a:spcPct val="0"/>
              </a:spcAft>
              <a:buFontTx/>
              <a:buNone/>
            </a:pPr>
            <a:r>
              <a:rPr lang="de-DE" altLang="de-DE" sz="1800" b="1" dirty="0">
                <a:solidFill>
                  <a:srgbClr val="004992"/>
                </a:solidFill>
                <a:latin typeface="Calibri Light"/>
              </a:rPr>
              <a:t>Gründe ...</a:t>
            </a:r>
          </a:p>
          <a:p>
            <a:pPr eaLnBrk="1" hangingPunct="1">
              <a:lnSpc>
                <a:spcPct val="100000"/>
              </a:lnSpc>
              <a:spcBef>
                <a:spcPct val="0"/>
              </a:spcBef>
              <a:spcAft>
                <a:spcPct val="0"/>
              </a:spcAft>
              <a:buFontTx/>
              <a:buNone/>
            </a:pPr>
            <a:r>
              <a:rPr lang="de-DE" altLang="de-DE" sz="1800" b="1" dirty="0">
                <a:solidFill>
                  <a:srgbClr val="004992"/>
                </a:solidFill>
                <a:latin typeface="Calibri Light"/>
              </a:rPr>
              <a:t>... sich selbst:</a:t>
            </a:r>
          </a:p>
          <a:p>
            <a:pPr eaLnBrk="1" hangingPunct="1">
              <a:lnSpc>
                <a:spcPct val="100000"/>
              </a:lnSpc>
              <a:spcBef>
                <a:spcPct val="0"/>
              </a:spcBef>
              <a:spcAft>
                <a:spcPct val="0"/>
              </a:spcAft>
              <a:buFontTx/>
              <a:buNone/>
            </a:pPr>
            <a:r>
              <a:rPr lang="de-DE" altLang="de-DE" sz="1800" i="1" dirty="0">
                <a:solidFill>
                  <a:srgbClr val="004992"/>
                </a:solidFill>
                <a:latin typeface="Calibri Light"/>
              </a:rPr>
              <a:t>(beeinflussbar)</a:t>
            </a:r>
            <a:r>
              <a:rPr lang="de-DE" altLang="de-DE" sz="1800" dirty="0">
                <a:solidFill>
                  <a:srgbClr val="004992"/>
                </a:solidFill>
                <a:latin typeface="Calibri Light"/>
              </a:rPr>
              <a:t> </a:t>
            </a:r>
          </a:p>
          <a:p>
            <a:pPr marL="501713" lvl="2" indent="-285750">
              <a:lnSpc>
                <a:spcPct val="100000"/>
              </a:lnSpc>
              <a:spcBef>
                <a:spcPct val="0"/>
              </a:spcBef>
              <a:spcAft>
                <a:spcPct val="0"/>
              </a:spcAft>
            </a:pPr>
            <a:r>
              <a:rPr lang="de-DE" altLang="de-DE" dirty="0">
                <a:latin typeface="Calibri Light"/>
              </a:rPr>
              <a:t>ich habe nicht motiviert genug mitgearbeitet</a:t>
            </a:r>
          </a:p>
          <a:p>
            <a:pPr marL="501713" lvl="2" indent="-285750">
              <a:lnSpc>
                <a:spcPct val="100000"/>
              </a:lnSpc>
              <a:spcBef>
                <a:spcPct val="0"/>
              </a:spcBef>
              <a:spcAft>
                <a:spcPct val="0"/>
              </a:spcAft>
            </a:pPr>
            <a:r>
              <a:rPr lang="de-DE" altLang="de-DE" dirty="0">
                <a:latin typeface="Calibri Light"/>
              </a:rPr>
              <a:t>ich habe selbst nicht an Heilung geglaubt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i="1" dirty="0">
                <a:solidFill>
                  <a:srgbClr val="004992"/>
                </a:solidFill>
                <a:latin typeface="Calibri Light"/>
              </a:rPr>
              <a:t>(wenig beeinflussbar)</a:t>
            </a:r>
          </a:p>
          <a:p>
            <a:pPr marL="501713" lvl="2" indent="-285750">
              <a:lnSpc>
                <a:spcPct val="100000"/>
              </a:lnSpc>
              <a:spcBef>
                <a:spcPct val="0"/>
              </a:spcBef>
              <a:spcAft>
                <a:spcPct val="0"/>
              </a:spcAft>
            </a:pPr>
            <a:r>
              <a:rPr lang="de-DE" altLang="de-DE" dirty="0">
                <a:latin typeface="Calibri Light"/>
              </a:rPr>
              <a:t>ich bin unheilbar krank</a:t>
            </a:r>
          </a:p>
          <a:p>
            <a:pPr marL="501713" lvl="2" indent="-285750">
              <a:lnSpc>
                <a:spcPct val="100000"/>
              </a:lnSpc>
              <a:spcBef>
                <a:spcPct val="0"/>
              </a:spcBef>
              <a:spcAft>
                <a:spcPct val="0"/>
              </a:spcAft>
            </a:pPr>
            <a:r>
              <a:rPr lang="de-DE" altLang="de-DE" dirty="0">
                <a:latin typeface="Calibri Light"/>
              </a:rPr>
              <a:t>meine Gene sind halt schlecht</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andere:</a:t>
            </a:r>
          </a:p>
          <a:p>
            <a:pPr marL="501713" lvl="2" indent="-285750">
              <a:lnSpc>
                <a:spcPct val="100000"/>
              </a:lnSpc>
              <a:spcBef>
                <a:spcPct val="0"/>
              </a:spcBef>
              <a:spcAft>
                <a:spcPct val="0"/>
              </a:spcAft>
            </a:pPr>
            <a:r>
              <a:rPr lang="de-DE" altLang="de-DE" dirty="0">
                <a:latin typeface="Calibri Light"/>
              </a:rPr>
              <a:t>Ärzte in diesem Krankenhaus haben schlechten Ruf</a:t>
            </a:r>
          </a:p>
          <a:p>
            <a:pPr marL="501713" lvl="2" indent="-285750">
              <a:lnSpc>
                <a:spcPct val="100000"/>
              </a:lnSpc>
              <a:spcBef>
                <a:spcPct val="0"/>
              </a:spcBef>
              <a:spcAft>
                <a:spcPct val="0"/>
              </a:spcAft>
            </a:pPr>
            <a:r>
              <a:rPr lang="de-DE" altLang="de-DE" dirty="0">
                <a:latin typeface="Calibri Light"/>
              </a:rPr>
              <a:t>Krankenhauspersonal hätte sich mehr Zeit &amp; Mühe geben müssen</a:t>
            </a:r>
          </a:p>
          <a:p>
            <a:pPr eaLnBrk="1" hangingPunct="1">
              <a:lnSpc>
                <a:spcPct val="100000"/>
              </a:lnSpc>
              <a:spcBef>
                <a:spcPct val="0"/>
              </a:spcBef>
              <a:spcAft>
                <a:spcPct val="0"/>
              </a:spcAft>
              <a:buClr>
                <a:schemeClr val="tx1"/>
              </a:buClr>
              <a:buFont typeface="Wingdings" panose="05000000000000000000" pitchFamily="2" charset="2"/>
              <a:buNone/>
            </a:pPr>
            <a:r>
              <a:rPr lang="de-DE" altLang="de-DE" sz="1800" b="1" dirty="0">
                <a:solidFill>
                  <a:srgbClr val="004992"/>
                </a:solidFill>
                <a:latin typeface="Calibri Light"/>
              </a:rPr>
              <a:t>... einer Situation oder Zufall:</a:t>
            </a:r>
          </a:p>
          <a:p>
            <a:pPr marL="501713" lvl="2" indent="-285750">
              <a:lnSpc>
                <a:spcPct val="100000"/>
              </a:lnSpc>
              <a:spcBef>
                <a:spcPct val="0"/>
              </a:spcBef>
              <a:spcAft>
                <a:spcPct val="0"/>
              </a:spcAft>
            </a:pPr>
            <a:r>
              <a:rPr lang="de-DE" altLang="de-DE" dirty="0">
                <a:latin typeface="Calibri Light"/>
              </a:rPr>
              <a:t>hätte ich nicht mit 6 anderen Patienten auf dem Zimmer gelegen, wäre ich jetzt gesund</a:t>
            </a:r>
          </a:p>
          <a:p>
            <a:pPr marL="501713" lvl="2" indent="-285750">
              <a:lnSpc>
                <a:spcPct val="100000"/>
              </a:lnSpc>
              <a:spcBef>
                <a:spcPct val="0"/>
              </a:spcBef>
              <a:spcAft>
                <a:spcPct val="0"/>
              </a:spcAft>
            </a:pPr>
            <a:r>
              <a:rPr lang="de-DE" altLang="de-DE" dirty="0">
                <a:latin typeface="Calibri Light"/>
              </a:rPr>
              <a:t>wäre Krankenhaus besser ausgestattet, wäre ich geheilt</a:t>
            </a:r>
          </a:p>
          <a:p>
            <a:pPr marL="501713" lvl="2" indent="-285750">
              <a:lnSpc>
                <a:spcPct val="100000"/>
              </a:lnSpc>
              <a:spcBef>
                <a:spcPct val="0"/>
              </a:spcBef>
              <a:spcAft>
                <a:spcPct val="0"/>
              </a:spcAft>
            </a:pPr>
            <a:r>
              <a:rPr lang="de-DE" altLang="de-DE" dirty="0">
                <a:latin typeface="Calibri Light"/>
              </a:rPr>
              <a:t>Heilungsprozess dauert manchmal, bis sich Erfolge einstellen</a:t>
            </a:r>
          </a:p>
          <a:p>
            <a:pPr eaLnBrk="1" hangingPunct="1">
              <a:lnSpc>
                <a:spcPct val="90000"/>
              </a:lnSpc>
              <a:buClr>
                <a:schemeClr val="tx1"/>
              </a:buClr>
              <a:buFont typeface="Wingdings" panose="05000000000000000000" pitchFamily="2" charset="2"/>
              <a:buNone/>
            </a:pPr>
            <a:endParaRPr lang="en-US" altLang="de-DE" sz="1800" dirty="0">
              <a:latin typeface="Calibri Light"/>
            </a:endParaRPr>
          </a:p>
        </p:txBody>
      </p:sp>
      <p:grpSp>
        <p:nvGrpSpPr>
          <p:cNvPr id="9" name="Group 8"/>
          <p:cNvGrpSpPr/>
          <p:nvPr/>
        </p:nvGrpSpPr>
        <p:grpSpPr>
          <a:xfrm>
            <a:off x="8736591" y="1988840"/>
            <a:ext cx="3048364" cy="1813172"/>
            <a:chOff x="8881871" y="2248940"/>
            <a:chExt cx="3048364" cy="1813172"/>
          </a:xfrm>
        </p:grpSpPr>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12"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b="1" dirty="0">
                <a:solidFill>
                  <a:srgbClr val="FF5050"/>
                </a:solidFill>
                <a:latin typeface="Calibri Light"/>
              </a:rPr>
              <a:t>Vorsicht vor einseitigen Zuschreibungen</a:t>
            </a:r>
          </a:p>
        </p:txBody>
      </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425581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8"/>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t>Sie verlassen das Krankenhaus ohne nennenswerte Besserung.</a:t>
            </a:r>
            <a:endParaRPr lang="en-US" altLang="de-DE" sz="3600" dirty="0">
              <a:latin typeface="Calibri Light"/>
            </a:endParaRPr>
          </a:p>
        </p:txBody>
      </p:sp>
      <p:sp>
        <p:nvSpPr>
          <p:cNvPr id="26626" name="Rectangle 2"/>
          <p:cNvSpPr>
            <a:spLocks noGrp="1" noChangeArrowheads="1"/>
          </p:cNvSpPr>
          <p:nvPr>
            <p:ph idx="1"/>
          </p:nvPr>
        </p:nvSpPr>
        <p:spPr>
          <a:xfrm>
            <a:off x="408955" y="2204864"/>
            <a:ext cx="7680960" cy="4248000"/>
          </a:xfrm>
        </p:spPr>
        <p:txBody>
          <a:bodyPr lIns="0" tIns="0" rIns="0" bIns="0">
            <a:noAutofit/>
          </a:bodyPr>
          <a:lstStyle/>
          <a:p>
            <a:pPr>
              <a:spcAft>
                <a:spcPct val="0"/>
              </a:spcAft>
            </a:pPr>
            <a:r>
              <a:rPr lang="de-DE" altLang="de-DE" sz="2400" dirty="0">
                <a:solidFill>
                  <a:srgbClr val="004992"/>
                </a:solidFill>
                <a:latin typeface="Calibri Light"/>
              </a:rPr>
              <a:t>Überlegen Sie sich jetzt ausgewogene Antworten, welche mehrere Ursachenquellen einbeziehen</a:t>
            </a:r>
            <a:br>
              <a:rPr lang="de-DE" altLang="de-DE" sz="2400" dirty="0">
                <a:solidFill>
                  <a:srgbClr val="004992"/>
                </a:solidFill>
                <a:latin typeface="Calibri Light"/>
              </a:rPr>
            </a:br>
            <a:r>
              <a:rPr lang="de-DE" altLang="de-DE" sz="2400" dirty="0">
                <a:solidFill>
                  <a:srgbClr val="004992"/>
                </a:solidFill>
                <a:latin typeface="Calibri Light"/>
              </a:rPr>
              <a:t>(Mischung andere, Situation &amp; selbst)</a:t>
            </a:r>
            <a:endParaRPr lang="de-DE" altLang="de-DE" sz="2200" dirty="0">
              <a:solidFill>
                <a:srgbClr val="004992"/>
              </a:solidFill>
              <a:latin typeface="Calibri Light"/>
            </a:endParaRPr>
          </a:p>
          <a:p>
            <a:pPr indent="0" eaLnBrk="1" hangingPunct="1">
              <a:lnSpc>
                <a:spcPct val="100000"/>
              </a:lnSpc>
              <a:spcBef>
                <a:spcPct val="0"/>
              </a:spcBef>
              <a:spcAft>
                <a:spcPct val="0"/>
              </a:spcAft>
              <a:buFontTx/>
              <a:buNone/>
            </a:pPr>
            <a:endParaRPr lang="de-DE" altLang="de-DE" sz="2200" dirty="0">
              <a:latin typeface="Calibri Light"/>
            </a:endParaRP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s Personal hatte wenig Zeit für mich. Andererseits hätte ich mehr Unterstützung einfordern können und regelmäßiger an den Gruppenangeboten teilne</a:t>
            </a: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len. Die Behandlung wäre dann vielleicht erfolgreicher verlaufen.“„Vielleicht sollte ich bezüglich des Heilungsprozesses geduldiger sein. Bestimmt kann</a:t>
            </a:r>
          </a:p>
          <a:p>
            <a:pPr indent="0" eaLnBrk="1" hangingPunct="1">
              <a:lnSpc>
                <a:spcPct val="100000"/>
              </a:lnSpc>
              <a:spcBef>
                <a:spcPct val="0"/>
              </a:spcBef>
              <a:spcAft>
                <a:spcPct val="0"/>
              </a:spcAft>
              <a:buFontTx/>
              <a:buNone/>
            </a:pPr>
            <a:r>
              <a:rPr lang="de-DE" altLang="de-DE" sz="2200" dirty="0">
                <a:solidFill>
                  <a:srgbClr val="333333"/>
                </a:solidFill>
                <a:latin typeface="Calibri Light"/>
              </a:rPr>
              <a:t>???</a:t>
            </a:r>
            <a:r>
              <a:rPr lang="de-DE" altLang="de-DE" sz="2200" dirty="0">
                <a:solidFill>
                  <a:schemeClr val="bg1"/>
                </a:solidFill>
                <a:latin typeface="Calibri Light"/>
              </a:rPr>
              <a:t> in Zukunft durch kompetente Therapeuten geholfen werden.“</a:t>
            </a:r>
            <a:endParaRPr lang="en-US" altLang="de-DE" sz="2200" dirty="0">
              <a:solidFill>
                <a:schemeClr val="bg1"/>
              </a:solidFill>
              <a:latin typeface="Calibri Light"/>
            </a:endParaRPr>
          </a:p>
        </p:txBody>
      </p:sp>
      <p:grpSp>
        <p:nvGrpSpPr>
          <p:cNvPr id="10" name="Group 9"/>
          <p:cNvGrpSpPr/>
          <p:nvPr/>
        </p:nvGrpSpPr>
        <p:grpSpPr>
          <a:xfrm>
            <a:off x="8736591" y="1988840"/>
            <a:ext cx="3048364" cy="1813172"/>
            <a:chOff x="8881871" y="2248940"/>
            <a:chExt cx="3048364" cy="1813172"/>
          </a:xfrm>
        </p:grpSpPr>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12</a:t>
            </a:fld>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8"/>
          <p:cNvSpPr>
            <a:spLocks noGrp="1" noChangeArrowheads="1"/>
          </p:cNvSpPr>
          <p:nvPr>
            <p:ph type="title"/>
          </p:nvPr>
        </p:nvSpPr>
        <p:spPr>
          <a:xfrm>
            <a:off x="408955" y="1124744"/>
            <a:ext cx="11376000" cy="720000"/>
          </a:xfrm>
        </p:spPr>
        <p:txBody>
          <a:bodyPr vert="horz" lIns="0" tIns="0" rIns="0" bIns="0" rtlCol="0" anchor="t">
            <a:noAutofit/>
          </a:bodyPr>
          <a:lstStyle/>
          <a:p>
            <a:pPr defTabSz="914377"/>
            <a:r>
              <a:rPr lang="de-DE" altLang="de-DE" sz="3600" dirty="0"/>
              <a:t>Sie verlassen das Krankenhaus ohne nennenswerte Besserung.</a:t>
            </a:r>
            <a:endParaRPr lang="en-US" altLang="de-DE" sz="3600" dirty="0">
              <a:latin typeface="Calibri Light"/>
            </a:endParaRPr>
          </a:p>
        </p:txBody>
      </p:sp>
      <p:sp>
        <p:nvSpPr>
          <p:cNvPr id="26626" name="Rectangle 2"/>
          <p:cNvSpPr>
            <a:spLocks noGrp="1" noChangeArrowheads="1"/>
          </p:cNvSpPr>
          <p:nvPr>
            <p:ph idx="1"/>
          </p:nvPr>
        </p:nvSpPr>
        <p:spPr>
          <a:xfrm>
            <a:off x="408955" y="2204864"/>
            <a:ext cx="7680960" cy="4248000"/>
          </a:xfrm>
        </p:spPr>
        <p:txBody>
          <a:bodyPr lIns="0" tIns="0" rIns="0" bIns="0">
            <a:noAutofit/>
          </a:bodyPr>
          <a:lstStyle/>
          <a:p>
            <a:pPr>
              <a:spcAft>
                <a:spcPct val="0"/>
              </a:spcAft>
            </a:pPr>
            <a:r>
              <a:rPr lang="de-DE" altLang="de-DE" sz="2400" dirty="0">
                <a:latin typeface="Calibri Light"/>
              </a:rPr>
              <a:t>Überlegen Sie sich jetzt ausgewogene Antworten, welche mehrere Ursachenquellen einbeziehen</a:t>
            </a:r>
            <a:br>
              <a:rPr lang="de-DE" altLang="de-DE" sz="2400" dirty="0">
                <a:latin typeface="Calibri Light"/>
              </a:rPr>
            </a:br>
            <a:r>
              <a:rPr lang="de-DE" altLang="de-DE" sz="2400" dirty="0">
                <a:latin typeface="Calibri Light"/>
              </a:rPr>
              <a:t>(Mischung andere, Situation &amp; selbst)</a:t>
            </a:r>
          </a:p>
          <a:p>
            <a:pPr marL="342900" lvl="0" indent="-342900" defTabSz="914400" eaLnBrk="0" hangingPunct="0">
              <a:spcAft>
                <a:spcPct val="0"/>
              </a:spcAft>
              <a:buFont typeface="Arial" panose="020B0604020202020204" pitchFamily="34" charset="0"/>
              <a:buChar char="•"/>
            </a:pPr>
            <a:r>
              <a:rPr lang="de-DE" altLang="de-DE" sz="2200" dirty="0">
                <a:solidFill>
                  <a:srgbClr val="333333"/>
                </a:solidFill>
                <a:latin typeface="Calibri Light"/>
                <a:cs typeface="Times New Roman" panose="02020603050405020304" pitchFamily="18" charset="0"/>
              </a:rPr>
              <a:t>„Das Personal hatte wenig Zeit für mich. Andererseits hätte ich mehr Unterstützung einfordern können und regelmäßiger an den Gruppenangeboten teilnehmen sollen. Die Behandlung wäre dann vielleicht erfolgreicher verlaufen.“</a:t>
            </a:r>
          </a:p>
          <a:p>
            <a:pPr marL="342900" lvl="0" indent="-342900" defTabSz="914400" eaLnBrk="0" hangingPunct="0">
              <a:spcAft>
                <a:spcPct val="0"/>
              </a:spcAft>
              <a:buFont typeface="Arial" panose="020B0604020202020204" pitchFamily="34" charset="0"/>
              <a:buChar char="•"/>
            </a:pPr>
            <a:r>
              <a:rPr lang="de-DE" altLang="de-DE" sz="2200" dirty="0">
                <a:solidFill>
                  <a:srgbClr val="333333"/>
                </a:solidFill>
                <a:latin typeface="Calibri Light"/>
                <a:cs typeface="Times New Roman" panose="02020603050405020304" pitchFamily="18" charset="0"/>
              </a:rPr>
              <a:t>„Vielleicht sollte ich bezüglich des Heilungsprozesses geduldiger sein. Bestimmt kann mir in Zukunft durch kompetente Therapeuten geholfen werden.“</a:t>
            </a:r>
            <a:endParaRPr lang="en-US" altLang="de-DE" sz="2200" dirty="0">
              <a:solidFill>
                <a:srgbClr val="FF0066"/>
              </a:solidFill>
              <a:latin typeface="Calibri Light"/>
              <a:cs typeface="Times New Roman" panose="02020603050405020304" pitchFamily="18" charset="0"/>
            </a:endParaRPr>
          </a:p>
          <a:p>
            <a:pPr>
              <a:spcAft>
                <a:spcPct val="0"/>
              </a:spcAft>
            </a:pPr>
            <a:endParaRPr lang="de-DE" altLang="de-DE" sz="2200" dirty="0">
              <a:latin typeface="Calibri Light"/>
            </a:endParaRPr>
          </a:p>
        </p:txBody>
      </p:sp>
      <p:grpSp>
        <p:nvGrpSpPr>
          <p:cNvPr id="10" name="Group 9"/>
          <p:cNvGrpSpPr/>
          <p:nvPr/>
        </p:nvGrpSpPr>
        <p:grpSpPr>
          <a:xfrm>
            <a:off x="8736591" y="1988840"/>
            <a:ext cx="3048364" cy="1813172"/>
            <a:chOff x="8881871" y="2248940"/>
            <a:chExt cx="3048364" cy="1813172"/>
          </a:xfrm>
        </p:grpSpPr>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71" y="22489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9"/>
            <p:cNvSpPr>
              <a:spLocks noChangeArrowheads="1"/>
            </p:cNvSpPr>
            <p:nvPr/>
          </p:nvSpPr>
          <p:spPr bwMode="auto">
            <a:xfrm>
              <a:off x="10058027" y="2248940"/>
              <a:ext cx="1872208" cy="936104"/>
            </a:xfrm>
            <a:prstGeom prst="wedgeRoundRectCallout">
              <a:avLst>
                <a:gd name="adj1" fmla="val -76964"/>
                <a:gd name="adj2" fmla="val 27954"/>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None/>
              </a:pPr>
              <a:r>
                <a:rPr lang="de-DE" altLang="de-DE" sz="1800" dirty="0">
                  <a:latin typeface="Calibri Light"/>
                </a:rPr>
                <a:t>Hör auf mir ständig hinterher zu laufen!</a:t>
              </a:r>
            </a:p>
          </p:txBody>
        </p:sp>
      </p:gr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9913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786" name="Group 2"/>
          <p:cNvGraphicFramePr>
            <a:graphicFrameLocks noGrp="1"/>
          </p:cNvGraphicFramePr>
          <p:nvPr>
            <p:extLst>
              <p:ext uri="{D42A27DB-BD31-4B8C-83A1-F6EECF244321}">
                <p14:modId xmlns:p14="http://schemas.microsoft.com/office/powerpoint/2010/main" val="270115030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nicht bedroht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0736"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1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806" name="Group 22"/>
          <p:cNvGraphicFramePr>
            <a:graphicFrameLocks noGrp="1"/>
          </p:cNvGraphicFramePr>
          <p:nvPr>
            <p:extLst>
              <p:ext uri="{D42A27DB-BD31-4B8C-83A1-F6EECF244321}">
                <p14:modId xmlns:p14="http://schemas.microsoft.com/office/powerpoint/2010/main" val="82362804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edel &amp; ritterlich, Verantwortung zu übernehmen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nicht bedroht</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2784" name="Rectangle 24"/>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negative Ereignisse!</a:t>
            </a:r>
          </a:p>
        </p:txBody>
      </p:sp>
      <p:pic>
        <p:nvPicPr>
          <p:cNvPr id="18"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4738" name="Group 2"/>
          <p:cNvGraphicFramePr>
            <a:graphicFrameLocks noGrp="1"/>
          </p:cNvGraphicFramePr>
          <p:nvPr>
            <p:extLst>
              <p:ext uri="{D42A27DB-BD31-4B8C-83A1-F6EECF244321}">
                <p14:modId xmlns:p14="http://schemas.microsoft.com/office/powerpoint/2010/main" val="2479442763"/>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mein Fehler! Ich muss mich bei den Fans entschuldigen!“)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mindert Selbstwertgefühl</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edel &amp; ritterlich, Verantwortung zu übernehmen</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„Das war die Schuld des Torwarts!“; „Sonntagsspiele haben immer so ihre eigene Dynamik.“)</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ungern gesehen, Verantwortung abzuwälzen („macht es sich zu leicht!“)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a:t>
                      </a:r>
                      <a:r>
                        <a:rPr kumimoji="0" lang="de-DE" sz="2000" b="0" i="0" u="none" strike="noStrike" cap="none" normalizeH="0" baseline="0" dirty="0">
                          <a:ln>
                            <a:noFill/>
                          </a:ln>
                          <a:solidFill>
                            <a:srgbClr val="333333"/>
                          </a:solidFill>
                          <a:effectLst/>
                          <a:latin typeface="Calibri Light"/>
                          <a:cs typeface="Times New Roman" pitchFamily="18" charset="0"/>
                        </a:rPr>
                        <a:t> Selbstwertgefühl nicht bedroht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4832"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21"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0882" name="Group 2"/>
          <p:cNvGraphicFramePr>
            <a:graphicFrameLocks noGrp="1"/>
          </p:cNvGraphicFramePr>
          <p:nvPr>
            <p:extLst>
              <p:ext uri="{D42A27DB-BD31-4B8C-83A1-F6EECF244321}">
                <p14:modId xmlns:p14="http://schemas.microsoft.com/office/powerpoint/2010/main" val="45225040"/>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Ich habe gerade ein Formtief, ich komme wieder!“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„Das ist natürlich ärgerlich, aber ich denke, dass ich so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chemeClr val="tx1"/>
                          </a:solidFill>
                          <a:effectLst/>
                          <a:latin typeface="Calibri Light"/>
                          <a:cs typeface="Times New Roman" pitchFamily="18" charset="0"/>
                        </a:rPr>
                        <a:t> </a:t>
                      </a:r>
                      <a:r>
                        <a:rPr kumimoji="0" lang="de-DE" sz="2000" b="0" i="0" u="none" strike="noStrike" cap="none" normalizeH="0" baseline="0" dirty="0">
                          <a:ln>
                            <a:noFill/>
                          </a:ln>
                          <a:solidFill>
                            <a:schemeClr val="bg1"/>
                          </a:solidFill>
                          <a:effectLst/>
                          <a:latin typeface="Calibri Light"/>
                          <a:cs typeface="Times New Roman" pitchFamily="18" charset="0"/>
                        </a:rPr>
                        <a:t>manche andere 100%ige Torchance dafür vereitelt habe...“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6877" name="Rectangle 13"/>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22"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2" cy="63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50" name="Group 38"/>
          <p:cNvGraphicFramePr>
            <a:graphicFrameLocks noGrp="1"/>
          </p:cNvGraphicFramePr>
          <p:nvPr>
            <p:extLst>
              <p:ext uri="{D42A27DB-BD31-4B8C-83A1-F6EECF244321}">
                <p14:modId xmlns:p14="http://schemas.microsoft.com/office/powerpoint/2010/main" val="1167731462"/>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„Ich habe gerade ein Formtief, ich komme wieder!“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„Das ist natürlich ärgerlich, aber ich denke, dass ich so manche andere 100%ige Torchance dafür vereitelt habe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38925" name="Rectangle 40"/>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negative Ereignisse!</a:t>
            </a:r>
          </a:p>
        </p:txBody>
      </p:sp>
      <p:pic>
        <p:nvPicPr>
          <p:cNvPr id="19" name="Picture 13" descr="Ballack"/>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14"/>
          <p:cNvSpPr>
            <a:spLocks noChangeArrowheads="1"/>
          </p:cNvSpPr>
          <p:nvPr/>
        </p:nvSpPr>
        <p:spPr bwMode="auto">
          <a:xfrm>
            <a:off x="2586714" y="2372156"/>
            <a:ext cx="2887388" cy="999286"/>
          </a:xfrm>
          <a:prstGeom prst="wedgeRoundRectCallout">
            <a:avLst>
              <a:gd name="adj1" fmla="val -49639"/>
              <a:gd name="adj2" fmla="val 118394"/>
              <a:gd name="adj3" fmla="val 16667"/>
            </a:avLst>
          </a:prstGeom>
          <a:solidFill>
            <a:schemeClr val="bg1"/>
          </a:solidFill>
          <a:ln w="9525">
            <a:solidFill>
              <a:schemeClr val="tx1"/>
            </a:solidFill>
            <a:miter lim="800000"/>
            <a:headEnd/>
            <a:tailEnd/>
          </a:ln>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Hätten Sie besser aufgepasst, wäre es zu keinem Gegentor gekommen! </a:t>
            </a:r>
            <a:endParaRPr lang="en-GB" altLang="de-DE" sz="1800" dirty="0">
              <a:latin typeface="Calibri Light"/>
            </a:endParaRPr>
          </a:p>
        </p:txBody>
      </p:sp>
      <p:pic>
        <p:nvPicPr>
          <p:cNvPr id="10"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36948" y="2291323"/>
            <a:ext cx="633621" cy="6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18</a:t>
            </a:fld>
            <a:endParaRPr lang="de-DE"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6"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40973"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4"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graphicFrame>
        <p:nvGraphicFramePr>
          <p:cNvPr id="257026" name="Group 2"/>
          <p:cNvGraphicFramePr>
            <a:graphicFrameLocks noGrp="1"/>
          </p:cNvGraphicFramePr>
          <p:nvPr>
            <p:extLst>
              <p:ext uri="{D42A27DB-BD31-4B8C-83A1-F6EECF244321}">
                <p14:modId xmlns:p14="http://schemas.microsoft.com/office/powerpoint/2010/main" val="409446793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FFFFFF"/>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FFFFFF"/>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en-CA" sz="2000" b="1"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wird nicht gestärkt</a:t>
                      </a:r>
                      <a:endParaRPr kumimoji="0" lang="en-GB"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1" i="0" u="none" strike="noStrike" cap="none" normalizeH="0" baseline="0" dirty="0">
                          <a:ln>
                            <a:noFill/>
                          </a:ln>
                          <a:solidFill>
                            <a:srgbClr val="004992"/>
                          </a:solidFill>
                          <a:effectLst/>
                          <a:latin typeface="Calibri Light"/>
                          <a:cs typeface="Times New Roman" pitchFamily="18" charset="0"/>
                        </a:rPr>
                        <a:t>???</a:t>
                      </a:r>
                      <a:r>
                        <a:rPr kumimoji="0" lang="de-DE" sz="2000" b="1"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2358" cy="64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30" name="Group 2"/>
          <p:cNvGraphicFramePr>
            <a:graphicFrameLocks noGrp="1"/>
          </p:cNvGraphicFramePr>
          <p:nvPr>
            <p:extLst>
              <p:ext uri="{D42A27DB-BD31-4B8C-83A1-F6EECF244321}">
                <p14:modId xmlns:p14="http://schemas.microsoft.com/office/powerpoint/2010/main" val="2351112769"/>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333333"/>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E3EFF8"/>
                          </a:solidFill>
                          <a:effectLst/>
                          <a:latin typeface="Calibri Light"/>
                          <a:cs typeface="Times New Roman" pitchFamily="18" charset="0"/>
                        </a:rPr>
                        <a:t>Selbstbewusstsein wird nicht gestärkt</a:t>
                      </a:r>
                      <a:endParaRPr kumimoji="0" lang="en-GB"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en-CA" sz="2000" b="0" i="0" u="none" strike="noStrike" cap="none" normalizeH="0" baseline="0" dirty="0">
                          <a:ln>
                            <a:noFill/>
                          </a:ln>
                          <a:solidFill>
                            <a:srgbClr val="004992"/>
                          </a:solidFill>
                          <a:effectLst/>
                          <a:latin typeface="Calibri Light"/>
                          <a:cs typeface="Times New Roman" pitchFamily="18" charset="0"/>
                        </a:rPr>
                        <a:t>???</a:t>
                      </a:r>
                      <a:r>
                        <a:rPr kumimoji="0" lang="de-DE"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3024" name="Rectangle 16"/>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positive Ereignisse!</a:t>
            </a:r>
          </a:p>
        </p:txBody>
      </p:sp>
      <p:pic>
        <p:nvPicPr>
          <p:cNvPr id="18"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852" name="Group 2068"/>
          <p:cNvGraphicFramePr>
            <a:graphicFrameLocks noGrp="1"/>
          </p:cNvGraphicFramePr>
          <p:nvPr>
            <p:extLst>
              <p:ext uri="{D42A27DB-BD31-4B8C-83A1-F6EECF244321}">
                <p14:modId xmlns:p14="http://schemas.microsoft.com/office/powerpoint/2010/main" val="3388919434"/>
              </p:ext>
            </p:extLst>
          </p:nvPr>
        </p:nvGraphicFramePr>
        <p:xfrm>
          <a:off x="408955" y="4297680"/>
          <a:ext cx="11376000" cy="219456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selbst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(z.B. „Wie Sie in Ihrer Ansprache schon sagten, ich bin sicherlich ein Ausnahmetalent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 </a:t>
                      </a:r>
                      <a:r>
                        <a:rPr kumimoji="0" lang="de-DE" sz="2000" b="0" i="0" u="none" strike="noStrike" cap="none" normalizeH="0" baseline="0" dirty="0">
                          <a:ln>
                            <a:noFill/>
                          </a:ln>
                          <a:solidFill>
                            <a:srgbClr val="333333"/>
                          </a:solidFill>
                          <a:effectLst/>
                          <a:latin typeface="Calibri Light"/>
                          <a:cs typeface="Times New Roman" pitchFamily="18" charset="0"/>
                        </a:rPr>
                        <a:t>man wirkt auf andere arrogant (Volksmund:</a:t>
                      </a:r>
                      <a:r>
                        <a:rPr kumimoji="0" lang="de-DE" sz="2000" b="1" i="0" u="none" strike="noStrike" cap="none" normalizeH="0" baseline="0" dirty="0">
                          <a:ln>
                            <a:noFill/>
                          </a:ln>
                          <a:solidFill>
                            <a:srgbClr val="333333"/>
                          </a:solidFill>
                          <a:effectLst/>
                          <a:latin typeface="Calibri Light"/>
                          <a:cs typeface="Times New Roman" pitchFamily="18" charset="0"/>
                        </a:rPr>
                        <a:t> </a:t>
                      </a:r>
                      <a:r>
                        <a:rPr kumimoji="0" lang="de-DE" sz="2000" b="0" i="0" u="none" strike="noStrike" cap="none" normalizeH="0" baseline="0" dirty="0">
                          <a:ln>
                            <a:noFill/>
                          </a:ln>
                          <a:solidFill>
                            <a:srgbClr val="333333"/>
                          </a:solidFill>
                          <a:effectLst/>
                          <a:latin typeface="Calibri Light"/>
                          <a:cs typeface="Times New Roman" pitchFamily="18" charset="0"/>
                        </a:rPr>
                        <a:t>„Eigenlob stinkt“)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Selbstwertgefühl wird erhöht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Zuschreibung: andere/Umstände</a:t>
                      </a:r>
                      <a:endParaRPr kumimoji="0" lang="de-DE" sz="2000" b="1" i="0" u="sng"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(z.B. „Ich verdanke alles meinen Lehrern und Eltern.“)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Nachteil:</a:t>
                      </a:r>
                      <a:r>
                        <a:rPr kumimoji="0" lang="de-DE" sz="2000" b="0" i="0" u="none" strike="noStrike" cap="none" normalizeH="0" baseline="0" dirty="0">
                          <a:ln>
                            <a:noFill/>
                          </a:ln>
                          <a:solidFill>
                            <a:srgbClr val="333333"/>
                          </a:solidFill>
                          <a:effectLst/>
                          <a:latin typeface="Calibri Light"/>
                          <a:cs typeface="Times New Roman" pitchFamily="18" charset="0"/>
                        </a:rPr>
                        <a:t> Selbstwertgefühl wird nicht gestärkt</a:t>
                      </a:r>
                      <a:endParaRPr kumimoji="0" lang="en-GB"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2000" b="1" i="0" u="none" strike="noStrike" cap="none" normalizeH="0" baseline="0" dirty="0">
                          <a:ln>
                            <a:noFill/>
                          </a:ln>
                          <a:solidFill>
                            <a:srgbClr val="333333"/>
                          </a:solidFill>
                          <a:effectLst/>
                          <a:latin typeface="Calibri Light"/>
                          <a:cs typeface="Times New Roman" pitchFamily="18" charset="0"/>
                        </a:rPr>
                        <a:t>Vorteil: </a:t>
                      </a:r>
                      <a:r>
                        <a:rPr kumimoji="0" lang="de-DE" sz="2000" b="0" i="0" u="none" strike="noStrike" cap="none" normalizeH="0" baseline="0" dirty="0">
                          <a:ln>
                            <a:noFill/>
                          </a:ln>
                          <a:solidFill>
                            <a:srgbClr val="333333"/>
                          </a:solidFill>
                          <a:effectLst/>
                          <a:latin typeface="Calibri Light"/>
                          <a:cs typeface="Times New Roman" pitchFamily="18" charset="0"/>
                        </a:rPr>
                        <a:t>man gilt als bescheiden &amp; sozial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45072" name="Rectangle 2070"/>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a:latin typeface="Calibri Light"/>
              </a:rPr>
              <a:t>Konsequenzen bestimmter Zuschreibungsstile für positive Ereignisse!</a:t>
            </a:r>
          </a:p>
        </p:txBody>
      </p:sp>
      <p:pic>
        <p:nvPicPr>
          <p:cNvPr id="18"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087" name="Group 15"/>
          <p:cNvGraphicFramePr>
            <a:graphicFrameLocks noGrp="1"/>
          </p:cNvGraphicFramePr>
          <p:nvPr>
            <p:extLst>
              <p:ext uri="{D42A27DB-BD31-4B8C-83A1-F6EECF244321}">
                <p14:modId xmlns:p14="http://schemas.microsoft.com/office/powerpoint/2010/main" val="1677757782"/>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7117" name="Rectangle 13"/>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14"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95" name="Group 1055"/>
          <p:cNvGraphicFramePr>
            <a:graphicFrameLocks noGrp="1"/>
          </p:cNvGraphicFramePr>
          <p:nvPr>
            <p:extLst>
              <p:ext uri="{D42A27DB-BD31-4B8C-83A1-F6EECF244321}">
                <p14:modId xmlns:p14="http://schemas.microsoft.com/office/powerpoint/2010/main" val="557538439"/>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Ausgewogenere Antworten (z.B. Mischung andere, Umstände &amp; selbst):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cs typeface="Times New Roman" pitchFamily="18" charset="0"/>
                        </a:rPr>
                        <a:t>„Ich bin sehr stolz auf meine Leistung, aber ich danke von Herzen auch meinem Team und meinen Eltern.“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chemeClr val="tx1"/>
                          </a:solidFill>
                          <a:effectLst/>
                          <a:latin typeface="Calibri Light"/>
                          <a:cs typeface="Times New Roman" pitchFamily="18" charset="0"/>
                        </a:rPr>
                        <a:t>„Thomas Edison sagte einmal: </a:t>
                      </a:r>
                      <a:r>
                        <a:rPr kumimoji="0" lang="de-DE" sz="2000" b="0" i="1" u="none" strike="noStrike" cap="none" normalizeH="0" baseline="0" dirty="0">
                          <a:ln>
                            <a:noFill/>
                          </a:ln>
                          <a:solidFill>
                            <a:schemeClr val="tx1"/>
                          </a:solidFill>
                          <a:effectLst/>
                          <a:latin typeface="Calibri Light"/>
                          <a:cs typeface="Times New Roman" pitchFamily="18" charset="0"/>
                        </a:rPr>
                        <a:t>Genie ist zu 99% Transpiration und zu 1% Inspiration!</a:t>
                      </a:r>
                      <a:r>
                        <a:rPr kumimoji="0" lang="de-DE" sz="2000" b="0" i="0" u="none" strike="noStrike" cap="none" normalizeH="0" baseline="0" dirty="0">
                          <a:ln>
                            <a:noFill/>
                          </a:ln>
                          <a:solidFill>
                            <a:schemeClr val="tx1"/>
                          </a:solidFill>
                          <a:effectLst/>
                          <a:latin typeface="Calibri Light"/>
                          <a:cs typeface="Times New Roman" pitchFamily="18" charset="0"/>
                        </a:rPr>
                        <a:t> Ich glaube an das Glück des Tüchtigen.“	</a:t>
                      </a:r>
                      <a:endParaRPr kumimoji="0" lang="de-DE" sz="2000" b="1" i="0" u="none" strike="noStrike" cap="none" normalizeH="0" baseline="0" dirty="0">
                        <a:ln>
                          <a:noFill/>
                        </a:ln>
                        <a:solidFill>
                          <a:schemeClr val="tx1"/>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9165" name="Rectangle 1057"/>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Konsequenzen bestimmter Zuschreibungsstile für positive Ereignisse!</a:t>
            </a:r>
          </a:p>
        </p:txBody>
      </p:sp>
      <p:pic>
        <p:nvPicPr>
          <p:cNvPr id="14"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4"/>
          <p:cNvSpPr>
            <a:spLocks noChangeArrowheads="1"/>
          </p:cNvSpPr>
          <p:nvPr/>
        </p:nvSpPr>
        <p:spPr bwMode="auto">
          <a:xfrm>
            <a:off x="7622291" y="1772816"/>
            <a:ext cx="2651760" cy="640080"/>
          </a:xfrm>
          <a:prstGeom prst="wedgeRoundRectCallout">
            <a:avLst>
              <a:gd name="adj1" fmla="val -83499"/>
              <a:gd name="adj2" fmla="val 55156"/>
              <a:gd name="adj3" fmla="val 16667"/>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800" dirty="0">
                <a:latin typeface="Calibri Light"/>
              </a:rPr>
              <a:t>Glückwunsch zum Preis. Wie machen Sie das bloß? </a:t>
            </a:r>
            <a:endParaRPr lang="en-GB" altLang="de-DE" sz="1800" dirty="0">
              <a:latin typeface="Calibri Light"/>
            </a:endParaRP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Was soll das Ganze?</a:t>
            </a:r>
          </a:p>
        </p:txBody>
      </p:sp>
      <p:sp>
        <p:nvSpPr>
          <p:cNvPr id="4" name="Text Placeholder 3"/>
          <p:cNvSpPr>
            <a:spLocks noGrp="1"/>
          </p:cNvSpPr>
          <p:nvPr>
            <p:ph idx="1"/>
          </p:nvPr>
        </p:nvSpPr>
        <p:spPr/>
        <p:txBody>
          <a:bodyPr/>
          <a:lstStyle/>
          <a:p>
            <a:pPr>
              <a:buNone/>
            </a:pPr>
            <a:r>
              <a:rPr lang="de-DE" altLang="de-DE" sz="2400" dirty="0">
                <a:solidFill>
                  <a:srgbClr val="333333"/>
                </a:solidFill>
                <a:latin typeface="Calibri Light"/>
              </a:rPr>
              <a:t>Studien zeigen, dass viele (aber nicht alle!) Menschen mit </a:t>
            </a:r>
            <a:r>
              <a:rPr lang="de-DE" altLang="de-DE" sz="2400" b="1" dirty="0">
                <a:solidFill>
                  <a:srgbClr val="333333"/>
                </a:solidFill>
                <a:latin typeface="Calibri Light"/>
              </a:rPr>
              <a:t>Depression</a:t>
            </a:r>
            <a:r>
              <a:rPr lang="de-DE" altLang="de-DE" sz="2400" dirty="0">
                <a:solidFill>
                  <a:srgbClr val="333333"/>
                </a:solidFill>
                <a:latin typeface="Calibri Light"/>
              </a:rPr>
              <a:t>:</a:t>
            </a:r>
          </a:p>
          <a:p>
            <a:pPr marL="342900" indent="-342900">
              <a:buClr>
                <a:srgbClr val="333333"/>
              </a:buClr>
              <a:buFont typeface="Arial" panose="020B0604020202020204" pitchFamily="34" charset="0"/>
              <a:buChar char="•"/>
            </a:pPr>
            <a:r>
              <a:rPr lang="de-DE" altLang="de-DE" sz="2400" dirty="0">
                <a:solidFill>
                  <a:srgbClr val="333333"/>
                </a:solidFill>
                <a:latin typeface="Calibri Light"/>
              </a:rPr>
              <a:t>Fehler meist bei sich selbst suchen</a:t>
            </a:r>
          </a:p>
          <a:p>
            <a:pPr marL="342900" indent="-342900">
              <a:buFont typeface="Arial" panose="020B0604020202020204" pitchFamily="34" charset="0"/>
              <a:buChar char="•"/>
            </a:pPr>
            <a:r>
              <a:rPr lang="de-DE" altLang="de-DE" sz="2400" dirty="0">
                <a:solidFill>
                  <a:srgbClr val="333333"/>
                </a:solidFill>
                <a:latin typeface="Calibri Light"/>
              </a:rPr>
              <a:t>Erfolg eher günstigen Umständen/Glück zuschreiben als sich selbst</a:t>
            </a:r>
          </a:p>
          <a:p>
            <a:pPr>
              <a:buNone/>
            </a:pPr>
            <a:r>
              <a:rPr lang="de-DE" altLang="de-DE" sz="2400" dirty="0">
                <a:solidFill>
                  <a:srgbClr val="004992"/>
                </a:solidFill>
                <a:latin typeface="Calibri Light"/>
              </a:rPr>
              <a:t>Dieser Zuschreibungsstil lässt das geringe Selbstvertrauen weiter sinken!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Studien zeigen, dass viele (aber nicht alle!) Menschen mit </a:t>
            </a:r>
            <a:r>
              <a:rPr lang="de-DE" altLang="de-DE" sz="2400" b="1" dirty="0">
                <a:solidFill>
                  <a:srgbClr val="333333"/>
                </a:solidFill>
                <a:latin typeface="Calibri Light"/>
                <a:cs typeface="Times New Roman" panose="02020603050405020304" pitchFamily="18" charset="0"/>
              </a:rPr>
              <a:t>Wahn</a:t>
            </a:r>
            <a:r>
              <a:rPr lang="de-DE" altLang="de-DE" sz="2400" dirty="0">
                <a:solidFill>
                  <a:srgbClr val="333333"/>
                </a:solidFill>
                <a:latin typeface="Calibri Light"/>
                <a:cs typeface="Times New Roman" panose="02020603050405020304" pitchFamily="18" charset="0"/>
              </a:rPr>
              <a:t>:</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Gründe für eigenes Scheitern oder negative Ereignisse oft bei anderen Personen suchen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teilweise die Tendenz aufweisen, positive wie negative Ereignisse als außerhalb der eigenen Kontrolle zu erleben</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Insbesondere der erstgenannte Zuschreibungsstil kann zu zwischenmenschlichen Problemen führen!</a:t>
            </a: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997196"/>
          </a:xfrm>
        </p:spPr>
        <p:txBody>
          <a:bodyPr vert="horz" lIns="0" tIns="0" rIns="0" bIns="0" rtlCol="0" anchor="t">
            <a:noAutofit/>
          </a:bodyPr>
          <a:lstStyle/>
          <a:p>
            <a:pPr defTabSz="914377"/>
            <a:r>
              <a:rPr lang="de-DE" altLang="de-DE" sz="3600" dirty="0">
                <a:latin typeface="Calibri Light"/>
              </a:rPr>
              <a:t>Wie einseitiges Zuschreiben Fehleinschätzungen während der Psychose begünstigt – Beispiele</a:t>
            </a:r>
          </a:p>
        </p:txBody>
      </p:sp>
      <p:sp>
        <p:nvSpPr>
          <p:cNvPr id="55321" name="Rechteck 1"/>
          <p:cNvSpPr>
            <a:spLocks noChangeArrowheads="1"/>
          </p:cNvSpPr>
          <p:nvPr/>
        </p:nvSpPr>
        <p:spPr bwMode="auto">
          <a:xfrm>
            <a:off x="408955" y="5949280"/>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spcBef>
                <a:spcPct val="0"/>
              </a:spcBef>
              <a:buFontTx/>
              <a:buNone/>
            </a:pPr>
            <a:r>
              <a:rPr lang="de-DE" altLang="de-DE" sz="1800" dirty="0">
                <a:solidFill>
                  <a:srgbClr val="004992"/>
                </a:solidFill>
                <a:latin typeface="Calibri Light"/>
              </a:rPr>
              <a:t>Möchte vielleicht jemand eine kurze persönliche Erfahrung einbringen?</a:t>
            </a:r>
          </a:p>
        </p:txBody>
      </p:sp>
      <p:graphicFrame>
        <p:nvGraphicFramePr>
          <p:cNvPr id="4" name="Table 3"/>
          <p:cNvGraphicFramePr>
            <a:graphicFrameLocks noGrp="1"/>
          </p:cNvGraphicFramePr>
          <p:nvPr>
            <p:extLst>
              <p:ext uri="{D42A27DB-BD31-4B8C-83A1-F6EECF244321}">
                <p14:modId xmlns:p14="http://schemas.microsoft.com/office/powerpoint/2010/main" val="1940703510"/>
              </p:ext>
            </p:extLst>
          </p:nvPr>
        </p:nvGraphicFramePr>
        <p:xfrm>
          <a:off x="408955" y="2754672"/>
          <a:ext cx="11376000" cy="283456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Ereignis</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Bewertung in Psychose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Andere Erklärungen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Leute lachen, während man redet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Man wird bloßgestellt und lächerlich gemacht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Bloßer Zufall – jemand hat zeitgleich einen Witz erzählt; Leute amüsieren sich über den eigenen trockenen Humor </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Gewichtszunahme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Geiziger Arzt verschreibt einem billige Medikamente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Evtl. </a:t>
                      </a:r>
                      <a:r>
                        <a:rPr kumimoji="0" lang="de-DE" sz="1800" b="0" i="0" u="none" strike="noStrike" cap="none" normalizeH="0" baseline="0">
                          <a:ln>
                            <a:noFill/>
                          </a:ln>
                          <a:solidFill>
                            <a:srgbClr val="333333"/>
                          </a:solidFill>
                          <a:effectLst/>
                          <a:latin typeface="Calibri Light"/>
                          <a:cs typeface="Times New Roman" pitchFamily="18" charset="0"/>
                        </a:rPr>
                        <a:t>Medikamentennebenwirkung</a:t>
                      </a:r>
                      <a:r>
                        <a:rPr kumimoji="0" lang="de-DE" sz="1800" b="0" i="0" u="none" strike="noStrike" cap="none" normalizeH="0" baseline="0" dirty="0">
                          <a:ln>
                            <a:noFill/>
                          </a:ln>
                          <a:solidFill>
                            <a:srgbClr val="333333"/>
                          </a:solidFill>
                          <a:effectLst/>
                          <a:latin typeface="Calibri Light"/>
                          <a:cs typeface="Times New Roman" pitchFamily="18" charset="0"/>
                        </a:rPr>
                        <a:t>, aber auch mangelnde Bewegung und schlechte Ernährung sind eine mögliche Ursache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Platter Fahrradreifen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Mutwillig aufgestochen; Warnung: nächstes Mal droht Schlimmeres</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Reifen nicht aufgepumpt; unbemerkt über Nagel gefahren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Zuschreibungsstil</a:t>
            </a:r>
            <a:endParaRPr lang="en-US" altLang="de-DE" sz="3600" dirty="0">
              <a:latin typeface="Calibri Light"/>
            </a:endParaRPr>
          </a:p>
        </p:txBody>
      </p:sp>
      <p:sp>
        <p:nvSpPr>
          <p:cNvPr id="57347" name="Text Box 4"/>
          <p:cNvSpPr>
            <a:spLocks noGrp="1" noChangeArrowheads="1"/>
          </p:cNvSpPr>
          <p:nvPr>
            <p:ph idx="1"/>
          </p:nvPr>
        </p:nvSpPr>
        <p:spPr>
          <a:noFill/>
        </p:spPr>
        <p:txBody>
          <a:bodyPr lIns="0" tIns="0" rIns="0" bIns="0">
            <a:noAutofit/>
          </a:bodyPr>
          <a:lstStyle/>
          <a:p>
            <a:pPr>
              <a:spcAft>
                <a:spcPct val="0"/>
              </a:spcAft>
              <a:buClr>
                <a:schemeClr val="tx1"/>
              </a:buClr>
            </a:pPr>
            <a:r>
              <a:rPr lang="de-DE" altLang="de-DE" sz="2400" dirty="0">
                <a:solidFill>
                  <a:srgbClr val="004992"/>
                </a:solidFill>
                <a:latin typeface="Calibri Light"/>
              </a:rPr>
              <a:t>Ziel dieser Trainingseinheit:</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Mögliche Hintergründe von Situationen durchdenken</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Nicht vorschnell eine Begründung auswählen</a:t>
            </a:r>
          </a:p>
          <a:p>
            <a:pPr marL="342900" indent="-342900">
              <a:spcAft>
                <a:spcPct val="0"/>
              </a:spcAft>
              <a:buFont typeface="Arial" panose="020B0604020202020204" pitchFamily="34" charset="0"/>
              <a:buChar char="•"/>
            </a:pPr>
            <a:r>
              <a:rPr lang="de-DE" altLang="de-DE" sz="2400" dirty="0">
                <a:solidFill>
                  <a:srgbClr val="333333"/>
                </a:solidFill>
                <a:latin typeface="Calibri Light"/>
              </a:rPr>
              <a:t>Diskutieren, was die Konsequenzen bestimmter Zuschreibungsstile sind</a:t>
            </a:r>
            <a:endParaRPr lang="de-DE" altLang="de-DE" sz="2400" dirty="0">
              <a:latin typeface="Calibri Light"/>
            </a:endParaRPr>
          </a:p>
          <a:p>
            <a:pPr indent="-358775" eaLnBrk="1" hangingPunct="1">
              <a:spcAft>
                <a:spcPct val="0"/>
              </a:spcAft>
              <a:buFontTx/>
              <a:buNone/>
            </a:pPr>
            <a:r>
              <a:rPr lang="de-DE" altLang="de-DE" sz="2400" dirty="0">
                <a:solidFill>
                  <a:srgbClr val="004992"/>
                </a:solidFill>
                <a:latin typeface="Calibri Light"/>
              </a:rPr>
              <a:t>Wir sollten bemüht sein, im Alltag realistisch zu sein: </a:t>
            </a:r>
          </a:p>
          <a:p>
            <a:pPr indent="-358775" eaLnBrk="1" hangingPunct="1">
              <a:spcAft>
                <a:spcPct val="0"/>
              </a:spcAft>
              <a:buFontTx/>
              <a:buNone/>
            </a:pPr>
            <a:r>
              <a:rPr lang="de-DE" altLang="de-DE" sz="2400" dirty="0">
                <a:solidFill>
                  <a:srgbClr val="004992"/>
                </a:solidFill>
                <a:latin typeface="Calibri Light"/>
              </a:rPr>
              <a:t>Andere sind nicht immer Schuld bei Misserfolg – genauso wenig wie wir immer Schuld sind, wenn etwas nicht klappt!</a:t>
            </a:r>
            <a:endParaRPr lang="en-US" altLang="de-DE" sz="28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Bei einer Reklamation wird Ihnen der volle Kaufpreis erstattet.</a:t>
            </a:r>
          </a:p>
        </p:txBody>
      </p:sp>
      <p:sp>
        <p:nvSpPr>
          <p:cNvPr id="4" name="Content Placeholder 3"/>
          <p:cNvSpPr>
            <a:spLocks noGrp="1"/>
          </p:cNvSpPr>
          <p:nvPr>
            <p:ph idx="1"/>
          </p:nvPr>
        </p:nvSpPr>
        <p:spPr/>
        <p:txBody>
          <a:bodyPr/>
          <a:lstStyle/>
          <a:p>
            <a:pPr lvl="0" indent="-100013" defTabSz="914400" eaLnBrk="0" fontAlgn="base" hangingPunct="0">
              <a:spcAft>
                <a:spcPct val="0"/>
              </a:spcAft>
            </a:pPr>
            <a:endParaRPr lang="de-DE" altLang="de-DE" sz="2400" dirty="0">
              <a:solidFill>
                <a:srgbClr val="004992"/>
              </a:solidFill>
              <a:latin typeface="+mj-lt"/>
            </a:endParaRPr>
          </a:p>
          <a:p>
            <a:pPr lvl="0" indent="-100013" defTabSz="914400" eaLnBrk="0" fontAlgn="base" hangingPunct="0">
              <a:spcAft>
                <a:spcPct val="0"/>
              </a:spcAft>
            </a:pPr>
            <a:r>
              <a:rPr lang="de-DE" altLang="de-DE" sz="2400" dirty="0">
                <a:solidFill>
                  <a:srgbClr val="004992"/>
                </a:solidFill>
                <a:latin typeface="+mj-lt"/>
              </a:rPr>
              <a:t>Was hat den Händler dazu bewogen, Ihnen den vollen Kaufpreis zu erstatten?</a:t>
            </a:r>
          </a:p>
          <a:p>
            <a:pPr lvl="0" indent="-100013" defTabSz="914400" eaLnBrk="0" fontAlgn="base" hangingPunct="0">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indent="-100013" defTabSz="914400" eaLnBrk="0" fontAlgn="base" hangingPunct="0">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dirty="0"/>
          </a:p>
        </p:txBody>
      </p:sp>
      <p:pic>
        <p:nvPicPr>
          <p:cNvPr id="59399"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
          <p:cNvSpPr txBox="1">
            <a:spLocks noChangeArrowheads="1"/>
          </p:cNvSpPr>
          <p:nvPr/>
        </p:nvSpPr>
        <p:spPr>
          <a:xfrm>
            <a:off x="612155" y="2564904"/>
            <a:ext cx="11172800" cy="369332"/>
          </a:xfrm>
          <a:prstGeom prst="rect">
            <a:avLst/>
          </a:prstGeom>
        </p:spPr>
        <p:txBody>
          <a:bodyPr lIns="0" tIns="0" rIns="0" bIns="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indent="-100013" fontAlgn="base">
              <a:spcBef>
                <a:spcPct val="0"/>
              </a:spcBef>
              <a:spcAft>
                <a:spcPct val="0"/>
              </a:spcAft>
              <a:buFontTx/>
              <a:buNone/>
            </a:pPr>
            <a:endParaRPr lang="en-US" altLang="de-DE" sz="2400" dirty="0">
              <a:solidFill>
                <a:schemeClr val="tx1"/>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Die Leute verstummen, als Sie den Raum betreten.</a:t>
            </a:r>
          </a:p>
        </p:txBody>
      </p:sp>
      <p:sp>
        <p:nvSpPr>
          <p:cNvPr id="61443" name="Rectangle 3"/>
          <p:cNvSpPr>
            <a:spLocks noGrp="1" noChangeArrowheads="1"/>
          </p:cNvSpPr>
          <p:nvPr>
            <p:ph idx="1"/>
          </p:nvPr>
        </p:nvSpPr>
        <p:spPr/>
        <p:txBody>
          <a:bodyPr lIns="0" tIns="0" rIns="0" bIns="0">
            <a:noAutofit/>
          </a:bodyPr>
          <a:lstStyle/>
          <a:p>
            <a:pPr indent="-100013" fontAlgn="base">
              <a:spcAft>
                <a:spcPct val="0"/>
              </a:spcAft>
              <a:buFontTx/>
            </a:pPr>
            <a:endParaRPr lang="de-DE" altLang="de-DE" sz="2400" dirty="0">
              <a:solidFill>
                <a:srgbClr val="004992"/>
              </a:solidFill>
              <a:latin typeface="+mj-lt"/>
            </a:endParaRPr>
          </a:p>
          <a:p>
            <a:pPr indent="-100013" fontAlgn="base">
              <a:spcAft>
                <a:spcPct val="0"/>
              </a:spcAft>
              <a:buFontTx/>
            </a:pPr>
            <a:r>
              <a:rPr lang="de-DE" altLang="de-DE" sz="2400" dirty="0">
                <a:solidFill>
                  <a:srgbClr val="004992"/>
                </a:solidFill>
                <a:latin typeface="+mj-lt"/>
              </a:rPr>
              <a:t>Was könnte die Leute dazu veranlasst haben, zu verstummen?</a:t>
            </a:r>
            <a:endParaRPr lang="de-DE" altLang="de-DE" sz="2400" dirty="0">
              <a:solidFill>
                <a:srgbClr val="004992"/>
              </a:solidFill>
              <a:latin typeface="+mj-lt"/>
              <a:cs typeface="Times New Roman" panose="02020603050405020304" pitchFamily="18" charset="0"/>
            </a:endParaRPr>
          </a:p>
          <a:p>
            <a:pPr indent="-100013" fontAlgn="base">
              <a:spcAft>
                <a:spcPct val="0"/>
              </a:spcAft>
              <a:buFontTx/>
            </a:pPr>
            <a:r>
              <a:rPr lang="de-DE" altLang="de-DE" sz="2400" dirty="0">
                <a:solidFill>
                  <a:schemeClr val="tx1"/>
                </a:solidFill>
                <a:latin typeface="+mj-lt"/>
                <a:cs typeface="Times New Roman" panose="02020603050405020304" pitchFamily="18" charset="0"/>
              </a:rPr>
              <a:t>Worauf führen Sie dieses Ereignis hauptsächlich zurück?</a:t>
            </a:r>
          </a:p>
          <a:p>
            <a:pPr indent="-100013" fontAlgn="base">
              <a:spcAft>
                <a:spcPct val="0"/>
              </a:spcAft>
              <a:buFontTx/>
            </a:pPr>
            <a:endParaRPr lang="de-DE" altLang="de-DE" sz="2400" dirty="0">
              <a:solidFill>
                <a:schemeClr val="tx1"/>
              </a:solidFill>
              <a:latin typeface="+mj-lt"/>
              <a:cs typeface="Times New Roman" panose="02020603050405020304" pitchFamily="18" charset="0"/>
            </a:endParaRPr>
          </a:p>
          <a:p>
            <a:pPr lvl="0" defTabSz="914400" fontAlgn="base">
              <a:spcAft>
                <a:spcPct val="0"/>
              </a:spcAft>
            </a:pPr>
            <a:r>
              <a:rPr lang="de-DE" altLang="de-DE" sz="2400" dirty="0">
                <a:solidFill>
                  <a:srgbClr val="004992"/>
                </a:solidFill>
                <a:latin typeface="+mj-l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mj-l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mj-lt"/>
                <a:cs typeface="Times New Roman" panose="02020603050405020304" pitchFamily="18" charset="0"/>
              </a:rPr>
              <a:t>Umstände oder Zufall? </a:t>
            </a:r>
            <a:endParaRPr lang="en-US" altLang="de-DE" sz="2400" dirty="0">
              <a:solidFill>
                <a:srgbClr val="004992"/>
              </a:solidFill>
              <a:latin typeface="+mj-lt"/>
              <a:cs typeface="Times New Roman" panose="02020603050405020304" pitchFamily="18" charset="0"/>
            </a:endParaRPr>
          </a:p>
          <a:p>
            <a:pPr indent="-100013" fontAlgn="base">
              <a:spcAft>
                <a:spcPct val="0"/>
              </a:spcAft>
              <a:buFontTx/>
            </a:pPr>
            <a:endParaRPr lang="en-US" altLang="de-DE" sz="2400" dirty="0">
              <a:solidFill>
                <a:schemeClr val="tx1"/>
              </a:solidFill>
              <a:latin typeface="+mj-lt"/>
              <a:cs typeface="Times New Roman" panose="02020603050405020304" pitchFamily="18" charset="0"/>
            </a:endParaRPr>
          </a:p>
        </p:txBody>
      </p:sp>
      <p:pic>
        <p:nvPicPr>
          <p:cNvPr id="61444"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Jemand sagt Ihnen, dass Sie fertig aussehen.</a:t>
            </a:r>
          </a:p>
        </p:txBody>
      </p:sp>
      <p:sp>
        <p:nvSpPr>
          <p:cNvPr id="4" name="Content Placeholder 3"/>
          <p:cNvSpPr>
            <a:spLocks noGrp="1"/>
          </p:cNvSpPr>
          <p:nvPr>
            <p:ph idx="1"/>
          </p:nvPr>
        </p:nvSpPr>
        <p:spPr/>
        <p:txBody>
          <a:bodyPr/>
          <a:lstStyle/>
          <a:p>
            <a:endParaRPr lang="de-DE" sz="2400" dirty="0">
              <a:solidFill>
                <a:srgbClr val="004992"/>
              </a:solidFill>
              <a:latin typeface="+mj-lt"/>
            </a:endParaRPr>
          </a:p>
          <a:p>
            <a:r>
              <a:rPr lang="de-DE" sz="2400" dirty="0">
                <a:solidFill>
                  <a:srgbClr val="004992"/>
                </a:solidFill>
                <a:latin typeface="+mj-lt"/>
              </a:rPr>
              <a:t>Wieso könnte die Person dies gesagt haben?</a:t>
            </a:r>
            <a:endParaRPr lang="en-US" sz="2400" dirty="0">
              <a:solidFill>
                <a:srgbClr val="004992"/>
              </a:solidFill>
              <a:latin typeface="+mj-lt"/>
            </a:endParaRPr>
          </a:p>
          <a:p>
            <a:pPr lvl="0" indent="-100013" defTabSz="914400" eaLnBrk="0" fontAlgn="base" hangingPunct="0">
              <a:spcAft>
                <a:spcPct val="0"/>
              </a:spcAft>
            </a:pPr>
            <a:r>
              <a:rPr lang="de-DE" altLang="de-DE" sz="2400" dirty="0">
                <a:solidFill>
                  <a:srgbClr val="333333"/>
                </a:solidFill>
                <a:latin typeface="+mj-lt"/>
                <a:cs typeface="Times New Roman" panose="02020603050405020304" pitchFamily="18" charset="0"/>
              </a:rPr>
              <a:t>Worauf führen Sie dieses Ereignis hauptsächlich zurück?</a:t>
            </a:r>
          </a:p>
          <a:p>
            <a:pPr lvl="0" indent="-100013" defTabSz="914400" eaLnBrk="0" fontAlgn="base" hangingPunct="0">
              <a:spcAft>
                <a:spcPct val="0"/>
              </a:spcAft>
            </a:pPr>
            <a:endParaRPr lang="en-US" altLang="de-DE" sz="2400" dirty="0">
              <a:solidFill>
                <a:srgbClr val="333333"/>
              </a:solidFill>
              <a:latin typeface="+mj-l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sz="2400" dirty="0">
              <a:latin typeface="+mj-lt"/>
            </a:endParaRPr>
          </a:p>
        </p:txBody>
      </p:sp>
      <p:pic>
        <p:nvPicPr>
          <p:cNvPr id="63492"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16"/>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Sie fallen durch eine Prüfung.</a:t>
            </a:r>
          </a:p>
        </p:txBody>
      </p:sp>
      <p:sp>
        <p:nvSpPr>
          <p:cNvPr id="4" name="Content Placeholder 3"/>
          <p:cNvSpPr>
            <a:spLocks noGrp="1"/>
          </p:cNvSpPr>
          <p:nvPr>
            <p:ph idx="1"/>
          </p:nvPr>
        </p:nvSpPr>
        <p:spPr/>
        <p:txBody>
          <a:bodyPr vert="horz" lIns="0" tIns="0" rIns="0" bIns="0" rtlCol="0">
            <a:noAutofit/>
          </a:bodyPr>
          <a:lstStyle/>
          <a:p>
            <a:endParaRPr lang="de-DE" altLang="de-DE" sz="2400" dirty="0">
              <a:solidFill>
                <a:srgbClr val="004992"/>
              </a:solidFill>
              <a:latin typeface="+mj-lt"/>
            </a:endParaRPr>
          </a:p>
          <a:p>
            <a:r>
              <a:rPr lang="de-DE" altLang="de-DE" sz="2400" dirty="0">
                <a:solidFill>
                  <a:srgbClr val="004992"/>
                </a:solidFill>
                <a:latin typeface="+mj-lt"/>
              </a:rPr>
              <a:t>Weshalb sind Sie durch die Prüfung gefallen?</a:t>
            </a:r>
          </a:p>
          <a:p>
            <a:r>
              <a:rPr lang="de-DE" altLang="de-DE" sz="2400" dirty="0">
                <a:solidFill>
                  <a:srgbClr val="333333"/>
                </a:solidFill>
                <a:latin typeface="+mj-lt"/>
              </a:rPr>
              <a:t>Worauf führen Sie dieses Ereignis hauptsächlich zurück?</a:t>
            </a:r>
          </a:p>
          <a:p>
            <a:endParaRPr lang="en-US" altLang="de-DE" sz="2400" dirty="0">
              <a:latin typeface="+mj-lt"/>
            </a:endParaRPr>
          </a:p>
          <a:p>
            <a:r>
              <a:rPr lang="de-DE" altLang="de-DE" sz="2400" dirty="0">
                <a:solidFill>
                  <a:srgbClr val="004992"/>
                </a:solidFill>
                <a:latin typeface="+mj-lt"/>
              </a:rPr>
              <a:t>Ihre Person? </a:t>
            </a:r>
          </a:p>
          <a:p>
            <a:r>
              <a:rPr lang="de-DE" altLang="de-DE" sz="2400" dirty="0">
                <a:solidFill>
                  <a:srgbClr val="004992"/>
                </a:solidFill>
                <a:latin typeface="+mj-lt"/>
              </a:rPr>
              <a:t>Eine andere Person oder andere Leute?</a:t>
            </a:r>
          </a:p>
          <a:p>
            <a:r>
              <a:rPr lang="de-DE" altLang="de-DE" sz="2400" dirty="0">
                <a:solidFill>
                  <a:srgbClr val="004992"/>
                </a:solidFill>
                <a:latin typeface="+mj-lt"/>
              </a:rPr>
              <a:t>Umstände oder Zufall? </a:t>
            </a:r>
            <a:endParaRPr lang="en-US" altLang="de-DE" sz="2400" dirty="0">
              <a:solidFill>
                <a:srgbClr val="004992"/>
              </a:solidFill>
              <a:latin typeface="+mj-lt"/>
            </a:endParaRPr>
          </a:p>
          <a:p>
            <a:endParaRPr lang="en-US" sz="2400" dirty="0">
              <a:latin typeface="+mj-lt"/>
            </a:endParaRPr>
          </a:p>
        </p:txBody>
      </p:sp>
      <p:pic>
        <p:nvPicPr>
          <p:cNvPr id="6554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7587"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hteck 1"/>
          <p:cNvSpPr>
            <a:spLocks noChangeArrowheads="1"/>
          </p:cNvSpPr>
          <p:nvPr/>
        </p:nvSpPr>
        <p:spPr bwMode="auto">
          <a:xfrm>
            <a:off x="9915157" y="6642556"/>
            <a:ext cx="20617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„Question mark“ (Marco Bellucci)</a:t>
            </a: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Schlagen Sie eigene Beispiele vor!</a:t>
            </a:r>
            <a:endParaRPr lang="en-US" sz="3600" dirty="0">
              <a:latin typeface="Calibri Light"/>
            </a:endParaRPr>
          </a:p>
        </p:txBody>
      </p:sp>
      <p:sp>
        <p:nvSpPr>
          <p:cNvPr id="5" name="Content Placeholder 4"/>
          <p:cNvSpPr>
            <a:spLocks noGrp="1"/>
          </p:cNvSpPr>
          <p:nvPr>
            <p:ph idx="1"/>
          </p:nvPr>
        </p:nvSpPr>
        <p:spPr/>
        <p:txBody>
          <a:bodyPr/>
          <a:lstStyle/>
          <a:p>
            <a:endParaRPr lang="de-DE" altLang="de-DE" sz="2400" kern="0" dirty="0">
              <a:solidFill>
                <a:srgbClr val="004992"/>
              </a:solidFill>
              <a:latin typeface="Calibri Light"/>
            </a:endParaRPr>
          </a:p>
          <a:p>
            <a:r>
              <a:rPr lang="de-DE" altLang="de-DE" sz="2400" kern="0" dirty="0">
                <a:solidFill>
                  <a:srgbClr val="004992"/>
                </a:solidFill>
                <a:latin typeface="Calibri Light"/>
              </a:rPr>
              <a:t>Was kann zu der von Ihnen beschriebenen Situation geführt haben?</a:t>
            </a:r>
          </a:p>
          <a:p>
            <a:r>
              <a:rPr lang="de-DE" altLang="de-DE" sz="2400" dirty="0">
                <a:solidFill>
                  <a:srgbClr val="333333"/>
                </a:solidFill>
                <a:latin typeface="Calibri Light"/>
              </a:rPr>
              <a:t>Worauf führen Sie dieses Ereignis hauptsächlich zurück?</a:t>
            </a:r>
          </a:p>
          <a:p>
            <a:endParaRPr lang="de-DE" altLang="de-DE" sz="2400" kern="0" dirty="0">
              <a:solidFill>
                <a:srgbClr val="004992"/>
              </a:solidFill>
              <a:latin typeface="Calibri Light"/>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endParaRPr lang="en-US" sz="24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3"/>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69634" name="Rectangle 2"/>
          <p:cNvSpPr>
            <a:spLocks noGrp="1" noChangeArrowheads="1"/>
          </p:cNvSpPr>
          <p:nvPr>
            <p:ph idx="1"/>
          </p:nvPr>
        </p:nvSpPr>
        <p:spPr>
          <a:xfrm>
            <a:off x="408955" y="2204864"/>
            <a:ext cx="11340000" cy="4248000"/>
          </a:xfrm>
        </p:spPr>
        <p:txBody>
          <a:bodyPr lIns="0" tIns="0" rIns="0" bIns="0">
            <a:noAutofit/>
          </a:bodyPr>
          <a:lstStyle/>
          <a:p>
            <a:pPr eaLnBrk="1" hangingPunct="1">
              <a:lnSpc>
                <a:spcPct val="100000"/>
              </a:lnSpc>
              <a:spcBef>
                <a:spcPct val="0"/>
              </a:spcBef>
              <a:spcAft>
                <a:spcPct val="0"/>
              </a:spcAft>
              <a:buFontTx/>
              <a:buNone/>
            </a:pPr>
            <a:r>
              <a:rPr lang="de-DE" altLang="de-DE" sz="2400" b="1" dirty="0">
                <a:solidFill>
                  <a:srgbClr val="004992"/>
                </a:solidFill>
                <a:latin typeface="Calibri Light"/>
              </a:rPr>
              <a:t>Zuschreibungsmöglichkeiten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sich selbst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andere 	</a:t>
            </a:r>
          </a:p>
          <a:p>
            <a:pPr eaLnBrk="1" hangingPunct="1">
              <a:lnSpc>
                <a:spcPct val="100000"/>
              </a:lnSpc>
              <a:spcBef>
                <a:spcPct val="0"/>
              </a:spcBef>
              <a:spcAft>
                <a:spcPct val="0"/>
              </a:spcAft>
              <a:buFontTx/>
              <a:buNone/>
            </a:pPr>
            <a:endParaRPr lang="de-DE"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Situation oder Zufall</a:t>
            </a:r>
            <a:endParaRPr lang="en-US" altLang="de-DE" sz="2400" dirty="0">
              <a:solidFill>
                <a:srgbClr val="004992"/>
              </a:solidFill>
              <a:latin typeface="Calibri Light"/>
            </a:endParaRPr>
          </a:p>
          <a:p>
            <a:pPr eaLnBrk="1" hangingPunct="1">
              <a:lnSpc>
                <a:spcPct val="100000"/>
              </a:lnSpc>
              <a:spcBef>
                <a:spcPct val="0"/>
              </a:spcBef>
              <a:spcAft>
                <a:spcPct val="0"/>
              </a:spcAft>
              <a:buFontTx/>
              <a:buNone/>
            </a:pPr>
            <a:r>
              <a:rPr lang="de-DE" altLang="de-DE" sz="2400" dirty="0">
                <a:solidFill>
                  <a:srgbClr val="004992"/>
                </a:solidFill>
                <a:latin typeface="Calibri Light"/>
              </a:rPr>
              <a:t>	</a:t>
            </a:r>
          </a:p>
          <a:p>
            <a:pPr eaLnBrk="1" hangingPunct="1">
              <a:lnSpc>
                <a:spcPct val="100000"/>
              </a:lnSpc>
              <a:spcBef>
                <a:spcPct val="0"/>
              </a:spcBef>
              <a:spcAft>
                <a:spcPct val="0"/>
              </a:spcAft>
              <a:buFontTx/>
              <a:buNone/>
            </a:pPr>
            <a:r>
              <a:rPr lang="de-DE" altLang="de-DE" sz="2400" dirty="0">
                <a:solidFill>
                  <a:srgbClr val="004992"/>
                </a:solidFill>
                <a:latin typeface="Calibri Light"/>
              </a:rPr>
              <a:t>		</a:t>
            </a:r>
            <a:endParaRPr lang="en-US" altLang="de-DE" sz="2400" dirty="0">
              <a:solidFill>
                <a:srgbClr val="004992"/>
              </a:solidFill>
              <a:latin typeface="Calibri Light"/>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6"/>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4" name="Content Placeholder 3"/>
          <p:cNvSpPr>
            <a:spLocks noGrp="1"/>
          </p:cNvSpPr>
          <p:nvPr>
            <p:ph idx="1"/>
          </p:nvPr>
        </p:nvSpPr>
        <p:spPr>
          <a:xfrm>
            <a:off x="408955" y="2204864"/>
            <a:ext cx="11376000" cy="4248000"/>
          </a:xfrm>
        </p:spPr>
        <p:txBody>
          <a:bodyPr/>
          <a:lstStyle/>
          <a:p>
            <a:pPr lvl="0" defTabSz="914400" eaLnBrk="0" hangingPunct="0">
              <a:lnSpc>
                <a:spcPct val="100000"/>
              </a:lnSpc>
              <a:spcBef>
                <a:spcPct val="0"/>
              </a:spcBef>
              <a:spcAft>
                <a:spcPct val="0"/>
              </a:spcAft>
            </a:pPr>
            <a:r>
              <a:rPr lang="de-DE" altLang="de-DE" sz="2400" b="1" dirty="0">
                <a:latin typeface="Calibri Light"/>
                <a:cs typeface="Times New Roman" panose="02020603050405020304" pitchFamily="18" charset="0"/>
              </a:rPr>
              <a:t>Zuschreibungsmöglichkeiten …</a:t>
            </a:r>
          </a:p>
          <a:p>
            <a:pPr lvl="0" defTabSz="914400" eaLnBrk="0" hangingPunct="0">
              <a:lnSpc>
                <a:spcPct val="100000"/>
              </a:lnSpc>
              <a:spcBef>
                <a:spcPct val="0"/>
              </a:spcBef>
              <a:spcAft>
                <a:spcPct val="0"/>
              </a:spcAft>
            </a:pPr>
            <a:r>
              <a:rPr lang="de-DE" altLang="de-DE" sz="2400" b="1" dirty="0">
                <a:latin typeface="Calibri Light"/>
                <a:cs typeface="Times New Roman" panose="02020603050405020304" pitchFamily="18" charset="0"/>
              </a:rPr>
              <a:t>... sich selbst:</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mache mich leider ständig selbst fertig. Da ist irgendein verborgener Selbsthass.“</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werde verrückt.“</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„Das ist so, </a:t>
            </a:r>
            <a:r>
              <a:rPr lang="de-DE" altLang="de-DE" i="1" dirty="0">
                <a:solidFill>
                  <a:srgbClr val="333333"/>
                </a:solidFill>
                <a:latin typeface="Calibri Light"/>
                <a:cs typeface="Times New Roman" panose="02020603050405020304" pitchFamily="18" charset="0"/>
              </a:rPr>
              <a:t>als ob</a:t>
            </a:r>
            <a:r>
              <a:rPr lang="de-DE" altLang="de-DE" dirty="0">
                <a:solidFill>
                  <a:srgbClr val="333333"/>
                </a:solidFill>
                <a:latin typeface="Calibri Light"/>
                <a:cs typeface="Times New Roman" panose="02020603050405020304" pitchFamily="18" charset="0"/>
              </a:rPr>
              <a:t> jemand anderes denkt. Ich weiß aber, dass das meine Gedanken sind.“</a:t>
            </a:r>
          </a:p>
          <a:p>
            <a:pPr lvl="0" defTabSz="914400" eaLnBrk="0" hangingPunct="0">
              <a:lnSpc>
                <a:spcPct val="100000"/>
              </a:lnSpc>
              <a:spcBef>
                <a:spcPct val="0"/>
              </a:spcBef>
              <a:spcAft>
                <a:spcPct val="0"/>
              </a:spcAft>
            </a:pPr>
            <a:endParaRPr lang="de-DE" altLang="de-DE" sz="2400" b="1" dirty="0">
              <a:solidFill>
                <a:srgbClr val="336699"/>
              </a:solidFill>
              <a:latin typeface="Calibri Light"/>
              <a:cs typeface="Times New Roman" panose="02020603050405020304" pitchFamily="18" charset="0"/>
            </a:endParaRPr>
          </a:p>
          <a:p>
            <a:pPr lvl="0" defTabSz="914400" eaLnBrk="0" hangingPunct="0">
              <a:lnSpc>
                <a:spcPct val="100000"/>
              </a:lnSpc>
              <a:spcBef>
                <a:spcPct val="0"/>
              </a:spcBef>
              <a:spcAft>
                <a:spcPct val="0"/>
              </a:spcAft>
              <a:buClr>
                <a:srgbClr val="333333"/>
              </a:buClr>
            </a:pPr>
            <a:r>
              <a:rPr lang="de-DE" altLang="de-DE" sz="2400" b="1" dirty="0">
                <a:latin typeface="Calibri Light"/>
                <a:cs typeface="Times New Roman" panose="02020603050405020304" pitchFamily="18" charset="0"/>
              </a:rPr>
              <a:t>... andere:</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„Da ist etwas in meinen Kopf eingepflanzt worden.“</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weiß nicht wie, aber jemand hat die Kontrolle über meine Gedanken an sich gerissen.“</a:t>
            </a:r>
          </a:p>
          <a:p>
            <a:pPr lvl="0" defTabSz="914400" eaLnBrk="0" hangingPunct="0">
              <a:lnSpc>
                <a:spcPct val="100000"/>
              </a:lnSpc>
              <a:spcBef>
                <a:spcPct val="0"/>
              </a:spcBef>
              <a:spcAft>
                <a:spcPct val="0"/>
              </a:spcAft>
              <a:buClr>
                <a:srgbClr val="333333"/>
              </a:buClr>
            </a:pPr>
            <a:endParaRPr lang="de-DE" altLang="de-DE" sz="2400" b="1" dirty="0">
              <a:solidFill>
                <a:srgbClr val="004992"/>
              </a:solidFill>
              <a:latin typeface="Calibri Light"/>
              <a:cs typeface="Times New Roman" panose="02020603050405020304" pitchFamily="18" charset="0"/>
            </a:endParaRPr>
          </a:p>
          <a:p>
            <a:pPr lvl="0" defTabSz="914400" eaLnBrk="0" hangingPunct="0">
              <a:lnSpc>
                <a:spcPct val="100000"/>
              </a:lnSpc>
              <a:spcBef>
                <a:spcPct val="0"/>
              </a:spcBef>
              <a:spcAft>
                <a:spcPct val="0"/>
              </a:spcAft>
              <a:buClr>
                <a:srgbClr val="333333"/>
              </a:buClr>
            </a:pPr>
            <a:r>
              <a:rPr lang="de-DE" altLang="de-DE" sz="2400" b="1" dirty="0">
                <a:latin typeface="Calibri Light"/>
                <a:cs typeface="Times New Roman" panose="02020603050405020304" pitchFamily="18" charset="0"/>
              </a:rPr>
              <a:t>... einer Situation oder Zufall:</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habe gerade eine Menge Stress, da nehme ich alles sehr viel intensiver wahr, auch meine Gedanken.“</a:t>
            </a:r>
          </a:p>
          <a:p>
            <a:pPr lvl="0" defTabSz="914400" eaLnBrk="0" hangingPunct="0">
              <a:lnSpc>
                <a:spcPct val="100000"/>
              </a:lnSpc>
              <a:spcBef>
                <a:spcPct val="0"/>
              </a:spcBef>
              <a:spcAft>
                <a:spcPct val="0"/>
              </a:spcAft>
              <a:buFont typeface="Arial" panose="020B0604020202020204" pitchFamily="34" charset="0"/>
              <a:buChar char="•"/>
            </a:pPr>
            <a:r>
              <a:rPr lang="de-DE" altLang="de-DE" dirty="0">
                <a:solidFill>
                  <a:srgbClr val="333333"/>
                </a:solidFill>
                <a:latin typeface="Calibri Light"/>
                <a:cs typeface="Times New Roman" panose="02020603050405020304" pitchFamily="18" charset="0"/>
              </a:rPr>
              <a:t>„Ich habe gerade einen Ohrwurm von einem Hardrock Song im Kopf.“</a:t>
            </a:r>
            <a:endParaRPr lang="en-US" altLang="de-DE" dirty="0">
              <a:solidFill>
                <a:srgbClr val="333333"/>
              </a:solidFill>
              <a:latin typeface="Calibri Light"/>
              <a:cs typeface="Times New Roman" panose="02020603050405020304" pitchFamily="18" charset="0"/>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Eine innere Stimme sagt Ihnen, dass Sie nichts taugen.</a:t>
            </a:r>
            <a:endParaRPr lang="en-US" altLang="de-DE" sz="3600" dirty="0">
              <a:latin typeface="Calibri Light"/>
            </a:endParaRPr>
          </a:p>
        </p:txBody>
      </p:sp>
      <p:sp>
        <p:nvSpPr>
          <p:cNvPr id="73730" name="Rectangle 2"/>
          <p:cNvSpPr>
            <a:spLocks noGrp="1" noChangeArrowheads="1"/>
          </p:cNvSpPr>
          <p:nvPr>
            <p:ph idx="1"/>
          </p:nvPr>
        </p:nvSpPr>
        <p:spPr>
          <a:xfrm>
            <a:off x="408955" y="2204864"/>
            <a:ext cx="11376000" cy="4248000"/>
          </a:xfrm>
        </p:spPr>
        <p:txBody>
          <a:bodyPr lIns="0" tIns="0" rIns="0" bIns="0">
            <a:noAutofit/>
          </a:bodyPr>
          <a:lstStyle/>
          <a:p>
            <a:pPr indent="-446088" eaLnBrk="1" hangingPunct="1">
              <a:spcAft>
                <a:spcPct val="0"/>
              </a:spcAft>
              <a:buFont typeface="Wingdings" panose="05000000000000000000" pitchFamily="2" charset="2"/>
              <a:buNone/>
            </a:pPr>
            <a:r>
              <a:rPr lang="de-DE" altLang="de-DE" sz="2400" b="1" dirty="0">
                <a:solidFill>
                  <a:srgbClr val="004992"/>
                </a:solidFill>
                <a:latin typeface="Calibri Light"/>
              </a:rPr>
              <a:t>Psychose: innere Stimme wird</a:t>
            </a:r>
          </a:p>
          <a:p>
            <a:pPr indent="-446088" eaLnBrk="1" hangingPunct="1">
              <a:spcAft>
                <a:spcPct val="0"/>
              </a:spcAft>
              <a:buFont typeface="Wingdings" panose="05000000000000000000" pitchFamily="2" charset="2"/>
              <a:buNone/>
            </a:pPr>
            <a:r>
              <a:rPr lang="de-DE" altLang="de-DE" sz="2400" b="1" dirty="0">
                <a:solidFill>
                  <a:srgbClr val="004992"/>
                </a:solidFill>
                <a:latin typeface="Calibri Light"/>
              </a:rPr>
              <a:t>anderen Personen/Mächten zugeschrieben:</a:t>
            </a:r>
          </a:p>
          <a:p>
            <a:pPr marL="342900" indent="-342900">
              <a:spcAft>
                <a:spcPct val="0"/>
              </a:spcAft>
              <a:buClr>
                <a:srgbClr val="333333"/>
              </a:buClr>
              <a:buFont typeface="WingDings"/>
              <a:buChar char=""/>
            </a:pPr>
            <a:r>
              <a:rPr lang="de-DE" altLang="de-DE" sz="2400" dirty="0">
                <a:solidFill>
                  <a:srgbClr val="333333"/>
                </a:solidFill>
                <a:latin typeface="Calibri Light"/>
              </a:rPr>
              <a:t>„Da ist etwas in meinen Kopf eingepflanzt worden.“ </a:t>
            </a:r>
          </a:p>
          <a:p>
            <a:pPr marL="342900" indent="-342900">
              <a:spcAft>
                <a:spcPct val="0"/>
              </a:spcAft>
              <a:buClr>
                <a:srgbClr val="333333"/>
              </a:buClr>
              <a:buFont typeface="WingDings"/>
              <a:buChar char=""/>
            </a:pPr>
            <a:r>
              <a:rPr lang="de-DE" altLang="de-DE" sz="2400" dirty="0">
                <a:solidFill>
                  <a:srgbClr val="333333"/>
                </a:solidFill>
                <a:latin typeface="Calibri Light"/>
              </a:rPr>
              <a:t>„Ich weiß nicht wie, aber jemand hat die Kontrolle über meine Gedanken an sich gerissen.“</a:t>
            </a:r>
          </a:p>
          <a:p>
            <a:pPr indent="-446088" eaLnBrk="1" hangingPunct="1">
              <a:buClr>
                <a:schemeClr val="tx1"/>
              </a:buClr>
              <a:buFont typeface="Wingdings" panose="05000000000000000000" pitchFamily="2" charset="2"/>
              <a:buNone/>
            </a:pPr>
            <a:endParaRPr lang="de-DE" altLang="de-DE" sz="2400" b="1" dirty="0">
              <a:solidFill>
                <a:srgbClr val="336699"/>
              </a:solidFill>
              <a:latin typeface="Calibri Light"/>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3943952319"/>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333333"/>
                          </a:solidFill>
                          <a:effectLst/>
                          <a:latin typeface="Calibri Light"/>
                          <a:cs typeface="Times New Roman" pitchFamily="18" charset="0"/>
                        </a:rPr>
                        <a:t> </a:t>
                      </a:r>
                      <a:r>
                        <a:rPr kumimoji="0" lang="de-DE" sz="1600" b="0" i="0" u="none" strike="noStrike" cap="none" normalizeH="0" baseline="0" dirty="0">
                          <a:ln>
                            <a:noFill/>
                          </a:ln>
                          <a:solidFill>
                            <a:schemeClr val="bg1"/>
                          </a:solidFill>
                          <a:effectLst/>
                          <a:latin typeface="Calibri Light"/>
                          <a:cs typeface="Times New Roman" pitchFamily="18" charset="0"/>
                        </a:rPr>
                        <a:t>ca. 15-20% der Allgemeinbevölkerung berichten über gelegentliche Sinnestäuschungen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chemeClr val="bg1"/>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E3EFF8"/>
                          </a:solidFill>
                          <a:effectLst/>
                          <a:latin typeface="Calibri Light"/>
                          <a:cs typeface="Times New Roman" pitchFamily="18" charset="0"/>
                        </a:rPr>
                        <a:t>Unsere Gedanken sind nicht voll steuerbar – sonst gäbe es ja weder Geistesblitze noch lästige </a:t>
                      </a:r>
                      <a:r>
                        <a:rPr kumimoji="0" lang="de-DE" sz="1600" b="0" i="0" u="none" strike="noStrike" cap="none" normalizeH="0" baseline="0" dirty="0" err="1">
                          <a:ln>
                            <a:noFill/>
                          </a:ln>
                          <a:solidFill>
                            <a:srgbClr val="E3EFF8"/>
                          </a:solidFill>
                          <a:effectLst/>
                          <a:latin typeface="Calibri Light"/>
                          <a:cs typeface="Times New Roman" pitchFamily="18" charset="0"/>
                        </a:rPr>
                        <a:t>Grübelattacken</a:t>
                      </a:r>
                      <a:endParaRPr kumimoji="0" lang="de-DE" sz="16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Gehen wir gegen unangenehme Gedanken an, werden 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Gedanken an Selbstmord,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335091442"/>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rgbClr val="E3EFF8"/>
                          </a:solidFill>
                          <a:effectLst/>
                          <a:latin typeface="Calibri Light"/>
                          <a:cs typeface="Times New Roman" pitchFamily="18" charset="0"/>
                        </a:rPr>
                        <a:t>Unsere Gedanken sind nicht voll steuerbar – sonst gäbe es ja weder Geistesblitze noch lästige </a:t>
                      </a:r>
                      <a:r>
                        <a:rPr kumimoji="0" lang="de-DE" sz="1600" b="0" i="0" u="none" strike="noStrike" cap="none" normalizeH="0" baseline="0" dirty="0" err="1">
                          <a:ln>
                            <a:noFill/>
                          </a:ln>
                          <a:solidFill>
                            <a:srgbClr val="E3EFF8"/>
                          </a:solidFill>
                          <a:effectLst/>
                          <a:latin typeface="Calibri Light"/>
                          <a:cs typeface="Times New Roman" pitchFamily="18" charset="0"/>
                        </a:rPr>
                        <a:t>Grübelattacken</a:t>
                      </a:r>
                      <a:endParaRPr kumimoji="0" lang="de-DE" sz="16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Gehen wir gegen unangenehme Gedanken an, werden diese fast automatisch stärker.</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E3EFF8"/>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Gedanken an Selbstmord,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1532406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960147566"/>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de-DE" sz="1600" b="0" i="0" u="none" strike="noStrike" cap="none" normalizeH="0" baseline="0" dirty="0">
                          <a:ln>
                            <a:noFill/>
                          </a:ln>
                          <a:solidFill>
                            <a:srgbClr val="004992"/>
                          </a:solidFill>
                          <a:effectLst/>
                          <a:latin typeface="Calibri Light"/>
                          <a:cs typeface="Times New Roman" pitchFamily="18" charset="0"/>
                        </a:rPr>
                        <a:t>???</a:t>
                      </a:r>
                      <a:r>
                        <a:rPr kumimoji="0" lang="de-DE" sz="1600" b="0" i="0" u="none" strike="noStrike" cap="none" normalizeH="0" baseline="0" dirty="0">
                          <a:ln>
                            <a:noFill/>
                          </a:ln>
                          <a:solidFill>
                            <a:schemeClr val="bg1"/>
                          </a:solidFill>
                          <a:effectLst/>
                          <a:latin typeface="Calibri Light"/>
                          <a:cs typeface="Times New Roman" pitchFamily="18" charset="0"/>
                        </a:rPr>
                        <a:t>Gedanken, die unserem sonstigen Denken widersprechen, kommen häufig vor. Denken ≠ Handeln: 20% der Bevölkerung hatten schon mal Gedanken an Selbstmord,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1672432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6" name="Rectangle 31"/>
          <p:cNvSpPr>
            <a:spLocks noGrp="1" noChangeArrowheads="1"/>
          </p:cNvSpPr>
          <p:nvPr>
            <p:ph type="title"/>
          </p:nvPr>
        </p:nvSpPr>
        <p:spPr>
          <a:xfrm>
            <a:off x="408955" y="1124744"/>
            <a:ext cx="11376000" cy="1495794"/>
          </a:xfrm>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graphicFrame>
        <p:nvGraphicFramePr>
          <p:cNvPr id="4" name="Table 3"/>
          <p:cNvGraphicFramePr>
            <a:graphicFrameLocks noGrp="1"/>
          </p:cNvGraphicFramePr>
          <p:nvPr>
            <p:extLst>
              <p:ext uri="{D42A27DB-BD31-4B8C-83A1-F6EECF244321}">
                <p14:modId xmlns:p14="http://schemas.microsoft.com/office/powerpoint/2010/main" val="1466516942"/>
              </p:ext>
            </p:extLst>
          </p:nvPr>
        </p:nvGraphicFramePr>
        <p:xfrm>
          <a:off x="408955" y="2636912"/>
          <a:ext cx="11376000" cy="4120146"/>
        </p:xfrm>
        <a:graphic>
          <a:graphicData uri="http://schemas.openxmlformats.org/drawingml/2006/table">
            <a:tbl>
              <a:tblPr firstRow="1" bandRow="1">
                <a:tableStyleId>{21E4AEA4-8DFA-4A89-87EB-49C32662AFE0}</a:tableStyleId>
              </a:tblPr>
              <a:tblGrid>
                <a:gridCol w="4608512">
                  <a:extLst>
                    <a:ext uri="{9D8B030D-6E8A-4147-A177-3AD203B41FA5}">
                      <a16:colId xmlns:a16="http://schemas.microsoft.com/office/drawing/2014/main" val="20000"/>
                    </a:ext>
                  </a:extLst>
                </a:gridCol>
                <a:gridCol w="676748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Von außen gelenkt?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Calibri Light"/>
                          <a:cs typeface="Times New Roman" pitchFamily="18" charset="0"/>
                        </a:rPr>
                        <a:t>Gibt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es</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vielleicht</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noch</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andere</a:t>
                      </a:r>
                      <a:r>
                        <a:rPr kumimoji="0" lang="en-US" sz="1800" b="0" i="0" u="none" strike="noStrike" cap="none" normalizeH="0" baseline="0" dirty="0">
                          <a:ln>
                            <a:noFill/>
                          </a:ln>
                          <a:solidFill>
                            <a:srgbClr val="000000"/>
                          </a:solidFill>
                          <a:effectLst/>
                          <a:latin typeface="Calibri Light"/>
                          <a:cs typeface="Times New Roman" pitchFamily="18" charset="0"/>
                        </a:rPr>
                        <a:t> </a:t>
                      </a:r>
                      <a:r>
                        <a:rPr kumimoji="0" lang="en-US" sz="1800" b="0" i="0" u="none" strike="noStrike" cap="none" normalizeH="0" baseline="0" dirty="0" err="1">
                          <a:ln>
                            <a:noFill/>
                          </a:ln>
                          <a:solidFill>
                            <a:srgbClr val="000000"/>
                          </a:solidFill>
                          <a:effectLst/>
                          <a:latin typeface="Calibri Light"/>
                          <a:cs typeface="Times New Roman" pitchFamily="18" charset="0"/>
                        </a:rPr>
                        <a:t>Erklärungen</a:t>
                      </a:r>
                      <a:r>
                        <a:rPr kumimoji="0" lang="en-US" sz="1800" b="0" i="0" u="none" strike="noStrike" cap="none" normalizeH="0" baseline="0" dirty="0">
                          <a:ln>
                            <a:noFill/>
                          </a:ln>
                          <a:solidFill>
                            <a:srgbClr val="000000"/>
                          </a:solidFill>
                          <a:effectLst/>
                          <a:latin typeface="Calibri Light"/>
                          <a:cs typeface="Times New Roman" pitchFamily="18" charset="0"/>
                        </a:rPr>
                        <a:t>?</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Ich höre das ganz deutlich. Meine Gedanken sind dagegen stumm!</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ca. 15-20% der Allgemeinbevölkerung berichten über gelegentliche Sinnestäuschungen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Intensive Gedanken können fast hörbar sein (Ohrwürmer, Grübeln, beim Lesen des Briefes eines Freundes hören manche Menschen dessen Stimme)</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Diese Gedanken sind nicht kontrollierbar. Wenn ich dagegen angehe, wird es sogar schlimmer. Das zeigt doch, dass mich jemand fertig machen will.</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Unsere Gedanken sind nicht voll steuerbar – sonst gäbe es ja weder Geistesblitze noch lästige Grübelattacken</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Gehen wir gegen unangenehme Gedanken an, werden diese fast automatisch stärker.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Versuch: Denken Sie mal nicht an die Zahl 8! – Es wird Ihnen nicht gelingen.</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e-DE" sz="1600" dirty="0">
                          <a:latin typeface="Calibri Light"/>
                        </a:rPr>
                        <a:t>„</a:t>
                      </a:r>
                      <a:r>
                        <a:rPr kumimoji="0" lang="de-DE" sz="1600" b="0" i="0" u="none" strike="noStrike" cap="none" normalizeH="0" baseline="0" dirty="0">
                          <a:ln>
                            <a:noFill/>
                          </a:ln>
                          <a:solidFill>
                            <a:schemeClr val="tx1"/>
                          </a:solidFill>
                          <a:effectLst/>
                          <a:latin typeface="Calibri Light"/>
                          <a:cs typeface="Times New Roman" pitchFamily="18" charset="0"/>
                        </a:rPr>
                        <a:t>Das sind böse Gedanken, die ich nie und nimmer hegen würde. Ich könnte keiner Fliege was zuleide tun, habe aber ständig aggressive Gedanken.</a:t>
                      </a:r>
                      <a:r>
                        <a:rPr lang="de-DE" sz="1600" dirty="0">
                          <a:latin typeface="Calibri Light"/>
                        </a:rPr>
                        <a: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de-DE" sz="1600" b="0" i="0" u="none" strike="noStrike" cap="none" normalizeH="0" baseline="0" dirty="0">
                          <a:ln>
                            <a:noFill/>
                          </a:ln>
                          <a:solidFill>
                            <a:srgbClr val="333333"/>
                          </a:solidFill>
                          <a:effectLst/>
                          <a:latin typeface="Calibri Light"/>
                          <a:cs typeface="Times New Roman" pitchFamily="18" charset="0"/>
                        </a:rPr>
                        <a:t>Gedanken, die unserem sonstigen Denken widersprechen, kommen häufig vor. Denken ≠ Handeln: 20% der Bevölkerung hatten schon mal Gedanken an Selbstmord, bringen sich aber nicht gleich um. Selbst Menschen gegenüber, die wir lieben, verspüren wir gelegentlich Aggression (z.B. manche Mutter gegenüber ihrem schreienden Baby). </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191052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17"/>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Stimmenhören Eigene Gedanken oder ferngesteuert?</a:t>
            </a:r>
            <a:br>
              <a:rPr lang="de-DE" altLang="de-DE" sz="3600" dirty="0">
                <a:latin typeface="Calibri Light"/>
              </a:rPr>
            </a:br>
            <a:r>
              <a:rPr lang="de-DE" altLang="de-DE" sz="3600" dirty="0">
                <a:latin typeface="Calibri Light"/>
              </a:rPr>
              <a:t>Pro und Contra</a:t>
            </a:r>
            <a:endParaRPr lang="en-US" altLang="de-DE" sz="3600" dirty="0">
              <a:latin typeface="Calibri Light"/>
            </a:endParaRPr>
          </a:p>
        </p:txBody>
      </p:sp>
      <p:sp>
        <p:nvSpPr>
          <p:cNvPr id="4" name="Content Placeholder 3"/>
          <p:cNvSpPr>
            <a:spLocks noGrp="1"/>
          </p:cNvSpPr>
          <p:nvPr>
            <p:ph idx="1"/>
          </p:nvPr>
        </p:nvSpPr>
        <p:spPr/>
        <p:txBody>
          <a:bodyPr/>
          <a:lstStyle/>
          <a:p>
            <a:endParaRPr lang="en-US" sz="2400" dirty="0"/>
          </a:p>
          <a:p>
            <a:pPr lvl="0" defTabSz="914400" fontAlgn="base">
              <a:spcAft>
                <a:spcPct val="0"/>
              </a:spcAft>
            </a:pPr>
            <a:r>
              <a:rPr lang="de-DE" altLang="de-DE" sz="2400" dirty="0">
                <a:solidFill>
                  <a:srgbClr val="004992"/>
                </a:solidFill>
                <a:latin typeface="Calibri Light"/>
                <a:cs typeface="Times New Roman" panose="02020603050405020304" pitchFamily="18" charset="0"/>
              </a:rPr>
              <a:t>Die Annahme einer Fernsteuerung der Gedanken wirft mehr Fragen auf als beantwortet werden, z.B.:</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Technische Realisierung?</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Wann und wie fand Einpflanzung statt?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Wer hat ein Interesse daran, und auch das Geld und die Zeit, Ihnen so zu schaden?</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Es gibt einfachere Wege, Schaden zuzufügen. Wieso wählt man einen solch aufwändigen?</a:t>
            </a:r>
          </a:p>
          <a:p>
            <a:pPr marL="285750" indent="-285750">
              <a:buFont typeface="Arial" panose="020B0604020202020204" pitchFamily="34" charset="0"/>
              <a:buChar char="•"/>
            </a:pPr>
            <a:endParaRPr lang="en-US" sz="2400" dirty="0"/>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Ein Freund lädt Sie zum Essen ein.</a:t>
            </a:r>
          </a:p>
        </p:txBody>
      </p:sp>
      <p:sp>
        <p:nvSpPr>
          <p:cNvPr id="86019"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Ihren Freund dazu bewogen, Sie zum Essen einzuladen</a:t>
            </a:r>
            <a:r>
              <a:rPr lang="en-US" altLang="de-DE" sz="2400" dirty="0">
                <a:solidFill>
                  <a:srgbClr val="004992"/>
                </a:solidFill>
                <a:latin typeface="Calibri Light"/>
              </a:rPr>
              <a:t>?</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86021"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Die Polizei hält Sie auf der Landstraße an.</a:t>
            </a:r>
          </a:p>
        </p:txBody>
      </p:sp>
      <p:sp>
        <p:nvSpPr>
          <p:cNvPr id="88067"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die Polizei dazu bewogen, Sie anzuhalten?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8806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Sie gewinnen im Spiel.</a:t>
            </a:r>
          </a:p>
        </p:txBody>
      </p:sp>
      <p:sp>
        <p:nvSpPr>
          <p:cNvPr id="90115"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Weshalb haben Sie gewonnen?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0116" name="Picture 7"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noAutofit/>
          </a:bodyPr>
          <a:lstStyle/>
          <a:p>
            <a:pPr defTabSz="914377"/>
            <a:r>
              <a:rPr lang="de-DE" altLang="de-DE" sz="3600" dirty="0">
                <a:latin typeface="Calibri Light"/>
              </a:rPr>
              <a:t>Sie wollen in Ihr neues Auto steigen und entdecken einen Kratzer im Lack.</a:t>
            </a:r>
          </a:p>
        </p:txBody>
      </p:sp>
      <p:sp>
        <p:nvSpPr>
          <p:cNvPr id="92163"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könnte den Kratzer verursacht haben?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2164"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a:latin typeface="Calibri Light"/>
              </a:rPr>
              <a:t>Der Arzt stellt bei Ihnen hohen Blutdruck fest.</a:t>
            </a:r>
            <a:endParaRPr lang="en-US" sz="3600">
              <a:latin typeface="Calibri Light"/>
            </a:endParaRPr>
          </a:p>
        </p:txBody>
      </p:sp>
      <p:sp>
        <p:nvSpPr>
          <p:cNvPr id="94210" name="Rectangle 3"/>
          <p:cNvSpPr>
            <a:spLocks noGrp="1" noChangeArrowheads="1"/>
          </p:cNvSpPr>
          <p:nvPr>
            <p:ph idx="1"/>
          </p:nvPr>
        </p:nvSpPr>
        <p:spPr/>
        <p:txBody>
          <a:bodyPr lIns="0" tIns="0" rIns="0" bIns="0">
            <a:noAutofit/>
          </a:bodyPr>
          <a:lstStyle/>
          <a:p>
            <a:pPr indent="-184150" eaLnBrk="1" hangingPunct="1">
              <a:spcAft>
                <a:spcPct val="0"/>
              </a:spcAft>
              <a:buFontTx/>
              <a:buNone/>
            </a:pPr>
            <a:endParaRPr lang="de-DE" altLang="de-DE" sz="2400" dirty="0">
              <a:solidFill>
                <a:srgbClr val="004992"/>
              </a:solidFill>
              <a:latin typeface="Calibri Light"/>
            </a:endParaRPr>
          </a:p>
          <a:p>
            <a:pPr indent="-184150" eaLnBrk="1" hangingPunct="1">
              <a:spcAft>
                <a:spcPct val="0"/>
              </a:spcAft>
              <a:buFontTx/>
              <a:buNone/>
            </a:pPr>
            <a:r>
              <a:rPr lang="de-DE" altLang="de-DE" sz="2400" dirty="0">
                <a:solidFill>
                  <a:srgbClr val="004992"/>
                </a:solidFill>
                <a:latin typeface="Calibri Light"/>
              </a:rPr>
              <a:t>Weshalb haben Sie hohen Blutdruck?</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4211"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r>
              <a:rPr lang="de-DE"/>
              <a:t>Metakognitives Training 1 - Zuschreibungsstil</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Eine Bekannte hat sich geweigert, Ihnen bei einer Arbeit zu helfen.</a:t>
            </a:r>
          </a:p>
        </p:txBody>
      </p:sp>
      <p:sp>
        <p:nvSpPr>
          <p:cNvPr id="96259"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 Bekannte dazu bewogen, Ihnen nicht bei der Arbeit zu helfen?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6261"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t="-1" r="2809" b="1617"/>
          <a:stretch/>
        </p:blipFill>
        <p:spPr bwMode="auto">
          <a:xfrm>
            <a:off x="9489243" y="4143800"/>
            <a:ext cx="2705932" cy="273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Eine Freundin hat Ihnen ein Geschenk gekauft.</a:t>
            </a:r>
          </a:p>
        </p:txBody>
      </p:sp>
      <p:sp>
        <p:nvSpPr>
          <p:cNvPr id="98307"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 Freundin dazu bewogen, Ihnen etwas zu schenken?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p:txBody>
      </p:sp>
      <p:pic>
        <p:nvPicPr>
          <p:cNvPr id="98309"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 Freund sagt, dass er Sie dumm findet.</a:t>
            </a:r>
          </a:p>
        </p:txBody>
      </p:sp>
      <p:sp>
        <p:nvSpPr>
          <p:cNvPr id="100355"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latin typeface="Calibri Light"/>
            </a:endParaRPr>
          </a:p>
          <a:p>
            <a:pPr indent="0" eaLnBrk="1" hangingPunct="1">
              <a:spcAft>
                <a:spcPct val="0"/>
              </a:spcAft>
              <a:buFontTx/>
              <a:buNone/>
            </a:pPr>
            <a:r>
              <a:rPr lang="de-DE" altLang="de-DE" sz="2400" dirty="0">
                <a:solidFill>
                  <a:srgbClr val="004992"/>
                </a:solidFill>
                <a:latin typeface="Calibri Light"/>
              </a:rPr>
              <a:t>Was hat Ihren Freund dazu bewogen, Sie für dumm zu halten?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0" eaLnBrk="1" hangingPunct="1">
              <a:spcAft>
                <a:spcPct val="0"/>
              </a:spcAft>
              <a:buFontTx/>
              <a:buNone/>
            </a:pPr>
            <a:endParaRPr lang="de-DE" altLang="de-DE" sz="2400" dirty="0">
              <a:latin typeface="Calibri Light"/>
            </a:endParaRPr>
          </a:p>
        </p:txBody>
      </p:sp>
      <p:pic>
        <p:nvPicPr>
          <p:cNvPr id="100357"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Als Sie das Baby Ihrer Nachbarin auf den Arm nehmen, fängt es an zu schreien.</a:t>
            </a:r>
          </a:p>
        </p:txBody>
      </p:sp>
      <p:sp>
        <p:nvSpPr>
          <p:cNvPr id="102403" name="Rectangle 3"/>
          <p:cNvSpPr>
            <a:spLocks noGrp="1" noChangeArrowheads="1"/>
          </p:cNvSpPr>
          <p:nvPr>
            <p:ph idx="1"/>
          </p:nvPr>
        </p:nvSpPr>
        <p:spPr/>
        <p:txBody>
          <a:bodyPr lIns="0" tIns="0" rIns="0" bIns="0">
            <a:noAutofit/>
          </a:bodyPr>
          <a:lstStyle/>
          <a:p>
            <a:pPr indent="-184150" eaLnBrk="1" hangingPunct="1">
              <a:spcAft>
                <a:spcPct val="0"/>
              </a:spcAft>
              <a:buFontTx/>
              <a:buNone/>
            </a:pPr>
            <a:endParaRPr lang="de-DE" altLang="de-DE" sz="2400" dirty="0">
              <a:latin typeface="Calibri Light"/>
            </a:endParaRPr>
          </a:p>
          <a:p>
            <a:pPr indent="-184150" eaLnBrk="1" hangingPunct="1">
              <a:spcAft>
                <a:spcPct val="0"/>
              </a:spcAft>
              <a:buFontTx/>
              <a:buNone/>
            </a:pPr>
            <a:r>
              <a:rPr lang="de-DE" altLang="de-DE" sz="2400" dirty="0">
                <a:solidFill>
                  <a:srgbClr val="004992"/>
                </a:solidFill>
                <a:latin typeface="Calibri Light"/>
              </a:rPr>
              <a:t>Weshalb fängt das Baby an, zu schreien?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184150" eaLnBrk="1" hangingPunct="1">
              <a:spcAft>
                <a:spcPct val="0"/>
              </a:spcAft>
              <a:buFontTx/>
              <a:buNone/>
            </a:pPr>
            <a:endParaRPr lang="de-DE" altLang="de-DE" sz="2400" dirty="0">
              <a:latin typeface="Calibri Light"/>
            </a:endParaRPr>
          </a:p>
        </p:txBody>
      </p:sp>
      <p:pic>
        <p:nvPicPr>
          <p:cNvPr id="102404"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noAutofit/>
          </a:bodyPr>
          <a:lstStyle/>
          <a:p>
            <a:pPr defTabSz="914377"/>
            <a:r>
              <a:rPr lang="de-DE" altLang="de-DE" sz="3600">
                <a:latin typeface="Calibri Light"/>
              </a:rPr>
              <a:t>Ein Bekannter sagt, dass er Sie nicht respektiert.</a:t>
            </a:r>
          </a:p>
        </p:txBody>
      </p:sp>
      <p:sp>
        <p:nvSpPr>
          <p:cNvPr id="104451" name="Rectangle 3"/>
          <p:cNvSpPr>
            <a:spLocks noGrp="1" noChangeArrowheads="1"/>
          </p:cNvSpPr>
          <p:nvPr>
            <p:ph idx="1"/>
          </p:nvPr>
        </p:nvSpPr>
        <p:spPr/>
        <p:txBody>
          <a:bodyPr lIns="0" tIns="0" rIns="0" bIns="0">
            <a:noAutofit/>
          </a:bodyPr>
          <a:lstStyle/>
          <a:p>
            <a:pPr indent="0" eaLnBrk="1" hangingPunct="1">
              <a:spcAft>
                <a:spcPct val="0"/>
              </a:spcAft>
              <a:buFontTx/>
              <a:buNone/>
            </a:pPr>
            <a:endParaRPr lang="de-DE" altLang="de-DE" sz="2400" dirty="0">
              <a:solidFill>
                <a:srgbClr val="004992"/>
              </a:solidFill>
              <a:latin typeface="Calibri Light"/>
            </a:endParaRPr>
          </a:p>
          <a:p>
            <a:pPr indent="0" eaLnBrk="1" hangingPunct="1">
              <a:spcAft>
                <a:spcPct val="0"/>
              </a:spcAft>
              <a:buFontTx/>
              <a:buNone/>
            </a:pPr>
            <a:r>
              <a:rPr lang="de-DE" altLang="de-DE" sz="2400" dirty="0">
                <a:solidFill>
                  <a:srgbClr val="004992"/>
                </a:solidFill>
                <a:latin typeface="Calibri Light"/>
              </a:rPr>
              <a:t>Was hat Ihren Bekannten dazu bewogen, keinen Respekt vor Ihnen zu haben?</a:t>
            </a:r>
          </a:p>
          <a:p>
            <a:pPr lvl="0" defTabSz="914400" fontAlgn="base">
              <a:spcAft>
                <a:spcPct val="0"/>
              </a:spcAft>
            </a:pPr>
            <a:r>
              <a:rPr lang="de-DE" altLang="de-DE" sz="2400" dirty="0">
                <a:solidFill>
                  <a:srgbClr val="333333"/>
                </a:solidFill>
                <a:latin typeface="Calibri Light"/>
                <a:cs typeface="Times New Roman" panose="02020603050405020304" pitchFamily="18" charset="0"/>
              </a:rPr>
              <a:t>Worauf führen Sie dieses Ereignis hauptsächlich zurück?</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de-DE" altLang="de-DE" sz="2400" dirty="0">
                <a:solidFill>
                  <a:srgbClr val="004992"/>
                </a:solidFill>
                <a:latin typeface="Calibri Light"/>
                <a:cs typeface="Times New Roman" panose="02020603050405020304" pitchFamily="18" charset="0"/>
              </a:rPr>
              <a:t>Ihre Person? </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Eine andere Person oder andere Leute?</a:t>
            </a:r>
          </a:p>
          <a:p>
            <a:pPr lvl="0" defTabSz="914400" fontAlgn="base">
              <a:spcAft>
                <a:spcPct val="0"/>
              </a:spcAft>
            </a:pPr>
            <a:r>
              <a:rPr lang="de-DE" altLang="de-DE" sz="2400" dirty="0">
                <a:solidFill>
                  <a:srgbClr val="004992"/>
                </a:solidFill>
                <a:latin typeface="Calibri Light"/>
                <a:cs typeface="Times New Roman" panose="02020603050405020304" pitchFamily="18" charset="0"/>
              </a:rPr>
              <a:t>Umstände oder Zufall? </a:t>
            </a:r>
            <a:endParaRPr lang="en-US" altLang="de-DE" sz="2400" dirty="0">
              <a:solidFill>
                <a:srgbClr val="004992"/>
              </a:solidFill>
              <a:latin typeface="Calibri Light"/>
              <a:cs typeface="Times New Roman" panose="02020603050405020304" pitchFamily="18" charset="0"/>
            </a:endParaRPr>
          </a:p>
          <a:p>
            <a:pPr indent="0" eaLnBrk="1" hangingPunct="1">
              <a:spcAft>
                <a:spcPct val="0"/>
              </a:spcAft>
              <a:buFontTx/>
              <a:buNone/>
            </a:pPr>
            <a:endParaRPr lang="de-DE" altLang="de-DE" sz="2400" dirty="0">
              <a:latin typeface="Calibri Light"/>
            </a:endParaRPr>
          </a:p>
        </p:txBody>
      </p:sp>
      <p:sp>
        <p:nvSpPr>
          <p:cNvPr id="104452"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eaLnBrk="1" hangingPunct="1">
              <a:buClrTx/>
            </a:pPr>
            <a:endParaRPr lang="de-DE" altLang="de-DE" sz="2000">
              <a:latin typeface="Calibri Light"/>
            </a:endParaRPr>
          </a:p>
        </p:txBody>
      </p:sp>
      <p:pic>
        <p:nvPicPr>
          <p:cNvPr id="104453"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Wir sollten im Alltag bemüht sein, Situationen realistisch zu bewerten:  </a:t>
            </a:r>
            <a:br>
              <a:rPr lang="de-DE" altLang="de-DE" sz="2400" dirty="0">
                <a:solidFill>
                  <a:srgbClr val="333333"/>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Andere sind nicht </a:t>
            </a:r>
            <a:r>
              <a:rPr lang="de-DE" altLang="de-DE" sz="2400" i="1" dirty="0">
                <a:solidFill>
                  <a:srgbClr val="333333"/>
                </a:solidFill>
                <a:latin typeface="Calibri Light"/>
                <a:cs typeface="Times New Roman" panose="02020603050405020304" pitchFamily="18" charset="0"/>
              </a:rPr>
              <a:t>immer</a:t>
            </a:r>
            <a:r>
              <a:rPr lang="de-DE" altLang="de-DE" sz="2400" dirty="0">
                <a:solidFill>
                  <a:srgbClr val="333333"/>
                </a:solidFill>
                <a:latin typeface="Calibri Light"/>
                <a:cs typeface="Times New Roman" panose="02020603050405020304" pitchFamily="18" charset="0"/>
              </a:rPr>
              <a:t> Schuld bei Misserfolg – genauso wenig wie wir </a:t>
            </a:r>
            <a:r>
              <a:rPr lang="de-DE" altLang="de-DE" sz="2400" i="1" dirty="0">
                <a:solidFill>
                  <a:srgbClr val="333333"/>
                </a:solidFill>
                <a:latin typeface="Calibri Light"/>
                <a:cs typeface="Times New Roman" panose="02020603050405020304" pitchFamily="18" charset="0"/>
              </a:rPr>
              <a:t>immer </a:t>
            </a:r>
            <a:r>
              <a:rPr lang="de-DE" altLang="de-DE" sz="2400" dirty="0">
                <a:solidFill>
                  <a:srgbClr val="333333"/>
                </a:solidFill>
                <a:latin typeface="Calibri Light"/>
                <a:cs typeface="Times New Roman" panose="02020603050405020304" pitchFamily="18" charset="0"/>
              </a:rPr>
              <a:t>Schuld sind, wenn etwas nicht klappt! </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b="1" dirty="0">
                <a:solidFill>
                  <a:srgbClr val="333333"/>
                </a:solidFill>
                <a:latin typeface="Calibri Light"/>
                <a:cs typeface="Times New Roman" panose="02020603050405020304" pitchFamily="18" charset="0"/>
              </a:rPr>
              <a:t>Lernziele: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Durchdenken Sie immer mehrere Möglichkeiten, die am Zustandekommen einer Situation beteiligt sein könnten (v.a. ich/andere/Umstände)!</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Wir sollten im Alltag bemüht sein, Situationen realistisch zu bewerten:  </a:t>
            </a:r>
            <a:br>
              <a:rPr lang="de-DE" altLang="de-DE" sz="2400" dirty="0">
                <a:solidFill>
                  <a:srgbClr val="333333"/>
                </a:solidFill>
                <a:latin typeface="Calibri Light"/>
                <a:cs typeface="Times New Roman" panose="02020603050405020304" pitchFamily="18" charset="0"/>
              </a:rPr>
            </a:br>
            <a:r>
              <a:rPr lang="de-DE" altLang="de-DE" sz="2400" dirty="0">
                <a:solidFill>
                  <a:srgbClr val="333333"/>
                </a:solidFill>
                <a:latin typeface="Calibri Light"/>
                <a:cs typeface="Times New Roman" panose="02020603050405020304" pitchFamily="18" charset="0"/>
              </a:rPr>
              <a:t>Andere sind nicht </a:t>
            </a:r>
            <a:r>
              <a:rPr lang="de-DE" altLang="de-DE" sz="2400" i="1" dirty="0">
                <a:solidFill>
                  <a:srgbClr val="333333"/>
                </a:solidFill>
                <a:latin typeface="Calibri Light"/>
                <a:cs typeface="Times New Roman" panose="02020603050405020304" pitchFamily="18" charset="0"/>
              </a:rPr>
              <a:t>immer</a:t>
            </a:r>
            <a:r>
              <a:rPr lang="de-DE" altLang="de-DE" sz="2400" dirty="0">
                <a:solidFill>
                  <a:srgbClr val="333333"/>
                </a:solidFill>
                <a:latin typeface="Calibri Light"/>
                <a:cs typeface="Times New Roman" panose="02020603050405020304" pitchFamily="18" charset="0"/>
              </a:rPr>
              <a:t> Schuld bei Misserfolg – genauso wenig wie wir </a:t>
            </a:r>
            <a:r>
              <a:rPr lang="de-DE" altLang="de-DE" sz="2400" i="1" dirty="0">
                <a:solidFill>
                  <a:srgbClr val="333333"/>
                </a:solidFill>
                <a:latin typeface="Calibri Light"/>
                <a:cs typeface="Times New Roman" panose="02020603050405020304" pitchFamily="18" charset="0"/>
              </a:rPr>
              <a:t>immer </a:t>
            </a:r>
            <a:r>
              <a:rPr lang="de-DE" altLang="de-DE" sz="2400" dirty="0">
                <a:solidFill>
                  <a:srgbClr val="333333"/>
                </a:solidFill>
                <a:latin typeface="Calibri Light"/>
                <a:cs typeface="Times New Roman" panose="02020603050405020304" pitchFamily="18" charset="0"/>
              </a:rPr>
              <a:t>Schuld sind, wenn etwas nicht klappt! </a:t>
            </a:r>
          </a:p>
          <a:p>
            <a:pPr marL="342900" lvl="0" indent="-342900" defTabSz="914400" fontAlgn="base">
              <a:spcAft>
                <a:spcPct val="0"/>
              </a:spcAft>
              <a:buFont typeface="Arial" panose="020B0604020202020204" pitchFamily="34" charset="0"/>
              <a:buChar char="•"/>
            </a:pPr>
            <a:r>
              <a:rPr lang="de-DE" altLang="de-DE" sz="2400" dirty="0">
                <a:solidFill>
                  <a:srgbClr val="333333"/>
                </a:solidFill>
                <a:latin typeface="Calibri Light"/>
                <a:cs typeface="Times New Roman" panose="02020603050405020304" pitchFamily="18" charset="0"/>
              </a:rPr>
              <a:t>Meist tragen mehrere Faktoren dazu bei, dass ein Ereignis entsteht.</a:t>
            </a:r>
          </a:p>
          <a:p>
            <a:endParaRPr lang="en-US" dirty="0">
              <a:solidFill>
                <a:srgbClr val="333333"/>
              </a:solidFill>
            </a:endParaRPr>
          </a:p>
        </p:txBody>
      </p:sp>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a:t>
            </a:r>
            <a:r>
              <a:rPr lang="de-DE" altLang="de-DE" sz="2400" i="1" dirty="0">
                <a:solidFill>
                  <a:srgbClr val="333333"/>
                </a:solidFill>
                <a:latin typeface="Calibri Light"/>
                <a:cs typeface="Times New Roman" panose="02020603050405020304" pitchFamily="18" charset="0"/>
              </a:rPr>
              <a:t>komplexe</a:t>
            </a:r>
            <a:r>
              <a:rPr lang="de-DE" altLang="de-DE" sz="2400" dirty="0">
                <a:solidFill>
                  <a:srgbClr val="333333"/>
                </a:solidFill>
                <a:latin typeface="Calibri Light"/>
                <a:cs typeface="Times New Roman" panose="02020603050405020304" pitchFamily="18" charset="0"/>
              </a:rPr>
              <a:t> Ereignisse auf eine </a:t>
            </a:r>
            <a:r>
              <a:rPr lang="de-DE" altLang="de-DE" sz="2400" i="1" dirty="0">
                <a:solidFill>
                  <a:srgbClr val="333333"/>
                </a:solidFill>
                <a:latin typeface="Calibri Light"/>
                <a:cs typeface="Times New Roman" panose="02020603050405020304" pitchFamily="18" charset="0"/>
              </a:rPr>
              <a:t>einzige </a:t>
            </a:r>
            <a:r>
              <a:rPr lang="de-DE" altLang="de-DE" sz="2400" dirty="0">
                <a:solidFill>
                  <a:srgbClr val="333333"/>
                </a:solidFill>
                <a:latin typeface="Calibri Light"/>
                <a:cs typeface="Times New Roman" panose="02020603050405020304" pitchFamily="18" charset="0"/>
              </a:rPr>
              <a:t>Ursache zu reduzieren. Häufig werden andere Menschen als </a:t>
            </a:r>
            <a:r>
              <a:rPr lang="de-DE" altLang="de-DE" sz="2400" i="1" dirty="0">
                <a:solidFill>
                  <a:srgbClr val="333333"/>
                </a:solidFill>
                <a:latin typeface="Calibri Light"/>
                <a:cs typeface="Times New Roman" panose="02020603050405020304" pitchFamily="18" charset="0"/>
              </a:rPr>
              <a:t>Alleinschuldige</a:t>
            </a:r>
            <a:r>
              <a:rPr lang="de-DE" altLang="de-DE" sz="2400" dirty="0">
                <a:solidFill>
                  <a:srgbClr val="333333"/>
                </a:solidFill>
                <a:latin typeface="Calibri Light"/>
                <a:cs typeface="Times New Roman" panose="02020603050405020304" pitchFamily="18" charset="0"/>
              </a:rPr>
              <a:t> für eigene Misserfolge angesehen. </a:t>
            </a:r>
          </a:p>
          <a:p>
            <a:pPr lvl="0" defTabSz="914400" fontAlgn="base">
              <a:spcAft>
                <a:spcPct val="0"/>
              </a:spcAft>
            </a:pPr>
            <a:r>
              <a:rPr lang="de-DE" altLang="de-DE" dirty="0">
                <a:solidFill>
                  <a:srgbClr val="004992"/>
                </a:solidFill>
                <a:latin typeface="Calibri Light"/>
                <a:cs typeface="Times New Roman" panose="02020603050405020304" pitchFamily="18" charset="0"/>
              </a:rPr>
              <a:t>Beispiel:</a:t>
            </a:r>
            <a:r>
              <a:rPr lang="de-DE" altLang="de-DE" dirty="0">
                <a:solidFill>
                  <a:srgbClr val="333333"/>
                </a:solidFill>
                <a:latin typeface="Calibri Light"/>
                <a:cs typeface="Times New Roman" panose="02020603050405020304" pitchFamily="18" charset="0"/>
              </a:rPr>
              <a:t> Anna stürzt häufig. </a:t>
            </a:r>
          </a:p>
          <a:p>
            <a:pPr lvl="0" defTabSz="914400" fontAlgn="base">
              <a:spcAft>
                <a:spcPct val="0"/>
              </a:spcAft>
            </a:pPr>
            <a:r>
              <a:rPr lang="de-DE" altLang="de-DE" dirty="0">
                <a:solidFill>
                  <a:srgbClr val="004992"/>
                </a:solidFill>
                <a:latin typeface="Calibri Light"/>
                <a:cs typeface="Times New Roman" panose="02020603050405020304" pitchFamily="18" charset="0"/>
              </a:rPr>
              <a:t>Eigene Überzeugung:</a:t>
            </a:r>
            <a:r>
              <a:rPr lang="de-DE" altLang="de-DE" dirty="0">
                <a:solidFill>
                  <a:srgbClr val="333333"/>
                </a:solidFill>
                <a:latin typeface="Calibri Light"/>
                <a:cs typeface="Times New Roman" panose="02020603050405020304" pitchFamily="18" charset="0"/>
              </a:rPr>
              <a:t> Ihr Onkel sendet ihr Störimpulse über Kopfelektroden. </a:t>
            </a:r>
          </a:p>
          <a:p>
            <a:pPr lvl="0" defTabSz="914400" fontAlgn="base">
              <a:spcAft>
                <a:spcPct val="0"/>
              </a:spcAft>
            </a:pPr>
            <a:r>
              <a:rPr lang="de-DE" altLang="de-DE" dirty="0">
                <a:solidFill>
                  <a:srgbClr val="004992"/>
                </a:solidFill>
                <a:latin typeface="Calibri Light"/>
                <a:cs typeface="Times New Roman" panose="02020603050405020304" pitchFamily="18" charset="0"/>
              </a:rPr>
              <a:t>Aber:</a:t>
            </a:r>
            <a:r>
              <a:rPr lang="de-DE" altLang="de-DE" dirty="0">
                <a:solidFill>
                  <a:srgbClr val="333333"/>
                </a:solidFill>
                <a:latin typeface="Calibri Light"/>
                <a:cs typeface="Times New Roman" panose="02020603050405020304" pitchFamily="18" charset="0"/>
              </a:rPr>
              <a:t> Anna hatte vor einiger Zeit eine schwere Mittelohrentzündung, welche zu einer Beeinträchtigung des Gleichgewichtssinns führte. Darüber hinaus war es in der letzten Zeit wegen häufigen Regens draußen sehr rutschig. </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Manchmal tragen andere Personen eine </a:t>
            </a:r>
            <a:r>
              <a:rPr lang="de-DE" altLang="de-DE" sz="2400" u="sng" dirty="0">
                <a:solidFill>
                  <a:srgbClr val="333333"/>
                </a:solidFill>
                <a:latin typeface="Calibri Light"/>
                <a:cs typeface="Times New Roman" panose="02020603050405020304" pitchFamily="18" charset="0"/>
              </a:rPr>
              <a:t>Mit</a:t>
            </a:r>
            <a:r>
              <a:rPr lang="de-DE" altLang="de-DE" sz="2400" dirty="0">
                <a:solidFill>
                  <a:srgbClr val="333333"/>
                </a:solidFill>
                <a:latin typeface="Calibri Light"/>
                <a:cs typeface="Times New Roman" panose="02020603050405020304" pitchFamily="18" charset="0"/>
              </a:rPr>
              <a:t>schuld am Entstehen einer negativen Situation – allerdings ist es ratsam, stets weitere Faktoren zu berücksichtigen, die ebenfalls eine Rolle spielen könnten:</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Beispiel: </a:t>
            </a:r>
            <a:r>
              <a:rPr lang="de-DE" altLang="de-DE" sz="2000" dirty="0">
                <a:solidFill>
                  <a:srgbClr val="333333"/>
                </a:solidFill>
                <a:latin typeface="Calibri Light"/>
                <a:cs typeface="Times New Roman" panose="02020603050405020304" pitchFamily="18" charset="0"/>
              </a:rPr>
              <a:t>Hans erleidet einen Rückfall.</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Eigene Überzeugung: </a:t>
            </a:r>
            <a:r>
              <a:rPr lang="de-DE" altLang="de-DE" sz="2000" dirty="0">
                <a:solidFill>
                  <a:srgbClr val="333333"/>
                </a:solidFill>
                <a:latin typeface="Calibri Light"/>
                <a:cs typeface="Times New Roman" panose="02020603050405020304" pitchFamily="18" charset="0"/>
              </a:rPr>
              <a:t>Rückfall trat auf, weil schlimme Kindheitserinnerungen hochkamen – Hans wurde als Kind häufig geschlagen.</a:t>
            </a:r>
          </a:p>
          <a:p>
            <a:pPr lvl="0" defTabSz="914400" fontAlgn="base">
              <a:spcAft>
                <a:spcPct val="0"/>
              </a:spcAft>
            </a:pPr>
            <a:r>
              <a:rPr lang="de-DE" altLang="de-DE" sz="2000" dirty="0">
                <a:solidFill>
                  <a:srgbClr val="004992"/>
                </a:solidFill>
                <a:latin typeface="Calibri Light"/>
                <a:cs typeface="Times New Roman" panose="02020603050405020304" pitchFamily="18" charset="0"/>
              </a:rPr>
              <a:t>Aber: </a:t>
            </a:r>
            <a:r>
              <a:rPr lang="de-DE" altLang="de-DE" sz="2000" dirty="0">
                <a:solidFill>
                  <a:srgbClr val="333333"/>
                </a:solidFill>
                <a:latin typeface="Calibri Light"/>
                <a:cs typeface="Times New Roman" panose="02020603050405020304" pitchFamily="18" charset="0"/>
              </a:rPr>
              <a:t>Dies kann einen Auslöser darstellen, aber es kamen weitere wichtige Faktoren hinzu: Absetzen der Medikamente, schwerer Streit im Betrieb mit darauf folgender Angst, den Arbeitsplatz zu verlieren.</a:t>
            </a:r>
          </a:p>
        </p:txBody>
      </p:sp>
      <p:sp>
        <p:nvSpPr>
          <p:cNvPr id="6" name="Footer Placeholder 5"/>
          <p:cNvSpPr>
            <a:spLocks noGrp="1"/>
          </p:cNvSpPr>
          <p:nvPr>
            <p:ph type="ftr" sz="quarter" idx="11"/>
          </p:nvPr>
        </p:nvSpPr>
        <p:spPr/>
        <p:txBody>
          <a:bodyPr/>
          <a:lstStyle/>
          <a:p>
            <a:r>
              <a:rPr lang="de-DE"/>
              <a:t>Metakognitives Training 1 - Zuschreibungsstil</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de-DE"/>
              <a:t>Metakognitives Training 1 - Zuschreibungsstil</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56</a:t>
            </a:fld>
            <a:endParaRPr lang="de-DE" dirty="0"/>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www.uke.de/mkt_app</a:t>
            </a:r>
            <a:endParaRPr lang="de-DE" sz="180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3146616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848677220"/>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Sabine Sperber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a:t>
                      </a:r>
                      <a:r>
                        <a:rPr kumimoji="0" lang="de-DE" sz="1000" b="0" i="0" u="none" strike="noStrike" cap="none" normalizeH="0" baseline="0">
                          <a:ln>
                            <a:noFill/>
                          </a:ln>
                          <a:solidFill>
                            <a:srgbClr val="333333"/>
                          </a:solidFill>
                          <a:effectLst/>
                          <a:latin typeface="Calibri Light"/>
                          <a:cs typeface="Times New Roman" pitchFamily="18" charset="0"/>
                        </a:rPr>
                        <a:t>Schattenverfolgung</a:t>
                      </a:r>
                      <a:endParaRPr kumimoji="0" lang="en-GB" sz="1000" b="0" i="0" u="none" strike="noStrike" cap="none" normalizeH="0" baseline="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Ethnocentrics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Beijing-Trading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Leute verstummen beim Betreten des Raumes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Todd Rieth</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Critical look in the mirror/</a:t>
                      </a:r>
                      <a:r>
                        <a:rPr kumimoji="0" lang="de-DE" sz="1000" b="0" i="0" u="none" strike="noStrike" cap="none" normalizeH="0" baseline="0" dirty="0">
                          <a:ln>
                            <a:noFill/>
                          </a:ln>
                          <a:solidFill>
                            <a:srgbClr val="333333"/>
                          </a:solidFill>
                          <a:effectLst/>
                          <a:latin typeface="Calibri Light"/>
                          <a:cs typeface="Times New Roman" pitchFamily="18" charset="0"/>
                        </a:rPr>
                        <a:t>Kritischer Blick in den Spiegel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avdgaag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Failing an exam/</a:t>
                      </a:r>
                      <a:r>
                        <a:rPr kumimoji="0" lang="de-DE" sz="1000" b="0" i="0" u="none" strike="noStrike" cap="none" normalizeH="0" baseline="0" dirty="0">
                          <a:ln>
                            <a:noFill/>
                          </a:ln>
                          <a:solidFill>
                            <a:srgbClr val="333333"/>
                          </a:solidFill>
                          <a:effectLst/>
                          <a:latin typeface="Calibri Light"/>
                          <a:cs typeface="Times New Roman" pitchFamily="18" charset="0"/>
                        </a:rPr>
                        <a:t>Sie fallen durch eine Prüfung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Heidi Wittwer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Erwyn van der Meer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Jemand lädt sie zum Essen ein (Menü)</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policeman stops a car on the street/</a:t>
                      </a:r>
                      <a:r>
                        <a:rPr kumimoji="0" lang="de-DE" sz="1000" b="0" i="0" u="none" strike="noStrike" cap="none" normalizeH="0" baseline="0" dirty="0">
                          <a:ln>
                            <a:noFill/>
                          </a:ln>
                          <a:solidFill>
                            <a:srgbClr val="333333"/>
                          </a:solidFill>
                          <a:effectLst/>
                          <a:latin typeface="Calibri Light"/>
                          <a:cs typeface="Times New Roman" pitchFamily="18" charset="0"/>
                        </a:rPr>
                        <a:t>Polizist stoppt Auto auf der Landstraße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Sie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gewinnen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im</a:t>
                      </a:r>
                      <a:r>
                        <a:rPr kumimoji="0" lang="en-GB" sz="1000" b="0" i="0" u="none" strike="noStrike" cap="none" normalizeH="0" baseline="0" dirty="0">
                          <a:ln>
                            <a:noFill/>
                          </a:ln>
                          <a:solidFill>
                            <a:srgbClr val="333333"/>
                          </a:solidFill>
                          <a:effectLst/>
                          <a:latin typeface="Calibri Light"/>
                          <a:cs typeface="Times New Roman" pitchFamily="18" charset="0"/>
                        </a:rPr>
                        <a:t> Spiel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4218715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476016571"/>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robertrazrblog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02-07-06_1728</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Scratch</a:t>
                      </a:r>
                      <a:r>
                        <a:rPr kumimoji="0" lang="de-DE" sz="1000" b="0" i="0" u="none" strike="noStrike" cap="none" normalizeH="0" baseline="0" dirty="0">
                          <a:ln>
                            <a:noFill/>
                          </a:ln>
                          <a:solidFill>
                            <a:srgbClr val="333333"/>
                          </a:solidFill>
                          <a:effectLst/>
                          <a:latin typeface="+mj-lt"/>
                          <a:cs typeface="Times New Roman" pitchFamily="18" charset="0"/>
                        </a:rPr>
                        <a:t>/Kratzer am Auto</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haysophie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cs typeface="Times New Roman" pitchFamily="18" charset="0"/>
                        </a:rPr>
                        <a:t>flickr</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DSCN3940</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Taking the blood pressure/</a:t>
                      </a:r>
                      <a:r>
                        <a:rPr kumimoji="0" lang="en-GB" sz="1000" b="0" i="0" u="none" strike="noStrike" cap="none" normalizeH="0" baseline="0" dirty="0" err="1">
                          <a:ln>
                            <a:noFill/>
                          </a:ln>
                          <a:solidFill>
                            <a:srgbClr val="333333"/>
                          </a:solidFill>
                          <a:effectLst/>
                          <a:latin typeface="+mj-lt"/>
                          <a:cs typeface="Times New Roman" pitchFamily="18" charset="0"/>
                        </a:rPr>
                        <a:t>Blutdruckmessung</a:t>
                      </a:r>
                      <a:endParaRPr kumimoji="0" lang="en-GB" sz="1000" b="0" i="0" u="none" strike="noStrike" cap="none" normalizeH="0" baseline="0" dirty="0">
                        <a:ln>
                          <a:noFill/>
                        </a:ln>
                        <a:solidFill>
                          <a:srgbClr val="333333"/>
                        </a:solidFill>
                        <a:effectLst/>
                        <a:latin typeface="+mj-l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Katrin Ze.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enttäuscht</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PP</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A friend refused to help you with your work/Eine Bekannte hat sich geweigert ihnen bei der Arbeit zu helfen</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penmachine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Big Presents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Presents/Geschenke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Simon Pais-Thomas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Stupid Me</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A friend says you are stupid (black/white, portrait of a man)/</a:t>
                      </a:r>
                      <a:r>
                        <a:rPr kumimoji="0" lang="de-DE" sz="1000" b="0" i="0" u="none" strike="noStrike" cap="none" normalizeH="0" baseline="0" dirty="0">
                          <a:ln>
                            <a:noFill/>
                          </a:ln>
                          <a:solidFill>
                            <a:srgbClr val="333333"/>
                          </a:solidFill>
                          <a:effectLst/>
                          <a:latin typeface="+mj-lt"/>
                          <a:cs typeface="Times New Roman" pitchFamily="18" charset="0"/>
                        </a:rPr>
                        <a:t>Jemand findet Sie dumm</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valentinapowers</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flickr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Cry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Crying baby/</a:t>
                      </a:r>
                      <a:r>
                        <a:rPr kumimoji="0" lang="en-GB" sz="1000" b="0" i="0" u="none" strike="noStrike" cap="none" normalizeH="0" baseline="0" dirty="0" err="1">
                          <a:ln>
                            <a:noFill/>
                          </a:ln>
                          <a:solidFill>
                            <a:srgbClr val="333333"/>
                          </a:solidFill>
                          <a:effectLst/>
                          <a:latin typeface="+mj-lt"/>
                          <a:cs typeface="Times New Roman" pitchFamily="18" charset="0"/>
                        </a:rPr>
                        <a:t>Schreiendes</a:t>
                      </a:r>
                      <a:r>
                        <a:rPr kumimoji="0" lang="en-GB" sz="1000" b="0" i="0" u="none" strike="noStrike" cap="none" normalizeH="0" baseline="0" dirty="0">
                          <a:ln>
                            <a:noFill/>
                          </a:ln>
                          <a:solidFill>
                            <a:srgbClr val="333333"/>
                          </a:solidFill>
                          <a:effectLst/>
                          <a:latin typeface="+mj-lt"/>
                          <a:cs typeface="Times New Roman" pitchFamily="18" charset="0"/>
                        </a:rPr>
                        <a:t> Baby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Heidi Wittwer</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cs typeface="Times New Roman" pitchFamily="18" charset="0"/>
                        </a:rPr>
                        <a:t>fotocommunity</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j-lt"/>
                          <a:cs typeface="Times New Roman" pitchFamily="18" charset="0"/>
                        </a:rPr>
                        <a:t>He Du! Gewalt ist keine Lösung</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cs typeface="Times New Roman" pitchFamily="18" charset="0"/>
                        </a:rPr>
                        <a:t>CC</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cs typeface="Times New Roman" pitchFamily="18" charset="0"/>
                        </a:rPr>
                        <a:t>Respect (two fists)/</a:t>
                      </a:r>
                      <a:r>
                        <a:rPr kumimoji="0" lang="en-GB" sz="1000" b="0" i="0" u="none" strike="noStrike" cap="none" normalizeH="0" baseline="0" dirty="0" err="1">
                          <a:ln>
                            <a:noFill/>
                          </a:ln>
                          <a:solidFill>
                            <a:srgbClr val="333333"/>
                          </a:solidFill>
                          <a:effectLst/>
                          <a:latin typeface="+mj-lt"/>
                          <a:cs typeface="Times New Roman" pitchFamily="18" charset="0"/>
                        </a:rPr>
                        <a:t>Respekt</a:t>
                      </a:r>
                      <a:r>
                        <a:rPr kumimoji="0" lang="en-GB" sz="1000" b="0" i="0" u="none" strike="noStrike" cap="none" normalizeH="0" baseline="0" dirty="0">
                          <a:ln>
                            <a:noFill/>
                          </a:ln>
                          <a:solidFill>
                            <a:srgbClr val="333333"/>
                          </a:solidFill>
                          <a:effectLst/>
                          <a:latin typeface="+mj-lt"/>
                          <a:cs typeface="Times New Roman" pitchFamily="18" charset="0"/>
                        </a:rPr>
                        <a:t> (</a:t>
                      </a:r>
                      <a:r>
                        <a:rPr kumimoji="0" lang="en-GB" sz="1000" b="0" i="0" u="none" strike="noStrike" cap="none" normalizeH="0" baseline="0" dirty="0" err="1">
                          <a:ln>
                            <a:noFill/>
                          </a:ln>
                          <a:solidFill>
                            <a:srgbClr val="333333"/>
                          </a:solidFill>
                          <a:effectLst/>
                          <a:latin typeface="+mj-lt"/>
                          <a:cs typeface="Times New Roman" pitchFamily="18" charset="0"/>
                        </a:rPr>
                        <a:t>zwei</a:t>
                      </a:r>
                      <a:r>
                        <a:rPr kumimoji="0" lang="en-GB" sz="1000" b="0" i="0" u="none" strike="noStrike" cap="none" normalizeH="0" baseline="0" dirty="0">
                          <a:ln>
                            <a:noFill/>
                          </a:ln>
                          <a:solidFill>
                            <a:srgbClr val="333333"/>
                          </a:solidFill>
                          <a:effectLst/>
                          <a:latin typeface="+mj-lt"/>
                          <a:cs typeface="Times New Roman" pitchFamily="18" charset="0"/>
                        </a:rPr>
                        <a:t> </a:t>
                      </a:r>
                      <a:r>
                        <a:rPr kumimoji="0" lang="en-GB" sz="1000" b="0" i="0" u="none" strike="noStrike" cap="none" normalizeH="0" baseline="0" dirty="0" err="1">
                          <a:ln>
                            <a:noFill/>
                          </a:ln>
                          <a:solidFill>
                            <a:srgbClr val="333333"/>
                          </a:solidFill>
                          <a:effectLst/>
                          <a:latin typeface="+mj-lt"/>
                          <a:cs typeface="Times New Roman" pitchFamily="18" charset="0"/>
                        </a:rPr>
                        <a:t>Fäuste</a:t>
                      </a:r>
                      <a:r>
                        <a:rPr kumimoji="0" lang="en-GB" sz="1000" b="0" i="0" u="none" strike="noStrike" cap="none" normalizeH="0" baseline="0" dirty="0">
                          <a:ln>
                            <a:noFill/>
                          </a:ln>
                          <a:solidFill>
                            <a:srgbClr val="333333"/>
                          </a:solidFill>
                          <a:effectLst/>
                          <a:latin typeface="+mj-lt"/>
                          <a:cs typeface="Times New Roman" pitchFamily="18" charset="0"/>
                        </a:rPr>
                        <a:t>)</a:t>
                      </a:r>
                    </a:p>
                  </a:txBody>
                  <a:tcPr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de-DE"/>
              <a:t>Metakognitives Training 1 - Zuschreibungsstil</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165664683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5039</Words>
  <Application>Microsoft Office PowerPoint</Application>
  <PresentationFormat>Benutzerdefiniert</PresentationFormat>
  <Paragraphs>663</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Calibri</vt:lpstr>
      <vt:lpstr>Calibri Light</vt:lpstr>
      <vt:lpstr>Symbol</vt:lpstr>
      <vt:lpstr>Times New Roman</vt:lpstr>
      <vt:lpstr>Verdana</vt:lpstr>
      <vt:lpstr>WingDings</vt:lpstr>
      <vt:lpstr>WingDings</vt:lpstr>
      <vt:lpstr>UKE_PPT-Vorlage_16zu9</vt:lpstr>
      <vt:lpstr>MKT 1 A – Zuschreibungsstil</vt:lpstr>
      <vt:lpstr>Zuschreibungsstil</vt:lpstr>
      <vt:lpstr>Zuschreibungsstil</vt:lpstr>
      <vt:lpstr>Zuschreibungsstil</vt:lpstr>
      <vt:lpstr>Gründe</vt:lpstr>
      <vt:lpstr>Gründe</vt:lpstr>
      <vt:lpstr>Gründe</vt:lpstr>
      <vt:lpstr>Zuschreibung</vt:lpstr>
      <vt:lpstr>Sie verlassen das Krankenhaus ohne nennenswerte Besserung.</vt:lpstr>
      <vt:lpstr>Sie verlassen das Krankenhaus ohne nennenswerte Besserung.</vt:lpstr>
      <vt:lpstr>Sie verlassen das Krankenhaus ohne nennenswerte Besserung.</vt:lpstr>
      <vt:lpstr>Sie verlassen das Krankenhaus ohne nennenswerte Besserung.</vt:lpstr>
      <vt:lpstr>Sie verlassen das Krankenhaus ohne nennenswerte Besserung.</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negative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Konsequenzen bestimmter Zuschreibungsstile für positive Ereignisse!</vt:lpstr>
      <vt:lpstr>Was soll das Ganze?</vt:lpstr>
      <vt:lpstr>Was soll das Ganze?</vt:lpstr>
      <vt:lpstr>Wie einseitiges Zuschreiben Fehleinschätzungen während der Psychose begünstigt – Beispiele</vt:lpstr>
      <vt:lpstr>Zuschreibungsstil</vt:lpstr>
      <vt:lpstr>Bei einer Reklamation wird Ihnen der volle Kaufpreis erstattet.</vt:lpstr>
      <vt:lpstr>Die Leute verstummen, als Sie den Raum betreten.</vt:lpstr>
      <vt:lpstr>Jemand sagt Ihnen, dass Sie fertig aussehen.</vt:lpstr>
      <vt:lpstr>Sie fallen durch eine Prüfung.</vt:lpstr>
      <vt:lpstr>Schlagen Sie eigene Beispiele vor!</vt:lpstr>
      <vt:lpstr>Eine innere Stimme sagt Ihnen, dass Sie nichts taugen.</vt:lpstr>
      <vt:lpstr>Eine innere Stimme sagt Ihnen, dass Sie nichts taugen.</vt:lpstr>
      <vt:lpstr>Eine innere Stimme sagt Ihnen, dass Sie nichts taugen.</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Stimmenhören Eigene Gedanken oder ferngesteuert? Pro und Contra</vt:lpstr>
      <vt:lpstr>Ein Freund lädt Sie zum Essen ein.</vt:lpstr>
      <vt:lpstr>Die Polizei hält Sie auf der Landstraße an.</vt:lpstr>
      <vt:lpstr>Sie gewinnen im Spiel.</vt:lpstr>
      <vt:lpstr>Sie wollen in Ihr neues Auto steigen und entdecken einen Kratzer im Lack.</vt:lpstr>
      <vt:lpstr>Der Arzt stellt bei Ihnen hohen Blutdruck fest.</vt:lpstr>
      <vt:lpstr>Eine Bekannte hat sich geweigert, Ihnen bei einer Arbeit zu helfen.</vt:lpstr>
      <vt:lpstr>Eine Freundin hat Ihnen ein Geschenk gekauft.</vt:lpstr>
      <vt:lpstr>Ein Freund sagt, dass er Sie dumm findet.</vt:lpstr>
      <vt:lpstr>Als Sie das Baby Ihrer Nachbarin auf den Arm nehmen, fängt es an zu schreien.</vt:lpstr>
      <vt:lpstr>Ein Bekannter sagt, dass er Sie nicht respektiert.</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454</cp:revision>
  <dcterms:created xsi:type="dcterms:W3CDTF">2004-10-11T13:21:01Z</dcterms:created>
  <dcterms:modified xsi:type="dcterms:W3CDTF">2022-06-02T11:39:21Z</dcterms:modified>
</cp:coreProperties>
</file>