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1"/>
  </p:sldMasterIdLst>
  <p:notesMasterIdLst>
    <p:notesMasterId r:id="rId59"/>
  </p:notesMasterIdLst>
  <p:handoutMasterIdLst>
    <p:handoutMasterId r:id="rId60"/>
  </p:handoutMasterIdLst>
  <p:sldIdLst>
    <p:sldId id="429" r:id="rId2"/>
    <p:sldId id="392" r:id="rId3"/>
    <p:sldId id="430" r:id="rId4"/>
    <p:sldId id="426" r:id="rId5"/>
    <p:sldId id="261" r:id="rId6"/>
    <p:sldId id="431" r:id="rId7"/>
    <p:sldId id="362" r:id="rId8"/>
    <p:sldId id="381" r:id="rId9"/>
    <p:sldId id="344" r:id="rId10"/>
    <p:sldId id="347" r:id="rId11"/>
    <p:sldId id="421" r:id="rId12"/>
    <p:sldId id="420" r:id="rId13"/>
    <p:sldId id="432" r:id="rId14"/>
    <p:sldId id="368" r:id="rId15"/>
    <p:sldId id="413" r:id="rId16"/>
    <p:sldId id="412" r:id="rId17"/>
    <p:sldId id="335" r:id="rId18"/>
    <p:sldId id="407" r:id="rId19"/>
    <p:sldId id="405" r:id="rId20"/>
    <p:sldId id="414" r:id="rId21"/>
    <p:sldId id="415" r:id="rId22"/>
    <p:sldId id="338" r:id="rId23"/>
    <p:sldId id="416" r:id="rId24"/>
    <p:sldId id="300" r:id="rId25"/>
    <p:sldId id="433" r:id="rId26"/>
    <p:sldId id="422" r:id="rId27"/>
    <p:sldId id="284" r:id="rId28"/>
    <p:sldId id="265" r:id="rId29"/>
    <p:sldId id="351" r:id="rId30"/>
    <p:sldId id="383" r:id="rId31"/>
    <p:sldId id="275" r:id="rId32"/>
    <p:sldId id="418" r:id="rId33"/>
    <p:sldId id="361" r:id="rId34"/>
    <p:sldId id="371" r:id="rId35"/>
    <p:sldId id="425" r:id="rId36"/>
    <p:sldId id="376" r:id="rId37"/>
    <p:sldId id="434" r:id="rId38"/>
    <p:sldId id="435" r:id="rId39"/>
    <p:sldId id="436" r:id="rId40"/>
    <p:sldId id="377" r:id="rId41"/>
    <p:sldId id="358" r:id="rId42"/>
    <p:sldId id="366" r:id="rId43"/>
    <p:sldId id="382" r:id="rId44"/>
    <p:sldId id="365" r:id="rId45"/>
    <p:sldId id="352" r:id="rId46"/>
    <p:sldId id="357" r:id="rId47"/>
    <p:sldId id="354" r:id="rId48"/>
    <p:sldId id="353" r:id="rId49"/>
    <p:sldId id="281" r:id="rId50"/>
    <p:sldId id="380" r:id="rId51"/>
    <p:sldId id="409" r:id="rId52"/>
    <p:sldId id="408" r:id="rId53"/>
    <p:sldId id="363" r:id="rId54"/>
    <p:sldId id="364" r:id="rId55"/>
    <p:sldId id="443" r:id="rId56"/>
    <p:sldId id="440" r:id="rId57"/>
    <p:sldId id="441" r:id="rId58"/>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702">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33"/>
    <a:srgbClr val="33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829" autoAdjust="0"/>
  </p:normalViewPr>
  <p:slideViewPr>
    <p:cSldViewPr>
      <p:cViewPr varScale="1">
        <p:scale>
          <a:sx n="68" d="100"/>
          <a:sy n="68" d="100"/>
        </p:scale>
        <p:origin x="714" y="60"/>
      </p:cViewPr>
      <p:guideLst>
        <p:guide orient="horz" pos="3702"/>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charset="0"/>
                <a:ea typeface="ＭＳ Ｐゴシック" charset="0"/>
                <a:cs typeface="Times New Roman"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atin typeface="Verdana" panose="020B0604030504040204" pitchFamily="34" charset="0"/>
              </a:defRPr>
            </a:lvl1pPr>
          </a:lstStyle>
          <a:p>
            <a:pPr>
              <a:defRPr/>
            </a:pPr>
            <a:fld id="{34BAD50E-0B2D-45F4-99D3-DF3A6B980881}" type="slidenum">
              <a:rPr lang="en-GB" altLang="en-US"/>
              <a:pPr>
                <a:defRPr/>
              </a:pPr>
              <a:t>‹Nr.›</a:t>
            </a:fld>
            <a:endParaRPr lang="en-GB" altLang="en-US"/>
          </a:p>
        </p:txBody>
      </p:sp>
    </p:spTree>
    <p:extLst>
      <p:ext uri="{BB962C8B-B14F-4D97-AF65-F5344CB8AC3E}">
        <p14:creationId xmlns:p14="http://schemas.microsoft.com/office/powerpoint/2010/main" val="981863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charset="0"/>
                <a:ea typeface="ＭＳ Ｐゴシック" charset="0"/>
                <a:cs typeface="Times New Roman"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atin typeface="Verdana" panose="020B0604030504040204" pitchFamily="34" charset="0"/>
              </a:defRPr>
            </a:lvl1pPr>
          </a:lstStyle>
          <a:p>
            <a:pPr>
              <a:defRPr/>
            </a:pPr>
            <a:fld id="{6F77BBA2-6FC7-4842-929B-42251C6A3C35}" type="slidenum">
              <a:rPr lang="en-US" altLang="en-US"/>
              <a:pPr>
                <a:defRPr/>
              </a:pPr>
              <a:t>‹Nr.›</a:t>
            </a:fld>
            <a:endParaRPr lang="en-US" altLang="en-US"/>
          </a:p>
        </p:txBody>
      </p:sp>
    </p:spTree>
    <p:extLst>
      <p:ext uri="{BB962C8B-B14F-4D97-AF65-F5344CB8AC3E}">
        <p14:creationId xmlns:p14="http://schemas.microsoft.com/office/powerpoint/2010/main" val="22349983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Times New Roman" charset="0"/>
      </a:defRPr>
    </a:lvl1pPr>
    <a:lvl2pPr marL="4572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2pPr>
    <a:lvl3pPr marL="9144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3pPr>
    <a:lvl4pPr marL="13716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4pPr>
    <a:lvl5pPr marL="18288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EA528A2-6E6C-48F9-98BB-16DF171FEE06}" type="slidenum">
              <a:rPr lang="en-US" altLang="de-DE" sz="1300" smtClean="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745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EA528A2-6E6C-48F9-98BB-16DF171FEE06}" type="slidenum">
              <a:rPr lang="en-US" altLang="de-DE" sz="1300" smtClean="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74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B8510A8-3503-466B-B437-33982E97F30C}" type="slidenum">
              <a:rPr lang="en-US" altLang="de-DE" sz="1300" smtClean="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011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09C96F9-54A8-459A-BD49-F9EBB000A76C}" type="slidenum">
              <a:rPr lang="en-US" altLang="de-DE" sz="1300" smtClean="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1426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35062E4-4C79-4996-9EF8-9A238E33B581}" type="slidenum">
              <a:rPr lang="en-US" altLang="de-DE" sz="1300" smtClean="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9751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71ADA8D-E354-4783-B8A2-FEE995E1C741}" type="slidenum">
              <a:rPr lang="en-US" altLang="de-DE" sz="1300" smtClean="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5683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06BE539-7699-4262-99B9-155F9A07CA66}" type="slidenum">
              <a:rPr lang="en-US" altLang="de-DE" sz="1300" smtClean="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2292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10620EF-DDE1-4A5E-8107-11F784A330A2}" type="slidenum">
              <a:rPr lang="en-US" altLang="de-DE" sz="1300" smtClean="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5447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93A7C6C-0FDB-42E2-9DEB-44A86B2ABB8F}" type="slidenum">
              <a:rPr lang="en-US" altLang="de-DE" sz="1300" smtClean="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de-DE" altLang="de-DE" dirty="0">
              <a:latin typeface="Times New Roman" panose="02020603050405020304" pitchFamily="18" charset="0"/>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2883031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50625DA-E9E9-456F-B6C3-5A99F99ECEC1}" type="slidenum">
              <a:rPr lang="en-US" altLang="de-DE" sz="1300" smtClean="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0671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6BBE81F-666F-4FC1-9930-1DC585A3EB3B}" type="slidenum">
              <a:rPr lang="en-US" altLang="de-DE" sz="1300" smtClean="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7259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6BBE81F-666F-4FC1-9930-1DC585A3EB3B}" type="slidenum">
              <a:rPr lang="en-US" altLang="de-DE" sz="1300" smtClean="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7259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8582A90-7C1F-4FEF-86F7-828CF0B4853D}" type="slidenum">
              <a:rPr lang="en-US" altLang="de-DE" sz="1300" smtClean="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0057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0E0DC8C-6200-4C52-A4D3-88150147B8B1}" type="slidenum">
              <a:rPr lang="en-US" altLang="de-DE" sz="1300" smtClean="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9683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42D93E8-FD57-4E0F-B1C2-E6CC2EA6DC5A}" type="slidenum">
              <a:rPr lang="en-US" altLang="de-DE" sz="1300" smtClean="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6562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14DC02C-D225-4B1F-A8AB-7A14675E5E0A}" type="slidenum">
              <a:rPr lang="en-US" altLang="de-DE" sz="1300" smtClean="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9542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C2BE692-3644-4E4C-8ACE-B74B327E4B9E}" type="slidenum">
              <a:rPr lang="en-US" altLang="de-DE" sz="1300" smtClean="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7656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62B4255-1467-4A51-B748-D03233BE9BEC}" type="slidenum">
              <a:rPr lang="en-US" altLang="de-DE" sz="1300" smtClean="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8942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B5FF599-C0C2-4B6B-8304-286EAAC137D2}" type="slidenum">
              <a:rPr lang="en-US" altLang="de-DE" sz="1300" smtClean="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7356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F672404-1630-481E-94BE-5371983446F2}" type="slidenum">
              <a:rPr lang="en-US" altLang="de-DE" sz="1300" smtClean="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8455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6A89BB8-30FC-48C1-8C05-36FC9DFF4CDA}" type="slidenum">
              <a:rPr lang="en-US" altLang="de-DE" sz="1300" smtClean="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7073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82CF5BF-663B-4DD4-97E8-BFECEA4B8159}" type="slidenum">
              <a:rPr lang="en-US" altLang="de-DE" sz="1300" smtClean="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9190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AF83370-E5B2-4B3D-8649-823B5C9C5B81}" type="slidenum">
              <a:rPr lang="en-US" altLang="de-DE" sz="1300" smtClean="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30904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AF83370-E5B2-4B3D-8649-823B5C9C5B81}" type="slidenum">
              <a:rPr lang="en-US" altLang="de-DE" sz="1300" smtClean="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30904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0B58398-A234-46F3-93C7-C6BB2699BBCF}" type="slidenum">
              <a:rPr lang="en-US" altLang="de-DE" sz="1300" smtClean="0">
                <a:solidFill>
                  <a:srgbClr val="000000"/>
                </a:solidFill>
                <a:latin typeface="Verdana" panose="020B0604030504040204" pitchFamily="34" charset="0"/>
              </a:rPr>
              <a:pPr>
                <a:spcBef>
                  <a:spcPct val="0"/>
                </a:spcBef>
              </a:pPr>
              <a:t>26</a:t>
            </a:fld>
            <a:endParaRPr lang="en-US" altLang="de-DE" sz="1300">
              <a:solidFill>
                <a:srgbClr val="000000"/>
              </a:solidFill>
              <a:latin typeface="Verdana" panose="020B0604030504040204" pitchFamily="34" charset="0"/>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79798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5DA1825-9060-4ACF-A068-DCE7CCFD7690}" type="slidenum">
              <a:rPr lang="en-US" altLang="de-DE" sz="1300" smtClean="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66216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0183E70-8D95-4A18-ACBE-1B624B91F774}" type="slidenum">
              <a:rPr lang="en-US" altLang="de-DE" sz="1300" smtClean="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9878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82093D6-91EB-4079-8AC0-699066D5EFD3}" type="slidenum">
              <a:rPr lang="en-US" altLang="de-DE" sz="1300" smtClean="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7076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0435E6F-A5BD-475E-A0E2-172ACD325059}" type="slidenum">
              <a:rPr lang="en-US" altLang="de-DE" sz="1300" smtClean="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9339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2C99E6E-B48A-43E9-91B7-2E781D389FA3}" type="slidenum">
              <a:rPr lang="en-US" altLang="de-DE" sz="1300" smtClean="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27886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DDC3D49-2A73-42FF-9774-F05DD3976033}" type="slidenum">
              <a:rPr lang="en-US" altLang="de-DE" sz="1300" smtClean="0">
                <a:solidFill>
                  <a:srgbClr val="000000"/>
                </a:solidFill>
                <a:latin typeface="Verdana" panose="020B0604030504040204" pitchFamily="34" charset="0"/>
              </a:rPr>
              <a:pPr>
                <a:spcBef>
                  <a:spcPct val="0"/>
                </a:spcBef>
              </a:pPr>
              <a:t>32</a:t>
            </a:fld>
            <a:endParaRPr lang="en-US" altLang="de-DE" sz="1300">
              <a:solidFill>
                <a:srgbClr val="000000"/>
              </a:solidFill>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7621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6074E7F-8AEF-4EE5-8931-00E0BFF9621C}" type="slidenum">
              <a:rPr lang="en-US" altLang="de-DE" sz="1300" smtClean="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25927411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3B1928A-6B07-404A-8C66-EEC0180B9E23}" type="slidenum">
              <a:rPr lang="en-US" altLang="de-DE" sz="1300" smtClean="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263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C1B97F2-4971-4495-8DCF-0046161C6C37}" type="slidenum">
              <a:rPr lang="en-US" altLang="de-DE" sz="1300" smtClean="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95630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12488F-B89A-4000-ACD5-F5F2E702F8FF}"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28761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670B525-A0C4-43B2-BEA7-372CE2657E8B}" type="slidenum">
              <a:rPr lang="en-US" altLang="de-DE" sz="1300" smtClean="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0531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917369C-3794-4D6B-A571-78FFD971129F}" type="slidenum">
              <a:rPr lang="en-US" altLang="de-DE" sz="1300" smtClean="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8329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A69DBE0-F9E0-4B9E-A573-CF2937F73A35}" type="slidenum">
              <a:rPr lang="en-US"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95534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382248A-E57F-4B47-8866-16F35ABC70D7}" type="slidenum">
              <a:rPr lang="en-US" altLang="de-DE" sz="1300" smtClean="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10495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42C35F6-AA2A-49AE-9009-70EE38E27779}" type="slidenum">
              <a:rPr lang="en-US" altLang="de-DE" sz="1300" smtClean="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03028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21D1882-AD35-4EC0-8B7F-34F5CA51FB60}" type="slidenum">
              <a:rPr lang="en-US" altLang="de-DE" sz="1300" smtClean="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80482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FCEC28D-7332-4121-AC48-2DD8E26EA959}" type="slidenum">
              <a:rPr lang="en-US" altLang="de-DE" sz="1300" smtClean="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13212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FA9F511-2A58-4446-B519-3CEA0EB09591}" type="slidenum">
              <a:rPr lang="en-US" altLang="de-DE" sz="1300" smtClean="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28555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77237BC-BC34-4E05-BB85-988009D911B8}"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2384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43FCF14-BCD8-47A3-8DFB-CB6CE15ABC57}" type="slidenum">
              <a:rPr lang="en-US" altLang="de-DE" sz="1300" smtClean="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40731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723B091-1D3B-4869-B754-91B336342E56}" type="slidenum">
              <a:rPr lang="en-US" altLang="de-DE" sz="1300" smtClean="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65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8979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CE9AFBC-4C7C-4A18-A969-7C4FCBB63B04}" type="slidenum">
              <a:rPr lang="en-US" altLang="de-DE" sz="1300" smtClean="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77259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C7D3003-5CD8-457B-91C1-0AB1418CFD6E}" type="slidenum">
              <a:rPr lang="en-US" altLang="de-DE" sz="1300" smtClean="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60135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7E47705-7B76-4AAB-8EA3-509D20CA2FF1}" type="slidenum">
              <a:rPr lang="en-US" altLang="de-DE" sz="1300" smtClean="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263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B404E6E-8B2D-4FD8-A05F-48BA1F2CCA6F}" type="slidenum">
              <a:rPr lang="en-US" altLang="de-DE" sz="1300" smtClean="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93840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a:latin typeface="Verdana" panose="020B0604030504040204" pitchFamily="34" charset="0"/>
              </a:rPr>
              <a:pPr>
                <a:spcBef>
                  <a:spcPct val="0"/>
                </a:spcBef>
              </a:pPr>
              <a:t>56</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C36014-706C-47D3-A55E-FD8C8F7431F5}" type="slidenum">
              <a:rPr lang="en-US" altLang="de-DE" sz="130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Metakognitives Training 1 - Zuschreibungsstil</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de-DE"/>
              <a:t>Metakognitives Training 1 - Zuschreibungsstil</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Metakognitives Training 1 - Zuschreibungsstil</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de-DE"/>
              <a:t>Metakognitives Training 1 - Zuschreibungsstil</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1 B – Zuschreibungsstil</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12|22</a:t>
            </a:r>
            <a:endParaRPr lang="de-DE" dirty="0">
              <a:latin typeface="+mj-lt"/>
            </a:endParaRPr>
          </a:p>
          <a:p>
            <a:endParaRPr lang="de-DE" dirty="0">
              <a:latin typeface="+mj-lt"/>
            </a:endParaRPr>
          </a:p>
        </p:txBody>
      </p:sp>
    </p:spTree>
    <p:extLst>
      <p:ext uri="{BB962C8B-B14F-4D97-AF65-F5344CB8AC3E}">
        <p14:creationId xmlns:p14="http://schemas.microsoft.com/office/powerpoint/2010/main" val="126524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t>Zuschreibungsstil</a:t>
            </a:r>
            <a:endParaRPr lang="en-US" sz="3600" dirty="0"/>
          </a:p>
        </p:txBody>
      </p:sp>
      <p:sp>
        <p:nvSpPr>
          <p:cNvPr id="7171" name="Rectangle 3"/>
          <p:cNvSpPr>
            <a:spLocks noGrp="1" noChangeArrowheads="1"/>
          </p:cNvSpPr>
          <p:nvPr>
            <p:ph idx="1"/>
          </p:nvPr>
        </p:nvSpPr>
        <p:spPr/>
        <p:txBody>
          <a:bodyPr/>
          <a:lstStyle/>
          <a:p>
            <a:pPr marL="0" indent="0" eaLnBrk="1" hangingPunct="1">
              <a:buFontTx/>
              <a:buNone/>
              <a:tabLst>
                <a:tab pos="0" algn="l"/>
              </a:tabLst>
            </a:pPr>
            <a:r>
              <a:rPr lang="de-DE" altLang="de-DE" sz="2400" dirty="0">
                <a:solidFill>
                  <a:srgbClr val="004992"/>
                </a:solidFill>
                <a:latin typeface="Calibri Light"/>
              </a:rPr>
              <a:t>Zuschreibung = eigene Erklärungen für das Zustandekommen von Situationen (z.B. Schuldzuweisungen)</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a:t>
            </a:fld>
            <a:endParaRPr lang="de-DE" dirty="0">
              <a:latin typeface="Calibri Light"/>
            </a:endParaRPr>
          </a:p>
        </p:txBody>
      </p:sp>
      <p:sp>
        <p:nvSpPr>
          <p:cNvPr id="7172" name="Text Box 4"/>
          <p:cNvSpPr txBox="1">
            <a:spLocks noChangeArrowheads="1"/>
          </p:cNvSpPr>
          <p:nvPr/>
        </p:nvSpPr>
        <p:spPr bwMode="auto">
          <a:xfrm>
            <a:off x="408955" y="4779729"/>
            <a:ext cx="11376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800" b="1" dirty="0">
                <a:solidFill>
                  <a:schemeClr val="bg1"/>
                </a:solidFill>
                <a:latin typeface="Calibri Light"/>
              </a:rPr>
              <a:t>Diskutieren Sie, welche Ursachen folgende Situation haben könnte?</a:t>
            </a:r>
          </a:p>
          <a:p>
            <a:pPr eaLnBrk="1" hangingPunct="1">
              <a:spcBef>
                <a:spcPct val="50000"/>
              </a:spcBef>
              <a:buClrTx/>
              <a:buFontTx/>
              <a:buNone/>
            </a:pPr>
            <a:r>
              <a:rPr lang="de-DE" altLang="de-DE" sz="2800" dirty="0">
                <a:solidFill>
                  <a:schemeClr val="bg1"/>
                </a:solidFill>
                <a:latin typeface="Calibri Light"/>
              </a:rPr>
              <a:t>Eine gute Freundin ruft Sie an Ihrem Geburtstag nicht an.</a:t>
            </a:r>
            <a:endParaRPr lang="en-US" altLang="de-DE" sz="2800" dirty="0">
              <a:solidFill>
                <a:schemeClr val="bg1"/>
              </a:solidFill>
              <a:latin typeface="Calibri Light"/>
            </a:endParaRPr>
          </a:p>
        </p:txBody>
      </p:sp>
      <p:sp>
        <p:nvSpPr>
          <p:cNvPr id="7173" name="Rectangle 5"/>
          <p:cNvSpPr>
            <a:spLocks noChangeArrowheads="1"/>
          </p:cNvSpPr>
          <p:nvPr/>
        </p:nvSpPr>
        <p:spPr bwMode="auto">
          <a:xfrm>
            <a:off x="408954" y="3252553"/>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Char char="•"/>
              <a:tabLst>
                <a:tab pos="0" algn="l"/>
              </a:tabLst>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tabLst>
                <a:tab pos="0" algn="l"/>
              </a:tabLst>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tabLst>
                <a:tab pos="0" algn="l"/>
              </a:tabLst>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FontTx/>
              <a:buNone/>
            </a:pPr>
            <a:endParaRPr lang="de-DE" altLang="de-DE" sz="2800" dirty="0">
              <a:solidFill>
                <a:schemeClr val="bg1"/>
              </a:solidFill>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t>Zuschreibungsstil</a:t>
            </a:r>
            <a:endParaRPr lang="en-US" sz="3600" dirty="0"/>
          </a:p>
        </p:txBody>
      </p:sp>
      <p:sp>
        <p:nvSpPr>
          <p:cNvPr id="7171" name="Rectangle 3"/>
          <p:cNvSpPr>
            <a:spLocks noGrp="1" noChangeArrowheads="1"/>
          </p:cNvSpPr>
          <p:nvPr>
            <p:ph idx="1"/>
          </p:nvPr>
        </p:nvSpPr>
        <p:spPr/>
        <p:txBody>
          <a:bodyPr/>
          <a:lstStyle/>
          <a:p>
            <a:pPr marL="0" indent="0" eaLnBrk="1" hangingPunct="1">
              <a:buFontTx/>
              <a:buNone/>
              <a:tabLst>
                <a:tab pos="0" algn="l"/>
              </a:tabLst>
            </a:pPr>
            <a:r>
              <a:rPr lang="de-DE" altLang="de-DE" sz="2400" dirty="0">
                <a:solidFill>
                  <a:srgbClr val="004992"/>
                </a:solidFill>
                <a:latin typeface="Calibri Light"/>
              </a:rPr>
              <a:t>Zuschreibung = eigene Erklärungen für das Zustandekommen von Situationen (z.B. Schuldzuweisungen)</a:t>
            </a:r>
          </a:p>
          <a:p>
            <a:pPr lvl="0" defTabSz="914377"/>
            <a:r>
              <a:rPr lang="de-DE" altLang="de-DE" sz="2400" dirty="0">
                <a:solidFill>
                  <a:srgbClr val="333333"/>
                </a:solidFill>
                <a:latin typeface="Calibri Light"/>
                <a:ea typeface="+mj-ea"/>
                <a:cs typeface="+mj-cs"/>
              </a:rPr>
              <a:t>Oft übersehen wir, dass ein und dasselbe Ereignis ganz unterschiedliche Ursachen haben kann.</a:t>
            </a:r>
          </a:p>
          <a:p>
            <a:pPr marL="0" indent="0" eaLnBrk="1" hangingPunct="1">
              <a:buFontTx/>
              <a:buNone/>
              <a:tabLst>
                <a:tab pos="0" algn="l"/>
              </a:tabLst>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a:t>
            </a:fld>
            <a:endParaRPr lang="de-DE" dirty="0">
              <a:latin typeface="Calibri Light"/>
            </a:endParaRPr>
          </a:p>
        </p:txBody>
      </p:sp>
      <p:sp>
        <p:nvSpPr>
          <p:cNvPr id="7172" name="Text Box 4"/>
          <p:cNvSpPr txBox="1">
            <a:spLocks noChangeArrowheads="1"/>
          </p:cNvSpPr>
          <p:nvPr/>
        </p:nvSpPr>
        <p:spPr bwMode="auto">
          <a:xfrm>
            <a:off x="408955" y="4437064"/>
            <a:ext cx="11376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800" b="1" dirty="0">
                <a:solidFill>
                  <a:schemeClr val="bg1"/>
                </a:solidFill>
                <a:latin typeface="Calibri Light"/>
              </a:rPr>
              <a:t>Diskutieren Sie, welche Ursachen folgende Situation haben könnte?</a:t>
            </a:r>
          </a:p>
          <a:p>
            <a:pPr eaLnBrk="1" hangingPunct="1">
              <a:spcBef>
                <a:spcPct val="50000"/>
              </a:spcBef>
              <a:buClrTx/>
              <a:buFontTx/>
              <a:buNone/>
            </a:pPr>
            <a:r>
              <a:rPr lang="de-DE" altLang="de-DE" sz="2800" dirty="0">
                <a:solidFill>
                  <a:schemeClr val="bg1"/>
                </a:solidFill>
                <a:latin typeface="Calibri Light"/>
              </a:rPr>
              <a:t>Eine gute Freundin ruft Sie an Ihrem Geburtstag nicht an.</a:t>
            </a:r>
            <a:endParaRPr lang="en-US" altLang="de-DE" sz="2800" dirty="0">
              <a:solidFill>
                <a:schemeClr val="bg1"/>
              </a:solidFill>
              <a:latin typeface="Calibri Light"/>
            </a:endParaRPr>
          </a:p>
        </p:txBody>
      </p:sp>
      <p:sp>
        <p:nvSpPr>
          <p:cNvPr id="7173" name="Rectangle 5"/>
          <p:cNvSpPr>
            <a:spLocks noChangeArrowheads="1"/>
          </p:cNvSpPr>
          <p:nvPr/>
        </p:nvSpPr>
        <p:spPr bwMode="auto">
          <a:xfrm>
            <a:off x="408954" y="2909888"/>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Char char="•"/>
              <a:tabLst>
                <a:tab pos="0" algn="l"/>
              </a:tabLst>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tabLst>
                <a:tab pos="0" algn="l"/>
              </a:tabLst>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tabLst>
                <a:tab pos="0" algn="l"/>
              </a:tabLst>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tabLst>
                <a:tab pos="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FontTx/>
              <a:buNone/>
            </a:pPr>
            <a:endParaRPr lang="de-DE" altLang="de-DE" sz="2800" dirty="0">
              <a:solidFill>
                <a:schemeClr val="bg1"/>
              </a:solidFill>
              <a:latin typeface="Calibri Light"/>
            </a:endParaRPr>
          </a:p>
        </p:txBody>
      </p:sp>
    </p:spTree>
    <p:extLst>
      <p:ext uri="{BB962C8B-B14F-4D97-AF65-F5344CB8AC3E}">
        <p14:creationId xmlns:p14="http://schemas.microsoft.com/office/powerpoint/2010/main" val="3361737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en-US" sz="3600"/>
              <a:t>Zuschreibungsstil</a:t>
            </a:r>
          </a:p>
        </p:txBody>
      </p:sp>
      <p:sp>
        <p:nvSpPr>
          <p:cNvPr id="11266" name="Rectangle 3"/>
          <p:cNvSpPr>
            <a:spLocks noGrp="1" noChangeArrowheads="1"/>
          </p:cNvSpPr>
          <p:nvPr>
            <p:ph idx="1"/>
          </p:nvPr>
        </p:nvSpPr>
        <p:spPr/>
        <p:txBody>
          <a:bodyPr/>
          <a:lstStyle/>
          <a:p>
            <a:pPr marL="0" indent="0" eaLnBrk="1" hangingPunct="1">
              <a:buFontTx/>
              <a:buNone/>
              <a:tabLst>
                <a:tab pos="0" algn="l"/>
              </a:tabLst>
            </a:pPr>
            <a:r>
              <a:rPr lang="de-DE" altLang="de-DE" sz="2400" dirty="0">
                <a:solidFill>
                  <a:srgbClr val="004992"/>
                </a:solidFill>
                <a:latin typeface="Calibri Light"/>
              </a:rPr>
              <a:t>Zuschreibung = eigene Erklärungen für das Zustandekommen von Situationen (z.B. Schuldzuweisungen)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Oft übersehen wir, dass ein und dasselbe Ereignis ganz unterschiedliche Ursachen haben kann.</a:t>
            </a:r>
          </a:p>
          <a:p>
            <a:pPr lvl="0" defTabSz="914400" fontAlgn="base">
              <a:spcAft>
                <a:spcPct val="0"/>
              </a:spcAft>
            </a:pPr>
            <a:r>
              <a:rPr lang="de-DE" altLang="de-DE" sz="2400" b="1" dirty="0">
                <a:solidFill>
                  <a:srgbClr val="004992"/>
                </a:solidFill>
                <a:latin typeface="Calibri Light"/>
                <a:ea typeface="MS PGothic" panose="020B0600070205080204" pitchFamily="34" charset="-128"/>
              </a:rPr>
              <a:t>Welche Ursachen könnte folgende Situation haben?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Eine gute Freundin ruft Sie an Ihrem Geburtstag nicht an.</a:t>
            </a:r>
            <a:endParaRPr lang="en-US" altLang="de-DE" sz="2400" dirty="0">
              <a:solidFill>
                <a:srgbClr val="333333"/>
              </a:solidFill>
              <a:latin typeface="Calibri Light"/>
              <a:ea typeface="MS PGothic" panose="020B0600070205080204" pitchFamily="34" charset="-128"/>
            </a:endParaRPr>
          </a:p>
          <a:p>
            <a:pPr marL="0" indent="0" eaLnBrk="1" hangingPunct="1">
              <a:buFontTx/>
              <a:buNone/>
              <a:tabLst>
                <a:tab pos="0" algn="l"/>
              </a:tabLst>
            </a:pPr>
            <a:endParaRPr lang="de-DE" altLang="de-DE" sz="2400" dirty="0">
              <a:latin typeface="Calibri Light"/>
            </a:endParaRPr>
          </a:p>
        </p:txBody>
      </p:sp>
      <p:sp>
        <p:nvSpPr>
          <p:cNvPr id="3" name="Footer Placeholder 2"/>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rPr>
              <a:pPr/>
              <a:t>4</a:t>
            </a:fld>
            <a:endParaRPr lang="de-DE" dirty="0">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Gründe</a:t>
            </a:r>
          </a:p>
        </p:txBody>
      </p:sp>
      <p:sp>
        <p:nvSpPr>
          <p:cNvPr id="13316" name="Rectangle 18"/>
          <p:cNvSpPr>
            <a:spLocks noGrp="1" noChangeArrowheads="1"/>
          </p:cNvSpPr>
          <p:nvPr>
            <p:ph idx="1"/>
          </p:nvPr>
        </p:nvSpPr>
        <p:spPr/>
        <p:txBody>
          <a:bodyPr/>
          <a:lstStyle/>
          <a:p>
            <a:pPr marL="609600" indent="-609600" eaLnBrk="1" hangingPunct="1">
              <a:buFontTx/>
              <a:buNone/>
            </a:pPr>
            <a:r>
              <a:rPr lang="de-DE" altLang="de-DE" sz="2400" dirty="0">
                <a:solidFill>
                  <a:srgbClr val="004992"/>
                </a:solidFill>
                <a:latin typeface="Calibri Light"/>
              </a:rPr>
              <a:t>Weshalb hat Ihre Freundin nicht angerufen?</a:t>
            </a:r>
          </a:p>
          <a:p>
            <a:pPr lvl="0" defTabSz="914400" fontAlgn="base">
              <a:spcAft>
                <a:spcPct val="0"/>
              </a:spcAft>
            </a:pPr>
            <a:r>
              <a:rPr lang="de-DE" altLang="de-DE" sz="2400" dirty="0">
                <a:solidFill>
                  <a:srgbClr val="004992"/>
                </a:solidFill>
                <a:latin typeface="Calibri Light"/>
                <a:ea typeface="MS PGothic" panose="020B0600070205080204" pitchFamily="34" charset="-128"/>
              </a:rPr>
              <a:t>Zuschreibungsmöglichkeiten ...</a:t>
            </a:r>
          </a:p>
          <a:p>
            <a:pPr lvl="0" defTabSz="914400" fontAlgn="base">
              <a:spcAft>
                <a:spcPct val="0"/>
              </a:spcAft>
            </a:pPr>
            <a:endParaRPr lang="de-DE" altLang="de-DE" sz="2400" dirty="0">
              <a:solidFill>
                <a:srgbClr val="004992"/>
              </a:solidFill>
              <a:latin typeface="Calibri Light"/>
              <a:ea typeface="MS PGothic" panose="020B0600070205080204" pitchFamily="34" charset="-128"/>
            </a:endParaRPr>
          </a:p>
          <a:p>
            <a:pPr lvl="0" algn="ctr" defTabSz="914400" fontAlgn="base">
              <a:spcAft>
                <a:spcPct val="0"/>
              </a:spcAft>
            </a:pPr>
            <a:r>
              <a:rPr lang="de-DE" altLang="de-DE" sz="2400" dirty="0">
                <a:solidFill>
                  <a:srgbClr val="333333"/>
                </a:solidFill>
                <a:latin typeface="Calibri Light"/>
                <a:ea typeface="MS PGothic" panose="020B0600070205080204" pitchFamily="34" charset="-128"/>
              </a:rPr>
              <a:t>???</a:t>
            </a:r>
          </a:p>
          <a:p>
            <a:pPr marL="609600" indent="-609600" eaLnBrk="1" hangingPunct="1">
              <a:buFontTx/>
              <a:buNone/>
            </a:pP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a:t>
            </a:fld>
            <a:endParaRPr lang="de-DE" dirty="0">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Gründe</a:t>
            </a:r>
          </a:p>
        </p:txBody>
      </p:sp>
      <p:sp>
        <p:nvSpPr>
          <p:cNvPr id="15364" name="Rectangle 1028"/>
          <p:cNvSpPr>
            <a:spLocks noGrp="1" noChangeArrowheads="1"/>
          </p:cNvSpPr>
          <p:nvPr>
            <p:ph idx="1"/>
          </p:nvPr>
        </p:nvSpPr>
        <p:spPr/>
        <p:txBody>
          <a:bodyPr/>
          <a:lstStyle/>
          <a:p>
            <a:pPr marL="609600" indent="-609600" eaLnBrk="1" hangingPunct="1">
              <a:buFontTx/>
              <a:buNone/>
            </a:pPr>
            <a:r>
              <a:rPr lang="de-DE" altLang="de-DE" sz="2400" dirty="0">
                <a:solidFill>
                  <a:srgbClr val="004992"/>
                </a:solidFill>
                <a:latin typeface="Calibri Light"/>
              </a:rPr>
              <a:t>Weshalb hat Ihre Freundin nicht angerufen?</a:t>
            </a:r>
          </a:p>
          <a:p>
            <a:pPr lvl="0" defTabSz="914400" fontAlgn="base">
              <a:spcAft>
                <a:spcPct val="0"/>
              </a:spcAft>
            </a:pPr>
            <a:r>
              <a:rPr lang="de-DE" altLang="de-DE" sz="2400" dirty="0">
                <a:solidFill>
                  <a:srgbClr val="004992"/>
                </a:solidFill>
                <a:latin typeface="Calibri Light"/>
                <a:ea typeface="MS PGothic" panose="020B0600070205080204" pitchFamily="34" charset="-128"/>
              </a:rPr>
              <a:t>Zuschreibungsmöglichkeiten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Ich bin ihr nicht wichtig genug. Bei anderen hätte sie sich das nicht erlaubt.</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Sie ist ein extrem zerstreuter Mensch – und würde vermutlich sogar den eigenen Geburtstag vergessen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Sie steht kurz vor einer wichtigen Prüfung und hatte daher keine Zeit.</a:t>
            </a:r>
            <a:endParaRPr lang="en-US"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lnSpc>
                <a:spcPct val="100000"/>
              </a:lnSpc>
              <a:spcBef>
                <a:spcPct val="0"/>
              </a:spcBef>
              <a:spcAft>
                <a:spcPct val="0"/>
              </a:spcAft>
            </a:pPr>
            <a:endParaRPr lang="de-DE" altLang="de-DE" sz="2400" dirty="0">
              <a:solidFill>
                <a:srgbClr val="333333"/>
              </a:solidFill>
              <a:latin typeface="Calibri Light"/>
              <a:ea typeface="MS PGothic" panose="020B0600070205080204" pitchFamily="34" charset="-128"/>
            </a:endParaRPr>
          </a:p>
          <a:p>
            <a:pPr marL="609600" indent="-60960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6</a:t>
            </a:fld>
            <a:endParaRPr lang="de-DE" dirty="0">
              <a:latin typeface="Calibri Light"/>
            </a:endParaRPr>
          </a:p>
        </p:txBody>
      </p:sp>
    </p:spTree>
    <p:extLst>
      <p:ext uri="{BB962C8B-B14F-4D97-AF65-F5344CB8AC3E}">
        <p14:creationId xmlns:p14="http://schemas.microsoft.com/office/powerpoint/2010/main" val="546778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8"/>
          <p:cNvSpPr>
            <a:spLocks noGrp="1" noChangeArrowheads="1"/>
          </p:cNvSpPr>
          <p:nvPr>
            <p:ph idx="1"/>
          </p:nvPr>
        </p:nvSpPr>
        <p:spPr/>
        <p:txBody>
          <a:bodyPr/>
          <a:lstStyle/>
          <a:p>
            <a:pPr marL="609600" indent="-609600" eaLnBrk="1" hangingPunct="1">
              <a:buFontTx/>
              <a:buNone/>
            </a:pPr>
            <a:r>
              <a:rPr lang="de-DE" altLang="de-DE" sz="2400" dirty="0">
                <a:solidFill>
                  <a:srgbClr val="004992"/>
                </a:solidFill>
                <a:latin typeface="Calibri Light"/>
              </a:rPr>
              <a:t>Weshalb hat Ihre Freundin nicht angerufen?</a:t>
            </a:r>
          </a:p>
          <a:p>
            <a:pPr lvl="0" defTabSz="914400" fontAlgn="base">
              <a:spcAft>
                <a:spcPct val="0"/>
              </a:spcAft>
            </a:pPr>
            <a:r>
              <a:rPr lang="de-DE" altLang="de-DE" sz="2400" dirty="0">
                <a:solidFill>
                  <a:srgbClr val="004992"/>
                </a:solidFill>
                <a:latin typeface="Calibri Light"/>
                <a:ea typeface="MS PGothic" panose="020B0600070205080204" pitchFamily="34" charset="-128"/>
              </a:rPr>
              <a:t>Zuschreibungsmöglichkeiten ...</a:t>
            </a:r>
          </a:p>
          <a:p>
            <a:pPr lvl="0" defTabSz="914400" fontAlgn="base">
              <a:spcAft>
                <a:spcPct val="0"/>
              </a:spcAft>
            </a:pPr>
            <a:endParaRPr lang="de-DE" altLang="de-DE" sz="2400" dirty="0">
              <a:solidFill>
                <a:srgbClr val="336699"/>
              </a:solidFill>
              <a:latin typeface="Calibri Light"/>
              <a:ea typeface="MS PGothic" panose="020B0600070205080204" pitchFamily="34" charset="-128"/>
            </a:endParaRPr>
          </a:p>
          <a:p>
            <a:pPr marL="609600" indent="-609600" eaLnBrk="1" hangingPunct="1">
              <a:buFontTx/>
              <a:buNone/>
            </a:pPr>
            <a:endParaRPr lang="de-DE" altLang="de-DE" sz="2400" dirty="0">
              <a:latin typeface="Calibri Light"/>
            </a:endParaRPr>
          </a:p>
        </p:txBody>
      </p:sp>
      <p:graphicFrame>
        <p:nvGraphicFramePr>
          <p:cNvPr id="8" name="Group 68"/>
          <p:cNvGraphicFramePr>
            <a:graphicFrameLocks/>
          </p:cNvGraphicFramePr>
          <p:nvPr>
            <p:extLst>
              <p:ext uri="{D42A27DB-BD31-4B8C-83A1-F6EECF244321}">
                <p14:modId xmlns:p14="http://schemas.microsoft.com/office/powerpoint/2010/main" val="2302015543"/>
              </p:ext>
            </p:extLst>
          </p:nvPr>
        </p:nvGraphicFramePr>
        <p:xfrm>
          <a:off x="408955" y="3645024"/>
          <a:ext cx="11376000" cy="2478127"/>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9362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sich selbst</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171450" marR="0" lvl="0" indent="0" algn="l" defTabSz="914400" rtl="0" eaLnBrk="1" fontAlgn="base" latinLnBrk="0" hangingPunct="1">
                        <a:lnSpc>
                          <a:spcPct val="100000"/>
                        </a:lnSpc>
                        <a:spcBef>
                          <a:spcPct val="20000"/>
                        </a:spcBef>
                        <a:spcAft>
                          <a:spcPct val="0"/>
                        </a:spcAft>
                        <a:buClr>
                          <a:srgbClr val="336699"/>
                        </a:buClr>
                        <a:buSzTx/>
                        <a:buFontTx/>
                        <a:buNone/>
                        <a:tabLst>
                          <a:tab pos="95250" algn="l"/>
                        </a:tabLst>
                      </a:pPr>
                      <a:r>
                        <a:rPr kumimoji="0" lang="de-DE" sz="2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Ich bin ihr nicht wichtig genug.</a:t>
                      </a:r>
                    </a:p>
                  </a:txBody>
                  <a:tcPr marL="121952" marR="121952" marT="45724" marB="4572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1887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andere</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171450" marR="0" lvl="0" indent="-171450" algn="l" defTabSz="914400" rtl="0" eaLnBrk="1" fontAlgn="base" latinLnBrk="0" hangingPunct="1">
                        <a:lnSpc>
                          <a:spcPct val="100000"/>
                        </a:lnSpc>
                        <a:spcBef>
                          <a:spcPct val="20000"/>
                        </a:spcBef>
                        <a:spcAft>
                          <a:spcPct val="0"/>
                        </a:spcAft>
                        <a:buClr>
                          <a:srgbClr val="336699"/>
                        </a:buClr>
                        <a:buSzTx/>
                        <a:buFontTx/>
                        <a:buNone/>
                        <a:tabLst>
                          <a:tab pos="171450" algn="l"/>
                        </a:tabLst>
                      </a:pPr>
                      <a:r>
                        <a:rPr kumimoji="0" lang="de-DE" sz="2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  Sie ist ein extrem zerstreuter Mensch.</a:t>
                      </a:r>
                      <a:endParaRPr kumimoji="0" lang="de-DE" sz="2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4" marB="4572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927">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Situation </a:t>
                      </a:r>
                    </a:p>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oder Zufall</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17145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Sie steht kurz vor einer wichtigen Prüfung und hatte daher keine Zeit.</a:t>
                      </a:r>
                    </a:p>
                  </a:txBody>
                  <a:tcPr marL="121952" marR="121952" marT="45724" marB="4572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7410" name="Rectangle 102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Gründe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7</a:t>
            </a:fld>
            <a:endParaRPr lang="de-DE" dirty="0">
              <a:latin typeface="Calibri Light"/>
            </a:endParaRPr>
          </a:p>
        </p:txBody>
      </p:sp>
      <p:sp>
        <p:nvSpPr>
          <p:cNvPr id="17413" name="Rectangle 1029"/>
          <p:cNvSpPr>
            <a:spLocks noChangeArrowheads="1"/>
          </p:cNvSpPr>
          <p:nvPr/>
        </p:nvSpPr>
        <p:spPr bwMode="auto">
          <a:xfrm>
            <a:off x="912522" y="3500438"/>
            <a:ext cx="10670778"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None/>
            </a:pPr>
            <a:endParaRPr lang="en-US" altLang="de-DE" sz="2400">
              <a:latin typeface="Calibri Light"/>
            </a:endParaRPr>
          </a:p>
          <a:p>
            <a:pPr eaLnBrk="1" hangingPunct="1">
              <a:buFontTx/>
              <a:buNone/>
            </a:pPr>
            <a:endParaRPr lang="de-DE" altLang="de-DE" sz="2400">
              <a:latin typeface="Calibri Light"/>
            </a:endParaRPr>
          </a:p>
          <a:p>
            <a:pPr eaLnBrk="1" hangingPunct="1"/>
            <a:endParaRPr lang="de-DE" altLang="de-DE" sz="2400">
              <a:latin typeface="Calibri Light"/>
            </a:endParaRPr>
          </a:p>
          <a:p>
            <a:pPr eaLnBrk="1" hangingPunct="1">
              <a:buFontTx/>
              <a:buNone/>
            </a:pPr>
            <a:endParaRPr lang="de-DE" altLang="de-DE" sz="200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err="1"/>
              <a:t>Zuschreibung</a:t>
            </a:r>
            <a:endParaRPr lang="en-US" sz="3600" dirty="0"/>
          </a:p>
        </p:txBody>
      </p:sp>
      <p:sp>
        <p:nvSpPr>
          <p:cNvPr id="6" name="Content Placeholder 5"/>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ea typeface="MS PGothic" panose="020B0600070205080204" pitchFamily="34" charset="-128"/>
              </a:rPr>
              <a:t>Ereignisse können, wie besprochen, recht unterschiedliche Ursachen haben. </a:t>
            </a:r>
          </a:p>
          <a:p>
            <a:pPr lvl="0" defTabSz="914400" fontAlgn="base">
              <a:spcAft>
                <a:spcPct val="0"/>
              </a:spcAft>
            </a:pPr>
            <a:r>
              <a:rPr lang="de-DE" altLang="de-DE" sz="2400" dirty="0">
                <a:solidFill>
                  <a:srgbClr val="333333"/>
                </a:solidFill>
                <a:latin typeface="Calibri Light"/>
                <a:ea typeface="MS PGothic" panose="020B0600070205080204" pitchFamily="34" charset="-128"/>
              </a:rPr>
              <a:t>Darüber hinaus sind oft mehrere Faktoren </a:t>
            </a:r>
            <a:r>
              <a:rPr lang="de-DE" altLang="de-DE" sz="2400" i="1" dirty="0">
                <a:solidFill>
                  <a:srgbClr val="333333"/>
                </a:solidFill>
                <a:latin typeface="Calibri Light"/>
                <a:ea typeface="MS PGothic" panose="020B0600070205080204" pitchFamily="34" charset="-128"/>
              </a:rPr>
              <a:t>gleichzeitig</a:t>
            </a:r>
            <a:r>
              <a:rPr lang="de-DE" altLang="de-DE" sz="2400" dirty="0">
                <a:solidFill>
                  <a:srgbClr val="333333"/>
                </a:solidFill>
                <a:latin typeface="Calibri Light"/>
                <a:ea typeface="MS PGothic" panose="020B0600070205080204" pitchFamily="34" charset="-128"/>
              </a:rPr>
              <a:t> beteiligt.</a:t>
            </a:r>
          </a:p>
          <a:p>
            <a:pPr lvl="0" defTabSz="914400" fontAlgn="base">
              <a:spcAft>
                <a:spcPct val="0"/>
              </a:spcAft>
            </a:pPr>
            <a:r>
              <a:rPr lang="de-DE" altLang="de-DE" sz="2400" dirty="0">
                <a:solidFill>
                  <a:srgbClr val="333333"/>
                </a:solidFill>
                <a:latin typeface="Calibri Light"/>
                <a:ea typeface="MS PGothic" panose="020B0600070205080204" pitchFamily="34" charset="-128"/>
              </a:rPr>
              <a:t>Dennoch bevorzugen viele Menschen einseitige Erklärungen (z.B. Schuld nur bei anderen anstatt auch bei sich selbst zu suchen oder andersherum).</a:t>
            </a:r>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8</a:t>
            </a:fld>
            <a:endParaRPr lang="de-DE" dirty="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8"/>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Sie verlassen das Krankenhaus nahezu symptomfrei.</a:t>
            </a:r>
            <a:endParaRPr lang="en-US" altLang="de-DE" sz="3600" dirty="0"/>
          </a:p>
        </p:txBody>
      </p:sp>
      <p:sp>
        <p:nvSpPr>
          <p:cNvPr id="21506" name="Rectangle 3"/>
          <p:cNvSpPr>
            <a:spLocks noGrp="1" noChangeArrowheads="1"/>
          </p:cNvSpPr>
          <p:nvPr>
            <p:ph idx="1"/>
          </p:nvPr>
        </p:nvSpPr>
        <p:spPr/>
        <p:txBody>
          <a:bodyPr/>
          <a:lstStyle/>
          <a:p>
            <a:r>
              <a:rPr lang="de-DE" altLang="de-DE" sz="2400" dirty="0">
                <a:solidFill>
                  <a:srgbClr val="004992"/>
                </a:solidFill>
                <a:latin typeface="Calibri Light"/>
              </a:rPr>
              <a:t>Gründe ...</a:t>
            </a:r>
          </a:p>
          <a:p>
            <a:r>
              <a:rPr lang="de-DE" altLang="de-DE" sz="2400" dirty="0">
                <a:solidFill>
                  <a:srgbClr val="004992"/>
                </a:solidFill>
                <a:latin typeface="Calibri Light"/>
              </a:rPr>
              <a:t>... sich selbst </a:t>
            </a:r>
          </a:p>
          <a:p>
            <a:r>
              <a:rPr lang="de-DE" altLang="de-DE" sz="2400" dirty="0">
                <a:solidFill>
                  <a:srgbClr val="004992"/>
                </a:solidFill>
                <a:latin typeface="Calibri Light"/>
              </a:rPr>
              <a:t>... andere 	</a:t>
            </a:r>
          </a:p>
          <a:p>
            <a:r>
              <a:rPr lang="de-DE" altLang="de-DE" sz="2400" dirty="0">
                <a:solidFill>
                  <a:srgbClr val="004992"/>
                </a:solidFill>
                <a:latin typeface="Calibri Light"/>
              </a:rPr>
              <a:t>... Situation oder Zufall</a:t>
            </a:r>
          </a:p>
          <a:p>
            <a:r>
              <a:rPr lang="de-DE" altLang="de-DE" sz="2400" dirty="0">
                <a:solidFill>
                  <a:srgbClr val="004992"/>
                </a:solidFill>
                <a:latin typeface="Calibri Light"/>
              </a:rPr>
              <a:t>	</a:t>
            </a:r>
          </a:p>
          <a:p>
            <a:r>
              <a:rPr lang="de-DE" altLang="de-DE" sz="2400" dirty="0">
                <a:solidFill>
                  <a:srgbClr val="004992"/>
                </a:solidFill>
                <a:latin typeface="Calibri Light"/>
              </a:rPr>
              <a:t>		</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9</a:t>
            </a:fld>
            <a:endParaRPr lang="de-DE" dirty="0">
              <a:latin typeface="Calibri Light"/>
            </a:endParaRPr>
          </a:p>
        </p:txBody>
      </p:sp>
      <p:pic>
        <p:nvPicPr>
          <p:cNvPr id="21509" name="Grafik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103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Sie verlassen das Krankenhaus nahezu symptomfrei.</a:t>
            </a:r>
            <a:endParaRPr lang="en-US" altLang="de-DE" sz="3600" dirty="0"/>
          </a:p>
        </p:txBody>
      </p:sp>
      <p:sp>
        <p:nvSpPr>
          <p:cNvPr id="14338" name="Rectangle 1026"/>
          <p:cNvSpPr>
            <a:spLocks noGrp="1" noChangeArrowheads="1"/>
          </p:cNvSpPr>
          <p:nvPr>
            <p:ph idx="1"/>
          </p:nvPr>
        </p:nvSpPr>
        <p:spPr/>
        <p:txBody>
          <a:bodyPr/>
          <a:lstStyle/>
          <a:p>
            <a:pPr lvl="0" defTabSz="914400" fontAlgn="base">
              <a:lnSpc>
                <a:spcPct val="90000"/>
              </a:lnSpc>
              <a:spcBef>
                <a:spcPct val="0"/>
              </a:spcBef>
              <a:spcAft>
                <a:spcPct val="0"/>
              </a:spcAft>
              <a:defRPr/>
            </a:pPr>
            <a:r>
              <a:rPr lang="de-DE" altLang="de-DE" b="1" kern="0" dirty="0">
                <a:solidFill>
                  <a:srgbClr val="004992"/>
                </a:solidFill>
                <a:latin typeface="Calibri Light"/>
                <a:ea typeface="MS PGothic" panose="020B0600070205080204" pitchFamily="34" charset="-128"/>
              </a:rPr>
              <a:t>Gründe ...</a:t>
            </a:r>
          </a:p>
          <a:p>
            <a:pPr lvl="0" defTabSz="914400" fontAlgn="base">
              <a:spcAft>
                <a:spcPct val="0"/>
              </a:spcAft>
              <a:defRPr/>
            </a:pPr>
            <a:r>
              <a:rPr lang="de-DE" altLang="de-DE" b="1" kern="0" dirty="0">
                <a:solidFill>
                  <a:srgbClr val="004992"/>
                </a:solidFill>
                <a:latin typeface="Calibri Light"/>
                <a:ea typeface="MS PGothic" panose="020B0600070205080204" pitchFamily="34" charset="-128"/>
              </a:rPr>
              <a:t>... sich selbst:</a:t>
            </a:r>
          </a:p>
          <a:p>
            <a:pPr lvl="0" defTabSz="914400" fontAlgn="base">
              <a:lnSpc>
                <a:spcPct val="90000"/>
              </a:lnSpc>
              <a:spcBef>
                <a:spcPct val="0"/>
              </a:spcBef>
              <a:spcAft>
                <a:spcPct val="0"/>
              </a:spcAft>
              <a:defRPr/>
            </a:pPr>
            <a:r>
              <a:rPr lang="de-DE" altLang="de-DE" i="1" kern="0" dirty="0">
                <a:solidFill>
                  <a:srgbClr val="004992"/>
                </a:solidFill>
                <a:latin typeface="Calibri Light"/>
                <a:ea typeface="MS PGothic" panose="020B0600070205080204" pitchFamily="34" charset="-128"/>
              </a:rPr>
              <a:t>(beeinflussbar)</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den Erfolg durch hohe Therapiemotivation erst möglich gemacht</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auf die Anwendung bestimmter Therapieformen beharrt</a:t>
            </a:r>
          </a:p>
          <a:p>
            <a:pPr lvl="0" defTabSz="914400" fontAlgn="base">
              <a:lnSpc>
                <a:spcPct val="90000"/>
              </a:lnSpc>
              <a:spcBef>
                <a:spcPct val="0"/>
              </a:spcBef>
              <a:spcAft>
                <a:spcPct val="0"/>
              </a:spcAft>
              <a:buClr>
                <a:srgbClr val="333333"/>
              </a:buClr>
              <a:defRPr/>
            </a:pPr>
            <a:r>
              <a:rPr lang="de-DE" altLang="de-DE" i="1" kern="0" dirty="0">
                <a:solidFill>
                  <a:srgbClr val="004992"/>
                </a:solidFill>
                <a:latin typeface="Calibri Light"/>
                <a:ea typeface="MS PGothic" panose="020B0600070205080204" pitchFamily="34" charset="-128"/>
              </a:rPr>
              <a:t>(wenig beeinflussbar)</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wäre bestimmt auch ohne Therapie &amp; Medikamente wieder gesund geworden</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Genesung dank </a:t>
            </a:r>
            <a:r>
              <a:rPr lang="de-DE" altLang="de-DE" i="1" kern="0" dirty="0">
                <a:solidFill>
                  <a:srgbClr val="333333"/>
                </a:solidFill>
                <a:latin typeface="Calibri Light"/>
                <a:ea typeface="MS PGothic" panose="020B0600070205080204" pitchFamily="34" charset="-128"/>
              </a:rPr>
              <a:t>guter Gene</a:t>
            </a:r>
            <a:endParaRPr lang="de-DE" altLang="de-DE" kern="0" dirty="0">
              <a:solidFill>
                <a:srgbClr val="333333"/>
              </a:solidFill>
              <a:latin typeface="Calibri Light"/>
              <a:ea typeface="MS PGothic" panose="020B0600070205080204" pitchFamily="34" charset="-128"/>
            </a:endParaRP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andere:</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Ärzte haben mich hervorragend behandelt</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ohne Unterstützung der Familie wäre ich noch nicht so weit</a:t>
            </a: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einer Situation oder Zufall:</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glückliche Fügung</a:t>
            </a:r>
          </a:p>
          <a:p>
            <a:pPr marL="285750" lvl="0" indent="-285750" defTabSz="914400" fontAlgn="base">
              <a:lnSpc>
                <a:spcPct val="90000"/>
              </a:lnSpc>
              <a:spcBef>
                <a:spcPct val="0"/>
              </a:spcBef>
              <a:spcAft>
                <a:spcPct val="0"/>
              </a:spcAft>
              <a:buClr>
                <a:srgbClr val="333333"/>
              </a:buClr>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Genesung allein den Medikamenten zu verdanken</a:t>
            </a:r>
          </a:p>
          <a:p>
            <a:pPr lvl="0" defTabSz="914400" fontAlgn="base">
              <a:lnSpc>
                <a:spcPct val="90000"/>
              </a:lnSpc>
              <a:spcBef>
                <a:spcPct val="0"/>
              </a:spcBef>
              <a:spcAft>
                <a:spcPct val="0"/>
              </a:spcAft>
              <a:buClr>
                <a:srgbClr val="333333"/>
              </a:buClr>
              <a:defRPr/>
            </a:pPr>
            <a:endParaRPr lang="de-DE" altLang="de-DE" kern="0" dirty="0">
              <a:solidFill>
                <a:srgbClr val="333333"/>
              </a:solidFill>
              <a:latin typeface="Calibri Light"/>
              <a:ea typeface="MS PGothic" panose="020B0600070205080204" pitchFamily="34" charset="-128"/>
            </a:endParaRPr>
          </a:p>
          <a:p>
            <a:pPr lvl="0" defTabSz="914400" fontAlgn="base">
              <a:lnSpc>
                <a:spcPct val="90000"/>
              </a:lnSpc>
              <a:spcBef>
                <a:spcPct val="0"/>
              </a:spcBef>
              <a:spcAft>
                <a:spcPct val="0"/>
              </a:spcAft>
              <a:buClr>
                <a:srgbClr val="333333"/>
              </a:buClr>
              <a:buFont typeface="Wingdings" panose="05000000000000000000" pitchFamily="2" charset="2"/>
              <a:buChar char="§"/>
              <a:defRPr/>
            </a:pPr>
            <a:endParaRPr lang="en-US" altLang="de-DE" kern="0" dirty="0">
              <a:solidFill>
                <a:srgbClr val="333333"/>
              </a:solidFill>
              <a:latin typeface="Calibri Light"/>
              <a:ea typeface="MS PGothic" panose="020B0600070205080204" pitchFamily="34" charset="-128"/>
            </a:endParaRPr>
          </a:p>
          <a:p>
            <a:pPr eaLnBrk="1" hangingPunct="1">
              <a:lnSpc>
                <a:spcPct val="90000"/>
              </a:lnSpc>
              <a:buFontTx/>
              <a:buNone/>
              <a:defRPr/>
            </a:pPr>
            <a:endParaRPr lang="en-US" dirty="0">
              <a:solidFill>
                <a:srgbClr val="FF0066"/>
              </a:solidFill>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10</a:t>
            </a:fld>
            <a:endParaRPr lang="de-DE" dirty="0">
              <a:latin typeface="Calibri Light"/>
            </a:endParaRPr>
          </a:p>
        </p:txBody>
      </p:sp>
      <p:pic>
        <p:nvPicPr>
          <p:cNvPr id="8" name="Grafik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03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Sie verlassen das Krankenhaus nahezu symptomfrei.</a:t>
            </a:r>
            <a:endParaRPr lang="en-US" altLang="de-DE" sz="3600" dirty="0"/>
          </a:p>
        </p:txBody>
      </p:sp>
      <p:sp>
        <p:nvSpPr>
          <p:cNvPr id="14338" name="Rectangle 1026"/>
          <p:cNvSpPr>
            <a:spLocks noGrp="1" noChangeArrowheads="1"/>
          </p:cNvSpPr>
          <p:nvPr>
            <p:ph idx="1"/>
          </p:nvPr>
        </p:nvSpPr>
        <p:spPr/>
        <p:txBody>
          <a:bodyPr/>
          <a:lstStyle/>
          <a:p>
            <a:pPr lvl="0" defTabSz="914400" fontAlgn="base">
              <a:lnSpc>
                <a:spcPct val="90000"/>
              </a:lnSpc>
              <a:spcBef>
                <a:spcPct val="0"/>
              </a:spcBef>
              <a:spcAft>
                <a:spcPct val="0"/>
              </a:spcAft>
              <a:defRPr/>
            </a:pPr>
            <a:r>
              <a:rPr lang="de-DE" altLang="de-DE" b="1" kern="0" dirty="0">
                <a:solidFill>
                  <a:srgbClr val="004992"/>
                </a:solidFill>
                <a:latin typeface="Calibri Light"/>
                <a:ea typeface="MS PGothic" panose="020B0600070205080204" pitchFamily="34" charset="-128"/>
              </a:rPr>
              <a:t>Gründe ...</a:t>
            </a:r>
          </a:p>
          <a:p>
            <a:pPr lvl="0" defTabSz="914400" fontAlgn="base">
              <a:spcAft>
                <a:spcPct val="0"/>
              </a:spcAft>
              <a:defRPr/>
            </a:pPr>
            <a:r>
              <a:rPr lang="de-DE" altLang="de-DE" b="1" kern="0" dirty="0">
                <a:solidFill>
                  <a:srgbClr val="004992"/>
                </a:solidFill>
                <a:latin typeface="Calibri Light"/>
                <a:ea typeface="MS PGothic" panose="020B0600070205080204" pitchFamily="34" charset="-128"/>
              </a:rPr>
              <a:t>... sich selbst:</a:t>
            </a:r>
          </a:p>
          <a:p>
            <a:pPr lvl="0" defTabSz="914400" fontAlgn="base">
              <a:lnSpc>
                <a:spcPct val="90000"/>
              </a:lnSpc>
              <a:spcBef>
                <a:spcPct val="0"/>
              </a:spcBef>
              <a:spcAft>
                <a:spcPct val="0"/>
              </a:spcAft>
              <a:defRPr/>
            </a:pPr>
            <a:r>
              <a:rPr lang="de-DE" altLang="de-DE" i="1" kern="0" dirty="0">
                <a:solidFill>
                  <a:srgbClr val="004992"/>
                </a:solidFill>
                <a:latin typeface="Calibri Light"/>
                <a:ea typeface="MS PGothic" panose="020B0600070205080204" pitchFamily="34" charset="-128"/>
              </a:rPr>
              <a:t>(beeinflussbar)</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den Erfolg durch hohe Therapiemotivation erst möglich gemacht</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auf die Anwendung bestimmter Therapieformen beharrt</a:t>
            </a:r>
          </a:p>
          <a:p>
            <a:pPr lvl="0" defTabSz="914400" fontAlgn="base">
              <a:lnSpc>
                <a:spcPct val="90000"/>
              </a:lnSpc>
              <a:spcBef>
                <a:spcPct val="0"/>
              </a:spcBef>
              <a:spcAft>
                <a:spcPct val="0"/>
              </a:spcAft>
              <a:buClr>
                <a:srgbClr val="333333"/>
              </a:buClr>
              <a:defRPr/>
            </a:pPr>
            <a:r>
              <a:rPr lang="de-DE" altLang="de-DE" i="1" kern="0" dirty="0">
                <a:solidFill>
                  <a:srgbClr val="004992"/>
                </a:solidFill>
                <a:latin typeface="Calibri Light"/>
                <a:ea typeface="MS PGothic" panose="020B0600070205080204" pitchFamily="34" charset="-128"/>
              </a:rPr>
              <a:t>(wenig beeinflussbar)</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wäre bestimmt auch ohne Therapie &amp; Medikamente wieder gesund geworden</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Genesung dank </a:t>
            </a:r>
            <a:r>
              <a:rPr lang="de-DE" altLang="de-DE" i="1" kern="0" dirty="0">
                <a:solidFill>
                  <a:srgbClr val="333333"/>
                </a:solidFill>
                <a:latin typeface="Calibri Light"/>
                <a:ea typeface="MS PGothic" panose="020B0600070205080204" pitchFamily="34" charset="-128"/>
              </a:rPr>
              <a:t>guter Gene</a:t>
            </a:r>
            <a:endParaRPr lang="de-DE" altLang="de-DE" kern="0" dirty="0">
              <a:solidFill>
                <a:srgbClr val="333333"/>
              </a:solidFill>
              <a:latin typeface="Calibri Light"/>
              <a:ea typeface="MS PGothic" panose="020B0600070205080204" pitchFamily="34" charset="-128"/>
            </a:endParaRP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andere:</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Ärzte haben mich hervorragend behandelt</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ohne Unterstützung der Familie wäre ich noch nicht so weit</a:t>
            </a:r>
          </a:p>
          <a:p>
            <a:pPr lvl="0" defTabSz="914400" fontAlgn="base">
              <a:spcAft>
                <a:spcPct val="0"/>
              </a:spcAft>
              <a:buClr>
                <a:srgbClr val="333333"/>
              </a:buClr>
              <a:defRPr/>
            </a:pPr>
            <a:r>
              <a:rPr lang="de-DE" altLang="de-DE" b="1" kern="0" dirty="0">
                <a:solidFill>
                  <a:srgbClr val="004992"/>
                </a:solidFill>
                <a:latin typeface="Calibri Light"/>
                <a:ea typeface="MS PGothic" panose="020B0600070205080204" pitchFamily="34" charset="-128"/>
              </a:rPr>
              <a:t>... einer Situation oder Zufall:</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glückliche Fügung</a:t>
            </a:r>
          </a:p>
          <a:p>
            <a:pPr marL="285750" lvl="0" indent="-285750" defTabSz="914400" fontAlgn="base">
              <a:lnSpc>
                <a:spcPct val="90000"/>
              </a:lnSpc>
              <a:spcBef>
                <a:spcPct val="0"/>
              </a:spcBef>
              <a:spcAft>
                <a:spcPct val="0"/>
              </a:spcAft>
              <a:buFont typeface="Arial" panose="020B0604020202020204" pitchFamily="34" charset="0"/>
              <a:buChar char="•"/>
              <a:defRPr/>
            </a:pPr>
            <a:r>
              <a:rPr lang="de-DE" altLang="de-DE" kern="0" dirty="0">
                <a:solidFill>
                  <a:srgbClr val="333333"/>
                </a:solidFill>
                <a:latin typeface="Calibri Light"/>
                <a:ea typeface="MS PGothic" panose="020B0600070205080204" pitchFamily="34" charset="-128"/>
              </a:rPr>
              <a:t>ich habe Genesung allein den Medikamenten zu verdanken</a:t>
            </a:r>
          </a:p>
          <a:p>
            <a:pPr lvl="0" defTabSz="914400" fontAlgn="base">
              <a:lnSpc>
                <a:spcPct val="90000"/>
              </a:lnSpc>
              <a:spcBef>
                <a:spcPct val="0"/>
              </a:spcBef>
              <a:spcAft>
                <a:spcPct val="0"/>
              </a:spcAft>
              <a:buClr>
                <a:srgbClr val="333333"/>
              </a:buClr>
              <a:defRPr/>
            </a:pPr>
            <a:endParaRPr lang="de-DE" altLang="de-DE" kern="0" dirty="0">
              <a:solidFill>
                <a:srgbClr val="333333"/>
              </a:solidFill>
              <a:latin typeface="Calibri Light"/>
              <a:ea typeface="MS PGothic" panose="020B0600070205080204" pitchFamily="34" charset="-128"/>
            </a:endParaRPr>
          </a:p>
          <a:p>
            <a:pPr lvl="0" defTabSz="914400" fontAlgn="base">
              <a:lnSpc>
                <a:spcPct val="90000"/>
              </a:lnSpc>
              <a:spcBef>
                <a:spcPct val="0"/>
              </a:spcBef>
              <a:spcAft>
                <a:spcPct val="0"/>
              </a:spcAft>
              <a:buClr>
                <a:srgbClr val="333333"/>
              </a:buClr>
              <a:buFont typeface="Wingdings" panose="05000000000000000000" pitchFamily="2" charset="2"/>
              <a:buChar char="§"/>
              <a:defRPr/>
            </a:pPr>
            <a:endParaRPr lang="en-US" altLang="de-DE" kern="0" dirty="0">
              <a:solidFill>
                <a:srgbClr val="333333"/>
              </a:solidFill>
              <a:latin typeface="Calibri Light"/>
              <a:ea typeface="MS PGothic" panose="020B0600070205080204" pitchFamily="34" charset="-128"/>
            </a:endParaRPr>
          </a:p>
          <a:p>
            <a:pPr eaLnBrk="1" hangingPunct="1">
              <a:lnSpc>
                <a:spcPct val="90000"/>
              </a:lnSpc>
              <a:buFontTx/>
              <a:buNone/>
              <a:defRPr/>
            </a:pPr>
            <a:endParaRPr lang="en-US" dirty="0">
              <a:solidFill>
                <a:srgbClr val="FF0066"/>
              </a:solidFill>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11</a:t>
            </a:fld>
            <a:endParaRPr lang="de-DE" dirty="0">
              <a:latin typeface="Calibri Light"/>
            </a:endParaRPr>
          </a:p>
        </p:txBody>
      </p:sp>
      <p:pic>
        <p:nvPicPr>
          <p:cNvPr id="10" name="Grafik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7"/>
          <p:cNvSpPr txBox="1">
            <a:spLocks noChangeArrowheads="1"/>
          </p:cNvSpPr>
          <p:nvPr/>
        </p:nvSpPr>
        <p:spPr bwMode="auto">
          <a:xfrm rot="-2179016">
            <a:off x="912522" y="3544372"/>
            <a:ext cx="8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b="1" dirty="0">
                <a:solidFill>
                  <a:srgbClr val="FF5050"/>
                </a:solidFill>
                <a:latin typeface="Calibri Light"/>
              </a:rPr>
              <a:t>Vorsicht vor einseitigen Zuschreibungen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03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Sie verlassen das Krankenhaus nahezu symptomfrei.</a:t>
            </a:r>
          </a:p>
        </p:txBody>
      </p:sp>
      <p:sp>
        <p:nvSpPr>
          <p:cNvPr id="14338" name="Rectangle 1026"/>
          <p:cNvSpPr>
            <a:spLocks noGrp="1" noChangeArrowheads="1"/>
          </p:cNvSpPr>
          <p:nvPr>
            <p:ph idx="1"/>
          </p:nvPr>
        </p:nvSpPr>
        <p:spPr>
          <a:xfrm>
            <a:off x="408955" y="2204864"/>
            <a:ext cx="8412480" cy="4248000"/>
          </a:xfrm>
        </p:spPr>
        <p:txBody>
          <a:bodyPr/>
          <a:lstStyle/>
          <a:p>
            <a:pPr lvl="0" defTabSz="914400" fontAlgn="base">
              <a:spcAft>
                <a:spcPct val="0"/>
              </a:spcAft>
            </a:pPr>
            <a:r>
              <a:rPr lang="de-DE" altLang="de-DE" sz="2400" dirty="0">
                <a:solidFill>
                  <a:srgbClr val="004992"/>
                </a:solidFill>
                <a:latin typeface="Calibri Light"/>
                <a:ea typeface="MS PGothic" panose="020B0600070205080204" pitchFamily="34" charset="-128"/>
              </a:rPr>
              <a:t>Überlegen Sie sich jetzt ausgewogene Antworten, welche </a:t>
            </a:r>
            <a:r>
              <a:rPr lang="de-DE" altLang="de-DE" sz="2400" i="1" dirty="0">
                <a:solidFill>
                  <a:srgbClr val="004992"/>
                </a:solidFill>
                <a:latin typeface="Calibri Light"/>
                <a:ea typeface="MS PGothic" panose="020B0600070205080204" pitchFamily="34" charset="-128"/>
              </a:rPr>
              <a:t>mehrere </a:t>
            </a:r>
            <a:r>
              <a:rPr lang="de-DE" altLang="de-DE" sz="2400" dirty="0">
                <a:solidFill>
                  <a:srgbClr val="004992"/>
                </a:solidFill>
                <a:latin typeface="Calibri Light"/>
                <a:ea typeface="MS PGothic" panose="020B0600070205080204" pitchFamily="34" charset="-128"/>
              </a:rPr>
              <a:t>Ursachenquellen einbeziehen (Mischung andere, Situation &amp; selbst)</a:t>
            </a:r>
          </a:p>
          <a:p>
            <a:pPr lvl="0" defTabSz="914400" fontAlgn="base">
              <a:spcAft>
                <a:spcPct val="0"/>
              </a:spcAft>
            </a:pPr>
            <a:r>
              <a:rPr lang="de-DE" altLang="de-DE" sz="2400" dirty="0">
                <a:solidFill>
                  <a:srgbClr val="333333"/>
                </a:solidFill>
                <a:latin typeface="Calibri Light"/>
                <a:ea typeface="MS PGothic" panose="020B0600070205080204" pitchFamily="34" charset="-128"/>
              </a:rPr>
              <a:t>???</a:t>
            </a:r>
          </a:p>
          <a:p>
            <a:pPr lvl="0" defTabSz="914400" fontAlgn="base">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333333"/>
                </a:solidFill>
                <a:latin typeface="Calibri Light"/>
                <a:ea typeface="MS PGothic" panose="020B0600070205080204" pitchFamily="34" charset="-128"/>
              </a:rPr>
              <a:t>???</a:t>
            </a:r>
          </a:p>
          <a:p>
            <a:pPr lvl="0" defTabSz="914400" fontAlgn="base">
              <a:spcAft>
                <a:spcPct val="0"/>
              </a:spcAft>
            </a:pPr>
            <a:endParaRPr lang="de-DE" altLang="de-DE" sz="2400" dirty="0">
              <a:solidFill>
                <a:srgbClr val="333333"/>
              </a:solidFill>
              <a:latin typeface="Calibri Light"/>
              <a:ea typeface="MS PGothic" panose="020B0600070205080204" pitchFamily="34" charset="-128"/>
            </a:endParaRPr>
          </a:p>
          <a:p>
            <a:pPr lvl="0" defTabSz="914400" fontAlgn="base">
              <a:spcAft>
                <a:spcPct val="0"/>
              </a:spcAft>
            </a:pPr>
            <a:r>
              <a:rPr lang="en-US" altLang="de-DE" sz="2400" dirty="0">
                <a:solidFill>
                  <a:srgbClr val="333333"/>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12</a:t>
            </a:fld>
            <a:endParaRPr lang="de-DE" dirty="0">
              <a:latin typeface="Calibri Light"/>
            </a:endParaRPr>
          </a:p>
        </p:txBody>
      </p:sp>
      <p:pic>
        <p:nvPicPr>
          <p:cNvPr id="9" name="Grafik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03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Sie verlassen das Krankenhaus nahezu symptomfrei.</a:t>
            </a:r>
          </a:p>
        </p:txBody>
      </p:sp>
      <p:sp>
        <p:nvSpPr>
          <p:cNvPr id="14338" name="Rectangle 1026"/>
          <p:cNvSpPr>
            <a:spLocks noGrp="1" noChangeArrowheads="1"/>
          </p:cNvSpPr>
          <p:nvPr>
            <p:ph idx="1"/>
          </p:nvPr>
        </p:nvSpPr>
        <p:spPr>
          <a:xfrm>
            <a:off x="408955" y="2204864"/>
            <a:ext cx="8412480" cy="4248000"/>
          </a:xfrm>
        </p:spPr>
        <p:txBody>
          <a:bodyPr/>
          <a:lstStyle/>
          <a:p>
            <a:pPr lvl="0" defTabSz="914400" fontAlgn="base">
              <a:spcAft>
                <a:spcPct val="0"/>
              </a:spcAft>
            </a:pPr>
            <a:r>
              <a:rPr lang="de-DE" altLang="de-DE" sz="2400" dirty="0">
                <a:solidFill>
                  <a:srgbClr val="004992"/>
                </a:solidFill>
                <a:latin typeface="Calibri Light"/>
                <a:ea typeface="MS PGothic" panose="020B0600070205080204" pitchFamily="34" charset="-128"/>
              </a:rPr>
              <a:t>Überlegen Sie sich jetzt ausgewogene Antworten, welche </a:t>
            </a:r>
            <a:r>
              <a:rPr lang="de-DE" altLang="de-DE" sz="2400" i="1" dirty="0">
                <a:solidFill>
                  <a:srgbClr val="004992"/>
                </a:solidFill>
                <a:latin typeface="Calibri Light"/>
                <a:ea typeface="MS PGothic" panose="020B0600070205080204" pitchFamily="34" charset="-128"/>
              </a:rPr>
              <a:t>mehrere </a:t>
            </a:r>
            <a:r>
              <a:rPr lang="de-DE" altLang="de-DE" sz="2400" dirty="0">
                <a:solidFill>
                  <a:srgbClr val="004992"/>
                </a:solidFill>
                <a:latin typeface="Calibri Light"/>
                <a:ea typeface="MS PGothic" panose="020B0600070205080204" pitchFamily="34" charset="-128"/>
              </a:rPr>
              <a:t>Ursachenquellen einbeziehen (Mischung andere, Situation &amp; selbst)</a:t>
            </a:r>
          </a:p>
          <a:p>
            <a:pPr marL="342900" lvl="0" indent="-342900" defTabSz="914400" eaLnBrk="0" hangingPunct="0">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„Durch die Unterstützung meiner Familie, der Therapeuten sowie der Medikamente bin ich nun nahezu beschwerdefrei. Nicht zuletzt ist das aber auch mein Verdienst, da ich selbst sehr motiviert an meiner Therapie mitgearbeitet habe.</a:t>
            </a:r>
            <a:r>
              <a:rPr lang="de-DE" altLang="de-DE"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eaLnBrk="0" hangingPunct="0">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„Da ich mich um die Teilnahme an einem bestimmten Gruppenangebot bemüht habe, welches auch von den Therapeuten gut durchgeführt wurde, war ich motiviert Dinge zu verändern.</a:t>
            </a:r>
            <a:r>
              <a:rPr lang="de-DE" altLang="de-DE"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eaLnBrk="0" hangingPunct="0">
              <a:spcAft>
                <a:spcPct val="0"/>
              </a:spcAft>
              <a:buClr>
                <a:srgbClr val="3333FF"/>
              </a:buClr>
              <a:buFont typeface="Arial" panose="020B0604020202020204" pitchFamily="34" charset="0"/>
              <a:buChar char="•"/>
              <a:defRPr/>
            </a:pPr>
            <a:endParaRPr lang="de-DE" sz="2400" dirty="0">
              <a:solidFill>
                <a:srgbClr val="333333"/>
              </a:solidFill>
              <a:latin typeface="Calibri Light"/>
              <a:ea typeface="MS PGothic" panose="020B0600070205080204" pitchFamily="34" charset="-128"/>
            </a:endParaRPr>
          </a:p>
          <a:p>
            <a:pPr marL="457200" lvl="0" indent="-457200" defTabSz="914400" eaLnBrk="0" hangingPunct="0">
              <a:spcAft>
                <a:spcPct val="0"/>
              </a:spcAft>
              <a:buFont typeface="Arial" panose="020B0604020202020204" pitchFamily="34" charset="0"/>
              <a:buChar char="•"/>
              <a:defRPr/>
            </a:pPr>
            <a:endParaRPr lang="en-US" sz="2800" dirty="0">
              <a:solidFill>
                <a:srgbClr val="FF0066"/>
              </a:solidFill>
              <a:latin typeface="Calibri Light"/>
              <a:ea typeface="MS PGothic" panose="020B0600070205080204" pitchFamily="34" charset="-128"/>
            </a:endParaRPr>
          </a:p>
          <a:p>
            <a:pPr lvl="0" defTabSz="914400" fontAlgn="base">
              <a:spcAft>
                <a:spcPct val="0"/>
              </a:spcAft>
            </a:pPr>
            <a:endParaRPr lang="de-DE" altLang="de-DE" sz="2400" dirty="0">
              <a:solidFill>
                <a:srgbClr val="336699"/>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13</a:t>
            </a:fld>
            <a:endParaRPr lang="de-DE" dirty="0">
              <a:latin typeface="Calibri Light"/>
            </a:endParaRPr>
          </a:p>
        </p:txBody>
      </p:sp>
      <p:pic>
        <p:nvPicPr>
          <p:cNvPr id="9" name="Grafik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5680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Group 2"/>
          <p:cNvGraphicFramePr>
            <a:graphicFrameLocks noGrp="1"/>
          </p:cNvGraphicFramePr>
          <p:nvPr>
            <p:extLst>
              <p:ext uri="{D42A27DB-BD31-4B8C-83A1-F6EECF244321}">
                <p14:modId xmlns:p14="http://schemas.microsoft.com/office/powerpoint/2010/main" val="3490013998"/>
              </p:ext>
            </p:extLst>
          </p:nvPr>
        </p:nvGraphicFramePr>
        <p:xfrm>
          <a:off x="408955" y="4419601"/>
          <a:ext cx="11376000" cy="1883664"/>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„Ich habe nicht genügend gelernt für die Prüfung!</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endPar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„Der Lehrer ist ein Ekel und hasst mich.</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ern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gesehen, Verantwortung abzuwälzen („Der macht es sich zu leicht!</a:t>
                      </a:r>
                      <a:r>
                        <a:rPr kumimoji="0" lang="de-DE" alt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31757"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8" name="Rectangle 1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1760"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dirty="0">
                <a:latin typeface="Calibri Light"/>
              </a:rPr>
              <a:t>Das war nichts. Eine glatte 6 in der Deutschklausur!</a:t>
            </a:r>
            <a:r>
              <a:rPr lang="de-DE" altLang="de-DE" sz="1600" dirty="0">
                <a:latin typeface="Calibri Light"/>
              </a:rPr>
              <a:t> </a:t>
            </a:r>
            <a:endParaRPr lang="en-GB" altLang="de-DE" sz="16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14</a:t>
            </a:fld>
            <a:endParaRPr lang="de-DE" dirty="0">
              <a:latin typeface="Calibri Light"/>
            </a:endParaRPr>
          </a:p>
        </p:txBody>
      </p:sp>
      <p:pic>
        <p:nvPicPr>
          <p:cNvPr id="11"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Group 2"/>
          <p:cNvGraphicFramePr>
            <a:graphicFrameLocks noGrp="1"/>
          </p:cNvGraphicFramePr>
          <p:nvPr>
            <p:extLst>
              <p:ext uri="{D42A27DB-BD31-4B8C-83A1-F6EECF244321}">
                <p14:modId xmlns:p14="http://schemas.microsoft.com/office/powerpoint/2010/main" val="2510362368"/>
              </p:ext>
            </p:extLst>
          </p:nvPr>
        </p:nvGraphicFramePr>
        <p:xfrm>
          <a:off x="408955" y="4419601"/>
          <a:ext cx="11376000" cy="1883664"/>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„Ich habe nicht genügend gelernt für die Prüfung!</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mindert Selbstwertgefühl</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angesehen, Verantwortung zu übernehmen</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endPar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„Der Lehrer ist ein Ekel und hasst mich.</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ern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gesehen, Verantwortung abzuwälzen („Der macht es sich zu leicht!</a:t>
                      </a:r>
                      <a:r>
                        <a:rPr kumimoji="0" lang="de-DE" alt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3806" name="Rectangle 1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3808"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15</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Group 2"/>
          <p:cNvGraphicFramePr>
            <a:graphicFrameLocks noGrp="1"/>
          </p:cNvGraphicFramePr>
          <p:nvPr>
            <p:extLst>
              <p:ext uri="{D42A27DB-BD31-4B8C-83A1-F6EECF244321}">
                <p14:modId xmlns:p14="http://schemas.microsoft.com/office/powerpoint/2010/main" val="1678169299"/>
              </p:ext>
            </p:extLst>
          </p:nvPr>
        </p:nvGraphicFramePr>
        <p:xfrm>
          <a:off x="408955" y="4419601"/>
          <a:ext cx="11376000" cy="1883664"/>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„Ich habe nicht genügend gelernt für die Prüfung!</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mindert Selbstwertgefühl</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angesehen, Verantwortung zu übernehmen</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endPar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„Der Lehrer ist ein Ekel und hasst mich.</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ungern gesehen, Verantwortung abzuwälzen („Der macht es sich zu leicht!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Selbstwertgefühl unbedroht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5854" name="Rectangle 1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5856"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16</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119" name="Group 31"/>
          <p:cNvGraphicFramePr>
            <a:graphicFrameLocks noGrp="1"/>
          </p:cNvGraphicFramePr>
          <p:nvPr>
            <p:extLst>
              <p:ext uri="{D42A27DB-BD31-4B8C-83A1-F6EECF244321}">
                <p14:modId xmlns:p14="http://schemas.microsoft.com/office/powerpoint/2010/main" val="3707402348"/>
              </p:ext>
            </p:extLst>
          </p:nvPr>
        </p:nvGraphicFramePr>
        <p:xfrm>
          <a:off x="408955" y="4419600"/>
          <a:ext cx="11376000" cy="201168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7899" name="Rectangle 26"/>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3790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17</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noChangeArrowheads="1"/>
          </p:cNvPicPr>
          <p:nvPr/>
        </p:nvPicPr>
        <p:blipFill>
          <a:blip r:embed="rId4"/>
          <a:srcRect/>
          <a:stretch/>
        </p:blipFill>
        <p:spPr bwMode="auto">
          <a:xfrm>
            <a:off x="336948" y="2291323"/>
            <a:ext cx="633621" cy="6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Das war nichts. Eine glatte 6 in der Deutschklausur!</a:t>
            </a:r>
            <a:r>
              <a:rPr lang="de-DE" altLang="de-DE" sz="1600">
                <a:latin typeface="Calibri Light"/>
              </a:rPr>
              <a:t> </a:t>
            </a:r>
            <a:endParaRPr lang="en-GB" altLang="de-DE" sz="1600">
              <a:latin typeface="Calibri Light"/>
            </a:endParaRPr>
          </a:p>
        </p:txBody>
      </p:sp>
      <p:graphicFrame>
        <p:nvGraphicFramePr>
          <p:cNvPr id="89119" name="Group 31"/>
          <p:cNvGraphicFramePr>
            <a:graphicFrameLocks noGrp="1"/>
          </p:cNvGraphicFramePr>
          <p:nvPr>
            <p:extLst>
              <p:ext uri="{D42A27DB-BD31-4B8C-83A1-F6EECF244321}">
                <p14:modId xmlns:p14="http://schemas.microsoft.com/office/powerpoint/2010/main" val="2026457665"/>
              </p:ext>
            </p:extLst>
          </p:nvPr>
        </p:nvGraphicFramePr>
        <p:xfrm>
          <a:off x="408955" y="4419600"/>
          <a:ext cx="11376000" cy="201168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„Die Klausur lag mir nicht, ich muss da mehr büffeln.</a:t>
                      </a:r>
                      <a:r>
                        <a:rPr kumimoji="0" lang="de-DE" alt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„Ich muss versuchen, ein besseres Verhältnis zum Lehrer zu bekommen. So gemein ist er aber wohl auch nicht, dass er mich aus bloßer Abneigung mit einer 6 bewertet.</a:t>
                      </a:r>
                      <a:r>
                        <a:rPr kumimoji="0" lang="de-DE" alt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9948" name="Rectangle 26"/>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negative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18</a:t>
            </a:fld>
            <a:endParaRPr lang="de-DE" dirty="0">
              <a:latin typeface="Calibri Light"/>
            </a:endParaRPr>
          </a:p>
        </p:txBody>
      </p:sp>
      <p:pic>
        <p:nvPicPr>
          <p:cNvPr id="9" name="Picture 14" descr="img0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noChangeArrowheads="1"/>
          </p:cNvPicPr>
          <p:nvPr/>
        </p:nvPicPr>
        <p:blipFill>
          <a:blip r:embed="rId4"/>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176" name="Group 40"/>
          <p:cNvGraphicFramePr>
            <a:graphicFrameLocks noGrp="1"/>
          </p:cNvGraphicFramePr>
          <p:nvPr>
            <p:extLst>
              <p:ext uri="{D42A27DB-BD31-4B8C-83A1-F6EECF244321}">
                <p14:modId xmlns:p14="http://schemas.microsoft.com/office/powerpoint/2010/main" val="4056868581"/>
              </p:ext>
            </p:extLst>
          </p:nvPr>
        </p:nvGraphicFramePr>
        <p:xfrm>
          <a:off x="408955" y="4419600"/>
          <a:ext cx="11376000" cy="18288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„Das war eine hervorragende Alleinarbeit.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kern="1200" cap="none" spc="0" normalizeH="0" baseline="0" noProof="0" dirty="0">
                          <a:ln>
                            <a:noFill/>
                          </a:ln>
                          <a:solidFill>
                            <a:srgbClr val="004992"/>
                          </a:solidFill>
                          <a:effectLst/>
                          <a:uLnTx/>
                          <a:uFillTx/>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t> </a:t>
                      </a:r>
                      <a:b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„Jeder hätte das Ding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reingemacht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bstbewusstsein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nicht gestärkt</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gilt als bescheiden, kameradschaftlich</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2000"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2001" name="Rectangle 33"/>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19</a:t>
            </a:fld>
            <a:endParaRPr lang="de-DE" dirty="0">
              <a:latin typeface="Calibri Light"/>
            </a:endParaRPr>
          </a:p>
        </p:txBody>
      </p:sp>
      <p:pic>
        <p:nvPicPr>
          <p:cNvPr id="10"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176" name="Group 40"/>
          <p:cNvGraphicFramePr>
            <a:graphicFrameLocks noGrp="1"/>
          </p:cNvGraphicFramePr>
          <p:nvPr>
            <p:extLst>
              <p:ext uri="{D42A27DB-BD31-4B8C-83A1-F6EECF244321}">
                <p14:modId xmlns:p14="http://schemas.microsoft.com/office/powerpoint/2010/main" val="2838974196"/>
              </p:ext>
            </p:extLst>
          </p:nvPr>
        </p:nvGraphicFramePr>
        <p:xfrm>
          <a:off x="408955" y="4419600"/>
          <a:ext cx="11376000" cy="18288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„Das war eine hervorragende Alleinarbeit.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wirkt auf andere arrogant (Volksmund:</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„Eigenlob stinkt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Selbstwertgefühl wird erhöht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t> </a:t>
                      </a:r>
                      <a:b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„Jeder hätte das Ding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reingemacht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kern="1200" cap="none" spc="0" normalizeH="0" baseline="0" noProof="0" dirty="0">
                          <a:ln>
                            <a:noFill/>
                          </a:ln>
                          <a:solidFill>
                            <a:srgbClr val="004992"/>
                          </a:solidFill>
                          <a:effectLst/>
                          <a:uLnTx/>
                          <a:uFillTx/>
                          <a:latin typeface="Calibri Light"/>
                          <a:ea typeface="ＭＳ Ｐゴシック" pitchFamily="34" charset="-128"/>
                          <a:cs typeface="Times New Roman" pitchFamily="18" charset="0"/>
                        </a:rPr>
                        <a:t>???</a:t>
                      </a:r>
                      <a:r>
                        <a:rPr kumimoji="0" lang="de-DE" sz="1800" b="0" i="0" u="none" strike="noStrike" cap="none" normalizeH="0" baseline="0" dirty="0" err="1">
                          <a:ln>
                            <a:noFill/>
                          </a:ln>
                          <a:solidFill>
                            <a:srgbClr val="E3EFF8"/>
                          </a:solidFill>
                          <a:effectLst/>
                          <a:latin typeface="Calibri Light"/>
                          <a:ea typeface="ＭＳ Ｐゴシック" pitchFamily="34" charset="-128"/>
                          <a:cs typeface="Times New Roman" pitchFamily="18" charset="0"/>
                        </a:rPr>
                        <a:t>bstbewusstsein</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nicht gestärkt</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gilt als bescheiden, kameradschaftlich</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4048"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4049" name="Rectangle 33"/>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20</a:t>
            </a:fld>
            <a:endParaRPr lang="de-DE" dirty="0">
              <a:latin typeface="Calibri Light"/>
            </a:endParaRPr>
          </a:p>
        </p:txBody>
      </p:sp>
      <p:pic>
        <p:nvPicPr>
          <p:cNvPr id="9"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016265" y="5881688"/>
            <a:ext cx="11376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None/>
            </a:pPr>
            <a:endParaRPr lang="de-DE" altLang="de-DE" sz="1600">
              <a:latin typeface="Calibri Light"/>
            </a:endParaRPr>
          </a:p>
          <a:p>
            <a:pPr eaLnBrk="1" hangingPunct="1">
              <a:buClrTx/>
              <a:buFontTx/>
              <a:buNone/>
            </a:pPr>
            <a:endParaRPr lang="de-DE" altLang="de-DE" sz="1600">
              <a:latin typeface="Calibri Light"/>
            </a:endParaRPr>
          </a:p>
          <a:p>
            <a:pPr eaLnBrk="1" hangingPunct="1">
              <a:spcBef>
                <a:spcPct val="0"/>
              </a:spcBef>
              <a:buClrTx/>
              <a:buFontTx/>
              <a:buNone/>
            </a:pPr>
            <a:r>
              <a:rPr lang="de-DE" altLang="de-DE" sz="1600">
                <a:latin typeface="Calibri Light"/>
              </a:rPr>
              <a:t>			</a:t>
            </a:r>
            <a:endParaRPr lang="en-US" altLang="de-DE" sz="1600">
              <a:latin typeface="Calibri Light"/>
            </a:endParaRPr>
          </a:p>
        </p:txBody>
      </p:sp>
      <p:graphicFrame>
        <p:nvGraphicFramePr>
          <p:cNvPr id="91176" name="Group 40"/>
          <p:cNvGraphicFramePr>
            <a:graphicFrameLocks noGrp="1"/>
          </p:cNvGraphicFramePr>
          <p:nvPr>
            <p:extLst>
              <p:ext uri="{D42A27DB-BD31-4B8C-83A1-F6EECF244321}">
                <p14:modId xmlns:p14="http://schemas.microsoft.com/office/powerpoint/2010/main" val="1090012638"/>
              </p:ext>
            </p:extLst>
          </p:nvPr>
        </p:nvGraphicFramePr>
        <p:xfrm>
          <a:off x="408955" y="4419600"/>
          <a:ext cx="11376000" cy="18288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„Das war eine hervorragende Alleinarbeit.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wirkt auf andere arrogant (Volksmund:</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„Eigenlob stinkt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Selbstwertgefühl wird erhöht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Zuschreibung: andere/Umstände</a:t>
                      </a:r>
                      <a: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t> </a:t>
                      </a:r>
                      <a:br>
                        <a:rPr kumimoji="0" lang="de-DE" sz="1800" b="1" i="0" u="sng"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(z.B. „Jeder hätte das Ding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reingemacht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alt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defRPr/>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Selbstwertgefühl nicht gestärkt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Vorteil: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man gilt als bescheiden, kameradschaftlich</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6094" name="Text Box 14"/>
          <p:cNvSpPr txBox="1">
            <a:spLocks noChangeArrowheads="1"/>
          </p:cNvSpPr>
          <p:nvPr/>
        </p:nvSpPr>
        <p:spPr bwMode="auto">
          <a:xfrm>
            <a:off x="8739875" y="2362200"/>
            <a:ext cx="304879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endParaRPr lang="en-GB" altLang="de-DE" sz="2400">
              <a:latin typeface="Calibri Light"/>
            </a:endParaRPr>
          </a:p>
        </p:txBody>
      </p:sp>
      <p:sp>
        <p:nvSpPr>
          <p:cNvPr id="46096"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6097" name="Rectangle 33"/>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21</a:t>
            </a:fld>
            <a:endParaRPr lang="de-DE" dirty="0">
              <a:latin typeface="Calibri Light"/>
            </a:endParaRPr>
          </a:p>
        </p:txBody>
      </p:sp>
      <p:pic>
        <p:nvPicPr>
          <p:cNvPr id="12"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3" name="Group 23"/>
          <p:cNvGraphicFramePr>
            <a:graphicFrameLocks noGrp="1"/>
          </p:cNvGraphicFramePr>
          <p:nvPr>
            <p:extLst>
              <p:ext uri="{D42A27DB-BD31-4B8C-83A1-F6EECF244321}">
                <p14:modId xmlns:p14="http://schemas.microsoft.com/office/powerpoint/2010/main" val="1677016772"/>
              </p:ext>
            </p:extLst>
          </p:nvPr>
        </p:nvGraphicFramePr>
        <p:xfrm>
          <a:off x="408955" y="4419601"/>
          <a:ext cx="11376000" cy="16459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8139" name="AutoShape 17"/>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48140" name="Rectangle 25"/>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22</a:t>
            </a:fld>
            <a:endParaRPr lang="de-DE" dirty="0">
              <a:latin typeface="Calibri Light"/>
            </a:endParaRPr>
          </a:p>
        </p:txBody>
      </p:sp>
      <p:pic>
        <p:nvPicPr>
          <p:cNvPr id="10"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212" name="Group 28"/>
          <p:cNvGraphicFramePr>
            <a:graphicFrameLocks noGrp="1"/>
          </p:cNvGraphicFramePr>
          <p:nvPr>
            <p:extLst>
              <p:ext uri="{D42A27DB-BD31-4B8C-83A1-F6EECF244321}">
                <p14:modId xmlns:p14="http://schemas.microsoft.com/office/powerpoint/2010/main" val="3787760440"/>
              </p:ext>
            </p:extLst>
          </p:nvPr>
        </p:nvGraphicFramePr>
        <p:xfrm>
          <a:off x="408955" y="4419600"/>
          <a:ext cx="11376000" cy="16459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bin sehr stolz, aber die Vorarbeit durch Kalle war ebenfalls astrein.</a:t>
                      </a:r>
                      <a:r>
                        <a:rPr kumimoji="0" lang="de-DE" alt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ist ja schließlich auch meine Aufgabe als Stürmer ... aber klar: das muss man aus dem Winkel erst einmal machen.</a:t>
                      </a:r>
                      <a:r>
                        <a:rPr kumimoji="0" lang="de-DE" alt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0187" name="AutoShape 17"/>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a:latin typeface="Calibri Light"/>
              </a:rPr>
              <a:t>Stark! Ihr Tor hat das Spiel entschieden! </a:t>
            </a:r>
            <a:endParaRPr lang="en-GB" altLang="de-DE" sz="2000">
              <a:latin typeface="Calibri Light"/>
            </a:endParaRPr>
          </a:p>
        </p:txBody>
      </p:sp>
      <p:sp>
        <p:nvSpPr>
          <p:cNvPr id="50188" name="Rectangle 2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Konsequenzen bestimmter Zuschreibungsstile für positive Ereignisse!</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23</a:t>
            </a:fld>
            <a:endParaRPr lang="de-DE" dirty="0">
              <a:latin typeface="Calibri Light"/>
            </a:endParaRPr>
          </a:p>
        </p:txBody>
      </p:sp>
      <p:pic>
        <p:nvPicPr>
          <p:cNvPr id="10" name="Picture 15"/>
          <p:cNvPicPr>
            <a:picLocks noChangeAspect="1" noChangeArrowheads="1"/>
          </p:cNvPicPr>
          <p:nvPr/>
        </p:nvPicPr>
        <p:blipFill>
          <a:blip r:embed="rId3"/>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1" descr="Ju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5"/>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Was soll das Ganze?</a:t>
            </a:r>
          </a:p>
        </p:txBody>
      </p:sp>
      <p:sp>
        <p:nvSpPr>
          <p:cNvPr id="4" name="Content Placeholder 3"/>
          <p:cNvSpPr>
            <a:spLocks noGrp="1"/>
          </p:cNvSpPr>
          <p:nvPr>
            <p:ph idx="1"/>
          </p:nvPr>
        </p:nvSpPr>
        <p:spPr/>
        <p:txBody>
          <a:bodyPr/>
          <a:lstStyle/>
          <a:p>
            <a:pPr lvl="0" defTabSz="914400" fontAlgn="base">
              <a:spcAft>
                <a:spcPct val="0"/>
              </a:spcAft>
              <a:defRPr/>
            </a:pPr>
            <a:r>
              <a:rPr lang="de-DE" sz="2400" dirty="0">
                <a:solidFill>
                  <a:srgbClr val="333333"/>
                </a:solidFill>
                <a:latin typeface="Calibri Light"/>
                <a:ea typeface="MS PGothic" panose="020B0600070205080204" pitchFamily="34" charset="-128"/>
              </a:rPr>
              <a:t>Studien zeigen, dass viele (aber nicht alle!) Menschen mit </a:t>
            </a:r>
            <a:r>
              <a:rPr lang="de-DE" sz="2400" b="1" dirty="0">
                <a:solidFill>
                  <a:srgbClr val="333333"/>
                </a:solidFill>
                <a:latin typeface="Calibri Light"/>
                <a:ea typeface="MS PGothic" panose="020B0600070205080204" pitchFamily="34" charset="-128"/>
              </a:rPr>
              <a:t>Depression</a:t>
            </a:r>
            <a:r>
              <a:rPr lang="de-DE" sz="2400" dirty="0">
                <a:solidFill>
                  <a:srgbClr val="333333"/>
                </a:solidFill>
                <a:latin typeface="Calibri Light"/>
                <a:ea typeface="MS PGothic" panose="020B0600070205080204" pitchFamily="34" charset="-128"/>
              </a:rPr>
              <a:t>:</a:t>
            </a:r>
          </a:p>
          <a:p>
            <a:pPr marL="342900" lvl="0" indent="-342900" defTabSz="914400" fontAlgn="base">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Fehler meist bei sich selbst suchen</a:t>
            </a:r>
          </a:p>
          <a:p>
            <a:pPr marL="342900" lvl="0" indent="-342900" defTabSz="914400" fontAlgn="base">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Erfolg eher günstigen Umständen/Glück zuschreiben als sich selbst</a:t>
            </a:r>
          </a:p>
          <a:p>
            <a:pPr lvl="0" defTabSz="914400" fontAlgn="base">
              <a:spcAft>
                <a:spcPct val="0"/>
              </a:spcAft>
              <a:defRPr/>
            </a:pPr>
            <a:r>
              <a:rPr lang="de-DE" sz="2400" b="1" dirty="0">
                <a:solidFill>
                  <a:srgbClr val="004992"/>
                </a:solidFill>
                <a:latin typeface="Calibri Light"/>
                <a:ea typeface="MS PGothic" panose="020B0600070205080204" pitchFamily="34" charset="-128"/>
              </a:rPr>
              <a:t>Dieser Zuschreibungsstil lässt das geringe Selbstvertrauen weiter sinken!</a:t>
            </a:r>
          </a:p>
          <a:p>
            <a:endParaRPr lang="en-US"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24</a:t>
            </a:fld>
            <a:endParaRPr lang="de-DE"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5"/>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Was soll das Ganze?</a:t>
            </a:r>
          </a:p>
        </p:txBody>
      </p:sp>
      <p:sp>
        <p:nvSpPr>
          <p:cNvPr id="4" name="Content Placeholder 3"/>
          <p:cNvSpPr>
            <a:spLocks noGrp="1"/>
          </p:cNvSpPr>
          <p:nvPr>
            <p:ph idx="1"/>
          </p:nvPr>
        </p:nvSpPr>
        <p:spPr/>
        <p:txBody>
          <a:bodyPr/>
          <a:lstStyle/>
          <a:p>
            <a:pPr lvl="0" defTabSz="914400" fontAlgn="base">
              <a:spcAft>
                <a:spcPct val="0"/>
              </a:spcAft>
              <a:defRPr/>
            </a:pPr>
            <a:r>
              <a:rPr lang="de-DE" sz="2400" dirty="0">
                <a:solidFill>
                  <a:srgbClr val="333333"/>
                </a:solidFill>
                <a:latin typeface="Calibri Light"/>
                <a:ea typeface="MS PGothic" panose="020B0600070205080204" pitchFamily="34" charset="-128"/>
              </a:rPr>
              <a:t>Studien zeigen, dass viele (aber nicht alle!) Menschen mit </a:t>
            </a:r>
            <a:r>
              <a:rPr lang="de-DE" sz="2400" b="1" dirty="0">
                <a:solidFill>
                  <a:srgbClr val="333333"/>
                </a:solidFill>
                <a:latin typeface="Calibri Light"/>
                <a:ea typeface="MS PGothic" panose="020B0600070205080204" pitchFamily="34" charset="-128"/>
              </a:rPr>
              <a:t>Wahn</a:t>
            </a:r>
            <a:r>
              <a:rPr lang="de-DE" sz="2400" dirty="0">
                <a:solidFill>
                  <a:srgbClr val="333333"/>
                </a:solidFill>
                <a:latin typeface="Calibri Light"/>
                <a:ea typeface="MS PGothic" panose="020B0600070205080204" pitchFamily="34" charset="-128"/>
              </a:rPr>
              <a:t>:</a:t>
            </a:r>
          </a:p>
          <a:p>
            <a:pPr marL="342900" lvl="0" indent="-342900" defTabSz="914400" fontAlgn="base">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Gründe für eigenes Scheitern oder negative Ereignisse oft bei anderen Personen suchen</a:t>
            </a:r>
          </a:p>
          <a:p>
            <a:pPr marL="342900" lvl="0" indent="-342900" defTabSz="914400" fontAlgn="base">
              <a:spcAft>
                <a:spcPct val="0"/>
              </a:spcAft>
              <a:buClr>
                <a:srgbClr val="333333"/>
              </a:buClr>
              <a:buFont typeface="WingDings"/>
              <a:buChar char=""/>
              <a:defRPr/>
            </a:pPr>
            <a:r>
              <a:rPr lang="de-DE" sz="2400" dirty="0">
                <a:solidFill>
                  <a:srgbClr val="333333"/>
                </a:solidFill>
                <a:latin typeface="Calibri Light"/>
                <a:ea typeface="MS PGothic" panose="020B0600070205080204" pitchFamily="34" charset="-128"/>
              </a:rPr>
              <a:t>teilweise die Tendenz aufweisen, positive wie negative Ereignisse als außerhalb der eigenen Kontrolle zu erleben</a:t>
            </a:r>
          </a:p>
          <a:p>
            <a:pPr lvl="0" defTabSz="914400" fontAlgn="base">
              <a:spcAft>
                <a:spcPct val="0"/>
              </a:spcAft>
              <a:defRPr/>
            </a:pPr>
            <a:r>
              <a:rPr lang="de-DE" sz="2400" b="1" dirty="0">
                <a:solidFill>
                  <a:srgbClr val="004992"/>
                </a:solidFill>
                <a:latin typeface="Calibri Light"/>
                <a:ea typeface="MS PGothic" panose="020B0600070205080204" pitchFamily="34" charset="-128"/>
              </a:rPr>
              <a:t>Insbesondere der erstgenannte Zuschreibungsstil kann zu zwischenmenschlichen Problemen führen!</a:t>
            </a:r>
          </a:p>
          <a:p>
            <a:endParaRPr lang="en-US"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25</a:t>
            </a:fld>
            <a:endParaRPr lang="de-DE" dirty="0">
              <a:latin typeface="Calibri Light"/>
            </a:endParaRPr>
          </a:p>
        </p:txBody>
      </p:sp>
    </p:spTree>
    <p:extLst>
      <p:ext uri="{BB962C8B-B14F-4D97-AF65-F5344CB8AC3E}">
        <p14:creationId xmlns:p14="http://schemas.microsoft.com/office/powerpoint/2010/main" val="2799167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a:t>Wie einseitiges Zuschreiben Fehleinschätzungen während der Psychose begünstigt – Beispiele</a:t>
            </a:r>
            <a:endParaRPr lang="de-DE" altLang="de-DE" sz="3600" dirty="0"/>
          </a:p>
        </p:txBody>
      </p:sp>
      <p:sp>
        <p:nvSpPr>
          <p:cNvPr id="27673" name="Rechteck 1"/>
          <p:cNvSpPr>
            <a:spLocks noChangeArrowheads="1"/>
          </p:cNvSpPr>
          <p:nvPr/>
        </p:nvSpPr>
        <p:spPr bwMode="auto">
          <a:xfrm>
            <a:off x="408955" y="5876926"/>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dirty="0">
                <a:solidFill>
                  <a:srgbClr val="004992"/>
                </a:solidFill>
                <a:latin typeface="Calibri Light"/>
                <a:ea typeface="+mn-ea"/>
              </a:rPr>
              <a:t>Möchte vielleicht jemand eine kurze persönliche Erfahrung einbringen?</a:t>
            </a:r>
          </a:p>
        </p:txBody>
      </p:sp>
      <p:graphicFrame>
        <p:nvGraphicFramePr>
          <p:cNvPr id="7" name="Group 1109"/>
          <p:cNvGraphicFramePr>
            <a:graphicFrameLocks/>
          </p:cNvGraphicFramePr>
          <p:nvPr>
            <p:extLst>
              <p:ext uri="{D42A27DB-BD31-4B8C-83A1-F6EECF244321}">
                <p14:modId xmlns:p14="http://schemas.microsoft.com/office/powerpoint/2010/main" val="3678161786"/>
              </p:ext>
            </p:extLst>
          </p:nvPr>
        </p:nvGraphicFramePr>
        <p:xfrm>
          <a:off x="408955" y="2420888"/>
          <a:ext cx="11376000" cy="3255168"/>
        </p:xfrm>
        <a:graphic>
          <a:graphicData uri="http://schemas.openxmlformats.org/drawingml/2006/table">
            <a:tbl>
              <a:tblPr>
                <a:tableStyleId>{21E4AEA4-8DFA-4A89-87EB-49C32662AFE0}</a:tableStyleId>
              </a:tblPr>
              <a:tblGrid>
                <a:gridCol w="2678566">
                  <a:extLst>
                    <a:ext uri="{9D8B030D-6E8A-4147-A177-3AD203B41FA5}">
                      <a16:colId xmlns:a16="http://schemas.microsoft.com/office/drawing/2014/main" val="20000"/>
                    </a:ext>
                  </a:extLst>
                </a:gridCol>
                <a:gridCol w="4587912">
                  <a:extLst>
                    <a:ext uri="{9D8B030D-6E8A-4147-A177-3AD203B41FA5}">
                      <a16:colId xmlns:a16="http://schemas.microsoft.com/office/drawing/2014/main" val="20001"/>
                    </a:ext>
                  </a:extLst>
                </a:gridCol>
                <a:gridCol w="410952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Ereignis</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Bewertung in Psychose</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Andere Erklärungen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Wichtige Dokumente in Wohnung nicht auffindbar</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Jemand ist eingebrochen und hat Dokumente gestohlen, um einem zu schaden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Versehentlich falsch abgeheftet oder verlegt</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Durch Prüfung gefallen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Prüfer will einem die Karriere verbauen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Prüfer war evtl. streng, unzureichende Vorbereitung und schlechter Schlaf könnten aber weitere Gründe sein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Freund grüßt einen nicht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Gewissheit, dass dieser Freund nichts mehr mit mir zu tun haben möchte und sich vor anderen meinetwegen schämt</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Freund hat gerade den Kopf voller Sorgen; hat mich einfach nicht gesehen</a:t>
                      </a:r>
                    </a:p>
                  </a:txBody>
                  <a:tcPr marL="121952" marR="121952" marT="45704" marB="4570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rPr>
              <a:pPr/>
              <a:t>26</a:t>
            </a:fld>
            <a:endParaRPr lang="de-DE"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Zuschreibungsstil</a:t>
            </a:r>
            <a:endParaRPr lang="en-US" altLang="de-DE" sz="3600" dirty="0"/>
          </a:p>
        </p:txBody>
      </p:sp>
      <p:sp>
        <p:nvSpPr>
          <p:cNvPr id="58371" name="Text Box 4"/>
          <p:cNvSpPr>
            <a:spLocks noGrp="1" noChangeArrowheads="1"/>
          </p:cNvSpPr>
          <p:nvPr>
            <p:ph idx="1"/>
          </p:nvPr>
        </p:nvSpPr>
        <p:spPr/>
        <p:txBody>
          <a:bodyPr/>
          <a:lstStyle/>
          <a:p>
            <a:pPr>
              <a:buClr>
                <a:schemeClr val="tx1"/>
              </a:buClr>
            </a:pPr>
            <a:r>
              <a:rPr lang="de-DE" altLang="de-DE" sz="2400" dirty="0">
                <a:solidFill>
                  <a:srgbClr val="004992"/>
                </a:solidFill>
                <a:latin typeface="Calibri Light"/>
              </a:rPr>
              <a:t>Ziel dieser Trainingseinheit:</a:t>
            </a:r>
          </a:p>
          <a:p>
            <a:pPr marL="342900" indent="-342900" eaLnBrk="1" hangingPunct="1">
              <a:buFont typeface="Arial" panose="020B0604020202020204" pitchFamily="34" charset="0"/>
              <a:buChar char="•"/>
            </a:pPr>
            <a:r>
              <a:rPr lang="de-DE" altLang="de-DE" sz="2400" dirty="0">
                <a:solidFill>
                  <a:srgbClr val="333333"/>
                </a:solidFill>
                <a:latin typeface="Calibri Light"/>
              </a:rPr>
              <a:t>Mögliche Hintergründe von Situationen durchdenken</a:t>
            </a:r>
          </a:p>
          <a:p>
            <a:pPr marL="342900" indent="-342900" eaLnBrk="1" hangingPunct="1">
              <a:buFont typeface="Arial" panose="020B0604020202020204" pitchFamily="34" charset="0"/>
              <a:buChar char="•"/>
            </a:pPr>
            <a:r>
              <a:rPr lang="de-DE" altLang="de-DE" sz="2400" dirty="0">
                <a:solidFill>
                  <a:srgbClr val="333333"/>
                </a:solidFill>
                <a:latin typeface="Calibri Light"/>
              </a:rPr>
              <a:t>Nicht vorschnell eine Begründung auswählen</a:t>
            </a:r>
          </a:p>
          <a:p>
            <a:pPr marL="342900" indent="-342900" eaLnBrk="1" hangingPunct="1">
              <a:buFont typeface="Arial" panose="020B0604020202020204" pitchFamily="34" charset="0"/>
              <a:buChar char="•"/>
            </a:pPr>
            <a:r>
              <a:rPr lang="de-DE" altLang="de-DE" sz="2400" dirty="0">
                <a:solidFill>
                  <a:srgbClr val="333333"/>
                </a:solidFill>
                <a:latin typeface="Calibri Light"/>
              </a:rPr>
              <a:t>Diskutieren, was die Konsequenzen bestimmter Zuschreibungsstile sind</a:t>
            </a:r>
          </a:p>
          <a:p>
            <a:pPr eaLnBrk="1" hangingPunct="1">
              <a:buFontTx/>
              <a:buNone/>
            </a:pPr>
            <a:r>
              <a:rPr lang="de-DE" altLang="de-DE" sz="2400" dirty="0">
                <a:solidFill>
                  <a:srgbClr val="004992"/>
                </a:solidFill>
                <a:latin typeface="Calibri Light"/>
              </a:rPr>
              <a:t>Wir sollten bemüht sein, im Alltag realistisch zu sein:</a:t>
            </a:r>
          </a:p>
          <a:p>
            <a:r>
              <a:rPr lang="de-DE" altLang="de-DE" sz="2400" dirty="0">
                <a:solidFill>
                  <a:srgbClr val="004992"/>
                </a:solidFill>
                <a:latin typeface="Calibri Light"/>
              </a:rPr>
              <a:t>Andere sind nicht immer Schuld bei Misserfolg – genauso wenig wie wir immer Schuld sind, wenn etwas nicht klappt!</a:t>
            </a: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27</a:t>
            </a:fld>
            <a:endParaRPr lang="de-DE"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Eine Freundin hat hinter Ihrem Rücken über Sie geredet.</a:t>
            </a:r>
          </a:p>
        </p:txBody>
      </p:sp>
      <p:sp>
        <p:nvSpPr>
          <p:cNvPr id="60419"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 Freundin dazu bewogen, hinter Ihrem Rücken über Sie zu reden? </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28</a:t>
            </a:fld>
            <a:endParaRPr lang="de-DE" dirty="0">
              <a:latin typeface="Calibri Light"/>
            </a:endParaRPr>
          </a:p>
        </p:txBody>
      </p:sp>
      <p:sp>
        <p:nvSpPr>
          <p:cNvPr id="6042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60423"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Man lädt Sie zu einem Vorstellungsgespräch ein.</a:t>
            </a:r>
          </a:p>
        </p:txBody>
      </p:sp>
      <p:sp>
        <p:nvSpPr>
          <p:cNvPr id="62467" name="Rectangle 3"/>
          <p:cNvSpPr>
            <a:spLocks noGrp="1" noChangeArrowheads="1"/>
          </p:cNvSpPr>
          <p:nvPr>
            <p:ph idx="1"/>
          </p:nvPr>
        </p:nvSpPr>
        <p:spPr/>
        <p:txBody>
          <a:bodyPr/>
          <a:lstStyle/>
          <a:p>
            <a:pPr marL="184150" indent="-184150" eaLnBrk="1" hangingPunct="1">
              <a:buFontTx/>
              <a:buNone/>
            </a:pPr>
            <a:endParaRPr lang="de-DE" altLang="de-DE" sz="2400" dirty="0">
              <a:solidFill>
                <a:srgbClr val="004992"/>
              </a:solidFill>
              <a:latin typeface="Calibri Light"/>
            </a:endParaRPr>
          </a:p>
          <a:p>
            <a:pPr marL="184150" indent="-184150" eaLnBrk="1" hangingPunct="1">
              <a:buFontTx/>
              <a:buNone/>
            </a:pPr>
            <a:r>
              <a:rPr lang="de-DE" altLang="de-DE" sz="2400" dirty="0">
                <a:solidFill>
                  <a:srgbClr val="004992"/>
                </a:solidFill>
                <a:latin typeface="Calibri Light"/>
              </a:rPr>
              <a:t>Weshalb lädt man Sie zu diesem Gespräch ein?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184150" indent="-18415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29</a:t>
            </a:fld>
            <a:endParaRPr lang="de-DE" dirty="0">
              <a:latin typeface="Calibri Light"/>
            </a:endParaRPr>
          </a:p>
        </p:txBody>
      </p:sp>
      <p:pic>
        <p:nvPicPr>
          <p:cNvPr id="62469"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Eine Freundin ist von Ihrem spontanen Besuch unangenehm überrascht.</a:t>
            </a:r>
          </a:p>
        </p:txBody>
      </p:sp>
      <p:sp>
        <p:nvSpPr>
          <p:cNvPr id="6" name="Content Placeholder 5"/>
          <p:cNvSpPr>
            <a:spLocks noGrp="1"/>
          </p:cNvSpPr>
          <p:nvPr>
            <p:ph idx="1"/>
          </p:nvPr>
        </p:nvSpPr>
        <p:spPr>
          <a:xfrm>
            <a:off x="408955" y="2277344"/>
            <a:ext cx="11340000" cy="4248000"/>
          </a:xfrm>
        </p:spPr>
        <p:txBody>
          <a:bodyPr>
            <a:normAutofit lnSpcReduction="10000"/>
          </a:bodyPr>
          <a:lstStyle/>
          <a:p>
            <a:pPr lvl="0" defTabSz="914400" eaLnBrk="0" hangingPunct="0">
              <a:spcAft>
                <a:spcPct val="0"/>
              </a:spcAft>
            </a:pPr>
            <a:br>
              <a:rPr lang="de-DE" altLang="de-DE" sz="2400" dirty="0">
                <a:solidFill>
                  <a:srgbClr val="004992"/>
                </a:solidFill>
                <a:latin typeface="Calibri Light"/>
                <a:ea typeface="MS PGothic" panose="020B0600070205080204" pitchFamily="34" charset="-128"/>
              </a:rPr>
            </a:br>
            <a:r>
              <a:rPr lang="de-DE" altLang="de-DE" sz="2400" dirty="0">
                <a:solidFill>
                  <a:srgbClr val="004992"/>
                </a:solidFill>
                <a:latin typeface="Calibri Light"/>
                <a:ea typeface="MS PGothic" panose="020B0600070205080204" pitchFamily="34" charset="-128"/>
              </a:rPr>
              <a:t>Was könnte der Grund sein, weshalb die Freundin von Ihrem spontanen Besuch unangenehm überrascht ist?</a:t>
            </a:r>
          </a:p>
          <a:p>
            <a:pPr lvl="0" defTabSz="914400" eaLnBrk="0" fontAlgn="base" hangingPunct="0">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eaLnBrk="0" fontAlgn="base" hangingPunct="0">
              <a:spcAft>
                <a:spcPct val="0"/>
              </a:spcAft>
            </a:pPr>
            <a:endParaRPr lang="en-US" altLang="de-DE" sz="2400" dirty="0">
              <a:solidFill>
                <a:srgbClr val="333333"/>
              </a:solidFill>
              <a:latin typeface="Calibri Light"/>
              <a:ea typeface="MS PGothic" panose="020B0600070205080204" pitchFamily="34" charset="-128"/>
            </a:endParaRPr>
          </a:p>
          <a:p>
            <a:pPr lvl="0" defTabSz="914400" eaLnBrk="0" fontAlgn="base" hangingPunct="0">
              <a:spcAft>
                <a:spcPct val="0"/>
              </a:spcAft>
            </a:pPr>
            <a:r>
              <a:rPr lang="de-DE" altLang="de-DE" sz="2400" dirty="0">
                <a:solidFill>
                  <a:srgbClr val="004992"/>
                </a:solidFill>
                <a:latin typeface="Calibri Light"/>
                <a:ea typeface="MS PGothic" panose="020B0600070205080204" pitchFamily="34" charset="-128"/>
              </a:rPr>
              <a:t>Ihre Person? </a:t>
            </a:r>
          </a:p>
          <a:p>
            <a:pPr lvl="0" defTabSz="914400" eaLnBrk="0" fontAlgn="base" hangingPunct="0">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eaLnBrk="0" fontAlgn="base" hangingPunct="0">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30</a:t>
            </a:fld>
            <a:endParaRPr lang="de-DE" dirty="0">
              <a:latin typeface="Calibri Light"/>
            </a:endParaRPr>
          </a:p>
        </p:txBody>
      </p:sp>
      <p:pic>
        <p:nvPicPr>
          <p:cNvPr id="64518"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Andere fangen an zu lachen, während Sie reden.</a:t>
            </a:r>
          </a:p>
        </p:txBody>
      </p:sp>
      <p:sp>
        <p:nvSpPr>
          <p:cNvPr id="66563"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die anderen dazu bewogen zu lachen, während Sie reden?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31</a:t>
            </a:fld>
            <a:endParaRPr lang="de-DE" dirty="0">
              <a:latin typeface="Calibri Light"/>
            </a:endParaRPr>
          </a:p>
        </p:txBody>
      </p:sp>
      <p:sp>
        <p:nvSpPr>
          <p:cNvPr id="6656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66566"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eaLnBrk="0" fontAlgn="base" hangingPunct="0">
              <a:spcAft>
                <a:spcPct val="0"/>
              </a:spcAft>
              <a:defRPr/>
            </a:pPr>
            <a:endParaRPr lang="de-DE" altLang="de-DE" sz="2400" kern="0" dirty="0">
              <a:solidFill>
                <a:srgbClr val="000000"/>
              </a:solidFill>
              <a:latin typeface="Calibri Light"/>
              <a:ea typeface="MS PGothic" panose="020B0600070205080204" pitchFamily="34" charset="-128"/>
            </a:endParaRPr>
          </a:p>
          <a:p>
            <a:pPr lvl="0" defTabSz="914400" eaLnBrk="0" fontAlgn="base" hangingPunct="0">
              <a:spcAft>
                <a:spcPct val="0"/>
              </a:spcAft>
              <a:defRPr/>
            </a:pPr>
            <a:r>
              <a:rPr lang="de-DE" altLang="de-DE" sz="2400" kern="0" dirty="0">
                <a:solidFill>
                  <a:srgbClr val="004992"/>
                </a:solidFill>
                <a:latin typeface="Calibri Light"/>
                <a:ea typeface="MS PGothic" panose="020B0600070205080204" pitchFamily="34" charset="-128"/>
              </a:rPr>
              <a:t>Was kann zu der von Ihnen beschriebenen Situation geführt haben?</a:t>
            </a:r>
          </a:p>
          <a:p>
            <a:pPr defTabSz="914400" eaLnBrk="0" fontAlgn="base" hangingPunct="0">
              <a:spcAft>
                <a:spcPct val="0"/>
              </a:spcAft>
              <a:defRPr/>
            </a:pPr>
            <a:r>
              <a:rPr lang="de-DE" altLang="de-DE" sz="2400" dirty="0">
                <a:solidFill>
                  <a:srgbClr val="333333"/>
                </a:solidFill>
                <a:latin typeface="Calibri Light"/>
                <a:ea typeface="MS PGothic" panose="020B0600070205080204" pitchFamily="34" charset="-128"/>
              </a:rPr>
              <a:t>Worauf führen Sie dieses Ereignis hauptsächlich zurück?</a:t>
            </a:r>
            <a:endParaRPr lang="de-DE" altLang="de-DE" sz="2400" kern="0" dirty="0">
              <a:solidFill>
                <a:srgbClr val="000000"/>
              </a:solidFill>
              <a:latin typeface="Calibri Light"/>
              <a:ea typeface="MS PGothic" panose="020B0600070205080204" pitchFamily="34" charset="-128"/>
            </a:endParaRPr>
          </a:p>
          <a:p>
            <a:pPr lvl="0" defTabSz="914400" eaLnBrk="0" fontAlgn="base" hangingPunct="0">
              <a:spcAft>
                <a:spcPct val="0"/>
              </a:spcAft>
              <a:defRPr/>
            </a:pPr>
            <a:endParaRPr lang="de-DE" altLang="de-DE" sz="2400" kern="0" dirty="0">
              <a:solidFill>
                <a:srgbClr val="000000"/>
              </a:solidFill>
              <a:latin typeface="Calibri Light"/>
              <a:ea typeface="MS PGothic" panose="020B0600070205080204" pitchFamily="34" charset="-128"/>
            </a:endParaRPr>
          </a:p>
          <a:p>
            <a:pPr lvl="0" defTabSz="914400" fontAlgn="base">
              <a:spcAft>
                <a:spcPct val="0"/>
              </a:spcAft>
              <a:defRPr/>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defRPr/>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defRPr/>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endParaRPr lang="en-US" sz="2400" dirty="0"/>
          </a:p>
        </p:txBody>
      </p:sp>
      <p:pic>
        <p:nvPicPr>
          <p:cNvPr id="686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Rechteck 1"/>
          <p:cNvSpPr>
            <a:spLocks noChangeArrowheads="1"/>
          </p:cNvSpPr>
          <p:nvPr/>
        </p:nvSpPr>
        <p:spPr bwMode="auto">
          <a:xfrm>
            <a:off x="10165995" y="6642556"/>
            <a:ext cx="15600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dirty="0">
                <a:latin typeface="Calibri Light"/>
              </a:rPr>
              <a:t>„Question mark“ (Marco Bellucci)</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Schlagen Sie eigene Beispiele vor!</a:t>
            </a:r>
            <a:endParaRPr lang="en-US" sz="3600" dirty="0"/>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32</a:t>
            </a:fld>
            <a:endParaRPr lang="de-DE" dirty="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13"/>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Eine innere Stimme sagt Ihnen, dass Sie nichts taugen.</a:t>
            </a:r>
            <a:endParaRPr lang="en-US" altLang="de-DE" sz="3600" dirty="0"/>
          </a:p>
        </p:txBody>
      </p:sp>
      <p:sp>
        <p:nvSpPr>
          <p:cNvPr id="70658" name="Rectangle 2"/>
          <p:cNvSpPr>
            <a:spLocks noGrp="1" noChangeArrowheads="1"/>
          </p:cNvSpPr>
          <p:nvPr>
            <p:ph idx="1"/>
          </p:nvPr>
        </p:nvSpPr>
        <p:spPr/>
        <p:txBody>
          <a:bodyPr/>
          <a:lstStyle/>
          <a:p>
            <a:pPr eaLnBrk="1" hangingPunct="1">
              <a:buFontTx/>
              <a:buNone/>
            </a:pPr>
            <a:r>
              <a:rPr lang="de-DE" altLang="de-DE" sz="2400" b="1" dirty="0">
                <a:solidFill>
                  <a:srgbClr val="004992"/>
                </a:solidFill>
                <a:latin typeface="Calibri Light"/>
              </a:rPr>
              <a:t>Zuschreibungsmöglichkeiten …</a:t>
            </a:r>
          </a:p>
          <a:p>
            <a:pPr eaLnBrk="1" hangingPunct="1">
              <a:buFontTx/>
              <a:buNone/>
            </a:pPr>
            <a:r>
              <a:rPr lang="de-DE" altLang="de-DE" sz="2400" dirty="0">
                <a:solidFill>
                  <a:srgbClr val="004992"/>
                </a:solidFill>
                <a:latin typeface="Calibri Light"/>
              </a:rPr>
              <a:t>... sich selbst </a:t>
            </a:r>
          </a:p>
          <a:p>
            <a:pPr eaLnBrk="1" hangingPunct="1">
              <a:buFontTx/>
              <a:buNone/>
            </a:pPr>
            <a:r>
              <a:rPr lang="de-DE" altLang="de-DE" sz="2400" dirty="0">
                <a:solidFill>
                  <a:srgbClr val="004992"/>
                </a:solidFill>
                <a:latin typeface="Calibri Light"/>
              </a:rPr>
              <a:t>... andere 	</a:t>
            </a:r>
          </a:p>
          <a:p>
            <a:pPr eaLnBrk="1" hangingPunct="1">
              <a:buFontTx/>
              <a:buNone/>
            </a:pPr>
            <a:r>
              <a:rPr lang="de-DE" altLang="de-DE" sz="2400" dirty="0">
                <a:solidFill>
                  <a:srgbClr val="004992"/>
                </a:solidFill>
                <a:latin typeface="Calibri Light"/>
              </a:rPr>
              <a:t>... Situation oder Zufall</a:t>
            </a:r>
            <a:endParaRPr lang="en-US" altLang="de-DE" sz="2400" dirty="0">
              <a:solidFill>
                <a:srgbClr val="004992"/>
              </a:solidFill>
              <a:latin typeface="Calibri Light"/>
            </a:endParaRPr>
          </a:p>
          <a:p>
            <a:pPr eaLnBrk="1" hangingPunct="1">
              <a:buFontTx/>
              <a:buNone/>
            </a:pPr>
            <a:r>
              <a:rPr lang="de-DE" altLang="de-DE" sz="2800" dirty="0">
                <a:solidFill>
                  <a:srgbClr val="004992"/>
                </a:solidFill>
                <a:latin typeface="Calibri Light"/>
              </a:rPr>
              <a:t>	</a:t>
            </a:r>
          </a:p>
          <a:p>
            <a:pPr eaLnBrk="1" hangingPunct="1">
              <a:buFontTx/>
              <a:buNone/>
            </a:pPr>
            <a:r>
              <a:rPr lang="de-DE" altLang="de-DE" sz="2800" dirty="0">
                <a:solidFill>
                  <a:srgbClr val="004992"/>
                </a:solidFill>
                <a:latin typeface="Calibri Light"/>
              </a:rPr>
              <a:t>		</a:t>
            </a:r>
            <a:endParaRPr lang="en-US" altLang="de-DE" sz="28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33</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Eine innere Stimme sagt Ihnen, dass Sie nichts taugen.</a:t>
            </a:r>
            <a:endParaRPr lang="en-US" altLang="de-DE" sz="3600" dirty="0"/>
          </a:p>
        </p:txBody>
      </p:sp>
      <p:sp>
        <p:nvSpPr>
          <p:cNvPr id="5" name="Content Placeholder 4"/>
          <p:cNvSpPr>
            <a:spLocks noGrp="1"/>
          </p:cNvSpPr>
          <p:nvPr>
            <p:ph idx="1"/>
          </p:nvPr>
        </p:nvSpPr>
        <p:spPr/>
        <p:txBody>
          <a:bodyPr/>
          <a:lstStyle/>
          <a:p>
            <a:pPr lvl="0" defTabSz="914400" eaLnBrk="0" hangingPunct="0">
              <a:spcAft>
                <a:spcPct val="0"/>
              </a:spcAft>
            </a:pPr>
            <a:r>
              <a:rPr lang="de-DE" altLang="de-DE" sz="2400" b="1" dirty="0">
                <a:solidFill>
                  <a:srgbClr val="004992"/>
                </a:solidFill>
                <a:latin typeface="Calibri Light"/>
                <a:ea typeface="MS PGothic" panose="020B0600070205080204" pitchFamily="34" charset="-128"/>
              </a:rPr>
              <a:t>Zuschreibungsmöglichkeiten …</a:t>
            </a:r>
            <a:br>
              <a:rPr lang="de-DE" altLang="de-DE" sz="2400" b="1" dirty="0">
                <a:solidFill>
                  <a:srgbClr val="004992"/>
                </a:solidFill>
                <a:latin typeface="Calibri Light"/>
                <a:ea typeface="MS PGothic" panose="020B0600070205080204" pitchFamily="34" charset="-128"/>
              </a:rPr>
            </a:br>
            <a:r>
              <a:rPr lang="de-DE" altLang="de-DE" sz="2400" b="1" dirty="0">
                <a:solidFill>
                  <a:srgbClr val="004992"/>
                </a:solidFill>
                <a:latin typeface="Calibri Light"/>
                <a:ea typeface="MS PGothic" panose="020B0600070205080204" pitchFamily="34" charset="-128"/>
              </a:rPr>
              <a:t>... sich selbst:</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mache mich leider ständig selbst fertig. Da ist irgendein verborgener Selbsthass.“</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werde verrückt.“</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„Das ist so, </a:t>
            </a:r>
            <a:r>
              <a:rPr lang="de-DE" altLang="de-DE" sz="2000" i="1" dirty="0">
                <a:solidFill>
                  <a:srgbClr val="333333"/>
                </a:solidFill>
                <a:latin typeface="Calibri Light"/>
                <a:ea typeface="MS PGothic" panose="020B0600070205080204" pitchFamily="34" charset="-128"/>
              </a:rPr>
              <a:t>als ob</a:t>
            </a:r>
            <a:r>
              <a:rPr lang="de-DE" altLang="de-DE" sz="2000" dirty="0">
                <a:solidFill>
                  <a:srgbClr val="333333"/>
                </a:solidFill>
                <a:latin typeface="Calibri Light"/>
                <a:ea typeface="MS PGothic" panose="020B0600070205080204" pitchFamily="34" charset="-128"/>
              </a:rPr>
              <a:t> jemand anderes denkt. Ich weiß aber, dass das meine Gedanken sind.“</a:t>
            </a:r>
          </a:p>
          <a:p>
            <a:pPr lvl="0" defTabSz="914400" eaLnBrk="0" hangingPunct="0">
              <a:spcAft>
                <a:spcPct val="0"/>
              </a:spcAft>
              <a:buClr>
                <a:srgbClr val="333333"/>
              </a:buClr>
            </a:pPr>
            <a:r>
              <a:rPr lang="de-DE" altLang="de-DE" sz="2400" b="1" dirty="0">
                <a:solidFill>
                  <a:srgbClr val="004992"/>
                </a:solidFill>
                <a:latin typeface="Calibri Light"/>
                <a:ea typeface="MS PGothic" panose="020B0600070205080204" pitchFamily="34" charset="-128"/>
              </a:rPr>
              <a:t>... andere:</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„Da ist etwas in meinen Kopf eingepflanzt worden.“</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weiß nicht wie, aber jemand hat die Kontrolle über meine Gedanken an sich gerissen.“</a:t>
            </a:r>
          </a:p>
          <a:p>
            <a:pPr lvl="0" defTabSz="914400" eaLnBrk="0" hangingPunct="0">
              <a:spcAft>
                <a:spcPct val="0"/>
              </a:spcAft>
              <a:buClr>
                <a:srgbClr val="333333"/>
              </a:buClr>
            </a:pPr>
            <a:r>
              <a:rPr lang="de-DE" altLang="de-DE" sz="2400" b="1" dirty="0">
                <a:solidFill>
                  <a:srgbClr val="004992"/>
                </a:solidFill>
                <a:latin typeface="Calibri Light"/>
                <a:ea typeface="MS PGothic" panose="020B0600070205080204" pitchFamily="34" charset="-128"/>
              </a:rPr>
              <a:t>... einer Situation oder Zufall:</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habe gerade eine Menge Stress, da nehme ich alles sehr viel intensiver wahr, auch meine Gedanken.“</a:t>
            </a:r>
          </a:p>
          <a:p>
            <a:pPr marL="342900" lvl="0" indent="-342900" defTabSz="914400" eaLnBrk="0" hangingPunct="0">
              <a:spcBef>
                <a:spcPts val="0"/>
              </a:spcBef>
              <a:spcAft>
                <a:spcPct val="0"/>
              </a:spcAft>
              <a:buFont typeface="Arial" panose="020B0604020202020204" pitchFamily="34" charset="0"/>
              <a:buChar char="•"/>
            </a:pPr>
            <a:r>
              <a:rPr lang="de-DE" altLang="de-DE" sz="2000" dirty="0">
                <a:solidFill>
                  <a:srgbClr val="333333"/>
                </a:solidFill>
                <a:latin typeface="Calibri Light"/>
                <a:ea typeface="MS PGothic" panose="020B0600070205080204" pitchFamily="34" charset="-128"/>
              </a:rPr>
              <a:t>„Ich habe gerade einen Ohrwurm von einem Hardrock Song im Kopf.“</a:t>
            </a:r>
            <a:endParaRPr lang="en-US" altLang="de-DE" sz="2000" dirty="0">
              <a:solidFill>
                <a:srgbClr val="333333"/>
              </a:solidFill>
              <a:latin typeface="Calibri Light"/>
              <a:ea typeface="MS PGothic" panose="020B0600070205080204" pitchFamily="34" charset="-128"/>
            </a:endParaRPr>
          </a:p>
          <a:p>
            <a:endParaRPr lang="en-US"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34</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Eine innere Stimme sagt Ihnen, dass Sie nichts taugen.</a:t>
            </a:r>
            <a:endParaRPr lang="en-US" altLang="de-DE" sz="3600" dirty="0"/>
          </a:p>
        </p:txBody>
      </p:sp>
      <p:sp>
        <p:nvSpPr>
          <p:cNvPr id="74754" name="Rectangle 2"/>
          <p:cNvSpPr>
            <a:spLocks noGrp="1" noChangeArrowheads="1"/>
          </p:cNvSpPr>
          <p:nvPr>
            <p:ph idx="1"/>
          </p:nvPr>
        </p:nvSpPr>
        <p:spPr/>
        <p:txBody>
          <a:bodyPr/>
          <a:lstStyle/>
          <a:p>
            <a:pPr marL="446088" indent="-446088" eaLnBrk="1" hangingPunct="1">
              <a:buFont typeface="Wingdings" panose="05000000000000000000" pitchFamily="2" charset="2"/>
              <a:buNone/>
            </a:pPr>
            <a:r>
              <a:rPr lang="de-DE" altLang="de-DE" sz="2400" b="1" dirty="0">
                <a:solidFill>
                  <a:srgbClr val="004992"/>
                </a:solidFill>
                <a:latin typeface="Calibri Light"/>
              </a:rPr>
              <a:t>Psychose: innere Stimme wird</a:t>
            </a:r>
          </a:p>
          <a:p>
            <a:pPr marL="446088" indent="-446088" eaLnBrk="1" hangingPunct="1">
              <a:buFont typeface="Wingdings" panose="05000000000000000000" pitchFamily="2" charset="2"/>
              <a:buNone/>
            </a:pPr>
            <a:r>
              <a:rPr lang="de-DE" altLang="de-DE" sz="2400" b="1" dirty="0">
                <a:solidFill>
                  <a:srgbClr val="004992"/>
                </a:solidFill>
                <a:latin typeface="Calibri Light"/>
              </a:rPr>
              <a:t>anderen Personen/Mächten zugeschrieben:</a:t>
            </a:r>
          </a:p>
          <a:p>
            <a:pPr marL="342900" indent="-342900" eaLnBrk="1" hangingPunct="1">
              <a:buFont typeface="Arial" panose="020B0604020202020204" pitchFamily="34" charset="0"/>
              <a:buChar char="•"/>
            </a:pPr>
            <a:r>
              <a:rPr lang="de-DE" altLang="de-DE" sz="2400" dirty="0">
                <a:solidFill>
                  <a:srgbClr val="333333"/>
                </a:solidFill>
                <a:latin typeface="Calibri Light"/>
              </a:rPr>
              <a:t>„Da ist etwas in meinen Kopf eingepflanzt worden.“ </a:t>
            </a:r>
          </a:p>
          <a:p>
            <a:pPr marL="342900" indent="-342900" eaLnBrk="1" hangingPunct="1">
              <a:buFont typeface="Arial" panose="020B0604020202020204" pitchFamily="34" charset="0"/>
              <a:buChar char="•"/>
            </a:pPr>
            <a:r>
              <a:rPr lang="de-DE" altLang="de-DE" sz="2400" dirty="0">
                <a:solidFill>
                  <a:srgbClr val="333333"/>
                </a:solidFill>
                <a:latin typeface="Calibri Light"/>
              </a:rPr>
              <a:t>„Ich weiß nicht wie, aber jemand hat die Kontrolle über meine Gedanken an sich gerissen.“</a:t>
            </a:r>
          </a:p>
          <a:p>
            <a:pPr marL="446088" indent="-446088" eaLnBrk="1" hangingPunct="1">
              <a:buClr>
                <a:schemeClr val="tx1"/>
              </a:buClr>
              <a:buFont typeface="Wingdings" panose="05000000000000000000" pitchFamily="2" charset="2"/>
              <a:buNone/>
            </a:pPr>
            <a:endParaRPr lang="de-DE" altLang="de-DE" sz="2400" b="1" dirty="0">
              <a:solidFill>
                <a:srgbClr val="336699"/>
              </a:solidFill>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35</a:t>
            </a:fld>
            <a:endParaRPr lang="de-DE" dirty="0">
              <a:latin typeface="Calibri Light"/>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36</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3419503072"/>
              </p:ext>
            </p:extLst>
          </p:nvPr>
        </p:nvGraphicFramePr>
        <p:xfrm>
          <a:off x="408955" y="2834640"/>
          <a:ext cx="11375136" cy="3657636"/>
        </p:xfrm>
        <a:graphic>
          <a:graphicData uri="http://schemas.openxmlformats.org/drawingml/2006/table">
            <a:tbl>
              <a:tblPr firstRow="1" bandRow="1">
                <a:tableStyleId>{21E4AEA4-8DFA-4A89-87EB-49C32662AFE0}</a:tableStyleId>
              </a:tblPr>
              <a:tblGrid>
                <a:gridCol w="3493008">
                  <a:extLst>
                    <a:ext uri="{9D8B030D-6E8A-4147-A177-3AD203B41FA5}">
                      <a16:colId xmlns:a16="http://schemas.microsoft.com/office/drawing/2014/main" val="20000"/>
                    </a:ext>
                  </a:extLst>
                </a:gridCol>
                <a:gridCol w="78821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6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ca. 15-20% der Allgemeinbevölkerung berichten über gelegentliche Sinnestäuschungen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6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Unsere Gedanken sind nicht voll steuerbar – sonst gäbe es ja weder Geistesblitze noch lästige Grübelattacken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Gehen wir gegen unangenehme Gedanken an, werdendiese fast automatisch stärker.</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sind böse Gedanken, die ich nie und nimmer hegen würde. Ich könnte keiner Fliege was zuleide tun, habe aber ständig aggressive Gedanken.</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37</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1931326774"/>
              </p:ext>
            </p:extLst>
          </p:nvPr>
        </p:nvGraphicFramePr>
        <p:xfrm>
          <a:off x="408955" y="2834640"/>
          <a:ext cx="11375136" cy="3657636"/>
        </p:xfrm>
        <a:graphic>
          <a:graphicData uri="http://schemas.openxmlformats.org/drawingml/2006/table">
            <a:tbl>
              <a:tblPr firstRow="1" bandRow="1">
                <a:tableStyleId>{21E4AEA4-8DFA-4A89-87EB-49C32662AFE0}</a:tableStyleId>
              </a:tblPr>
              <a:tblGrid>
                <a:gridCol w="3493008">
                  <a:extLst>
                    <a:ext uri="{9D8B030D-6E8A-4147-A177-3AD203B41FA5}">
                      <a16:colId xmlns:a16="http://schemas.microsoft.com/office/drawing/2014/main" val="20000"/>
                    </a:ext>
                  </a:extLst>
                </a:gridCol>
                <a:gridCol w="78821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de-DE" sz="16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Unsere Gedanken sind nicht voll steuerbar – sonst gäbe es ja weder Geistesblitze noch lästige Grübelattacken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Gehen wir gegen unangenehme Gedanken an, werdendiese fast automatisch stärker.</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sind böse Gedanken, die ich nie und nimmer hegen würde. Ich könnte keiner Fliege was zuleide tun, habe aber ständig aggressive Gedanken.</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344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38</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2507828257"/>
              </p:ext>
            </p:extLst>
          </p:nvPr>
        </p:nvGraphicFramePr>
        <p:xfrm>
          <a:off x="408955" y="2834640"/>
          <a:ext cx="11375136" cy="3657636"/>
        </p:xfrm>
        <a:graphic>
          <a:graphicData uri="http://schemas.openxmlformats.org/drawingml/2006/table">
            <a:tbl>
              <a:tblPr firstRow="1" bandRow="1">
                <a:tableStyleId>{21E4AEA4-8DFA-4A89-87EB-49C32662AFE0}</a:tableStyleId>
              </a:tblPr>
              <a:tblGrid>
                <a:gridCol w="3493008">
                  <a:extLst>
                    <a:ext uri="{9D8B030D-6E8A-4147-A177-3AD203B41FA5}">
                      <a16:colId xmlns:a16="http://schemas.microsoft.com/office/drawing/2014/main" val="20000"/>
                    </a:ext>
                  </a:extLst>
                </a:gridCol>
                <a:gridCol w="788212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Unsere Gedanken sind nicht voll steuerbar – sonst gäbe es ja weder Geistesblitze noch lästige Grübelattacken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Gehen wir gegen unangenehme Gedanken an, werdendiese fast automatisch stärker.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sind böse Gedanken, die ich nie und nimmer hegen würde. Ich könnte keiner Fliege was zuleide tun, habe aber ständig aggressive Gedanken.</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542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39</a:t>
            </a:fld>
            <a:endParaRPr lang="de-DE"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1452108296"/>
              </p:ext>
            </p:extLst>
          </p:nvPr>
        </p:nvGraphicFramePr>
        <p:xfrm>
          <a:off x="408955" y="2834640"/>
          <a:ext cx="11376001" cy="3657636"/>
        </p:xfrm>
        <a:graphic>
          <a:graphicData uri="http://schemas.openxmlformats.org/drawingml/2006/table">
            <a:tbl>
              <a:tblPr firstRow="1" bandRow="1">
                <a:tableStyleId>{21E4AEA4-8DFA-4A89-87EB-49C32662AFE0}</a:tableStyleId>
              </a:tblPr>
              <a:tblGrid>
                <a:gridCol w="3496713">
                  <a:extLst>
                    <a:ext uri="{9D8B030D-6E8A-4147-A177-3AD203B41FA5}">
                      <a16:colId xmlns:a16="http://schemas.microsoft.com/office/drawing/2014/main" val="20000"/>
                    </a:ext>
                  </a:extLst>
                </a:gridCol>
                <a:gridCol w="787928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Von außen gelenkt?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Gibt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es</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vielleicht</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noch</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andere</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 </a:t>
                      </a:r>
                      <a:r>
                        <a:rPr kumimoji="0" lang="en-US" sz="1600" b="0" i="0" u="none" strike="noStrike" cap="none" normalizeH="0" baseline="0" dirty="0" err="1">
                          <a:ln>
                            <a:noFill/>
                          </a:ln>
                          <a:solidFill>
                            <a:srgbClr val="000000"/>
                          </a:solidFill>
                          <a:effectLst/>
                          <a:latin typeface="Calibri Light"/>
                          <a:ea typeface="ＭＳ Ｐゴシック" pitchFamily="34" charset="-128"/>
                          <a:cs typeface="Times New Roman" pitchFamily="18" charset="0"/>
                        </a:rPr>
                        <a:t>Erklärungen</a:t>
                      </a:r>
                      <a:r>
                        <a:rPr kumimoji="0" lang="en-US" sz="16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Ich höre das ganz deutlich. Meine Gedanken sind dagegen stumm!</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Intensive Gedanken können fast hörbar sein (Ohrwürmer, Grübeln, beim Lesen des Briefes eines Freundes hören manche Menschen dessen Stimme)</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Diese Gedanken sind nicht kontrollierbar. Wenn ich dagegen angehe, wird es sogar schlimmer. Das zeigt doch, dass mich jemand fertig machen will.</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Unsere Gedanken sind nicht voll steuerbar – sonst gäbe es ja weder Geistesblitze noch lästige Grübelattacken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Gehen wir gegen unangenehme Gedanken an, werdendiese fast automatisch stärker.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Versuch: Denken Sie mal nicht an die Zahl 8! – Es wird Ihnen nicht gelingen.</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solidFill>
                            <a:srgbClr val="333333"/>
                          </a:solidFill>
                          <a:latin typeface="Calibri Light"/>
                        </a:rPr>
                        <a:t>„</a:t>
                      </a: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sind böse Gedanken, die ich nie und nimmer hegen würde. Ich könnte keiner Fliege was zuleide tun, habe aber ständig aggressive Gedanken.</a:t>
                      </a:r>
                      <a:r>
                        <a:rPr lang="de-DE" altLang="de-DE" sz="1600"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Gedanken, die unserem sonstigen Denken widersprechen, kommen häufig vor. Denken ≠ Handeln: 20% der Bevölkerung hatten schon mal Gedanken an Selbstmord, bringen sich aber nicht gleich um. Selbst Menschen gegenüber, die wir lieben, verspüren wir gelegentlich Aggression (z.B. manche Mutter gegenüber ihrem schreienden Baby)</a:t>
                      </a:r>
                    </a:p>
                  </a:txBody>
                  <a:tcPr marL="113395" marR="113395" marT="45726" marB="45726"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228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sz="2400" dirty="0">
              <a:latin typeface="+mj-lt"/>
            </a:endParaRPr>
          </a:p>
          <a:p>
            <a:pPr lvl="0" defTabSz="914400" fontAlgn="base">
              <a:spcAft>
                <a:spcPct val="0"/>
              </a:spcAft>
            </a:pPr>
            <a:r>
              <a:rPr lang="de-DE" altLang="de-DE" sz="2400" dirty="0">
                <a:solidFill>
                  <a:srgbClr val="004992"/>
                </a:solidFill>
                <a:latin typeface="+mj-lt"/>
                <a:ea typeface="MS PGothic" panose="020B0600070205080204" pitchFamily="34" charset="-128"/>
              </a:rPr>
              <a:t>Die Annahme einer Fernsteuerung der Gedanken wirft mehr Fragen auf als beantwortet werden, z.B.:</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Technische Realisierung?</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Wann und wie fand Einpflanzung statt?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Wer hat ein Interesse daran, und auch das Geld und die Zeit, Ihnen so zu schaden?</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mj-lt"/>
                <a:ea typeface="MS PGothic" panose="020B0600070205080204" pitchFamily="34" charset="-128"/>
              </a:rPr>
              <a:t>Es gibt einfachere Wege, Schaden zuzufügen. Wieso wählt man einen solch aufwändigen?</a:t>
            </a:r>
          </a:p>
        </p:txBody>
      </p:sp>
      <p:sp>
        <p:nvSpPr>
          <p:cNvPr id="84995" name="Rectangle 3"/>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Stimmenhören Eigene Gedanken oder ferngesteuert?</a:t>
            </a:r>
            <a:br>
              <a:rPr lang="de-DE" altLang="de-DE" sz="3600" dirty="0"/>
            </a:br>
            <a:r>
              <a:rPr lang="de-DE" altLang="de-DE" sz="3600" dirty="0"/>
              <a:t>Pro und Contra</a:t>
            </a:r>
            <a:endParaRPr lang="en-US" altLang="de-DE" sz="3600" dirty="0"/>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40</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hat Sie nach Hause gefahren.</a:t>
            </a:r>
          </a:p>
        </p:txBody>
      </p:sp>
      <p:sp>
        <p:nvSpPr>
          <p:cNvPr id="87043"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Sie nach Hause zu fahren?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41</a:t>
            </a:fld>
            <a:endParaRPr lang="de-DE" dirty="0">
              <a:latin typeface="Calibri Light"/>
            </a:endParaRPr>
          </a:p>
        </p:txBody>
      </p:sp>
      <p:sp>
        <p:nvSpPr>
          <p:cNvPr id="8704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87047"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versetzt Sie.</a:t>
            </a:r>
          </a:p>
        </p:txBody>
      </p:sp>
      <p:sp>
        <p:nvSpPr>
          <p:cNvPr id="89091" name="Rectangle 3"/>
          <p:cNvSpPr>
            <a:spLocks noGrp="1" noChangeArrowheads="1"/>
          </p:cNvSpPr>
          <p:nvPr>
            <p:ph idx="1"/>
          </p:nvPr>
        </p:nvSpPr>
        <p:spPr/>
        <p:txBody>
          <a:bodyPr/>
          <a:lstStyle/>
          <a:p>
            <a:pPr marL="0" indent="0" eaLnBrk="1" hangingPunct="1">
              <a:buFontTx/>
              <a:buNone/>
            </a:pPr>
            <a:endParaRPr lang="de-DE" altLang="de-DE" sz="2400" dirty="0">
              <a:solidFill>
                <a:srgbClr val="004992"/>
              </a:solidFill>
              <a:latin typeface="Calibri Light"/>
            </a:endParaRPr>
          </a:p>
          <a:p>
            <a:pPr marL="0" indent="0" eaLnBrk="1" hangingPunct="1">
              <a:buFontTx/>
              <a:buNone/>
            </a:pPr>
            <a:r>
              <a:rPr lang="de-DE" altLang="de-DE" sz="2400" dirty="0">
                <a:solidFill>
                  <a:srgbClr val="004992"/>
                </a:solidFill>
                <a:latin typeface="Calibri Light"/>
              </a:rPr>
              <a:t>Was könnte dazu geführt haben, dass der Freund Sie versetzt hat?</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42</a:t>
            </a:fld>
            <a:endParaRPr lang="de-DE" dirty="0">
              <a:latin typeface="Calibri Light"/>
            </a:endParaRPr>
          </a:p>
        </p:txBody>
      </p:sp>
      <p:sp>
        <p:nvSpPr>
          <p:cNvPr id="89092"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89095"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102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hat Ihnen keine Postkarte aus dem Urlaub geschickt.</a:t>
            </a:r>
          </a:p>
        </p:txBody>
      </p:sp>
      <p:sp>
        <p:nvSpPr>
          <p:cNvPr id="91139" name="Rectangle 1027"/>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Ihnen keine Postkarte zu schicken?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43</a:t>
            </a:fld>
            <a:endParaRPr lang="de-DE" dirty="0">
              <a:latin typeface="Calibri Light"/>
            </a:endParaRPr>
          </a:p>
        </p:txBody>
      </p:sp>
      <p:sp>
        <p:nvSpPr>
          <p:cNvPr id="91140" name="Rectangle 1028"/>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1143"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Auto fährt längere Zeit hinter Ihnen her.</a:t>
            </a:r>
          </a:p>
        </p:txBody>
      </p:sp>
      <p:sp>
        <p:nvSpPr>
          <p:cNvPr id="93187"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den Fahrer des Wagens dazu bewogen, hinter Ihnen her zu fahren?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44</a:t>
            </a:fld>
            <a:endParaRPr lang="de-DE" dirty="0">
              <a:latin typeface="Calibri Light"/>
            </a:endParaRPr>
          </a:p>
        </p:txBody>
      </p:sp>
      <p:sp>
        <p:nvSpPr>
          <p:cNvPr id="93188"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3190" name="Picture 10" descr="trekguy - flickr - rear view side mirror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Der Bus, den Sie nehmen wollten, fährt Ihnen direkt vor der Nase weg.</a:t>
            </a:r>
          </a:p>
        </p:txBody>
      </p:sp>
      <p:sp>
        <p:nvSpPr>
          <p:cNvPr id="95235" name="Rectangle 3"/>
          <p:cNvSpPr>
            <a:spLocks noGrp="1" noChangeArrowheads="1"/>
          </p:cNvSpPr>
          <p:nvPr>
            <p:ph idx="1"/>
          </p:nvPr>
        </p:nvSpPr>
        <p:spPr/>
        <p:txBody>
          <a:bodyPr/>
          <a:lstStyle/>
          <a:p>
            <a:pPr marL="184150" indent="-184150" eaLnBrk="1" hangingPunct="1">
              <a:buFontTx/>
              <a:buNone/>
            </a:pPr>
            <a:endParaRPr lang="de-DE" altLang="de-DE" sz="2400" dirty="0">
              <a:latin typeface="Calibri Light"/>
            </a:endParaRPr>
          </a:p>
          <a:p>
            <a:pPr marL="184150" indent="-184150" eaLnBrk="1" hangingPunct="1">
              <a:buFontTx/>
              <a:buNone/>
            </a:pPr>
            <a:r>
              <a:rPr lang="de-DE" altLang="de-DE" sz="2400" dirty="0">
                <a:solidFill>
                  <a:srgbClr val="004992"/>
                </a:solidFill>
                <a:latin typeface="Calibri Light"/>
              </a:rPr>
              <a:t>Weshalb haben Sie den Bus nicht bekommen?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184150" indent="-18415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45</a:t>
            </a:fld>
            <a:endParaRPr lang="de-DE" dirty="0">
              <a:latin typeface="Calibri Light"/>
            </a:endParaRPr>
          </a:p>
        </p:txBody>
      </p:sp>
      <p:pic>
        <p:nvPicPr>
          <p:cNvPr id="95237"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Ihr Nachbar hat Sie auf ein Gläschen zu sich eingeladen.</a:t>
            </a:r>
          </a:p>
        </p:txBody>
      </p:sp>
      <p:sp>
        <p:nvSpPr>
          <p:cNvPr id="97283" name="Rectangle 3"/>
          <p:cNvSpPr>
            <a:spLocks noGrp="1" noChangeArrowheads="1"/>
          </p:cNvSpPr>
          <p:nvPr>
            <p:ph idx="1"/>
          </p:nvPr>
        </p:nvSpPr>
        <p:spPr/>
        <p:txBody>
          <a:bodyPr/>
          <a:lstStyle/>
          <a:p>
            <a:pPr marL="184150" indent="-184150" eaLnBrk="1" hangingPunct="1">
              <a:buFontTx/>
              <a:buNone/>
            </a:pPr>
            <a:endParaRPr lang="de-DE" altLang="de-DE" sz="2400" dirty="0">
              <a:latin typeface="Calibri Light"/>
            </a:endParaRPr>
          </a:p>
          <a:p>
            <a:pPr marL="184150" indent="-184150" eaLnBrk="1" hangingPunct="1">
              <a:buFontTx/>
              <a:buNone/>
            </a:pPr>
            <a:r>
              <a:rPr lang="de-DE" altLang="de-DE" sz="2400" dirty="0">
                <a:solidFill>
                  <a:srgbClr val="004992"/>
                </a:solidFill>
                <a:latin typeface="Calibri Light"/>
              </a:rPr>
              <a:t>Was hat Ihren Nachbarn dazu bewogen, Sie einzuladen?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184150" indent="-18415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46</a:t>
            </a:fld>
            <a:endParaRPr lang="de-DE" dirty="0">
              <a:latin typeface="Calibri Light"/>
            </a:endParaRPr>
          </a:p>
        </p:txBody>
      </p:sp>
      <p:sp>
        <p:nvSpPr>
          <p:cNvPr id="9728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7286"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Vor Ihrer Haustür steht seit längerer Zeit ein Mann, der Zeitung liest.</a:t>
            </a:r>
          </a:p>
        </p:txBody>
      </p:sp>
      <p:sp>
        <p:nvSpPr>
          <p:cNvPr id="99331"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den Mann dazu bewogen, so lange vor Ihrer Haustür zu lesen?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47</a:t>
            </a:fld>
            <a:endParaRPr lang="de-DE" dirty="0">
              <a:latin typeface="Calibri Light"/>
            </a:endParaRPr>
          </a:p>
        </p:txBody>
      </p:sp>
      <p:sp>
        <p:nvSpPr>
          <p:cNvPr id="99332"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9334"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findet Sie unfair.</a:t>
            </a:r>
          </a:p>
        </p:txBody>
      </p:sp>
      <p:sp>
        <p:nvSpPr>
          <p:cNvPr id="101379"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Sie unfair zu finden?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48</a:t>
            </a:fld>
            <a:endParaRPr lang="de-DE" dirty="0">
              <a:latin typeface="Calibri Light"/>
            </a:endParaRPr>
          </a:p>
        </p:txBody>
      </p:sp>
      <p:sp>
        <p:nvSpPr>
          <p:cNvPr id="10138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01382" name="Picture 10"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Ein Freund findet Sie klug.</a:t>
            </a:r>
          </a:p>
        </p:txBody>
      </p:sp>
      <p:sp>
        <p:nvSpPr>
          <p:cNvPr id="103427" name="Rectangle 3"/>
          <p:cNvSpPr>
            <a:spLocks noGrp="1" noChangeArrowheads="1"/>
          </p:cNvSpPr>
          <p:nvPr>
            <p:ph idx="1"/>
          </p:nvPr>
        </p:nvSpPr>
        <p:spPr/>
        <p:txBody>
          <a:bodyPr/>
          <a:lstStyle/>
          <a:p>
            <a:pPr marL="0" indent="0" eaLnBrk="1" hangingPunct="1">
              <a:buFontTx/>
              <a:buNone/>
            </a:pPr>
            <a:endParaRPr lang="de-DE" altLang="de-DE" sz="2400" dirty="0">
              <a:latin typeface="Calibri Light"/>
            </a:endParaRPr>
          </a:p>
          <a:p>
            <a:pPr marL="0" indent="0" eaLnBrk="1" hangingPunct="1">
              <a:buFontTx/>
              <a:buNone/>
            </a:pPr>
            <a:r>
              <a:rPr lang="de-DE" altLang="de-DE" sz="2400" dirty="0">
                <a:solidFill>
                  <a:srgbClr val="004992"/>
                </a:solidFill>
                <a:latin typeface="Calibri Light"/>
              </a:rPr>
              <a:t>Was hat Ihren Freund dazu bewogen, Sie klug zu finden?</a:t>
            </a:r>
          </a:p>
          <a:p>
            <a:pPr lvl="0" defTabSz="914400" fontAlgn="base">
              <a:spcAft>
                <a:spcPct val="0"/>
              </a:spcAft>
            </a:pPr>
            <a:r>
              <a:rPr lang="de-DE" altLang="de-DE" sz="2400" dirty="0">
                <a:solidFill>
                  <a:srgbClr val="333333"/>
                </a:solidFill>
                <a:latin typeface="Calibri Light"/>
                <a:ea typeface="MS PGothic" panose="020B0600070205080204" pitchFamily="34" charset="-128"/>
              </a:rPr>
              <a:t>Worauf führen Sie dieses Ereignis hauptsächlich zurück?</a:t>
            </a:r>
          </a:p>
          <a:p>
            <a:pPr lvl="0" defTabSz="914400" fontAlgn="base">
              <a:spcAft>
                <a:spcPct val="0"/>
              </a:spcAft>
            </a:pPr>
            <a:endParaRPr lang="en-US" altLang="de-DE" sz="2400" dirty="0">
              <a:solidFill>
                <a:srgbClr val="333333"/>
              </a:solidFill>
              <a:latin typeface="Calibri Light"/>
              <a:ea typeface="MS PGothic" panose="020B0600070205080204" pitchFamily="34" charset="-128"/>
            </a:endParaRPr>
          </a:p>
          <a:p>
            <a:pPr lvl="0" defTabSz="914400" fontAlgn="base">
              <a:spcAft>
                <a:spcPct val="0"/>
              </a:spcAft>
            </a:pPr>
            <a:r>
              <a:rPr lang="de-DE" altLang="de-DE" sz="2400" dirty="0">
                <a:solidFill>
                  <a:srgbClr val="004992"/>
                </a:solidFill>
                <a:latin typeface="Calibri Light"/>
                <a:ea typeface="MS PGothic" panose="020B0600070205080204" pitchFamily="34" charset="-128"/>
              </a:rPr>
              <a:t>Ihre Person? </a:t>
            </a:r>
          </a:p>
          <a:p>
            <a:pPr lvl="0" defTabSz="914400" fontAlgn="base">
              <a:spcAft>
                <a:spcPct val="0"/>
              </a:spcAft>
            </a:pPr>
            <a:r>
              <a:rPr lang="de-DE" altLang="de-DE" sz="2400" dirty="0">
                <a:solidFill>
                  <a:srgbClr val="004992"/>
                </a:solidFill>
                <a:latin typeface="Calibri Light"/>
                <a:ea typeface="MS PGothic" panose="020B0600070205080204" pitchFamily="34" charset="-128"/>
              </a:rPr>
              <a:t>Eine andere Person oder andere Leute?</a:t>
            </a:r>
          </a:p>
          <a:p>
            <a:pPr lvl="0" defTabSz="914400" fontAlgn="base">
              <a:spcAft>
                <a:spcPct val="0"/>
              </a:spcAft>
            </a:pPr>
            <a:r>
              <a:rPr lang="de-DE" altLang="de-DE" sz="2400" dirty="0">
                <a:solidFill>
                  <a:srgbClr val="004992"/>
                </a:solidFill>
                <a:latin typeface="Calibri Light"/>
                <a:ea typeface="MS PGothic" panose="020B0600070205080204" pitchFamily="34" charset="-128"/>
              </a:rPr>
              <a:t>Umstände oder Zufall? </a:t>
            </a:r>
            <a:endParaRPr lang="en-US" altLang="de-DE" sz="2400" dirty="0">
              <a:solidFill>
                <a:srgbClr val="004992"/>
              </a:solidFill>
              <a:latin typeface="Calibri Light"/>
              <a:ea typeface="MS PGothic" panose="020B0600070205080204" pitchFamily="34" charset="-128"/>
            </a:endParaRPr>
          </a:p>
          <a:p>
            <a:pPr marL="0" indent="0" eaLnBrk="1" hangingPunct="1">
              <a:buFontTx/>
              <a:buNone/>
            </a:pPr>
            <a:endParaRPr lang="de-DE" altLang="de-DE" sz="24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49</a:t>
            </a:fld>
            <a:endParaRPr lang="de-DE" dirty="0">
              <a:latin typeface="Calibri Light"/>
            </a:endParaRPr>
          </a:p>
        </p:txBody>
      </p:sp>
      <p:pic>
        <p:nvPicPr>
          <p:cNvPr id="103429"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ea typeface="MS PGothic" panose="020B0600070205080204" pitchFamily="34" charset="-128"/>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Durchdenken Sie immer mehrere Möglichkeiten, die am Zustandekommen einer Situation beteiligt sein könnten (v.a. ich/andere/Umstände)!</a:t>
            </a:r>
          </a:p>
          <a:p>
            <a:pPr lvl="0" defTabSz="914400" fontAlgn="base">
              <a:spcAft>
                <a:spcPct val="0"/>
              </a:spcAft>
            </a:pPr>
            <a:r>
              <a:rPr lang="de-DE" altLang="de-DE" sz="2400" dirty="0">
                <a:solidFill>
                  <a:prstClr val="white"/>
                </a:solidFill>
                <a:latin typeface="Calibri Light"/>
                <a:ea typeface="MS PGothic" panose="020B0600070205080204" pitchFamily="34" charset="-128"/>
              </a:rPr>
              <a:t>Wir sollten im Alltag bemüht sein, Situationen realistisch zu bewerten:  </a:t>
            </a:r>
            <a:br>
              <a:rPr lang="de-DE" altLang="de-DE" sz="2400" dirty="0">
                <a:solidFill>
                  <a:prstClr val="white"/>
                </a:solidFill>
                <a:latin typeface="Calibri Light"/>
                <a:ea typeface="MS PGothic" panose="020B0600070205080204" pitchFamily="34" charset="-128"/>
              </a:rPr>
            </a:br>
            <a:r>
              <a:rPr lang="de-DE" altLang="de-DE" sz="2400" dirty="0">
                <a:solidFill>
                  <a:prstClr val="white"/>
                </a:solidFill>
                <a:latin typeface="Calibri Light"/>
                <a:ea typeface="MS PGothic" panose="020B0600070205080204" pitchFamily="34" charset="-128"/>
              </a:rPr>
              <a:t>Andere sind nicht </a:t>
            </a:r>
            <a:r>
              <a:rPr lang="de-DE" altLang="de-DE" sz="2400" i="1" dirty="0">
                <a:solidFill>
                  <a:prstClr val="white"/>
                </a:solidFill>
                <a:latin typeface="Calibri Light"/>
                <a:ea typeface="MS PGothic" panose="020B0600070205080204" pitchFamily="34" charset="-128"/>
              </a:rPr>
              <a:t>immer</a:t>
            </a:r>
            <a:r>
              <a:rPr lang="de-DE" altLang="de-DE" sz="2400" dirty="0">
                <a:solidFill>
                  <a:prstClr val="white"/>
                </a:solidFill>
                <a:latin typeface="Calibri Light"/>
                <a:ea typeface="MS PGothic" panose="020B0600070205080204" pitchFamily="34" charset="-128"/>
              </a:rPr>
              <a:t> Schuld bei Misserfolg – genauso wenig wie wir </a:t>
            </a:r>
            <a:r>
              <a:rPr lang="de-DE" altLang="de-DE" sz="2400" i="1" dirty="0">
                <a:solidFill>
                  <a:prstClr val="white"/>
                </a:solidFill>
                <a:latin typeface="Calibri Light"/>
                <a:ea typeface="MS PGothic" panose="020B0600070205080204" pitchFamily="34" charset="-128"/>
              </a:rPr>
              <a:t>immer </a:t>
            </a:r>
            <a:r>
              <a:rPr lang="de-DE" altLang="de-DE" sz="2400" dirty="0">
                <a:solidFill>
                  <a:prstClr val="white"/>
                </a:solidFill>
                <a:latin typeface="Calibri Light"/>
                <a:ea typeface="MS PGothic" panose="020B0600070205080204" pitchFamily="34" charset="-128"/>
              </a:rPr>
              <a:t>Schuld sind, wenn etwas nicht klappt! </a:t>
            </a:r>
          </a:p>
          <a:p>
            <a:pPr lvl="0" defTabSz="914400" fontAlgn="base">
              <a:spcAft>
                <a:spcPct val="0"/>
              </a:spcAft>
            </a:pPr>
            <a:r>
              <a:rPr lang="de-DE" altLang="de-DE" sz="2400" dirty="0">
                <a:solidFill>
                  <a:prstClr val="white"/>
                </a:solidFill>
                <a:latin typeface="Calibri Light"/>
                <a:ea typeface="MS PGothic" panose="020B0600070205080204" pitchFamily="34" charset="-128"/>
              </a:rPr>
              <a:t>Meist tragen mehrere Faktoren dazu bei, dass ein Ereignis entsteht.</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50</a:t>
            </a:fld>
            <a:endParaRPr lang="de-DE"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ea typeface="MS PGothic" panose="020B0600070205080204" pitchFamily="34" charset="-128"/>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Durchdenken Sie immer mehrere Möglichkeiten, die am Zustandekommen einer Situation beteiligt sein könnten (v.a. ich/andere/Umstände)!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Wir sollten im Alltag bemüht sein, Situationen realistisch zu bewerten:  </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Andere sind nicht </a:t>
            </a:r>
            <a:r>
              <a:rPr lang="de-DE" altLang="de-DE" sz="2400" i="1" dirty="0">
                <a:solidFill>
                  <a:srgbClr val="333333"/>
                </a:solidFill>
                <a:latin typeface="Calibri Light"/>
                <a:ea typeface="MS PGothic" panose="020B0600070205080204" pitchFamily="34" charset="-128"/>
              </a:rPr>
              <a:t>immer</a:t>
            </a:r>
            <a:r>
              <a:rPr lang="de-DE" altLang="de-DE" sz="2400" dirty="0">
                <a:solidFill>
                  <a:srgbClr val="333333"/>
                </a:solidFill>
                <a:latin typeface="Calibri Light"/>
                <a:ea typeface="MS PGothic" panose="020B0600070205080204" pitchFamily="34" charset="-128"/>
              </a:rPr>
              <a:t> Schuld bei Misserfolg – genauso wenig wie wir </a:t>
            </a:r>
            <a:r>
              <a:rPr lang="de-DE" altLang="de-DE" sz="2400" i="1" dirty="0">
                <a:solidFill>
                  <a:srgbClr val="333333"/>
                </a:solidFill>
                <a:latin typeface="Calibri Light"/>
                <a:ea typeface="MS PGothic" panose="020B0600070205080204" pitchFamily="34" charset="-128"/>
              </a:rPr>
              <a:t>immer </a:t>
            </a:r>
            <a:r>
              <a:rPr lang="de-DE" altLang="de-DE" sz="2400" dirty="0">
                <a:solidFill>
                  <a:srgbClr val="333333"/>
                </a:solidFill>
                <a:latin typeface="Calibri Light"/>
                <a:ea typeface="MS PGothic" panose="020B0600070205080204" pitchFamily="34" charset="-128"/>
              </a:rPr>
              <a:t>Schuld sind, wenn etwas nicht klappt! </a:t>
            </a:r>
          </a:p>
          <a:p>
            <a:pPr lvl="0" defTabSz="914400" fontAlgn="base">
              <a:spcAft>
                <a:spcPct val="0"/>
              </a:spcAft>
            </a:pPr>
            <a:r>
              <a:rPr lang="de-DE" altLang="de-DE" sz="2400" dirty="0">
                <a:solidFill>
                  <a:prstClr val="white"/>
                </a:solidFill>
                <a:latin typeface="Calibri Light"/>
                <a:ea typeface="MS PGothic" panose="020B0600070205080204" pitchFamily="34" charset="-128"/>
              </a:rPr>
              <a:t>Meist tragen mehrere Faktoren dazu bei, dass ein Ereignis entsteht.</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51</a:t>
            </a:fld>
            <a:endParaRPr lang="de-DE" dirty="0">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ea typeface="MS PGothic" panose="020B0600070205080204" pitchFamily="34" charset="-128"/>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Durchdenken Sie immer mehrere Möglichkeiten, die am Zustandekommen einer Situation beteiligt sein könnten (v.a. ich/andere/Umstände)!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Wir sollten im Alltag bemüht sein, Situationen realistisch zu bewerten:  </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Andere sind nicht </a:t>
            </a:r>
            <a:r>
              <a:rPr lang="de-DE" altLang="de-DE" sz="2400" i="1" dirty="0">
                <a:solidFill>
                  <a:srgbClr val="333333"/>
                </a:solidFill>
                <a:latin typeface="Calibri Light"/>
                <a:ea typeface="MS PGothic" panose="020B0600070205080204" pitchFamily="34" charset="-128"/>
              </a:rPr>
              <a:t>immer</a:t>
            </a:r>
            <a:r>
              <a:rPr lang="de-DE" altLang="de-DE" sz="2400" dirty="0">
                <a:solidFill>
                  <a:srgbClr val="333333"/>
                </a:solidFill>
                <a:latin typeface="Calibri Light"/>
                <a:ea typeface="MS PGothic" panose="020B0600070205080204" pitchFamily="34" charset="-128"/>
              </a:rPr>
              <a:t> Schuld bei Misserfolg – genauso wenig wie wir </a:t>
            </a:r>
            <a:r>
              <a:rPr lang="de-DE" altLang="de-DE" sz="2400" i="1" dirty="0">
                <a:solidFill>
                  <a:srgbClr val="333333"/>
                </a:solidFill>
                <a:latin typeface="Calibri Light"/>
                <a:ea typeface="MS PGothic" panose="020B0600070205080204" pitchFamily="34" charset="-128"/>
              </a:rPr>
              <a:t>immer </a:t>
            </a:r>
            <a:r>
              <a:rPr lang="de-DE" altLang="de-DE" sz="2400" dirty="0">
                <a:solidFill>
                  <a:srgbClr val="333333"/>
                </a:solidFill>
                <a:latin typeface="Calibri Light"/>
                <a:ea typeface="MS PGothic" panose="020B0600070205080204" pitchFamily="34" charset="-128"/>
              </a:rPr>
              <a:t>Schuld sind, wenn etwas nicht klappt!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ea typeface="MS PGothic" panose="020B0600070205080204" pitchFamily="34" charset="-128"/>
              </a:rPr>
              <a:t>Meist tragen mehrere Faktoren dazu bei, dass ein Ereignis entsteht.</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Calibri Light"/>
              </a:rPr>
              <a:pPr/>
              <a:t>52</a:t>
            </a:fld>
            <a:endParaRPr lang="de-DE" dirty="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ea typeface="MS PGothic" panose="020B0600070205080204" pitchFamily="34" charset="-128"/>
              </a:rPr>
              <a:t>Bei vielen (aber nicht allen!) Menschen mit Psychose besteht die Tendenz, </a:t>
            </a:r>
            <a:r>
              <a:rPr lang="de-DE" altLang="de-DE" sz="2400" i="1" dirty="0">
                <a:solidFill>
                  <a:srgbClr val="333333"/>
                </a:solidFill>
                <a:latin typeface="Calibri Light"/>
                <a:ea typeface="MS PGothic" panose="020B0600070205080204" pitchFamily="34" charset="-128"/>
              </a:rPr>
              <a:t>komplexe</a:t>
            </a:r>
            <a:r>
              <a:rPr lang="de-DE" altLang="de-DE" sz="2400" dirty="0">
                <a:solidFill>
                  <a:srgbClr val="333333"/>
                </a:solidFill>
                <a:latin typeface="Calibri Light"/>
                <a:ea typeface="MS PGothic" panose="020B0600070205080204" pitchFamily="34" charset="-128"/>
              </a:rPr>
              <a:t> Ereignisse auf eine </a:t>
            </a:r>
            <a:r>
              <a:rPr lang="de-DE" altLang="de-DE" sz="2400" i="1" dirty="0">
                <a:solidFill>
                  <a:srgbClr val="333333"/>
                </a:solidFill>
                <a:latin typeface="Calibri Light"/>
                <a:ea typeface="MS PGothic" panose="020B0600070205080204" pitchFamily="34" charset="-128"/>
              </a:rPr>
              <a:t>einzige </a:t>
            </a:r>
            <a:r>
              <a:rPr lang="de-DE" altLang="de-DE" sz="2400" dirty="0">
                <a:solidFill>
                  <a:srgbClr val="333333"/>
                </a:solidFill>
                <a:latin typeface="Calibri Light"/>
                <a:ea typeface="MS PGothic" panose="020B0600070205080204" pitchFamily="34" charset="-128"/>
              </a:rPr>
              <a:t>Ursache zu reduzieren. Häufig werden andere Menschen als </a:t>
            </a:r>
            <a:r>
              <a:rPr lang="de-DE" altLang="de-DE" sz="2400" i="1" dirty="0">
                <a:solidFill>
                  <a:srgbClr val="333333"/>
                </a:solidFill>
                <a:latin typeface="Calibri Light"/>
                <a:ea typeface="MS PGothic" panose="020B0600070205080204" pitchFamily="34" charset="-128"/>
              </a:rPr>
              <a:t>Alleinschuldige</a:t>
            </a:r>
            <a:r>
              <a:rPr lang="de-DE" altLang="de-DE" sz="2400" dirty="0">
                <a:solidFill>
                  <a:srgbClr val="333333"/>
                </a:solidFill>
                <a:latin typeface="Calibri Light"/>
                <a:ea typeface="MS PGothic" panose="020B0600070205080204" pitchFamily="34" charset="-128"/>
              </a:rPr>
              <a:t> angesehen.  </a:t>
            </a:r>
          </a:p>
          <a:p>
            <a:pPr lvl="0" defTabSz="914400" fontAlgn="base">
              <a:spcAft>
                <a:spcPct val="0"/>
              </a:spcAft>
            </a:pPr>
            <a:r>
              <a:rPr lang="de-DE" altLang="de-DE" dirty="0">
                <a:solidFill>
                  <a:srgbClr val="004992"/>
                </a:solidFill>
                <a:latin typeface="Calibri Light"/>
                <a:ea typeface="MS PGothic" panose="020B0600070205080204" pitchFamily="34" charset="-128"/>
              </a:rPr>
              <a:t>Beispiel:</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Hans bekommt einen Telefonanruf. Von einer automatischen Ansage wird er nach seinen Lebensgewohnheiten befragt.  </a:t>
            </a:r>
            <a:r>
              <a:rPr lang="de-DE" altLang="de-DE" dirty="0">
                <a:solidFill>
                  <a:srgbClr val="336699"/>
                </a:solidFill>
                <a:latin typeface="Calibri Light"/>
                <a:ea typeface="MS PGothic" panose="020B0600070205080204" pitchFamily="34" charset="-128"/>
              </a:rPr>
              <a:t> </a:t>
            </a:r>
          </a:p>
          <a:p>
            <a:pPr lvl="0" defTabSz="914400" fontAlgn="base">
              <a:spcAft>
                <a:spcPct val="0"/>
              </a:spcAft>
            </a:pPr>
            <a:r>
              <a:rPr lang="de-DE" altLang="de-DE" dirty="0">
                <a:solidFill>
                  <a:srgbClr val="004992"/>
                </a:solidFill>
                <a:latin typeface="Calibri Light"/>
                <a:ea typeface="MS PGothic" panose="020B0600070205080204" pitchFamily="34" charset="-128"/>
              </a:rPr>
              <a:t>Eigene Überzeugung:</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Sein Vermieter spioniert ihn aus, um ihn aus der Wohnung zu werfen.</a:t>
            </a:r>
          </a:p>
          <a:p>
            <a:pPr lvl="0" defTabSz="914400" fontAlgn="base">
              <a:spcAft>
                <a:spcPct val="0"/>
              </a:spcAft>
            </a:pPr>
            <a:r>
              <a:rPr lang="de-DE" altLang="de-DE" dirty="0">
                <a:solidFill>
                  <a:srgbClr val="004992"/>
                </a:solidFill>
                <a:latin typeface="Calibri Light"/>
                <a:ea typeface="MS PGothic" panose="020B0600070205080204" pitchFamily="34" charset="-128"/>
              </a:rPr>
              <a:t>Aber:</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Es handelte sich um ein Marktforschungsinstitut, welches Hans‘ Nummer zufällig ausgewählt hatte. Von seinem Vermieter hat Hans noch nie eine Beanstandung oder Mahnung erhalten. Er hätte auch gar keinen Grund, denn Hans ist ein sehr ordentlicher Mensch und hat immer pünktlich bezahlt. </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hat das mit Psychose zu tun?</a:t>
            </a:r>
            <a:endParaRPr lang="en-US" sz="3600" dirty="0"/>
          </a:p>
        </p:txBody>
      </p:sp>
      <p:sp>
        <p:nvSpPr>
          <p:cNvPr id="5" name="Footer Placeholder 4"/>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53</a:t>
            </a:fld>
            <a:endParaRPr lang="de-DE"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ea typeface="MS PGothic" panose="020B0600070205080204" pitchFamily="34" charset="-128"/>
              </a:rPr>
              <a:t>Beispiel für mögliche </a:t>
            </a:r>
            <a:r>
              <a:rPr lang="de-DE" altLang="de-DE" sz="2400" u="sng" dirty="0">
                <a:solidFill>
                  <a:srgbClr val="333333"/>
                </a:solidFill>
                <a:latin typeface="Calibri Light"/>
                <a:ea typeface="MS PGothic" panose="020B0600070205080204" pitchFamily="34" charset="-128"/>
              </a:rPr>
              <a:t>Mit</a:t>
            </a:r>
            <a:r>
              <a:rPr lang="de-DE" altLang="de-DE" sz="2400" dirty="0">
                <a:solidFill>
                  <a:srgbClr val="333333"/>
                </a:solidFill>
                <a:latin typeface="Calibri Light"/>
                <a:ea typeface="MS PGothic" panose="020B0600070205080204" pitchFamily="34" charset="-128"/>
              </a:rPr>
              <a:t>schuld anderer Personen – weitere wichtige Faktoren müssen jedoch ebenfalls berücksichtigt werden:</a:t>
            </a:r>
          </a:p>
          <a:p>
            <a:pPr lvl="0" defTabSz="914400" fontAlgn="base">
              <a:spcAft>
                <a:spcPct val="0"/>
              </a:spcAft>
            </a:pPr>
            <a:r>
              <a:rPr lang="de-DE" altLang="de-DE" dirty="0">
                <a:solidFill>
                  <a:srgbClr val="004992"/>
                </a:solidFill>
                <a:latin typeface="Calibri Light"/>
                <a:ea typeface="MS PGothic" panose="020B0600070205080204" pitchFamily="34" charset="-128"/>
              </a:rPr>
              <a:t>Beispiel:</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Anna erleidet einen Rückfall.  </a:t>
            </a:r>
          </a:p>
          <a:p>
            <a:pPr lvl="0" defTabSz="914400" fontAlgn="base">
              <a:spcAft>
                <a:spcPct val="0"/>
              </a:spcAft>
            </a:pPr>
            <a:r>
              <a:rPr lang="de-DE" altLang="de-DE" dirty="0">
                <a:solidFill>
                  <a:srgbClr val="004992"/>
                </a:solidFill>
                <a:latin typeface="Calibri Light"/>
                <a:ea typeface="MS PGothic" panose="020B0600070205080204" pitchFamily="34" charset="-128"/>
              </a:rPr>
              <a:t>Eigene Überzeugung:</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Rückfall trat auf, weil schlimme Erinnerungen hochkamen, nachdem sie ihren Ex-Mann zufällig auf der Straße traf. Mit diesem hatte sie sich während ihrer Ehe häufig heftig gestritten.</a:t>
            </a:r>
          </a:p>
          <a:p>
            <a:pPr lvl="0" defTabSz="914400" fontAlgn="base">
              <a:spcAft>
                <a:spcPct val="0"/>
              </a:spcAft>
            </a:pPr>
            <a:r>
              <a:rPr lang="de-DE" altLang="de-DE" dirty="0">
                <a:solidFill>
                  <a:srgbClr val="004992"/>
                </a:solidFill>
                <a:latin typeface="Calibri Light"/>
                <a:ea typeface="MS PGothic" panose="020B0600070205080204" pitchFamily="34" charset="-128"/>
              </a:rPr>
              <a:t>Aber:</a:t>
            </a:r>
            <a:r>
              <a:rPr lang="de-DE" altLang="de-DE" dirty="0">
                <a:solidFill>
                  <a:srgbClr val="336699"/>
                </a:solidFill>
                <a:latin typeface="Calibri Light"/>
                <a:ea typeface="MS PGothic" panose="020B0600070205080204" pitchFamily="34" charset="-128"/>
              </a:rPr>
              <a:t> </a:t>
            </a:r>
            <a:r>
              <a:rPr lang="de-DE" altLang="de-DE" dirty="0">
                <a:solidFill>
                  <a:srgbClr val="333333"/>
                </a:solidFill>
                <a:latin typeface="Calibri Light"/>
                <a:ea typeface="MS PGothic" panose="020B0600070205080204" pitchFamily="34" charset="-128"/>
              </a:rPr>
              <a:t>Dies kann zwar einen Auslöser darstellen, aber es kamen weitere wichtige Faktoren hinzu: Absetzen der Medikamente, schwerer Streit im Betrieb mit darauf folgender Angst, den Arbeitsplatz zu verlieren.</a:t>
            </a:r>
          </a:p>
          <a:p>
            <a:pPr lvl="0" defTabSz="914400" fontAlgn="base">
              <a:spcAft>
                <a:spcPct val="0"/>
              </a:spcAft>
            </a:pPr>
            <a:endParaRPr lang="de-DE" altLang="de-DE" sz="2400" dirty="0">
              <a:solidFill>
                <a:srgbClr val="333333"/>
              </a:solidFill>
              <a:latin typeface="Calibri Light"/>
              <a:ea typeface="MS PGothic" panose="020B0600070205080204" pitchFamily="34" charset="-128"/>
            </a:endParaRP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hat das mit Psychose zu tun?</a:t>
            </a:r>
            <a:endParaRPr lang="en-US" sz="3600" dirty="0"/>
          </a:p>
        </p:txBody>
      </p:sp>
      <p:sp>
        <p:nvSpPr>
          <p:cNvPr id="4" name="Footer Placeholder 3"/>
          <p:cNvSpPr>
            <a:spLocks noGrp="1"/>
          </p:cNvSpPr>
          <p:nvPr>
            <p:ph type="ftr" sz="quarter" idx="11"/>
          </p:nvPr>
        </p:nvSpPr>
        <p:spPr/>
        <p:txBody>
          <a:bodyPr/>
          <a:lstStyle/>
          <a:p>
            <a:r>
              <a:rPr lang="de-DE">
                <a:latin typeface="Calibri Light"/>
              </a:rPr>
              <a:t>Metakognitives Training 1 - Zuschreibungsstil</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54</a:t>
            </a:fld>
            <a:endParaRPr lang="de-DE"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1 - Zuschreibungsstil</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55</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www.uke.de/mkt_app</a:t>
            </a:r>
            <a:endParaRPr lang="de-DE" sz="180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21184729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43019548"/>
              </p:ext>
            </p:extLst>
          </p:nvPr>
        </p:nvGraphicFramePr>
        <p:xfrm>
          <a:off x="408954" y="2011680"/>
          <a:ext cx="11375999" cy="444687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Source/</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CC = genutzt unter </a:t>
                      </a:r>
                      <a:r>
                        <a:rPr kumimoji="0" lang="de-DE" sz="1000" b="0" i="0" u="none" strike="noStrike" cap="none" normalizeH="0" baseline="0" dirty="0" err="1">
                          <a:ln>
                            <a:noFill/>
                          </a:ln>
                          <a:solidFill>
                            <a:srgbClr val="000000"/>
                          </a:solidFill>
                          <a:effectLst/>
                          <a:latin typeface="Calibri Light"/>
                          <a:cs typeface="Times New Roman" pitchFamily="18" charset="0"/>
                        </a:rPr>
                        <a:t>creative</a:t>
                      </a:r>
                      <a:r>
                        <a:rPr kumimoji="0" lang="de-DE" sz="1000" b="0" i="0" u="none" strike="noStrike" cap="none" normalizeH="0" baseline="0" dirty="0">
                          <a:ln>
                            <a:noFill/>
                          </a:ln>
                          <a:solidFill>
                            <a:srgbClr val="000000"/>
                          </a:solidFill>
                          <a:effectLst/>
                          <a:latin typeface="Calibri Light"/>
                          <a:cs typeface="Times New Roman" pitchFamily="18" charset="0"/>
                        </a:rPr>
                        <a:t> </a:t>
                      </a:r>
                      <a:r>
                        <a:rPr kumimoji="0" lang="de-DE" sz="1000" b="0" i="0" u="none" strike="noStrike" cap="none" normalizeH="0" baseline="0" dirty="0" err="1">
                          <a:ln>
                            <a:noFill/>
                          </a:ln>
                          <a:solidFill>
                            <a:srgbClr val="000000"/>
                          </a:solidFill>
                          <a:effectLst/>
                          <a:latin typeface="Calibri Light"/>
                          <a:cs typeface="Times New Roman" pitchFamily="18" charset="0"/>
                        </a:rPr>
                        <a:t>commons</a:t>
                      </a:r>
                      <a:r>
                        <a:rPr kumimoji="0" lang="de-DE" sz="1000" b="0" i="0" u="none" strike="noStrike" cap="none" normalizeH="0" baseline="0" dirty="0">
                          <a:ln>
                            <a:noFill/>
                          </a:ln>
                          <a:solidFill>
                            <a:srgbClr val="000000"/>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Vic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Doctor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greating</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patient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[sic]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latin typeface="Calibri Light"/>
                        </a:rPr>
                        <a:t>A doctor is</a:t>
                      </a:r>
                      <a:r>
                        <a:rPr lang="en-US" sz="1000" baseline="0" dirty="0">
                          <a:solidFill>
                            <a:srgbClr val="333333"/>
                          </a:solidFill>
                          <a:latin typeface="Calibri Light"/>
                        </a:rPr>
                        <a:t> shaking </a:t>
                      </a:r>
                      <a:r>
                        <a:rPr lang="en-US" sz="1000" dirty="0">
                          <a:solidFill>
                            <a:srgbClr val="333333"/>
                          </a:solidFill>
                          <a:latin typeface="Calibri Light"/>
                        </a:rPr>
                        <a:t>a</a:t>
                      </a:r>
                      <a:r>
                        <a:rPr lang="en-US" sz="1000" baseline="0" dirty="0">
                          <a:solidFill>
                            <a:srgbClr val="333333"/>
                          </a:solidFill>
                          <a:latin typeface="Calibri Light"/>
                        </a:rPr>
                        <a:t> patient’s hand/</a:t>
                      </a:r>
                      <a:r>
                        <a:rPr lang="en-US" sz="1000" baseline="0" dirty="0" err="1">
                          <a:solidFill>
                            <a:srgbClr val="333333"/>
                          </a:solidFill>
                          <a:latin typeface="Calibri Light"/>
                        </a:rPr>
                        <a:t>Ein</a:t>
                      </a:r>
                      <a:r>
                        <a:rPr lang="en-US" sz="1000" baseline="0" dirty="0">
                          <a:solidFill>
                            <a:srgbClr val="333333"/>
                          </a:solidFill>
                          <a:latin typeface="Calibri Light"/>
                        </a:rPr>
                        <a:t> </a:t>
                      </a:r>
                      <a:r>
                        <a:rPr lang="en-US" sz="1000" baseline="0" dirty="0" err="1">
                          <a:solidFill>
                            <a:srgbClr val="333333"/>
                          </a:solidFill>
                          <a:latin typeface="Calibri Light"/>
                        </a:rPr>
                        <a:t>Arzt</a:t>
                      </a:r>
                      <a:r>
                        <a:rPr lang="en-US" sz="1000" baseline="0" dirty="0">
                          <a:solidFill>
                            <a:srgbClr val="333333"/>
                          </a:solidFill>
                          <a:latin typeface="Calibri Light"/>
                        </a:rPr>
                        <a:t> </a:t>
                      </a:r>
                      <a:r>
                        <a:rPr lang="en-US" sz="1000" baseline="0" dirty="0" err="1">
                          <a:solidFill>
                            <a:srgbClr val="333333"/>
                          </a:solidFill>
                          <a:latin typeface="Calibri Light"/>
                        </a:rPr>
                        <a:t>schüttelt</a:t>
                      </a:r>
                      <a:r>
                        <a:rPr lang="en-US" sz="1000" baseline="0" dirty="0">
                          <a:solidFill>
                            <a:srgbClr val="333333"/>
                          </a:solidFill>
                          <a:latin typeface="Calibri Light"/>
                        </a:rPr>
                        <a:t> </a:t>
                      </a:r>
                      <a:r>
                        <a:rPr lang="en-US" sz="1000" baseline="0" dirty="0" err="1">
                          <a:solidFill>
                            <a:srgbClr val="333333"/>
                          </a:solidFill>
                          <a:latin typeface="Calibri Light"/>
                        </a:rPr>
                        <a:t>einem</a:t>
                      </a:r>
                      <a:r>
                        <a:rPr lang="en-US" sz="1000" baseline="0" dirty="0">
                          <a:solidFill>
                            <a:srgbClr val="333333"/>
                          </a:solidFill>
                          <a:latin typeface="Calibri Light"/>
                        </a:rPr>
                        <a:t> </a:t>
                      </a:r>
                      <a:r>
                        <a:rPr lang="en-US" sz="1000" baseline="0" dirty="0" err="1">
                          <a:solidFill>
                            <a:srgbClr val="333333"/>
                          </a:solidFill>
                          <a:latin typeface="Calibri Light"/>
                        </a:rPr>
                        <a:t>Patienten</a:t>
                      </a:r>
                      <a:r>
                        <a:rPr lang="en-US" sz="1000" baseline="0" dirty="0">
                          <a:solidFill>
                            <a:srgbClr val="333333"/>
                          </a:solidFill>
                          <a:latin typeface="Calibri Light"/>
                        </a:rPr>
                        <a:t> die Hand </a:t>
                      </a:r>
                      <a:endParaRPr kumimoji="0" lang="de-DE" sz="10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Benny-Kristin Fischer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Anfertigung</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für</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das MKT; ©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Arbeitsgruppe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Neuropsychologie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Various motives: pupil, ice hockey player/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Verschiedene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Motive: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Schüler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Eishockeyspieler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Bdunnette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DSCF0486</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is talking behind your back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wispering</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Freundin hat hinter Ihrem Rücken geredet (flüstern)</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rileyroxx</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Job Interview #2</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You are invited for a job interview (man dressed in grey shirt + tie)/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Vorstellungsgespräch (Mann in schwarzem Hemd u. Krawatte)</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bre pettis</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This is what the webcam sees through a peephole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is unpleasantly surprised by your spontaneous visit (man in a spyhole)/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Eine Freundin ist von ihrem Besuch unangenehm überrascht (Mann im Spion)</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yanec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laughter workshop</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Other people laugh while you are talking (celebration)/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 fangen an zu lachen, während Sie reden (Feier)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Heidi Wittwer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schreiende Hand</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Screaming hand/Schreiende Hand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zen</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zen driving home - day 14</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gives you a lift home (man in the car)/ </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hat sie nach Hause gefahren (Mann im Auto) </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Jswieringa</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Quarter Past three</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did not show up for a meeting with you (clock)/</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versetzt sie (Wanduhr)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t>Metakognitives Training 1 - Zuschreibungsstil</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25723499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1536739309"/>
              </p:ext>
            </p:extLst>
          </p:nvPr>
        </p:nvGraphicFramePr>
        <p:xfrm>
          <a:off x="408954" y="2011680"/>
          <a:ext cx="11375999" cy="364845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Source/</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CC = genutzt unter </a:t>
                      </a:r>
                      <a:r>
                        <a:rPr kumimoji="0" lang="de-DE" sz="1000" b="0" i="0" u="none" strike="noStrike" cap="none" normalizeH="0" baseline="0" dirty="0" err="1">
                          <a:ln>
                            <a:noFill/>
                          </a:ln>
                          <a:solidFill>
                            <a:srgbClr val="000000"/>
                          </a:solidFill>
                          <a:effectLst/>
                          <a:latin typeface="Calibri Light"/>
                          <a:cs typeface="Times New Roman" pitchFamily="18" charset="0"/>
                        </a:rPr>
                        <a:t>creative</a:t>
                      </a:r>
                      <a:r>
                        <a:rPr kumimoji="0" lang="de-DE" sz="1000" b="0" i="0" u="none" strike="noStrike" cap="none" normalizeH="0" baseline="0" dirty="0">
                          <a:ln>
                            <a:noFill/>
                          </a:ln>
                          <a:solidFill>
                            <a:srgbClr val="000000"/>
                          </a:solidFill>
                          <a:effectLst/>
                          <a:latin typeface="Calibri Light"/>
                          <a:cs typeface="Times New Roman" pitchFamily="18" charset="0"/>
                        </a:rPr>
                        <a:t> </a:t>
                      </a:r>
                      <a:r>
                        <a:rPr kumimoji="0" lang="de-DE" sz="1000" b="0" i="0" u="none" strike="noStrike" cap="none" normalizeH="0" baseline="0" dirty="0" err="1">
                          <a:ln>
                            <a:noFill/>
                          </a:ln>
                          <a:solidFill>
                            <a:srgbClr val="000000"/>
                          </a:solidFill>
                          <a:effectLst/>
                          <a:latin typeface="Calibri Light"/>
                          <a:cs typeface="Times New Roman" pitchFamily="18" charset="0"/>
                        </a:rPr>
                        <a:t>commons</a:t>
                      </a:r>
                      <a:r>
                        <a:rPr kumimoji="0" lang="de-DE" sz="1000" b="0" i="0" u="none" strike="noStrike" cap="none" normalizeH="0" baseline="0" dirty="0">
                          <a:ln>
                            <a:noFill/>
                          </a:ln>
                          <a:solidFill>
                            <a:srgbClr val="000000"/>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Rocketjim54</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mail box</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Postcard (mailbox)/</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Postkarte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Briefkasten</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trekguy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rear view side mirror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car has been driving behind you for some time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rearview</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mirror of the car)/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Wagen fährt längere Zeit hinter ihnen her (Rückspiegel e. Autos)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Jamoker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Missed The Bus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Bus passing by/</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Der Bus fährt weg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wine II</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neighbour invited you for a drink (Glass of white wine)/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Nachbar hat sie auf ein Gläschen eingeladen (Glas m. Weiswein)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heater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Commute (reading gang signs)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Reading the newspaper/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Zeitungsleser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Katrin Ze.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enttäuscht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thinks you are unfair/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findet sie unfair (in der Ecke kauernde Frau)</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judge mental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Fluoride uncertainty Theory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thinks you are smart (Albert Einstein)/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findet sie klug (Einstein)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r>
              <a:rPr lang="de-DE"/>
              <a:t>Metakognitives Training 1 - Zuschreibungsstil</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62286486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4480</Words>
  <Application>Microsoft Office PowerPoint</Application>
  <PresentationFormat>Benutzerdefiniert</PresentationFormat>
  <Paragraphs>699</Paragraphs>
  <Slides>57</Slides>
  <Notes>56</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57</vt:i4>
      </vt:variant>
    </vt:vector>
  </HeadingPairs>
  <TitlesOfParts>
    <vt:vector size="67" baseType="lpstr">
      <vt:lpstr>Arial</vt:lpstr>
      <vt:lpstr>Calibri</vt:lpstr>
      <vt:lpstr>Calibri Light</vt:lpstr>
      <vt:lpstr>Old English Text MT</vt:lpstr>
      <vt:lpstr>Symbol</vt:lpstr>
      <vt:lpstr>Times New Roman</vt:lpstr>
      <vt:lpstr>Verdana</vt:lpstr>
      <vt:lpstr>Wingdings</vt:lpstr>
      <vt:lpstr>Wingdings</vt:lpstr>
      <vt:lpstr>UKE_PPT-Vorlage_16zu9</vt:lpstr>
      <vt:lpstr>MKT 1 B – Zuschreibungsstil</vt:lpstr>
      <vt:lpstr>Zuschreibungsstil</vt:lpstr>
      <vt:lpstr>Zuschreibungsstil</vt:lpstr>
      <vt:lpstr>Zuschreibungsstil</vt:lpstr>
      <vt:lpstr>Gründe</vt:lpstr>
      <vt:lpstr>Gründe</vt:lpstr>
      <vt:lpstr>Gründe</vt:lpstr>
      <vt:lpstr>Zuschreibung</vt:lpstr>
      <vt:lpstr>Sie verlassen das Krankenhaus nahezu symptomfrei.</vt:lpstr>
      <vt:lpstr>Sie verlassen das Krankenhaus nahezu symptomfrei.</vt:lpstr>
      <vt:lpstr>Sie verlassen das Krankenhaus nahezu symptomfrei.</vt:lpstr>
      <vt:lpstr>Sie verlassen das Krankenhaus nahezu symptomfrei.</vt:lpstr>
      <vt:lpstr>Sie verlassen das Krankenhaus nahezu symptomfrei.</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positive Ereignisse!</vt:lpstr>
      <vt:lpstr>Konsequenzen bestimmter Zuschreibungsstile für positive Ereignisse!</vt:lpstr>
      <vt:lpstr>Konsequenzen bestimmter Zuschreibungsstile für positive Ereignisse!</vt:lpstr>
      <vt:lpstr>Konsequenzen bestimmter Zuschreibungsstile für positive Ereignisse!</vt:lpstr>
      <vt:lpstr>Konsequenzen bestimmter Zuschreibungsstile für positive Ereignisse!</vt:lpstr>
      <vt:lpstr>Was soll das Ganze?</vt:lpstr>
      <vt:lpstr>Was soll das Ganze?</vt:lpstr>
      <vt:lpstr>Wie einseitiges Zuschreiben Fehleinschätzungen während der Psychose begünstigt – Beispiele</vt:lpstr>
      <vt:lpstr>Zuschreibungsstil</vt:lpstr>
      <vt:lpstr>Eine Freundin hat hinter Ihrem Rücken über Sie geredet.</vt:lpstr>
      <vt:lpstr>Man lädt Sie zu einem Vorstellungsgespräch ein.</vt:lpstr>
      <vt:lpstr>Eine Freundin ist von Ihrem spontanen Besuch unangenehm überrascht.</vt:lpstr>
      <vt:lpstr>Andere fangen an zu lachen, während Sie reden.</vt:lpstr>
      <vt:lpstr>Schlagen Sie eigene Beispiele vor!</vt:lpstr>
      <vt:lpstr>Eine innere Stimme sagt Ihnen, dass Sie nichts taugen.</vt:lpstr>
      <vt:lpstr>Eine innere Stimme sagt Ihnen, dass Sie nichts taugen.</vt:lpstr>
      <vt:lpstr>Eine innere Stimme sagt Ihnen, dass Sie nichts taugen.</vt:lpstr>
      <vt:lpstr>Stimmenhören Eigene Gedanken oder ferngesteuert? Pro und Contra</vt:lpstr>
      <vt:lpstr>Stimmenhören Eigene Gedanken oder ferngesteuert? Pro und Contra</vt:lpstr>
      <vt:lpstr>Stimmenhören Eigene Gedanken oder ferngesteuert? Pro und Contra</vt:lpstr>
      <vt:lpstr>Stimmenhören Eigene Gedanken oder ferngesteuert? Pro und Contra</vt:lpstr>
      <vt:lpstr>Stimmenhören Eigene Gedanken oder ferngesteuert? Pro und Contra</vt:lpstr>
      <vt:lpstr>Ein Freund hat Sie nach Hause gefahren.</vt:lpstr>
      <vt:lpstr>Ein Freund versetzt Sie.</vt:lpstr>
      <vt:lpstr>Ein Freund hat Ihnen keine Postkarte aus dem Urlaub geschickt.</vt:lpstr>
      <vt:lpstr>Ein Auto fährt längere Zeit hinter Ihnen her.</vt:lpstr>
      <vt:lpstr>Der Bus, den Sie nehmen wollten, fährt Ihnen direkt vor der Nase weg.</vt:lpstr>
      <vt:lpstr>Ihr Nachbar hat Sie auf ein Gläschen zu sich eingeladen.</vt:lpstr>
      <vt:lpstr>Vor Ihrer Haustür steht seit längerer Zeit ein Mann, der Zeitung liest.</vt:lpstr>
      <vt:lpstr>Ein Freund findet Sie unfair.</vt:lpstr>
      <vt:lpstr>Ein Freund findet Sie klug.</vt:lpstr>
      <vt:lpstr>Übertragung auf den Alltag</vt:lpstr>
      <vt:lpstr>Übertragung auf den Alltag</vt:lpstr>
      <vt:lpstr>Übertragung auf den Alltag</vt:lpstr>
      <vt:lpstr>Was hat das mit Psychose zu tun?</vt:lpstr>
      <vt:lpstr>Was hat das mit Psychose zu tun?</vt:lpstr>
      <vt:lpstr>Vielen Dank für Ihre Aufmerksamkeit!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Luca Hoyer</cp:lastModifiedBy>
  <cp:revision>362</cp:revision>
  <dcterms:created xsi:type="dcterms:W3CDTF">2004-10-11T13:21:01Z</dcterms:created>
  <dcterms:modified xsi:type="dcterms:W3CDTF">2022-12-22T12:34:04Z</dcterms:modified>
</cp:coreProperties>
</file>