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90" r:id="rId1"/>
    <p:sldMasterId id="2147484303" r:id="rId2"/>
    <p:sldMasterId id="2147484316" r:id="rId3"/>
    <p:sldMasterId id="2147484329" r:id="rId4"/>
  </p:sldMasterIdLst>
  <p:notesMasterIdLst>
    <p:notesMasterId r:id="rId95"/>
  </p:notesMasterIdLst>
  <p:handoutMasterIdLst>
    <p:handoutMasterId r:id="rId96"/>
  </p:handoutMasterIdLst>
  <p:sldIdLst>
    <p:sldId id="863" r:id="rId5"/>
    <p:sldId id="722" r:id="rId6"/>
    <p:sldId id="864" r:id="rId7"/>
    <p:sldId id="865" r:id="rId8"/>
    <p:sldId id="866" r:id="rId9"/>
    <p:sldId id="867" r:id="rId10"/>
    <p:sldId id="773" r:id="rId11"/>
    <p:sldId id="779" r:id="rId12"/>
    <p:sldId id="871" r:id="rId13"/>
    <p:sldId id="868" r:id="rId14"/>
    <p:sldId id="869" r:id="rId15"/>
    <p:sldId id="870" r:id="rId16"/>
    <p:sldId id="872" r:id="rId17"/>
    <p:sldId id="873" r:id="rId18"/>
    <p:sldId id="780" r:id="rId19"/>
    <p:sldId id="828" r:id="rId20"/>
    <p:sldId id="829" r:id="rId21"/>
    <p:sldId id="874" r:id="rId22"/>
    <p:sldId id="859" r:id="rId23"/>
    <p:sldId id="875" r:id="rId24"/>
    <p:sldId id="876" r:id="rId25"/>
    <p:sldId id="709" r:id="rId26"/>
    <p:sldId id="710" r:id="rId27"/>
    <p:sldId id="894" r:id="rId28"/>
    <p:sldId id="712" r:id="rId29"/>
    <p:sldId id="713" r:id="rId30"/>
    <p:sldId id="714" r:id="rId31"/>
    <p:sldId id="717" r:id="rId32"/>
    <p:sldId id="877" r:id="rId33"/>
    <p:sldId id="878" r:id="rId34"/>
    <p:sldId id="817" r:id="rId35"/>
    <p:sldId id="820" r:id="rId36"/>
    <p:sldId id="879" r:id="rId37"/>
    <p:sldId id="880" r:id="rId38"/>
    <p:sldId id="838" r:id="rId39"/>
    <p:sldId id="881" r:id="rId40"/>
    <p:sldId id="882" r:id="rId41"/>
    <p:sldId id="883" r:id="rId42"/>
    <p:sldId id="843" r:id="rId43"/>
    <p:sldId id="884" r:id="rId44"/>
    <p:sldId id="885" r:id="rId45"/>
    <p:sldId id="824" r:id="rId46"/>
    <p:sldId id="821" r:id="rId47"/>
    <p:sldId id="822" r:id="rId48"/>
    <p:sldId id="793" r:id="rId49"/>
    <p:sldId id="794" r:id="rId50"/>
    <p:sldId id="795" r:id="rId51"/>
    <p:sldId id="796" r:id="rId52"/>
    <p:sldId id="797" r:id="rId53"/>
    <p:sldId id="798" r:id="rId54"/>
    <p:sldId id="892" r:id="rId55"/>
    <p:sldId id="813" r:id="rId56"/>
    <p:sldId id="814" r:id="rId57"/>
    <p:sldId id="815" r:id="rId58"/>
    <p:sldId id="816" r:id="rId59"/>
    <p:sldId id="799" r:id="rId60"/>
    <p:sldId id="800" r:id="rId61"/>
    <p:sldId id="801" r:id="rId62"/>
    <p:sldId id="785" r:id="rId63"/>
    <p:sldId id="786" r:id="rId64"/>
    <p:sldId id="787" r:id="rId65"/>
    <p:sldId id="788" r:id="rId66"/>
    <p:sldId id="806" r:id="rId67"/>
    <p:sldId id="807" r:id="rId68"/>
    <p:sldId id="808" r:id="rId69"/>
    <p:sldId id="809" r:id="rId70"/>
    <p:sldId id="810" r:id="rId71"/>
    <p:sldId id="811" r:id="rId72"/>
    <p:sldId id="812" r:id="rId73"/>
    <p:sldId id="760" r:id="rId74"/>
    <p:sldId id="761" r:id="rId75"/>
    <p:sldId id="762" r:id="rId76"/>
    <p:sldId id="766" r:id="rId77"/>
    <p:sldId id="767" r:id="rId78"/>
    <p:sldId id="768" r:id="rId79"/>
    <p:sldId id="851" r:id="rId80"/>
    <p:sldId id="852" r:id="rId81"/>
    <p:sldId id="853" r:id="rId82"/>
    <p:sldId id="854" r:id="rId83"/>
    <p:sldId id="855" r:id="rId84"/>
    <p:sldId id="856" r:id="rId85"/>
    <p:sldId id="857" r:id="rId86"/>
    <p:sldId id="845" r:id="rId87"/>
    <p:sldId id="886" r:id="rId88"/>
    <p:sldId id="887" r:id="rId89"/>
    <p:sldId id="847" r:id="rId90"/>
    <p:sldId id="888" r:id="rId91"/>
    <p:sldId id="889" r:id="rId92"/>
    <p:sldId id="893" r:id="rId93"/>
    <p:sldId id="891" r:id="rId94"/>
  </p:sldIdLst>
  <p:sldSz cx="12195175" cy="6858000"/>
  <p:notesSz cx="7099300" cy="10234613"/>
  <p:defaultTextStyle>
    <a:defPPr>
      <a:defRPr lang="de-DE"/>
    </a:defPPr>
    <a:lvl1pPr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5pPr>
    <a:lvl6pPr marL="2286000" algn="l" defTabSz="914400" rtl="0" eaLnBrk="1" latinLnBrk="0" hangingPunct="1">
      <a:defRPr sz="2800" b="1" kern="1200">
        <a:solidFill>
          <a:schemeClr val="tx1"/>
        </a:solidFill>
        <a:latin typeface="Verdana" panose="020B0604030504040204" pitchFamily="34" charset="0"/>
        <a:ea typeface="+mn-ea"/>
        <a:cs typeface="+mn-cs"/>
      </a:defRPr>
    </a:lvl6pPr>
    <a:lvl7pPr marL="2743200" algn="l" defTabSz="914400" rtl="0" eaLnBrk="1" latinLnBrk="0" hangingPunct="1">
      <a:defRPr sz="2800" b="1" kern="1200">
        <a:solidFill>
          <a:schemeClr val="tx1"/>
        </a:solidFill>
        <a:latin typeface="Verdana" panose="020B0604030504040204" pitchFamily="34" charset="0"/>
        <a:ea typeface="+mn-ea"/>
        <a:cs typeface="+mn-cs"/>
      </a:defRPr>
    </a:lvl7pPr>
    <a:lvl8pPr marL="3200400" algn="l" defTabSz="914400" rtl="0" eaLnBrk="1" latinLnBrk="0" hangingPunct="1">
      <a:defRPr sz="2800" b="1" kern="1200">
        <a:solidFill>
          <a:schemeClr val="tx1"/>
        </a:solidFill>
        <a:latin typeface="Verdana" panose="020B0604030504040204" pitchFamily="34" charset="0"/>
        <a:ea typeface="+mn-ea"/>
        <a:cs typeface="+mn-cs"/>
      </a:defRPr>
    </a:lvl8pPr>
    <a:lvl9pPr marL="3657600" algn="l" defTabSz="914400" rtl="0" eaLnBrk="1" latinLnBrk="0" hangingPunct="1">
      <a:defRPr sz="2800" b="1"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3385">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FF0066"/>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7691" autoAdjust="0"/>
  </p:normalViewPr>
  <p:slideViewPr>
    <p:cSldViewPr>
      <p:cViewPr varScale="1">
        <p:scale>
          <a:sx n="59" d="100"/>
          <a:sy n="59" d="100"/>
        </p:scale>
        <p:origin x="940" y="76"/>
      </p:cViewPr>
      <p:guideLst>
        <p:guide orient="horz" pos="3385"/>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Lst>
  </p:outlineViewPr>
  <p:notesTextViewPr>
    <p:cViewPr>
      <p:scale>
        <a:sx n="100" d="100"/>
        <a:sy n="100" d="100"/>
      </p:scale>
      <p:origin x="0" y="0"/>
    </p:cViewPr>
  </p:notesTextViewPr>
  <p:sorterViewPr>
    <p:cViewPr>
      <p:scale>
        <a:sx n="100" d="100"/>
        <a:sy n="100" d="100"/>
      </p:scale>
      <p:origin x="0" y="264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notesMaster" Target="notesMasters/notesMaster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viewProps" Target="viewProps.xml"/></Relationships>
</file>

<file path=ppt/_rels/viewProps.xml.rels><?xml version="1.0" encoding="UTF-8" standalone="yes"?>
<Relationships xmlns="http://schemas.openxmlformats.org/package/2006/relationships"><Relationship Id="rId8" Type="http://schemas.openxmlformats.org/officeDocument/2006/relationships/slide" Target="slides/slide54.xml"/><Relationship Id="rId13" Type="http://schemas.openxmlformats.org/officeDocument/2006/relationships/slide" Target="slides/slide71.xml"/><Relationship Id="rId3" Type="http://schemas.openxmlformats.org/officeDocument/2006/relationships/slide" Target="slides/slide29.xml"/><Relationship Id="rId7" Type="http://schemas.openxmlformats.org/officeDocument/2006/relationships/slide" Target="slides/slide53.xml"/><Relationship Id="rId12" Type="http://schemas.openxmlformats.org/officeDocument/2006/relationships/slide" Target="slides/slide65.xml"/><Relationship Id="rId2" Type="http://schemas.openxmlformats.org/officeDocument/2006/relationships/slide" Target="slides/slide28.xml"/><Relationship Id="rId16" Type="http://schemas.openxmlformats.org/officeDocument/2006/relationships/slide" Target="slides/slide81.xml"/><Relationship Id="rId1" Type="http://schemas.openxmlformats.org/officeDocument/2006/relationships/slide" Target="slides/slide26.xml"/><Relationship Id="rId6" Type="http://schemas.openxmlformats.org/officeDocument/2006/relationships/slide" Target="slides/slide49.xml"/><Relationship Id="rId11" Type="http://schemas.openxmlformats.org/officeDocument/2006/relationships/slide" Target="slides/slide64.xml"/><Relationship Id="rId5" Type="http://schemas.openxmlformats.org/officeDocument/2006/relationships/slide" Target="slides/slide46.xml"/><Relationship Id="rId15" Type="http://schemas.openxmlformats.org/officeDocument/2006/relationships/slide" Target="slides/slide80.xml"/><Relationship Id="rId10" Type="http://schemas.openxmlformats.org/officeDocument/2006/relationships/slide" Target="slides/slide61.xml"/><Relationship Id="rId4" Type="http://schemas.openxmlformats.org/officeDocument/2006/relationships/slide" Target="slides/slide30.xml"/><Relationship Id="rId9" Type="http://schemas.openxmlformats.org/officeDocument/2006/relationships/slide" Target="slides/slide60.xml"/><Relationship Id="rId14" Type="http://schemas.openxmlformats.org/officeDocument/2006/relationships/slide" Target="slides/slide7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4A46F8C7-6B32-488D-9EFC-6C55E42B28A4}" type="slidenum">
              <a:rPr lang="en-GB" altLang="de-DE"/>
              <a:pPr>
                <a:defRPr/>
              </a:pPr>
              <a:t>‹Nr.›</a:t>
            </a:fld>
            <a:endParaRPr lang="en-GB" altLang="de-DE"/>
          </a:p>
        </p:txBody>
      </p:sp>
    </p:spTree>
    <p:extLst>
      <p:ext uri="{BB962C8B-B14F-4D97-AF65-F5344CB8AC3E}">
        <p14:creationId xmlns:p14="http://schemas.microsoft.com/office/powerpoint/2010/main" val="18639685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9424C2B3-DB4D-4E6A-A529-5F825DA1EF6B}" type="slidenum">
              <a:rPr lang="en-US" altLang="de-DE"/>
              <a:pPr>
                <a:defRPr/>
              </a:pPr>
              <a:t>‹Nr.›</a:t>
            </a:fld>
            <a:endParaRPr lang="en-US" altLang="de-DE"/>
          </a:p>
        </p:txBody>
      </p:sp>
    </p:spTree>
    <p:extLst>
      <p:ext uri="{BB962C8B-B14F-4D97-AF65-F5344CB8AC3E}">
        <p14:creationId xmlns:p14="http://schemas.microsoft.com/office/powerpoint/2010/main" val="35227868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AF1BD1-E837-4BCE-BC6A-D9424C1BA32E}" type="slidenum">
              <a:rPr lang="en-US" altLang="de-DE" sz="1300" smtClean="0"/>
              <a:pPr>
                <a:spcBef>
                  <a:spcPct val="0"/>
                </a:spcBef>
              </a:pPr>
              <a:t>7</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026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01141F-7FC2-480F-8577-67F84FA60048}" type="slidenum">
              <a:rPr lang="en-US" altLang="de-DE" sz="1300" smtClean="0"/>
              <a:pPr>
                <a:spcBef>
                  <a:spcPct val="0"/>
                </a:spcBef>
              </a:pPr>
              <a:t>15</a:t>
            </a:fld>
            <a:endParaRPr lang="en-US" altLang="de-DE" sz="1300"/>
          </a:p>
        </p:txBody>
      </p:sp>
      <p:sp>
        <p:nvSpPr>
          <p:cNvPr id="47107" name="Rectangle 2050"/>
          <p:cNvSpPr>
            <a:spLocks noGrp="1" noRot="1" noChangeAspect="1" noChangeArrowheads="1" noTextEdit="1"/>
          </p:cNvSpPr>
          <p:nvPr>
            <p:ph type="sldImg"/>
          </p:nvPr>
        </p:nvSpPr>
        <p:spPr>
          <a:xfrm>
            <a:off x="138113" y="768350"/>
            <a:ext cx="6823075" cy="3836988"/>
          </a:xfrm>
          <a:ln/>
        </p:spPr>
      </p:sp>
      <p:sp>
        <p:nvSpPr>
          <p:cNvPr id="471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774922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D89AF4-7761-4AC3-97AD-AAC550C29BD6}"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9700" y="768350"/>
            <a:ext cx="6821488"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ndParaRPr>
          </a:p>
        </p:txBody>
      </p:sp>
    </p:spTree>
    <p:extLst>
      <p:ext uri="{BB962C8B-B14F-4D97-AF65-F5344CB8AC3E}">
        <p14:creationId xmlns:p14="http://schemas.microsoft.com/office/powerpoint/2010/main" val="3227694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B5F7E8-C85F-4853-83DC-9D4340BC512A}"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869037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B5F7E8-C85F-4853-83DC-9D4340BC512A}" type="slidenum">
              <a:rPr lang="en-US" altLang="de-DE" sz="1300" smtClean="0"/>
              <a:pPr>
                <a:spcBef>
                  <a:spcPct val="0"/>
                </a:spcBef>
              </a:pPr>
              <a:t>18</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869037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109E8-23D5-40D5-82F8-4DC0539CF0D7}" type="slidenum">
              <a:rPr lang="en-US" altLang="de-DE" sz="1300" smtClean="0"/>
              <a:pPr>
                <a:spcBef>
                  <a:spcPct val="0"/>
                </a:spcBef>
              </a:pPr>
              <a:t>19</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64547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109E8-23D5-40D5-82F8-4DC0539CF0D7}" type="slidenum">
              <a:rPr lang="en-US" altLang="de-DE" sz="1300" smtClean="0"/>
              <a:pPr>
                <a:spcBef>
                  <a:spcPct val="0"/>
                </a:spcBef>
              </a:pPr>
              <a:t>20</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64547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109E8-23D5-40D5-82F8-4DC0539CF0D7}"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64547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CBD4C0-74E1-42EB-BE30-757D44C3F565}"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04274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7ABBC2-4F47-4F35-8D30-C02F29C40BDF}" type="slidenum">
              <a:rPr lang="en-US" altLang="de-DE" sz="1300" smtClean="0"/>
              <a:pPr>
                <a:spcBef>
                  <a:spcPct val="0"/>
                </a:spcBef>
              </a:pPr>
              <a:t>23</a:t>
            </a:fld>
            <a:endParaRPr lang="en-US" altLang="de-DE" sz="1300"/>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63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43992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7ABBC2-4F47-4F35-8D30-C02F29C40BDF}" type="slidenum">
              <a:rPr lang="en-US" altLang="de-DE" sz="1300" smtClean="0"/>
              <a:pPr>
                <a:spcBef>
                  <a:spcPct val="0"/>
                </a:spcBef>
              </a:pPr>
              <a:t>24</a:t>
            </a:fld>
            <a:endParaRPr lang="en-US" altLang="de-DE" sz="1300"/>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63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6561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9C1D4E-E77D-4E08-9531-15B5736FF07C}" type="slidenum">
              <a:rPr lang="en-US" altLang="de-DE" sz="1300" smtClean="0"/>
              <a:pPr>
                <a:spcBef>
                  <a:spcPct val="0"/>
                </a:spcBef>
              </a:pPr>
              <a:t>25</a:t>
            </a:fld>
            <a:endParaRPr lang="en-US" altLang="de-DE" sz="1300"/>
          </a:p>
        </p:txBody>
      </p:sp>
      <p:sp>
        <p:nvSpPr>
          <p:cNvPr id="67587" name="Rectangle 1026"/>
          <p:cNvSpPr>
            <a:spLocks noGrp="1" noRot="1" noChangeAspect="1" noChangeArrowheads="1" noTextEdit="1"/>
          </p:cNvSpPr>
          <p:nvPr>
            <p:ph type="sldImg"/>
          </p:nvPr>
        </p:nvSpPr>
        <p:spPr>
          <a:xfrm>
            <a:off x="138113" y="768350"/>
            <a:ext cx="6823075" cy="3836988"/>
          </a:xfrm>
          <a:ln/>
        </p:spPr>
      </p:sp>
      <p:sp>
        <p:nvSpPr>
          <p:cNvPr id="675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90091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4BD943-60ED-4E84-8F8E-82E6853997F4}"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94201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7EA9C4-B33D-4456-9270-C6951DEA703D}"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91715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00C36-426C-4700-8007-F23EBF1F2B43}" type="slidenum">
              <a:rPr lang="en-US" altLang="de-DE" sz="1300" smtClean="0"/>
              <a:pPr>
                <a:spcBef>
                  <a:spcPct val="0"/>
                </a:spcBef>
              </a:pPr>
              <a:t>28</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0432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00C36-426C-4700-8007-F23EBF1F2B43}" type="slidenum">
              <a:rPr lang="en-US" altLang="de-DE" sz="1300" smtClean="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0432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00C36-426C-4700-8007-F23EBF1F2B43}"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0432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BA6D56-F9F8-499E-AC90-51955E7D56C0}" type="slidenum">
              <a:rPr lang="en-US" altLang="de-DE" sz="1300" smtClean="0"/>
              <a:pPr>
                <a:spcBef>
                  <a:spcPct val="0"/>
                </a:spcBef>
              </a:pPr>
              <a:t>31</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50602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E26CF0-3E0C-44B0-B5FE-305EF0603737}" type="slidenum">
              <a:rPr lang="en-US" altLang="de-DE" sz="1300" smtClean="0"/>
              <a:pPr>
                <a:spcBef>
                  <a:spcPct val="0"/>
                </a:spcBef>
              </a:pPr>
              <a:t>32</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9546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E26CF0-3E0C-44B0-B5FE-305EF0603737}" type="slidenum">
              <a:rPr lang="en-US" altLang="de-DE" sz="1300" smtClean="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9546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E26CF0-3E0C-44B0-B5FE-305EF0603737}" type="slidenum">
              <a:rPr lang="en-US" altLang="de-DE" sz="1300" smtClean="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9546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35</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36</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4A1BB-7362-41CF-92E1-B7F61EE0FA55}" type="slidenum">
              <a:rPr lang="en-US" altLang="de-DE" sz="1300" smtClean="0"/>
              <a:pPr>
                <a:spcBef>
                  <a:spcPct val="0"/>
                </a:spcBef>
              </a:pPr>
              <a:t>39</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31794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4A1BB-7362-41CF-92E1-B7F61EE0FA55}" type="slidenum">
              <a:rPr lang="en-US" altLang="de-DE" sz="1300" smtClean="0"/>
              <a:pPr>
                <a:spcBef>
                  <a:spcPct val="0"/>
                </a:spcBef>
              </a:pPr>
              <a:t>40</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31794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4A1BB-7362-41CF-92E1-B7F61EE0FA55}"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31794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BF466C-7FE1-4157-9D00-04B935AF1BF7}" type="slidenum">
              <a:rPr lang="en-US" altLang="de-DE" sz="1300" smtClean="0"/>
              <a:pPr>
                <a:spcBef>
                  <a:spcPct val="0"/>
                </a:spcBef>
              </a:pPr>
              <a:t>42</a:t>
            </a:fld>
            <a:endParaRPr lang="en-US"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en-US" altLang="de-DE" dirty="0">
              <a:latin typeface="Arial" panose="020B0604020202020204" pitchFamily="34" charset="0"/>
            </a:endParaRPr>
          </a:p>
        </p:txBody>
      </p:sp>
    </p:spTree>
    <p:extLst>
      <p:ext uri="{BB962C8B-B14F-4D97-AF65-F5344CB8AC3E}">
        <p14:creationId xmlns:p14="http://schemas.microsoft.com/office/powerpoint/2010/main" val="23688675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602EC8-3556-4C80-BE62-2A50E098334F}" type="slidenum">
              <a:rPr lang="en-US" altLang="de-DE" sz="1300" smtClean="0"/>
              <a:pPr>
                <a:spcBef>
                  <a:spcPct val="0"/>
                </a:spcBef>
              </a:pPr>
              <a:t>43</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13622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33B841-7ECF-4E12-90D8-36E7C681E085}"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482803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6AA1AC-2E9A-4B7F-8366-60097A5DADEA}"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36334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83EB60-3447-40B9-ABED-ABF6EA5B39BC}" type="slidenum">
              <a:rPr lang="en-US" altLang="de-DE" sz="1300" smtClean="0"/>
              <a:pPr>
                <a:spcBef>
                  <a:spcPct val="0"/>
                </a:spcBef>
              </a:pPr>
              <a:t>46</a:t>
            </a:fld>
            <a:endParaRPr lang="en-US" altLang="de-DE" sz="1300"/>
          </a:p>
        </p:txBody>
      </p:sp>
      <p:sp>
        <p:nvSpPr>
          <p:cNvPr id="110595" name="Rectangle 3074"/>
          <p:cNvSpPr>
            <a:spLocks noGrp="1" noRot="1" noChangeAspect="1" noChangeArrowheads="1" noTextEdit="1"/>
          </p:cNvSpPr>
          <p:nvPr>
            <p:ph type="sldImg"/>
          </p:nvPr>
        </p:nvSpPr>
        <p:spPr>
          <a:xfrm>
            <a:off x="138113" y="768350"/>
            <a:ext cx="6823075" cy="3836988"/>
          </a:xfrm>
          <a:ln/>
        </p:spPr>
      </p:sp>
      <p:sp>
        <p:nvSpPr>
          <p:cNvPr id="11059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43284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6366FD-5AF9-4B6F-8DAC-AD4D5A084904}" type="slidenum">
              <a:rPr lang="en-US" altLang="de-DE" sz="1300" smtClean="0"/>
              <a:pPr>
                <a:spcBef>
                  <a:spcPct val="0"/>
                </a:spcBef>
              </a:pPr>
              <a:t>47</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85530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C1C6E7-3E08-4800-9F50-94ADDC2C3DA2}" type="slidenum">
              <a:rPr lang="en-US" altLang="de-DE" sz="1300" smtClean="0"/>
              <a:pPr>
                <a:spcBef>
                  <a:spcPct val="0"/>
                </a:spcBef>
              </a:pPr>
              <a:t>48</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09968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F6FA23-B07A-4C4C-A435-4D578C8158E0}" type="slidenum">
              <a:rPr lang="en-US" altLang="de-DE" sz="1300" smtClean="0"/>
              <a:pPr>
                <a:spcBef>
                  <a:spcPct val="0"/>
                </a:spcBef>
              </a:pPr>
              <a:t>49</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017904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85107B-8759-4BE7-BF24-9564C87F3A52}" type="slidenum">
              <a:rPr lang="en-US" altLang="de-DE" sz="1300" smtClean="0"/>
              <a:pPr>
                <a:spcBef>
                  <a:spcPct val="0"/>
                </a:spcBef>
              </a:pPr>
              <a:t>50</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33839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83BE19-CE49-4569-8E61-E3B1CB8CB38B}"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64283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A0BE67-C859-4B6A-8B3E-1F32AB871139}"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296138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882B5D-1622-4081-A0C7-42F918E6117E}"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642979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24B5FD-B401-4DCC-9CEF-28EE1D1A91E7}"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48083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78E5F9-0205-485A-AFCF-53E7A5E0E108}"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2937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2919FD-98FF-4E09-AF9D-67FAD7AC7EFD}"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157424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5BBB52-A60B-4CF8-BB15-EE135D39D0A4}"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1249131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56214E-7604-4A7C-BCD8-6D17644A5A50}"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15819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AD8DF4-ECC4-49EE-92C6-248235A5B317}"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723823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6FE964-1905-4EF7-A79E-6FAA62C64C48}"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4649424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4F3128-8EB7-45EF-8EAF-651BAE90F3BB}"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50676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5BD473-E335-4755-BC09-73B59DC00486}"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15685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75FAD1-7554-4916-B469-3B7AE76E013B}"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1427845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3C335C-17EE-41C4-B106-6E4FED7A682E}"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0302153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3770C4-F55B-4B31-A682-CEB66A4F85FF}" type="slidenum">
              <a:rPr lang="en-US" altLang="de-DE" sz="1300" smtClean="0"/>
              <a:pPr>
                <a:spcBef>
                  <a:spcPct val="0"/>
                </a:spcBef>
              </a:pPr>
              <a:t>66</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38054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2B1C61-605C-4211-A55C-900BCE704309}"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65394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7978F2-2B1F-453C-B41D-975020BEAFD4}"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6550461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D4EA19-CB99-4452-8A08-630E04A87969}"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546550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69FD1-6818-4A45-8F48-9AFD99A35B90}"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0048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A92138-F693-4946-A6AF-E24EEDA86A0C}"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2790417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A77781-74FC-497F-9109-3943DEF88BC8}"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3530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1BBFCB-1311-42FE-A158-9423211852BE}"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3495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2AEC4B-AE66-45A1-AF79-62D015DBEABA}"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137133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60E1F5-ECAD-4810-8C60-5FD623AF15F3}" type="slidenum">
              <a:rPr lang="en-US" altLang="de-DE" sz="1300" smtClean="0"/>
              <a:pPr>
                <a:spcBef>
                  <a:spcPct val="0"/>
                </a:spcBef>
              </a:pPr>
              <a:t>75</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06377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F5BE62-E556-4A69-BB15-34681C22DB9D}" type="slidenum">
              <a:rPr lang="en-US" altLang="de-DE" sz="1300" smtClean="0"/>
              <a:pPr>
                <a:spcBef>
                  <a:spcPct val="0"/>
                </a:spcBef>
              </a:pPr>
              <a:t>76</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73519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2EB77F-CA07-4452-B01E-4228127B4A00}" type="slidenum">
              <a:rPr lang="en-US" altLang="de-DE" sz="1300" smtClean="0"/>
              <a:pPr>
                <a:spcBef>
                  <a:spcPct val="0"/>
                </a:spcBef>
              </a:pPr>
              <a:t>77</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94933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F3885F-4D30-455D-A34E-45AF99EEBA66}" type="slidenum">
              <a:rPr lang="en-US" altLang="de-DE" sz="1300" smtClean="0"/>
              <a:pPr>
                <a:spcBef>
                  <a:spcPct val="0"/>
                </a:spcBef>
              </a:pPr>
              <a:t>78</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51136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6C9A71-8E99-448E-BAAA-C1A05BE20E2C}" type="slidenum">
              <a:rPr lang="en-US" altLang="de-DE" sz="1300" smtClean="0"/>
              <a:pPr>
                <a:spcBef>
                  <a:spcPct val="0"/>
                </a:spcBef>
              </a:pPr>
              <a:t>79</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7057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7D6259-4E76-42B4-8097-7FB635977CB0}" type="slidenum">
              <a:rPr lang="en-US" altLang="de-DE" sz="1300" smtClean="0"/>
              <a:pPr>
                <a:spcBef>
                  <a:spcPct val="0"/>
                </a:spcBef>
              </a:pPr>
              <a:t>80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8401071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AF99FD-07A6-4B3E-AE17-5633C5D75717}" type="slidenum">
              <a:rPr lang="en-US" altLang="de-DE" sz="1300" smtClean="0"/>
              <a:pPr>
                <a:spcBef>
                  <a:spcPct val="0"/>
                </a:spcBef>
              </a:pPr>
              <a:t>81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47270463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DD9F99-D49F-4DD1-B949-99F346C5CD15}" type="slidenum">
              <a:rPr lang="en-US" altLang="de-DE" sz="1300" smtClean="0"/>
              <a:pPr>
                <a:spcBef>
                  <a:spcPct val="0"/>
                </a:spcBef>
              </a:pPr>
              <a:t>82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647262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5F451-692A-42A0-A0DD-65540C32345C}" type="slidenum">
              <a:rPr lang="en-US" altLang="de-DE" sz="1300" smtClean="0"/>
              <a:pPr>
                <a:spcBef>
                  <a:spcPct val="0"/>
                </a:spcBef>
              </a:pPr>
              <a:t>83</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3384051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5F451-692A-42A0-A0DD-65540C32345C}" type="slidenum">
              <a:rPr lang="en-US" altLang="de-DE" sz="1300" smtClean="0"/>
              <a:pPr>
                <a:spcBef>
                  <a:spcPct val="0"/>
                </a:spcBef>
              </a:pPr>
              <a:t>84</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3384051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5F451-692A-42A0-A0DD-65540C32345C}" type="slidenum">
              <a:rPr lang="en-US" altLang="de-DE" sz="1300" smtClean="0"/>
              <a:pPr>
                <a:spcBef>
                  <a:spcPct val="0"/>
                </a:spcBef>
              </a:pPr>
              <a:t>85</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338405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4B0DF-A50A-4AF9-8D22-3B83E2EA5451}" type="slidenum">
              <a:rPr lang="en-US" altLang="de-DE" sz="1300" smtClean="0"/>
              <a:pPr>
                <a:spcBef>
                  <a:spcPct val="0"/>
                </a:spcBef>
              </a:pPr>
              <a:t>86</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5248907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4B0DF-A50A-4AF9-8D22-3B83E2EA5451}" type="slidenum">
              <a:rPr lang="en-US" altLang="de-DE" sz="1300" smtClean="0"/>
              <a:pPr>
                <a:spcBef>
                  <a:spcPct val="0"/>
                </a:spcBef>
              </a:pPr>
              <a:t>87</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524890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4B0DF-A50A-4AF9-8D22-3B83E2EA5451}" type="slidenum">
              <a:rPr lang="en-US" altLang="de-DE" sz="1300" smtClean="0"/>
              <a:pPr>
                <a:spcBef>
                  <a:spcPct val="0"/>
                </a:spcBef>
              </a:pPr>
              <a:t>88</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5248907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90</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5.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5 - Gedächtnis</a:t>
            </a:r>
          </a:p>
        </p:txBody>
      </p:sp>
      <p:sp>
        <p:nvSpPr>
          <p:cNvPr id="4" name="Slide Number Placeholder 3"/>
          <p:cNvSpPr>
            <a:spLocks noGrp="1"/>
          </p:cNvSpPr>
          <p:nvPr>
            <p:ph type="sldNum" sz="quarter" idx="12"/>
          </p:nvPr>
        </p:nvSpPr>
        <p:spPr bwMode="gray"/>
        <p:txBody>
          <a:bodyPr/>
          <a:lstStyle/>
          <a:p>
            <a:pPr>
              <a:defRPr/>
            </a:pPr>
            <a:fld id="{C2DAD06C-4B78-492C-94CB-94A2A5F2A9B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65F94A08-0EB8-4D42-9C9A-E0F2C506AA9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11DA1428-26A9-4A44-9538-A486632C02EE}"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5 - Gedächtnis</a:t>
            </a:r>
          </a:p>
        </p:txBody>
      </p:sp>
      <p:sp>
        <p:nvSpPr>
          <p:cNvPr id="5" name="Slide Number Placeholder 4"/>
          <p:cNvSpPr>
            <a:spLocks noGrp="1"/>
          </p:cNvSpPr>
          <p:nvPr>
            <p:ph type="sldNum" sz="quarter" idx="12"/>
          </p:nvPr>
        </p:nvSpPr>
        <p:spPr bwMode="gray"/>
        <p:txBody>
          <a:bodyPr/>
          <a:lstStyle/>
          <a:p>
            <a:pPr>
              <a:defRPr/>
            </a:pPr>
            <a:fld id="{38E89BAF-7B30-4275-A4F8-3E3739FD1BAF}"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5 - Gedächtnis</a:t>
            </a:r>
          </a:p>
        </p:txBody>
      </p:sp>
      <p:sp>
        <p:nvSpPr>
          <p:cNvPr id="4" name="Slide Number Placeholder 3"/>
          <p:cNvSpPr>
            <a:spLocks noGrp="1"/>
          </p:cNvSpPr>
          <p:nvPr>
            <p:ph type="sldNum" sz="quarter" idx="12"/>
          </p:nvPr>
        </p:nvSpPr>
        <p:spPr bwMode="gray"/>
        <p:txBody>
          <a:bodyPr/>
          <a:lstStyle/>
          <a:p>
            <a:pPr>
              <a:defRPr/>
            </a:pPr>
            <a:fld id="{29BB5983-1BF8-4939-9C2B-DC95FD15702E}"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4492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853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316657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01218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19646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935162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2784766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007879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87101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9692353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3335721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37630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7919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9683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e-DE" altLang="de-DE" sz="1000" b="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124295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3796133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Metakognitives Training 5 - Gedächtnis</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891919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17149493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35851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0220924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5387485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33501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329048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40905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13454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44066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3106568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7488431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30944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26337654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4737804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358972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2022333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1105590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1648085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9801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9.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2DAD06C-4B78-492C-94CB-94A2A5F2A9B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95" r:id="rId5"/>
    <p:sldLayoutId id="2147484296" r:id="rId6"/>
    <p:sldLayoutId id="2147484297" r:id="rId7"/>
    <p:sldLayoutId id="2147484298" r:id="rId8"/>
    <p:sldLayoutId id="2147484299" r:id="rId9"/>
    <p:sldLayoutId id="2147484300" r:id="rId10"/>
    <p:sldLayoutId id="2147484301" r:id="rId11"/>
    <p:sldLayoutId id="214748430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ea typeface="ＭＳ Ｐゴシック" panose="020B0600070205080204" pitchFamily="34" charset="-128"/>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ea typeface="ＭＳ Ｐゴシック" panose="020B0600070205080204" pitchFamily="34" charset="-128"/>
              </a:rPr>
              <a:pPr>
                <a:defRPr/>
              </a:pPr>
              <a:t>‹Nr.›</a:t>
            </a:fld>
            <a:endParaRPr lang="de-DE" altLang="de-DE" b="0">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74560271"/>
      </p:ext>
    </p:extLst>
  </p:cSld>
  <p:clrMap bg1="lt1" tx1="dk1" bg2="lt2" tx2="dk2" accent1="accent1" accent2="accent2" accent3="accent3" accent4="accent4" accent5="accent5" accent6="accent6" hlink="hlink" folHlink="folHlink"/>
  <p:sldLayoutIdLst>
    <p:sldLayoutId id="2147484304" r:id="rId1"/>
    <p:sldLayoutId id="2147484305" r:id="rId2"/>
    <p:sldLayoutId id="2147484306" r:id="rId3"/>
    <p:sldLayoutId id="2147484307" r:id="rId4"/>
    <p:sldLayoutId id="2147484308" r:id="rId5"/>
    <p:sldLayoutId id="2147484309" r:id="rId6"/>
    <p:sldLayoutId id="2147484310" r:id="rId7"/>
    <p:sldLayoutId id="2147484311" r:id="rId8"/>
    <p:sldLayoutId id="2147484312" r:id="rId9"/>
    <p:sldLayoutId id="2147484313" r:id="rId10"/>
    <p:sldLayoutId id="2147484314" r:id="rId11"/>
    <p:sldLayoutId id="214748431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Metakognitives Training 5 - Gedächtnis</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290523805"/>
      </p:ext>
    </p:extLst>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 id="214748432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ea typeface="ＭＳ Ｐゴシック" panose="020B0600070205080204" pitchFamily="34" charset="-128"/>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ea typeface="ＭＳ Ｐゴシック" panose="020B0600070205080204" pitchFamily="34" charset="-128"/>
              </a:rPr>
              <a:pPr>
                <a:defRPr/>
              </a:pPr>
              <a:t>‹Nr.›</a:t>
            </a:fld>
            <a:endParaRPr lang="de-DE" altLang="de-DE" b="0">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90068854"/>
      </p:ext>
    </p:extLst>
  </p:cSld>
  <p:clrMap bg1="lt1" tx1="dk1" bg2="lt2" tx2="dk2" accent1="accent1" accent2="accent2" accent3="accent3" accent4="accent4" accent5="accent5" accent6="accent6" hlink="hlink" folHlink="folHlink"/>
  <p:sldLayoutIdLst>
    <p:sldLayoutId id="2147484330" r:id="rId1"/>
    <p:sldLayoutId id="2147484331" r:id="rId2"/>
    <p:sldLayoutId id="2147484332" r:id="rId3"/>
    <p:sldLayoutId id="2147484333" r:id="rId4"/>
    <p:sldLayoutId id="2147484334" r:id="rId5"/>
    <p:sldLayoutId id="2147484335" r:id="rId6"/>
    <p:sldLayoutId id="2147484336" r:id="rId7"/>
    <p:sldLayoutId id="2147484337" r:id="rId8"/>
    <p:sldLayoutId id="2147484338" r:id="rId9"/>
    <p:sldLayoutId id="2147484339" r:id="rId10"/>
    <p:sldLayoutId id="2147484340" r:id="rId11"/>
    <p:sldLayoutId id="214748434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4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17.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5 A – Gedächtnis</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4|22</a:t>
            </a:r>
          </a:p>
          <a:p>
            <a:endParaRPr lang="de-DE" dirty="0">
              <a:latin typeface="+mj-lt"/>
            </a:endParaRPr>
          </a:p>
        </p:txBody>
      </p:sp>
    </p:spTree>
    <p:extLst>
      <p:ext uri="{BB962C8B-B14F-4D97-AF65-F5344CB8AC3E}">
        <p14:creationId xmlns:p14="http://schemas.microsoft.com/office/powerpoint/2010/main" val="1885537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a:t>
            </a:fld>
            <a:endParaRPr lang="de-DE" altLang="de-DE" b="0">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a:t>
            </a:fld>
            <a:endParaRPr lang="de-DE" altLang="de-DE" b="0">
              <a:latin typeface="Calibri Light"/>
            </a:endParaRPr>
          </a:p>
        </p:txBody>
      </p:sp>
    </p:spTree>
    <p:extLst>
      <p:ext uri="{BB962C8B-B14F-4D97-AF65-F5344CB8AC3E}">
        <p14:creationId xmlns:p14="http://schemas.microsoft.com/office/powerpoint/2010/main" val="2874911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chemeClr val="tx1"/>
                </a:solidFill>
                <a:latin typeface="Calibri Light"/>
              </a:rPr>
              <a:t>???</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a:t>
            </a:fld>
            <a:endParaRPr lang="de-DE" altLang="de-DE" b="0">
              <a:latin typeface="Calibri Light"/>
            </a:endParaRPr>
          </a:p>
        </p:txBody>
      </p:sp>
    </p:spTree>
    <p:extLst>
      <p:ext uri="{BB962C8B-B14F-4D97-AF65-F5344CB8AC3E}">
        <p14:creationId xmlns:p14="http://schemas.microsoft.com/office/powerpoint/2010/main" val="1732193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chemeClr val="tx1"/>
                </a:solidFill>
                <a:latin typeface="Calibri Light"/>
              </a:rPr>
              <a:t>???</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a:t>
            </a:fld>
            <a:endParaRPr lang="de-DE" altLang="de-DE" b="0">
              <a:latin typeface="Calibri Light"/>
            </a:endParaRPr>
          </a:p>
        </p:txBody>
      </p:sp>
    </p:spTree>
    <p:extLst>
      <p:ext uri="{BB962C8B-B14F-4D97-AF65-F5344CB8AC3E}">
        <p14:creationId xmlns:p14="http://schemas.microsoft.com/office/powerpoint/2010/main" val="3621754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rgbClr val="333333"/>
                </a:solidFill>
                <a:latin typeface="Calibri Light"/>
              </a:rPr>
              <a:t>... viele wichtige Erinnerungen gehen ebenfalls verloren (Termine, Urlaubserinnerungen, </a:t>
            </a:r>
            <a:r>
              <a:rPr lang="de-DE" altLang="de-DE" sz="2400">
                <a:solidFill>
                  <a:srgbClr val="333333"/>
                </a:solidFill>
                <a:latin typeface="Calibri Light"/>
              </a:rPr>
              <a:t>Schulwissen ...)</a:t>
            </a:r>
            <a:endParaRPr lang="de-DE" altLang="de-DE" sz="2400" dirty="0">
              <a:solidFill>
                <a:srgbClr val="333333"/>
              </a:solidFill>
              <a:latin typeface="Calibri Light"/>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a:t>
            </a:fld>
            <a:endParaRPr lang="de-DE" altLang="de-DE" b="0">
              <a:latin typeface="Calibri Light"/>
            </a:endParaRPr>
          </a:p>
        </p:txBody>
      </p:sp>
    </p:spTree>
    <p:extLst>
      <p:ext uri="{BB962C8B-B14F-4D97-AF65-F5344CB8AC3E}">
        <p14:creationId xmlns:p14="http://schemas.microsoft.com/office/powerpoint/2010/main" val="2720210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r>
              <a:rPr lang="en-US" sz="2400" dirty="0">
                <a:solidFill>
                  <a:schemeClr val="tx1"/>
                </a:solidFill>
                <a:latin typeface="Calibri Light"/>
              </a:rPr>
              <a: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a:t>
            </a:fld>
            <a:endParaRPr lang="de-DE" altLang="de-DE" b="0">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a:t>
            </a:fld>
            <a:endParaRPr lang="de-DE" altLang="de-DE" b="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9</a:t>
            </a:fld>
            <a:endParaRPr lang="de-DE" altLang="de-DE" b="0">
              <a:latin typeface="Calibri Light"/>
            </a:endParaRPr>
          </a:p>
        </p:txBody>
      </p:sp>
    </p:spTree>
    <p:extLst>
      <p:ext uri="{BB962C8B-B14F-4D97-AF65-F5344CB8AC3E}">
        <p14:creationId xmlns:p14="http://schemas.microsoft.com/office/powerpoint/2010/main" val="3915492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10</a:t>
            </a:fld>
            <a:endParaRPr lang="de-DE" altLang="de-DE" b="0">
              <a:latin typeface="Calibri Light"/>
            </a:endParaRPr>
          </a:p>
        </p:txBody>
      </p:sp>
    </p:spTree>
    <p:extLst>
      <p:ext uri="{BB962C8B-B14F-4D97-AF65-F5344CB8AC3E}">
        <p14:creationId xmlns:p14="http://schemas.microsoft.com/office/powerpoint/2010/main" val="4188803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11</a:t>
            </a:fld>
            <a:endParaRPr lang="de-DE" altLang="de-DE" b="0">
              <a:latin typeface="Calibri Light"/>
            </a:endParaRPr>
          </a:p>
        </p:txBody>
      </p:sp>
    </p:spTree>
    <p:extLst>
      <p:ext uri="{BB962C8B-B14F-4D97-AF65-F5344CB8AC3E}">
        <p14:creationId xmlns:p14="http://schemas.microsoft.com/office/powerpoint/2010/main" val="1202408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kein/wenig Alkoholkonsum während des Lernens</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12</a:t>
            </a:fld>
            <a:endParaRPr lang="de-DE" altLang="de-DE" b="0">
              <a:latin typeface="Calibri Light"/>
            </a:endParaRPr>
          </a:p>
        </p:txBody>
      </p:sp>
    </p:spTree>
    <p:extLst>
      <p:ext uri="{BB962C8B-B14F-4D97-AF65-F5344CB8AC3E}">
        <p14:creationId xmlns:p14="http://schemas.microsoft.com/office/powerpoint/2010/main" val="3193313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kein/wenig Alkoholkonsum während des Lernens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hinterher gleich schlafen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13</a:t>
            </a:fld>
            <a:endParaRPr lang="de-DE" altLang="de-DE" b="0">
              <a:latin typeface="Calibri Light"/>
            </a:endParaRPr>
          </a:p>
        </p:txBody>
      </p:sp>
    </p:spTree>
    <p:extLst>
      <p:ext uri="{BB962C8B-B14F-4D97-AF65-F5344CB8AC3E}">
        <p14:creationId xmlns:p14="http://schemas.microsoft.com/office/powerpoint/2010/main" val="1593994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kein/wenig Alkoholkonsum während des Lernens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hinterher gleich schlafen ...</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viele Sinne beteiligen (z.B. Hören, Sehen …)</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14</a:t>
            </a:fld>
            <a:endParaRPr lang="de-DE" altLang="de-DE" b="0">
              <a:latin typeface="Calibri Light"/>
            </a:endParaRPr>
          </a:p>
        </p:txBody>
      </p:sp>
    </p:spTree>
    <p:extLst>
      <p:ext uri="{BB962C8B-B14F-4D97-AF65-F5344CB8AC3E}">
        <p14:creationId xmlns:p14="http://schemas.microsoft.com/office/powerpoint/2010/main" val="654414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87"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88"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89"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90"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Sehen</a:t>
            </a:r>
            <a:endParaRPr lang="en-GB" altLang="de-DE" sz="1200" dirty="0">
              <a:latin typeface="Arial" panose="020B0604020202020204" pitchFamily="34" charset="0"/>
            </a:endParaRPr>
          </a:p>
        </p:txBody>
      </p:sp>
      <p:sp>
        <p:nvSpPr>
          <p:cNvPr id="46091"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Sehen</a:t>
            </a:r>
            <a:endParaRPr lang="en-GB" altLang="de-DE" sz="1200" dirty="0">
              <a:latin typeface="Arial" panose="020B0604020202020204" pitchFamily="34" charset="0"/>
            </a:endParaRPr>
          </a:p>
        </p:txBody>
      </p:sp>
      <p:sp>
        <p:nvSpPr>
          <p:cNvPr id="46092"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Sehen</a:t>
            </a:r>
            <a:endParaRPr lang="en-GB" altLang="de-DE" sz="1200">
              <a:latin typeface="Arial" panose="020B0604020202020204" pitchFamily="34" charset="0"/>
            </a:endParaRPr>
          </a:p>
        </p:txBody>
      </p:sp>
      <p:sp>
        <p:nvSpPr>
          <p:cNvPr id="46093"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Sehen</a:t>
            </a:r>
            <a:endParaRPr lang="en-GB" altLang="de-DE" sz="1200">
              <a:latin typeface="Arial" panose="020B0604020202020204" pitchFamily="34" charset="0"/>
            </a:endParaRPr>
          </a:p>
        </p:txBody>
      </p:sp>
      <p:sp>
        <p:nvSpPr>
          <p:cNvPr id="46094"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Diskutieren</a:t>
            </a:r>
            <a:endParaRPr lang="en-GB" altLang="de-DE" sz="1200" dirty="0">
              <a:latin typeface="Arial" panose="020B0604020202020204" pitchFamily="34" charset="0"/>
            </a:endParaRPr>
          </a:p>
        </p:txBody>
      </p:sp>
      <p:sp>
        <p:nvSpPr>
          <p:cNvPr id="46095"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Diskutieren</a:t>
            </a:r>
            <a:endParaRPr lang="en-GB" altLang="de-DE" sz="1200">
              <a:latin typeface="Arial" panose="020B0604020202020204" pitchFamily="34" charset="0"/>
            </a:endParaRPr>
          </a:p>
        </p:txBody>
      </p:sp>
      <p:sp>
        <p:nvSpPr>
          <p:cNvPr id="46096"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Anwenden</a:t>
            </a:r>
            <a:endParaRPr lang="en-GB" altLang="de-DE" sz="1200" dirty="0">
              <a:latin typeface="Arial" panose="020B0604020202020204" pitchFamily="34" charset="0"/>
            </a:endParaRPr>
          </a:p>
        </p:txBody>
      </p:sp>
      <p:sp>
        <p:nvSpPr>
          <p:cNvPr id="46098" name="Caption_46085"/>
          <p:cNvSpPr txBox="1">
            <a:spLocks noChangeArrowheads="1"/>
          </p:cNvSpPr>
          <p:nvPr/>
        </p:nvSpPr>
        <p:spPr bwMode="auto">
          <a:xfrm>
            <a:off x="6124699" y="1896306"/>
            <a:ext cx="5581403" cy="307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400" dirty="0">
                <a:latin typeface="Arial" panose="020B0604020202020204" pitchFamily="34" charset="0"/>
              </a:rPr>
              <a:t>Behaltensleistung in %</a:t>
            </a:r>
            <a:endParaRPr lang="en-GB" altLang="de-DE" sz="1400" dirty="0">
              <a:latin typeface="Arial" panose="020B0604020202020204" pitchFamily="34" charset="0"/>
            </a:endParaRPr>
          </a:p>
        </p:txBody>
      </p:sp>
      <p:sp>
        <p:nvSpPr>
          <p:cNvPr id="19" name="Text Box 6"/>
          <p:cNvSpPr txBox="1">
            <a:spLocks noChangeArrowheads="1"/>
          </p:cNvSpPr>
          <p:nvPr/>
        </p:nvSpPr>
        <p:spPr bwMode="auto">
          <a:xfrm>
            <a:off x="411480" y="2203704"/>
            <a:ext cx="5669280" cy="124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b="0" dirty="0">
                <a:solidFill>
                  <a:srgbClr val="004992"/>
                </a:solidFill>
                <a:latin typeface="Calibri Light"/>
              </a:rPr>
              <a:t>Je mehr Sinne und Prozesse am Lern-vorgang beteiligt sind, desto höher ist die Behaltensleistung!</a:t>
            </a:r>
            <a:endParaRPr lang="en-GB" altLang="de-DE" sz="2400" b="0" dirty="0">
              <a:solidFill>
                <a:srgbClr val="004992"/>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Wie kann ich mir Dinge besser merken?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15</a:t>
            </a:fld>
            <a:endParaRPr lang="de-DE" altLang="de-DE" b="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Sehen und erinnern wir alle dasselbe?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16</a:t>
            </a:fld>
            <a:endParaRPr lang="de-DE" altLang="de-DE" b="0">
              <a:latin typeface="Calibri Light"/>
            </a:endParaRPr>
          </a:p>
        </p:txBody>
      </p:sp>
      <p:pic>
        <p:nvPicPr>
          <p:cNvPr id="48130"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08955" y="5991199"/>
            <a:ext cx="11376000" cy="461665"/>
          </a:xfrm>
          <a:prstGeom prst="rect">
            <a:avLst/>
          </a:prstGeom>
        </p:spPr>
        <p:txBody>
          <a:bodyPr>
            <a:spAutoFit/>
          </a:bodyPr>
          <a:lstStyle/>
          <a:p>
            <a:pPr algn="ctr">
              <a:spcBef>
                <a:spcPts val="0"/>
              </a:spcBef>
              <a:spcAft>
                <a:spcPts val="0"/>
              </a:spcAft>
            </a:pPr>
            <a:r>
              <a:rPr lang="de-DE" sz="2400" b="0" dirty="0">
                <a:latin typeface="Calibri Light"/>
              </a:rPr>
              <a:t>Beispiel: 3 Künstler malen dieselbe katalanische Landschaft …</a:t>
            </a:r>
            <a:endParaRPr lang="en-US" sz="2400" b="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marL="190500" defTabSz="914377">
              <a:spcBef>
                <a:spcPts val="0"/>
              </a:spcBef>
            </a:pPr>
            <a:r>
              <a:rPr lang="de-DE" sz="3600" dirty="0">
                <a:latin typeface="Calibri Light"/>
              </a:rPr>
              <a:t>Achten Sie auf Unterschiede bezüglich der Farben und Größen in den drei Gemälden!</a:t>
            </a:r>
            <a:br>
              <a:rPr lang="de-DE" sz="3600" dirty="0">
                <a:latin typeface="Calibri Light"/>
              </a:rPr>
            </a:br>
            <a:r>
              <a:rPr lang="de-DE" dirty="0">
                <a:latin typeface="Calibri Light"/>
              </a:rPr>
              <a:t>Gibt es Dinge, die von den Künstlern unterschiedlich dargestellt oder die weggelassen wurden?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17</a:t>
            </a:fld>
            <a:endParaRPr lang="de-DE" altLang="de-DE" b="0">
              <a:latin typeface="Calibri Light"/>
            </a:endParaRPr>
          </a:p>
        </p:txBody>
      </p:sp>
      <p:sp>
        <p:nvSpPr>
          <p:cNvPr id="50181" name="Caption_16"/>
          <p:cNvSpPr txBox="1">
            <a:spLocks noChangeArrowheads="1"/>
          </p:cNvSpPr>
          <p:nvPr/>
        </p:nvSpPr>
        <p:spPr bwMode="auto">
          <a:xfrm>
            <a:off x="408955"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Andreas Weißgerber</a:t>
            </a:r>
          </a:p>
        </p:txBody>
      </p:sp>
      <p:sp>
        <p:nvSpPr>
          <p:cNvPr id="50182" name="Caption_18"/>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solidFill>
                  <a:srgbClr val="333333"/>
                </a:solidFill>
                <a:latin typeface="Calibri Light"/>
                <a:cs typeface="Times New Roman" panose="02020603050405020304" pitchFamily="18" charset="0"/>
              </a:rPr>
              <a:t>Helmut Schack</a:t>
            </a:r>
          </a:p>
        </p:txBody>
      </p:sp>
      <p:sp>
        <p:nvSpPr>
          <p:cNvPr id="50183" name="Caption_17"/>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Calibri Light"/>
                <a:cs typeface="Times New Roman" panose="02020603050405020304" pitchFamily="18" charset="0"/>
              </a:rPr>
              <a:t>Bernd Hampel</a:t>
            </a:r>
          </a:p>
        </p:txBody>
      </p:sp>
      <p:pic>
        <p:nvPicPr>
          <p:cNvPr id="16"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marL="190500" defTabSz="914377">
              <a:spcBef>
                <a:spcPts val="0"/>
              </a:spcBef>
            </a:pPr>
            <a:r>
              <a:rPr lang="de-DE" sz="3600" dirty="0"/>
              <a:t>Jeder Mensch nimmt Dinge anders wahr! </a:t>
            </a:r>
            <a:br>
              <a:rPr lang="de-DE" sz="3600" dirty="0"/>
            </a:br>
            <a:r>
              <a:rPr lang="de-DE" sz="3600" dirty="0"/>
              <a:t>Wie in den drei Gemälden:</a:t>
            </a:r>
            <a:br>
              <a:rPr lang="de-DE" sz="3600" dirty="0"/>
            </a:br>
            <a:r>
              <a:rPr lang="de-DE" dirty="0"/>
              <a:t>Dieselbe Landschaft ist zu sehen aber mit unterschiedlichen Akzenten!</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18</a:t>
            </a:fld>
            <a:endParaRPr lang="de-DE" altLang="de-DE" b="0">
              <a:latin typeface="Calibri Light"/>
            </a:endParaRPr>
          </a:p>
        </p:txBody>
      </p:sp>
      <p:sp>
        <p:nvSpPr>
          <p:cNvPr id="11" name="Caption_12"/>
          <p:cNvSpPr txBox="1">
            <a:spLocks noChangeArrowheads="1"/>
          </p:cNvSpPr>
          <p:nvPr/>
        </p:nvSpPr>
        <p:spPr bwMode="auto">
          <a:xfrm>
            <a:off x="408955"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200" b="0" dirty="0">
                <a:latin typeface="Calibri Light"/>
                <a:cs typeface="Times New Roman" panose="02020603050405020304" pitchFamily="18" charset="0"/>
              </a:rPr>
              <a:t>Andreas Weißgerber: Die Hügel sind auf diesem Bild flacher als auf den anderen beiden Gemälden.</a:t>
            </a:r>
          </a:p>
        </p:txBody>
      </p:sp>
      <p:pic>
        <p:nvPicPr>
          <p:cNvPr id="12"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1200"/>
              </a:spcBef>
              <a:buClrTx/>
              <a:buFontTx/>
              <a:buNone/>
            </a:pPr>
            <a:r>
              <a:rPr lang="de-DE" altLang="de-DE" sz="1200" b="0" dirty="0">
                <a:latin typeface="Calibri Light"/>
                <a:cs typeface="Times New Roman" panose="02020603050405020304" pitchFamily="18" charset="0"/>
              </a:rPr>
              <a:t>Bernd Hampel: Der Ton der Landschaft ist sehr viel </a:t>
            </a:r>
            <a:r>
              <a:rPr lang="de-DE" altLang="de-DE" sz="1200" b="0" i="1" dirty="0">
                <a:latin typeface="Calibri Light"/>
                <a:cs typeface="Times New Roman" panose="02020603050405020304" pitchFamily="18" charset="0"/>
              </a:rPr>
              <a:t>erdiger </a:t>
            </a:r>
            <a:r>
              <a:rPr lang="de-DE" altLang="de-DE" sz="1200" b="0" dirty="0">
                <a:latin typeface="Calibri Light"/>
                <a:cs typeface="Times New Roman" panose="02020603050405020304" pitchFamily="18" charset="0"/>
              </a:rPr>
              <a:t>dargestellt als auf den anderen Bildern. Der Baum am rechten Wegesrand fehlt (roter Kreis).</a:t>
            </a:r>
          </a:p>
        </p:txBody>
      </p:sp>
      <p:sp>
        <p:nvSpPr>
          <p:cNvPr id="16" name="Caption_14"/>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200" b="0" dirty="0">
                <a:latin typeface="Calibri Light"/>
                <a:cs typeface="Times New Roman" panose="02020603050405020304" pitchFamily="18" charset="0"/>
              </a:rPr>
              <a:t>Helmut Schack: Auf diesem Bild wird am deutlichsten, dass sich ganz unterschiedliche Ackerstücke bis zum Horizont erstrecken. Die Landschaft wirkt fast bunt. Im Unterschied zu den anderen beiden Gemälden steht die Baumgruppe teilweise frei vor dem Horizont.</a:t>
            </a:r>
          </a:p>
        </p:txBody>
      </p:sp>
      <p:sp>
        <p:nvSpPr>
          <p:cNvPr id="18"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9"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3040429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24579" name="Rectangle 6"/>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rPr>
              <a:t>Es werden Ihnen nun sehr komplexe Szenen gezeigt (z.B. Strand, Bahnhof).</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19</a:t>
            </a:fld>
            <a:endParaRPr lang="de-DE" altLang="de-DE" b="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24579" name="Rectangle 6"/>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rPr>
              <a:t>Es werden Ihnen nun sehr komplexe Szenen gezeigt (z.B. Strand, Bahnhof).</a:t>
            </a:r>
          </a:p>
          <a:p>
            <a:pPr marL="342900" indent="-342900" eaLnBrk="1" hangingPunct="1">
              <a:buClr>
                <a:srgbClr val="333333"/>
              </a:buClr>
              <a:buFont typeface="WingDings"/>
              <a:buChar char=""/>
              <a:defRPr/>
            </a:pPr>
            <a:r>
              <a:rPr lang="de-DE" sz="2400" dirty="0">
                <a:solidFill>
                  <a:srgbClr val="333333"/>
                </a:solidFill>
                <a:latin typeface="Calibri Light"/>
              </a:rPr>
              <a:t>Danach werden Sie gefragt, was auf dem Bild gezeigt wurde und wie sicher Sie sich mit Ihrer Einschätzung sind.</a:t>
            </a: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20</a:t>
            </a:fld>
            <a:endParaRPr lang="de-DE" altLang="de-DE" b="0">
              <a:latin typeface="Calibri Light"/>
            </a:endParaRPr>
          </a:p>
        </p:txBody>
      </p:sp>
    </p:spTree>
    <p:extLst>
      <p:ext uri="{BB962C8B-B14F-4D97-AF65-F5344CB8AC3E}">
        <p14:creationId xmlns:p14="http://schemas.microsoft.com/office/powerpoint/2010/main" val="4114421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24579" name="Rectangle 6"/>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rPr>
              <a:t>Es werden Ihnen nun sehr komplexe Szenen gezeigt (z.B. Strand, Bahnhof).</a:t>
            </a:r>
          </a:p>
          <a:p>
            <a:pPr marL="342900" indent="-342900" eaLnBrk="1" hangingPunct="1">
              <a:buClr>
                <a:srgbClr val="333333"/>
              </a:buClr>
              <a:buFont typeface="WingDings"/>
              <a:buChar char=""/>
              <a:defRPr/>
            </a:pPr>
            <a:r>
              <a:rPr lang="de-DE" sz="2400" dirty="0">
                <a:solidFill>
                  <a:srgbClr val="333333"/>
                </a:solidFill>
                <a:latin typeface="Calibri Light"/>
              </a:rPr>
              <a:t>Danach werden Sie gefragt, was auf dem Bild gezeigt wurde und wie sicher Sie sich mit Ihrer Einschätzung sind.</a:t>
            </a:r>
            <a:br>
              <a:rPr lang="de-DE" sz="2400" dirty="0">
                <a:solidFill>
                  <a:srgbClr val="333333"/>
                </a:solidFill>
                <a:latin typeface="Calibri Light"/>
              </a:rPr>
            </a:br>
            <a:br>
              <a:rPr lang="de-DE" sz="2400" dirty="0">
                <a:solidFill>
                  <a:srgbClr val="333333"/>
                </a:solidFill>
                <a:latin typeface="Calibri Light"/>
              </a:rPr>
            </a:br>
            <a:r>
              <a:rPr lang="de-DE" sz="2400" dirty="0">
                <a:solidFill>
                  <a:srgbClr val="004992"/>
                </a:solidFill>
                <a:latin typeface="Calibri Light"/>
              </a:rPr>
              <a:t>Dabei sollen Sie möglichst viele Details richtig wieder erinnern!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21</a:t>
            </a:fld>
            <a:endParaRPr lang="de-DE" altLang="de-DE" b="0">
              <a:latin typeface="Calibri Light"/>
            </a:endParaRPr>
          </a:p>
        </p:txBody>
      </p:sp>
    </p:spTree>
    <p:extLst>
      <p:ext uri="{BB962C8B-B14F-4D97-AF65-F5344CB8AC3E}">
        <p14:creationId xmlns:p14="http://schemas.microsoft.com/office/powerpoint/2010/main" val="1888359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9"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22</a:t>
            </a:fld>
            <a:endParaRPr lang="de-DE" altLang="de-DE" b="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Am Strand</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62467" name="Rectangle 1027"/>
          <p:cNvSpPr>
            <a:spLocks noGrp="1" noChangeArrowheads="1"/>
          </p:cNvSpPr>
          <p:nvPr>
            <p:ph idx="1"/>
          </p:nvPr>
        </p:nvSpPr>
        <p:spPr>
          <a:xfrm>
            <a:off x="411479"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Sonnenschirm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Bademeister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Hund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Sonnenhut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Badetuch</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23</a:t>
            </a:fld>
            <a:endParaRPr lang="de-DE" altLang="de-DE" b="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Calibri Light"/>
              </a:rPr>
              <a:t>Am Strand</a:t>
            </a:r>
            <a:br>
              <a:rPr lang="de-DE" altLang="de-DE" sz="3600" dirty="0">
                <a:latin typeface="Calibri Light"/>
              </a:rPr>
            </a:br>
            <a:endParaRPr lang="de-DE" altLang="de-DE" sz="3600" dirty="0">
              <a:latin typeface="Calibri Light"/>
            </a:endParaRPr>
          </a:p>
        </p:txBody>
      </p:sp>
      <p:sp>
        <p:nvSpPr>
          <p:cNvPr id="62467" name="Rectangle 1027"/>
          <p:cNvSpPr>
            <a:spLocks noGrp="1" noChangeArrowheads="1"/>
          </p:cNvSpPr>
          <p:nvPr>
            <p:ph idx="1"/>
          </p:nvPr>
        </p:nvSpPr>
        <p:spPr>
          <a:xfrm>
            <a:off x="411479"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Sonnenschirm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Bademeister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Hund</a:t>
            </a:r>
          </a:p>
          <a:p>
            <a:pPr marL="342900" indent="-342900" eaLnBrk="1" hangingPunct="1">
              <a:lnSpc>
                <a:spcPct val="100000"/>
              </a:lnSpc>
              <a:spcBef>
                <a:spcPts val="1200"/>
              </a:spcBef>
              <a:buClr>
                <a:schemeClr val="accent1"/>
              </a:buClr>
              <a:buFont typeface="WingDings"/>
              <a:buChar char=""/>
            </a:pPr>
            <a:r>
              <a:rPr lang="de-DE" altLang="de-DE" sz="2400" dirty="0">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Sonnenhut</a:t>
            </a:r>
          </a:p>
          <a:p>
            <a:pPr marL="342900" indent="-342900" eaLnBrk="1" hangingPunct="1">
              <a:lnSpc>
                <a:spcPct val="100000"/>
              </a:lnSpc>
              <a:spcBef>
                <a:spcPts val="1200"/>
              </a:spcBef>
              <a:buClr>
                <a:schemeClr val="accent1"/>
              </a:buClr>
              <a:buFont typeface="WingDings"/>
              <a:buChar char=""/>
            </a:pPr>
            <a:r>
              <a:rPr lang="de-DE" altLang="de-DE" sz="2400" dirty="0">
                <a:latin typeface="Calibri Light"/>
              </a:rPr>
              <a:t>Badetuch</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24</a:t>
            </a:fld>
            <a:endParaRPr lang="de-DE" altLang="de-DE" b="0">
              <a:latin typeface="Calibri Light"/>
            </a:endParaRPr>
          </a:p>
        </p:txBody>
      </p:sp>
      <p:pic>
        <p:nvPicPr>
          <p:cNvPr id="6" name="Grafik 9">
            <a:extLst>
              <a:ext uri="{FF2B5EF4-FFF2-40B4-BE49-F238E27FC236}">
                <a16:creationId xmlns:a16="http://schemas.microsoft.com/office/drawing/2014/main" id="{AC017EC5-1CAE-4CA4-B1A0-098869C0E2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a:extLst>
              <a:ext uri="{FF2B5EF4-FFF2-40B4-BE49-F238E27FC236}">
                <a16:creationId xmlns:a16="http://schemas.microsoft.com/office/drawing/2014/main" id="{396BB137-1F29-494F-A943-9163E653E566}"/>
              </a:ext>
            </a:extLst>
          </p:cNvPr>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8" name="Text Box 5">
            <a:extLst>
              <a:ext uri="{FF2B5EF4-FFF2-40B4-BE49-F238E27FC236}">
                <a16:creationId xmlns:a16="http://schemas.microsoft.com/office/drawing/2014/main" id="{B4B66296-07E8-462E-B16A-952210F324DB}"/>
              </a:ext>
            </a:extLst>
          </p:cNvPr>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extLst>
      <p:ext uri="{BB962C8B-B14F-4D97-AF65-F5344CB8AC3E}">
        <p14:creationId xmlns:p14="http://schemas.microsoft.com/office/powerpoint/2010/main" val="4043264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Caption_66563"/>
          <p:cNvSpPr>
            <a:spLocks noChangeArrowheads="1"/>
          </p:cNvSpPr>
          <p:nvPr/>
        </p:nvSpPr>
        <p:spPr bwMode="auto">
          <a:xfrm>
            <a:off x="3246119" y="645566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25</a:t>
            </a:fld>
            <a:endParaRPr lang="de-DE" altLang="de-DE" b="0">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Bahnhof</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6861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Gleise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Waggons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Lok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Bahnhofsgebäude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Fahrplanauskunft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Haltesignal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26</a:t>
            </a:fld>
            <a:endParaRPr lang="de-DE" altLang="de-DE" b="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Bahnhof</a:t>
            </a:r>
          </a:p>
        </p:txBody>
      </p:sp>
      <p:sp>
        <p:nvSpPr>
          <p:cNvPr id="70659"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Gleise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Waggons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Lok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Bahnhofsgebäude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Fahrplanauskunft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Haltesignal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a:t>
            </a:r>
          </a:p>
        </p:txBody>
      </p:sp>
      <p:pic>
        <p:nvPicPr>
          <p:cNvPr id="7066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3" name="Caption_70662"/>
          <p:cNvSpPr>
            <a:spLocks noChangeArrowheads="1"/>
          </p:cNvSpPr>
          <p:nvPr/>
        </p:nvSpPr>
        <p:spPr bwMode="auto">
          <a:xfrm>
            <a:off x="3690620" y="645566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dirty="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27</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76802"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28</a:t>
            </a:fld>
            <a:endParaRPr lang="de-DE" altLang="de-DE" b="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76802"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durch frühere, ähnliche Ereignisse (typische Strandszene) bzw. vieles ergänzen wir durch „Logik“ (im Beispiel: Badetuch, Lok)!</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29</a:t>
            </a:fld>
            <a:endParaRPr lang="de-DE" altLang="de-DE" b="0">
              <a:latin typeface="Calibri Light"/>
            </a:endParaRPr>
          </a:p>
        </p:txBody>
      </p:sp>
    </p:spTree>
    <p:extLst>
      <p:ext uri="{BB962C8B-B14F-4D97-AF65-F5344CB8AC3E}">
        <p14:creationId xmlns:p14="http://schemas.microsoft.com/office/powerpoint/2010/main" val="3970221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76802"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durch frühere, ähnliche Ereignisse (typische Strandszene) bzw. vieles ergänzen wir durch „Logik“ (im Beispiel: Badetuch, Lok)!</a:t>
            </a:r>
          </a:p>
          <a:p>
            <a:pPr marL="342900" indent="-342900" eaLnBrk="1" hangingPunct="1">
              <a:buClr>
                <a:srgbClr val="333333"/>
              </a:buClr>
              <a:buFont typeface="WingDings"/>
              <a:buChar char=""/>
            </a:pPr>
            <a:r>
              <a:rPr lang="de-DE" altLang="de-DE" sz="2400" dirty="0">
                <a:solidFill>
                  <a:srgbClr val="333333"/>
                </a:solidFill>
                <a:latin typeface="Calibri Light"/>
              </a:rPr>
              <a:t>Echte Erinnerungen können von falschen Erinnerungen meist durch „</a:t>
            </a:r>
            <a:r>
              <a:rPr lang="de-DE" altLang="de-DE" sz="2400" dirty="0">
                <a:solidFill>
                  <a:srgbClr val="004992"/>
                </a:solidFill>
                <a:latin typeface="Calibri Light"/>
              </a:rPr>
              <a:t>Lebendigkeit</a:t>
            </a:r>
            <a:r>
              <a:rPr lang="de-DE" altLang="de-DE" sz="2400" dirty="0">
                <a:solidFill>
                  <a:srgbClr val="333333"/>
                </a:solidFill>
                <a:latin typeface="Calibri Light"/>
              </a:rPr>
              <a:t>“ unterschieden werden: Falsche Erinnerungen sind „blasser“ und werden nicht im Detail erinnert.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30</a:t>
            </a:fld>
            <a:endParaRPr lang="de-DE" altLang="de-DE" b="0">
              <a:latin typeface="Calibri Light"/>
            </a:endParaRPr>
          </a:p>
        </p:txBody>
      </p:sp>
    </p:spTree>
    <p:extLst>
      <p:ext uri="{BB962C8B-B14F-4D97-AF65-F5344CB8AC3E}">
        <p14:creationId xmlns:p14="http://schemas.microsoft.com/office/powerpoint/2010/main" val="3588110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Arten</a:t>
            </a:r>
            <a:r>
              <a:rPr lang="en-US" sz="3600" dirty="0">
                <a:latin typeface="Calibri Light"/>
              </a:rPr>
              <a:t> von </a:t>
            </a:r>
            <a:r>
              <a:rPr lang="en-US" sz="3600" dirty="0" err="1">
                <a:latin typeface="Calibri Light"/>
              </a:rPr>
              <a:t>Gedächtnisfehlern</a:t>
            </a:r>
            <a:endParaRPr lang="en-US" sz="3600" dirty="0">
              <a:latin typeface="Calibri Light"/>
            </a:endParaRPr>
          </a:p>
        </p:txBody>
      </p:sp>
      <p:sp>
        <p:nvSpPr>
          <p:cNvPr id="5" name="Content Placeholder 4"/>
          <p:cNvSpPr>
            <a:spLocks noGrp="1"/>
          </p:cNvSpPr>
          <p:nvPr>
            <p:ph idx="1"/>
          </p:nvPr>
        </p:nvSpPr>
        <p:spPr/>
        <p:txBody>
          <a:bodyPr/>
          <a:lstStyle/>
          <a:p>
            <a:r>
              <a:rPr lang="en-US" sz="24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31</a:t>
            </a:fld>
            <a:endParaRPr lang="de-DE" altLang="de-DE" b="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5" name="Content Placeholder 4"/>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rPr>
              <a:t>Vergessen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32</a:t>
            </a:fld>
            <a:endParaRPr lang="de-DE" altLang="de-DE" b="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5" name="Content Placeholder 4"/>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rPr>
              <a:t>Verzerrte Erinnerung:</a:t>
            </a:r>
            <a:br>
              <a:rPr lang="de-DE" altLang="de-DE" sz="28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rPr>
              <a:t> </a:t>
            </a:r>
            <a:r>
              <a:rPr lang="de-DE" altLang="de-DE" sz="2400" dirty="0">
                <a:solidFill>
                  <a:srgbClr val="333333"/>
                </a:solidFill>
                <a:latin typeface="Calibri Light"/>
              </a:rPr>
              <a:t>Verdrängung: v.a. negative Ereignisse werden vergessen </a:t>
            </a:r>
            <a:br>
              <a:rPr lang="de-DE" altLang="de-DE" sz="24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sym typeface="Wingdings" panose="05000000000000000000" pitchFamily="2" charset="2"/>
              </a:rPr>
              <a:t> </a:t>
            </a:r>
            <a:r>
              <a:rPr lang="de-DE" altLang="de-DE" sz="2400" dirty="0">
                <a:solidFill>
                  <a:srgbClr val="333333"/>
                </a:solidFill>
                <a:latin typeface="Calibri Light"/>
                <a:sym typeface="Wingdings" panose="05000000000000000000" pitchFamily="2" charset="2"/>
              </a:rPr>
              <a:t>bei </a:t>
            </a:r>
            <a:r>
              <a:rPr lang="de-DE" altLang="de-DE" sz="2400" dirty="0">
                <a:solidFill>
                  <a:srgbClr val="333333"/>
                </a:solidFill>
                <a:latin typeface="Calibri Light"/>
              </a:rPr>
              <a:t>depressiver Stimmung: v.a. angenehme Ereignisse werden vergessen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33</a:t>
            </a:fld>
            <a:endParaRPr lang="de-DE" altLang="de-DE" b="0">
              <a:latin typeface="Calibri Light"/>
            </a:endParaRPr>
          </a:p>
        </p:txBody>
      </p:sp>
    </p:spTree>
    <p:extLst>
      <p:ext uri="{BB962C8B-B14F-4D97-AF65-F5344CB8AC3E}">
        <p14:creationId xmlns:p14="http://schemas.microsoft.com/office/powerpoint/2010/main" val="16819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5" name="Content Placeholder 4"/>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rPr>
              <a:t>Verzerrte Erinnerung:</a:t>
            </a:r>
            <a:br>
              <a:rPr lang="de-DE" altLang="de-DE" sz="28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rPr>
              <a:t> </a:t>
            </a:r>
            <a:r>
              <a:rPr lang="de-DE" altLang="de-DE" sz="2400" dirty="0">
                <a:solidFill>
                  <a:srgbClr val="333333"/>
                </a:solidFill>
                <a:latin typeface="Calibri Light"/>
              </a:rPr>
              <a:t>Verdrängung: v.a. negative Ereignisse werden vergessen </a:t>
            </a:r>
            <a:br>
              <a:rPr lang="de-DE" altLang="de-DE" sz="24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sym typeface="Wingdings" panose="05000000000000000000" pitchFamily="2" charset="2"/>
              </a:rPr>
              <a:t> </a:t>
            </a:r>
            <a:r>
              <a:rPr lang="de-DE" altLang="de-DE" sz="2400" dirty="0">
                <a:solidFill>
                  <a:srgbClr val="333333"/>
                </a:solidFill>
                <a:latin typeface="Calibri Light"/>
                <a:sym typeface="Wingdings" panose="05000000000000000000" pitchFamily="2" charset="2"/>
              </a:rPr>
              <a:t>bei </a:t>
            </a:r>
            <a:r>
              <a:rPr lang="de-DE" altLang="de-DE" sz="2400" dirty="0">
                <a:solidFill>
                  <a:srgbClr val="333333"/>
                </a:solidFill>
                <a:latin typeface="Calibri Light"/>
              </a:rPr>
              <a:t>depressiver Stimmung: v.a. angenehme Ereignisse werden vergessen</a:t>
            </a:r>
          </a:p>
          <a:p>
            <a:pPr marL="342900" lvl="0" indent="-342900" defTabSz="914400" fontAlgn="base">
              <a:buClr>
                <a:srgbClr val="004992"/>
              </a:buClr>
              <a:buFont typeface="WingDings"/>
              <a:buChar char=""/>
            </a:pPr>
            <a:r>
              <a:rPr lang="de-DE" altLang="de-DE" sz="2400" dirty="0">
                <a:solidFill>
                  <a:srgbClr val="004992"/>
                </a:solidFill>
                <a:latin typeface="Calibri Light"/>
              </a:rPr>
              <a:t>Illusionen/Fehlerinnerungen: </a:t>
            </a:r>
            <a:r>
              <a:rPr lang="de-DE" altLang="de-DE" sz="2400" dirty="0">
                <a:solidFill>
                  <a:srgbClr val="333333"/>
                </a:solidFill>
                <a:latin typeface="Calibri Light"/>
              </a:rPr>
              <a:t>Es werden Dinge erinnert, die so gar nicht stattgefunden haben!</a:t>
            </a:r>
          </a:p>
          <a:p>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34</a:t>
            </a:fld>
            <a:endParaRPr lang="de-DE" altLang="de-DE" b="0">
              <a:latin typeface="Calibri Light"/>
            </a:endParaRPr>
          </a:p>
        </p:txBody>
      </p:sp>
    </p:spTree>
    <p:extLst>
      <p:ext uri="{BB962C8B-B14F-4D97-AF65-F5344CB8AC3E}">
        <p14:creationId xmlns:p14="http://schemas.microsoft.com/office/powerpoint/2010/main" val="28070390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67159815"/>
              </p:ext>
            </p:extLst>
          </p:nvPr>
        </p:nvGraphicFramePr>
        <p:xfrm>
          <a:off x="408954" y="220486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35</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092810959"/>
              </p:ext>
            </p:extLst>
          </p:nvPr>
        </p:nvGraphicFramePr>
        <p:xfrm>
          <a:off x="408954" y="220486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Einige Zeitzeugen der Dresdner Bombennächte erinnern sich daran, dass nach der Bombardierung Tiefflieger Jagd auf Flüchtende gemacht hätten. Dies wird von Historikern jedoch zunehmend in Zweifel gezogen.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36</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5"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6182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4254956371"/>
              </p:ext>
            </p:extLst>
          </p:nvPr>
        </p:nvGraphicFramePr>
        <p:xfrm>
          <a:off x="408954" y="220486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Einige Zeitzeugen der Dresdner Bombennächte erinnern sich daran, dass nach der Bombardierung Tiefflieger Jagd auf Flüchtende gemacht hätten. Dies wird von Historikern jedoch zunehmend in Zweifel gezogen.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Jean Piaget erinnerte sich daran, als Zweijähriger beinahe entführt worden zu sein. Dies stellte sich jedoch später als eine erfundene Geschichte seines Kindermädchens heraus, die sie ihm als Kind erzählt hatte.</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37</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5"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6"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721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989801269"/>
              </p:ext>
            </p:extLst>
          </p:nvPr>
        </p:nvGraphicFramePr>
        <p:xfrm>
          <a:off x="408954" y="220486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Einige Zeitzeugen der Dresdner Bombennächte erinnern sich daran, dass nach der Bombardierung Tiefflieger Jagd auf Flüchtende gemacht hätten. Dies wird von Historikern jedoch zunehmend in Zweifel gezogen.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Jean Piaget erinnerte sich daran, als Zweijähriger beinahe entführt worden zu sein. Dies stellte sich jedoch später als eine erfundene Geschichte seines Kindermädchens heraus, die sie ihm als Kind erzählt hatte.</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In einem Experiment wurden den Teilnehmern manipulierte Werbeanzeigen für </a:t>
                      </a:r>
                      <a:r>
                        <a:rPr kumimoji="0" lang="de-DE" sz="1800" b="0" i="1" u="none" strike="noStrike" cap="none" normalizeH="0" baseline="0" dirty="0">
                          <a:ln>
                            <a:noFill/>
                          </a:ln>
                          <a:solidFill>
                            <a:schemeClr val="tx1"/>
                          </a:solidFill>
                          <a:effectLst/>
                          <a:latin typeface="Calibri Light"/>
                        </a:rPr>
                        <a:t>Disney World</a:t>
                      </a:r>
                      <a:r>
                        <a:rPr kumimoji="0" lang="de-DE" sz="1800" b="0" i="0" u="none" strike="noStrike" cap="none" normalizeH="0" baseline="0" dirty="0">
                          <a:ln>
                            <a:noFill/>
                          </a:ln>
                          <a:solidFill>
                            <a:schemeClr val="tx1"/>
                          </a:solidFill>
                          <a:effectLst/>
                          <a:latin typeface="Calibri Light"/>
                        </a:rPr>
                        <a:t> gezeigt, auf denen Bugs Bunny abgebildet war. Danach erinnerten sich tatsächlich 30% der Befragten, den Hasen bei einem Besuch in </a:t>
                      </a:r>
                      <a:r>
                        <a:rPr kumimoji="0" lang="de-DE" sz="1800" b="0" i="1" u="none" strike="noStrike" cap="none" normalizeH="0" baseline="0" dirty="0">
                          <a:ln>
                            <a:noFill/>
                          </a:ln>
                          <a:solidFill>
                            <a:schemeClr val="tx1"/>
                          </a:solidFill>
                          <a:effectLst/>
                          <a:latin typeface="Calibri Light"/>
                        </a:rPr>
                        <a:t>Disney World</a:t>
                      </a:r>
                      <a:r>
                        <a:rPr kumimoji="0" lang="de-DE" sz="1800" b="0" i="0" u="none" strike="noStrike" cap="none" normalizeH="0" baseline="0" dirty="0">
                          <a:ln>
                            <a:noFill/>
                          </a:ln>
                          <a:solidFill>
                            <a:schemeClr val="tx1"/>
                          </a:solidFill>
                          <a:effectLst/>
                          <a:latin typeface="Calibri Light"/>
                        </a:rPr>
                        <a:t> getroffen zu haben (obwohl er eine </a:t>
                      </a:r>
                      <a:r>
                        <a:rPr kumimoji="0" lang="de-DE" sz="1800" b="0" i="1" u="none" strike="noStrike" cap="none" normalizeH="0" baseline="0" dirty="0">
                          <a:ln>
                            <a:noFill/>
                          </a:ln>
                          <a:solidFill>
                            <a:schemeClr val="tx1"/>
                          </a:solidFill>
                          <a:effectLst/>
                          <a:latin typeface="Calibri Light"/>
                        </a:rPr>
                        <a:t>Warner Brothers</a:t>
                      </a:r>
                      <a:r>
                        <a:rPr kumimoji="0" lang="de-DE" sz="1800" b="0" i="0" u="none" strike="noStrike" cap="none" normalizeH="0" baseline="0" dirty="0">
                          <a:ln>
                            <a:noFill/>
                          </a:ln>
                          <a:solidFill>
                            <a:schemeClr val="tx1"/>
                          </a:solidFill>
                          <a:effectLst/>
                          <a:latin typeface="Calibri Light"/>
                        </a:rPr>
                        <a:t> Figur ist).</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38</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5"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6"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7"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682952"/>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4789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
        <p:nvSpPr>
          <p:cNvPr id="9933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200" dirty="0">
                <a:solidFill>
                  <a:srgbClr val="333333"/>
                </a:solidFill>
                <a:latin typeface="Calibri Light"/>
              </a:rPr>
              <a:t>Studien zeigen, dass sich viele Menschen mit Psychose (aber nicht alle!) bei falschen Erinnerungen (Trugerinnerungen) sicherer sind, dass diese tatsächlich stattgefunden haben, als Menschen ohne Psychose.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39</a:t>
            </a:fld>
            <a:endParaRPr lang="de-DE" altLang="de-DE" b="0">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
        <p:nvSpPr>
          <p:cNvPr id="9933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200" dirty="0">
                <a:solidFill>
                  <a:srgbClr val="333333"/>
                </a:solidFill>
                <a:latin typeface="Calibri Light"/>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200" dirty="0">
                <a:solidFill>
                  <a:srgbClr val="333333"/>
                </a:solidFill>
                <a:latin typeface="Calibri Light"/>
              </a:rPr>
              <a:t>Gleichzeitig sind sich viele Menschen mit Psychose bei Erinnerungen an Dinge, </a:t>
            </a:r>
            <a:r>
              <a:rPr lang="de-DE" altLang="de-DE" sz="2200" i="1" dirty="0">
                <a:solidFill>
                  <a:srgbClr val="333333"/>
                </a:solidFill>
                <a:latin typeface="Calibri Light"/>
              </a:rPr>
              <a:t>die tatsächlich passiert sind</a:t>
            </a:r>
            <a:r>
              <a:rPr lang="de-DE" altLang="de-DE" sz="2200" dirty="0">
                <a:solidFill>
                  <a:srgbClr val="333333"/>
                </a:solidFill>
                <a:latin typeface="Calibri Light"/>
              </a:rPr>
              <a:t>, unsicherer, ob ihre Erinnerungen stimmen.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40</a:t>
            </a:fld>
            <a:endParaRPr lang="de-DE" altLang="de-DE" b="0">
              <a:latin typeface="Calibri Light"/>
            </a:endParaRPr>
          </a:p>
        </p:txBody>
      </p:sp>
    </p:spTree>
    <p:extLst>
      <p:ext uri="{BB962C8B-B14F-4D97-AF65-F5344CB8AC3E}">
        <p14:creationId xmlns:p14="http://schemas.microsoft.com/office/powerpoint/2010/main" val="22087112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
        <p:nvSpPr>
          <p:cNvPr id="9933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200" dirty="0">
                <a:solidFill>
                  <a:srgbClr val="333333"/>
                </a:solidFill>
                <a:latin typeface="Calibri Light"/>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200" dirty="0">
                <a:solidFill>
                  <a:srgbClr val="333333"/>
                </a:solidFill>
                <a:latin typeface="Calibri Light"/>
              </a:rPr>
              <a:t>Gleichzeitig sind sich viele Menschen mit Psychose bei Erinnerungen an Dinge, </a:t>
            </a:r>
            <a:r>
              <a:rPr lang="de-DE" altLang="de-DE" sz="2200" i="1" dirty="0">
                <a:solidFill>
                  <a:srgbClr val="333333"/>
                </a:solidFill>
                <a:latin typeface="Calibri Light"/>
              </a:rPr>
              <a:t>die tatsächlich passiert sind</a:t>
            </a:r>
            <a:r>
              <a:rPr lang="de-DE" altLang="de-DE" sz="2200" dirty="0">
                <a:solidFill>
                  <a:srgbClr val="333333"/>
                </a:solidFill>
                <a:latin typeface="Calibri Light"/>
              </a:rPr>
              <a:t>, unsicherer, ob ihre Erinnerungen stimmen.</a:t>
            </a:r>
          </a:p>
          <a:p>
            <a:pPr marL="342900" lvl="0" indent="-342900" defTabSz="914400" fontAlgn="base">
              <a:buClr>
                <a:srgbClr val="333333"/>
              </a:buClr>
              <a:buFont typeface="WingDings"/>
              <a:buChar char=""/>
            </a:pPr>
            <a:r>
              <a:rPr lang="de-DE" altLang="de-DE" sz="2200" dirty="0">
                <a:solidFill>
                  <a:srgbClr val="333333"/>
                </a:solidFill>
                <a:latin typeface="Calibri Light"/>
              </a:rPr>
              <a:t>Das heißt: Die Unterscheidung echter Erinnerungen von Fehlerinnerungen ist beeinträchtigt! Dies kann eine realistische Sicht der Umwelt erschweren.</a:t>
            </a:r>
            <a:r>
              <a:rPr lang="en-GB" altLang="de-DE" sz="2200" dirty="0">
                <a:solidFill>
                  <a:srgbClr val="333333"/>
                </a:solidFill>
                <a:latin typeface="Calibri Light"/>
                <a:cs typeface="Times New Roman" panose="02020603050405020304" pitchFamily="18" charset="0"/>
              </a:rPr>
              <a:t> </a:t>
            </a:r>
            <a:endParaRPr lang="en-US" altLang="de-DE" sz="2200" dirty="0">
              <a:solidFill>
                <a:srgbClr val="333333"/>
              </a:solidFill>
              <a:latin typeface="Calibri Light"/>
              <a:cs typeface="Times New Roman" panose="02020603050405020304" pitchFamily="18" charset="0"/>
            </a:endParaRPr>
          </a:p>
          <a:p>
            <a:endParaRPr lang="en-US"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41</a:t>
            </a:fld>
            <a:endParaRPr lang="de-DE" altLang="de-DE" b="0">
              <a:latin typeface="Calibri Light"/>
            </a:endParaRPr>
          </a:p>
        </p:txBody>
      </p:sp>
    </p:spTree>
    <p:extLst>
      <p:ext uri="{BB962C8B-B14F-4D97-AF65-F5344CB8AC3E}">
        <p14:creationId xmlns:p14="http://schemas.microsoft.com/office/powerpoint/2010/main" val="41809154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marL="190500" defTabSz="914377">
              <a:spcBef>
                <a:spcPts val="0"/>
              </a:spcBef>
            </a:pPr>
            <a:r>
              <a:rPr lang="de-DE" sz="3600" dirty="0">
                <a:latin typeface="Calibri Light"/>
              </a:rPr>
              <a:t>Wie Gedächtnisprobleme Fehleinschätzungen während der Psychose begünstigen – Beispiele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42</a:t>
            </a:fld>
            <a:endParaRPr lang="de-DE" altLang="de-DE" b="0">
              <a:latin typeface="Calibri Light"/>
            </a:endParaRPr>
          </a:p>
        </p:txBody>
      </p:sp>
      <p:sp>
        <p:nvSpPr>
          <p:cNvPr id="101398" name="Rechteck 1"/>
          <p:cNvSpPr>
            <a:spLocks noChangeArrowheads="1"/>
          </p:cNvSpPr>
          <p:nvPr/>
        </p:nvSpPr>
        <p:spPr bwMode="auto">
          <a:xfrm>
            <a:off x="408955" y="58521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ts val="1200"/>
              </a:spcBef>
              <a:buClr>
                <a:srgbClr val="336699"/>
              </a:buClr>
              <a:buFontTx/>
              <a:buNone/>
            </a:pPr>
            <a:r>
              <a:rPr lang="de-DE" altLang="de-DE" sz="1800" b="0" dirty="0">
                <a:solidFill>
                  <a:srgbClr val="004992"/>
                </a:solidFill>
                <a:latin typeface="Calibri Light"/>
              </a:rPr>
              <a:t>Möchte vielleicht jemand eine kurze persönliche Erfahrung einbringen?</a:t>
            </a:r>
          </a:p>
        </p:txBody>
      </p:sp>
      <p:graphicFrame>
        <p:nvGraphicFramePr>
          <p:cNvPr id="5" name="Table 4"/>
          <p:cNvGraphicFramePr>
            <a:graphicFrameLocks noGrp="1"/>
          </p:cNvGraphicFramePr>
          <p:nvPr>
            <p:extLst>
              <p:ext uri="{D42A27DB-BD31-4B8C-83A1-F6EECF244321}">
                <p14:modId xmlns:p14="http://schemas.microsoft.com/office/powerpoint/2010/main" val="2661748535"/>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Ereignis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Falsche Erinnerung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0000"/>
                          </a:solidFill>
                          <a:effectLst/>
                          <a:latin typeface="Calibri Light"/>
                        </a:rPr>
                        <a:t>Tatsächliche Situation</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Streit mit Mutter</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Erinnern, dass die eigene Mutter gesagt hätte: „Du bist nicht mehr meine Tochter!“</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Mutter sagte lediglich: „So kenne ich Dich gar nicht!“ – mit der Zeit wurde der genaue Wortlaut in der Erinnerung verfremdet</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Gruppentherapiesitzung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Angeblich zeigte keiner Interesse für das eigene Problem</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Einige Teilnehmer haben besorgt nachgefragt – dies wurde aber im Nachhinein vergessen</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 2</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kern="0">
                <a:solidFill>
                  <a:srgbClr val="333333"/>
                </a:solidFill>
                <a:latin typeface="Calibri Light"/>
              </a:rPr>
              <a:t>Es werden Ihnen wieder komplexe Szenen gezeigt. </a:t>
            </a:r>
          </a:p>
          <a:p>
            <a:pPr marL="285750" lvl="0" indent="-285750" defTabSz="914400" fontAlgn="base">
              <a:buClr>
                <a:srgbClr val="333333"/>
              </a:buClr>
              <a:buFont typeface="WingDings"/>
              <a:buChar char=""/>
            </a:pPr>
            <a:endParaRPr lang="de-DE" altLang="de-DE" sz="1600" kern="0" dirty="0">
              <a:solidFill>
                <a:srgbClr val="333333"/>
              </a:solidFill>
              <a:latin typeface="Calibri Light"/>
            </a:endParaRPr>
          </a:p>
          <a:p>
            <a:endParaRPr lang="en-US"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43</a:t>
            </a:fld>
            <a:endParaRPr lang="de-DE" altLang="de-DE" b="0">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 2</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kern="0">
                <a:solidFill>
                  <a:srgbClr val="333333"/>
                </a:solidFill>
                <a:latin typeface="Calibri Light"/>
              </a:rPr>
              <a:t>Es werden Ihnen wieder komplexe Szenen gezeigt. </a:t>
            </a:r>
          </a:p>
          <a:p>
            <a:pPr marL="342900" lvl="0" indent="-342900" defTabSz="914400" fontAlgn="base">
              <a:buClr>
                <a:srgbClr val="333333"/>
              </a:buClr>
              <a:buFont typeface="WingDings"/>
              <a:buChar char=""/>
            </a:pPr>
            <a:r>
              <a:rPr lang="de-DE" altLang="de-DE" sz="2400" kern="0">
                <a:solidFill>
                  <a:srgbClr val="333333"/>
                </a:solidFill>
                <a:latin typeface="Calibri Light"/>
              </a:rPr>
              <a:t>Bitte </a:t>
            </a:r>
            <a:r>
              <a:rPr lang="de-DE" altLang="de-DE" sz="2400" kern="0" dirty="0">
                <a:solidFill>
                  <a:srgbClr val="333333"/>
                </a:solidFill>
                <a:latin typeface="Calibri Light"/>
              </a:rPr>
              <a:t>überlegen Sie, was im Bild gezeigt und was nicht gezeigt wurde.</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44</a:t>
            </a:fld>
            <a:endParaRPr lang="de-DE" altLang="de-DE" b="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3"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0303"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45</a:t>
            </a:fld>
            <a:endParaRPr lang="de-DE" altLang="de-DE" b="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Kiosk</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0957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Wurst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Papierkorb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Preisschilder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Flaschen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Verkäufer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46</a:t>
            </a:fld>
            <a:endParaRPr lang="de-DE" altLang="de-DE" b="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Kiosk</a:t>
            </a:r>
          </a:p>
        </p:txBody>
      </p:sp>
      <p:sp>
        <p:nvSpPr>
          <p:cNvPr id="111619"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Wurst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Papierkorb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Preisschilder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Flaschen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Verkäufer</a:t>
            </a:r>
          </a:p>
        </p:txBody>
      </p:sp>
      <p:pic>
        <p:nvPicPr>
          <p:cNvPr id="11162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47</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ChangeArrowheads="1"/>
          </p:cNvSpPr>
          <p:nvPr/>
        </p:nvSpPr>
        <p:spPr bwMode="auto">
          <a:xfrm>
            <a:off x="408955" y="2321842"/>
            <a:ext cx="11376000" cy="155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pic>
        <p:nvPicPr>
          <p:cNvPr id="113667"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48</a:t>
            </a:fld>
            <a:endParaRPr lang="de-DE" altLang="de-DE" b="0">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Gärtnerei</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15714"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Gießkanne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Sonnenblumen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Beet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Baum</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Spaten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Harke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Gartenschlauch</a:t>
            </a:r>
          </a:p>
          <a:p>
            <a:pPr marL="342900" indent="-342900" eaLnBrk="1" hangingPunct="1">
              <a:lnSpc>
                <a:spcPct val="100000"/>
              </a:lnSpc>
              <a:spcBef>
                <a:spcPts val="1200"/>
              </a:spcBef>
              <a:buClr>
                <a:srgbClr val="333333"/>
              </a:buClr>
              <a:buFont typeface="WingDings"/>
              <a:buChar char=""/>
            </a:pPr>
            <a:endParaRPr lang="de-DE" altLang="de-DE" sz="2400">
              <a:solidFill>
                <a:srgbClr val="333333"/>
              </a:solidFill>
              <a:latin typeface="Calibri Light"/>
            </a:endParaRP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49</a:t>
            </a:fld>
            <a:endParaRPr lang="de-DE" altLang="de-DE" b="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Gärtnerei</a:t>
            </a:r>
          </a:p>
        </p:txBody>
      </p:sp>
      <p:sp>
        <p:nvSpPr>
          <p:cNvPr id="117763"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Gießkanne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Sonnenblumen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Beet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Baum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Spaten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Harke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Gartenschlauch</a:t>
            </a:r>
          </a:p>
          <a:p>
            <a:pPr marL="342900" indent="-342900" eaLnBrk="1" hangingPunct="1">
              <a:lnSpc>
                <a:spcPct val="100000"/>
              </a:lnSpc>
              <a:spcBef>
                <a:spcPts val="1200"/>
              </a:spcBef>
              <a:buClr>
                <a:srgbClr val="333333"/>
              </a:buClr>
              <a:buFont typeface="WingDings"/>
              <a:buChar char=""/>
            </a:pPr>
            <a:endParaRPr lang="de-DE" altLang="de-DE" sz="2400" dirty="0">
              <a:solidFill>
                <a:srgbClr val="333333"/>
              </a:solidFill>
              <a:latin typeface="Calibri Light"/>
            </a:endParaRPr>
          </a:p>
          <a:p>
            <a:pPr eaLnBrk="1" hangingPunct="1">
              <a:lnSpc>
                <a:spcPct val="100000"/>
              </a:lnSpc>
              <a:spcBef>
                <a:spcPts val="1200"/>
              </a:spcBef>
            </a:pPr>
            <a:endParaRPr lang="de-DE" altLang="de-DE" sz="2400" dirty="0">
              <a:solidFill>
                <a:srgbClr val="333333"/>
              </a:solidFill>
              <a:latin typeface="Calibri Light"/>
            </a:endParaRPr>
          </a:p>
        </p:txBody>
      </p:sp>
      <p:pic>
        <p:nvPicPr>
          <p:cNvPr id="11776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50</a:t>
            </a:fld>
            <a:endParaRPr lang="de-DE" altLang="de-DE" b="0">
              <a:latin typeface="Calibri Light"/>
            </a:endParaRPr>
          </a:p>
        </p:txBody>
      </p:sp>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b="0">
                <a:solidFill>
                  <a:srgbClr val="333333"/>
                </a:solidFill>
              </a:rPr>
              <a:t>Metakognitives Training 5 - Gedächtnis</a:t>
            </a:r>
            <a:endParaRPr lang="de-DE" b="0"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solidFill>
                  <a:srgbClr val="333333"/>
                </a:solidFill>
              </a:rPr>
              <a:pPr/>
              <a:t>51</a:t>
            </a:fld>
            <a:endParaRPr lang="de-DE" b="0"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sz="1800" b="0" dirty="0">
                <a:solidFill>
                  <a:prstClr val="white"/>
                </a:solidFill>
                <a:ea typeface="ＭＳ Ｐゴシック" panose="020B0600070205080204" pitchFamily="34" charset="-128"/>
              </a:rPr>
              <a:t>... viele wichtige Erinnerungen gehen ebenfalls verloren </a:t>
            </a:r>
            <a:br>
              <a:rPr lang="de-DE" sz="1800" b="0" dirty="0">
                <a:solidFill>
                  <a:prstClr val="white"/>
                </a:solidFill>
                <a:ea typeface="ＭＳ Ｐゴシック" panose="020B0600070205080204" pitchFamily="34" charset="-128"/>
              </a:rPr>
            </a:br>
            <a:r>
              <a:rPr lang="de-DE" sz="1800" b="0" dirty="0">
                <a:solidFill>
                  <a:prstClr val="white"/>
                </a:solidFill>
                <a:ea typeface="ＭＳ Ｐゴシック" panose="020B0600070205080204" pitchFamily="34" charset="-128"/>
              </a:rPr>
              <a:t>(Termine, Urlaubserinnerungen,  Schulwissen ...).</a:t>
            </a:r>
            <a:endParaRPr lang="de-DE" sz="1800" dirty="0">
              <a:solidFill>
                <a:prstClr val="white"/>
              </a:solidFill>
              <a:ea typeface="ＭＳ Ｐゴシック" panose="020B0600070205080204" pitchFamily="34" charset="-128"/>
            </a:endParaRPr>
          </a:p>
          <a:p>
            <a:pPr algn="ctr"/>
            <a:endParaRPr lang="de-DE" sz="2400" b="0" dirty="0">
              <a:solidFill>
                <a:prstClr val="white"/>
              </a:solidFill>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sz="1800" b="0" i="1" spc="-5" dirty="0">
                <a:solidFill>
                  <a:srgbClr val="333333"/>
                </a:solidFill>
                <a:latin typeface="Calibri Light"/>
                <a:ea typeface="ＭＳ Ｐゴシック" panose="020B0600070205080204" pitchFamily="34" charset="-128"/>
                <a:cs typeface="Verdana"/>
              </a:rPr>
              <a:t>[</a:t>
            </a:r>
            <a:r>
              <a:rPr lang="en-US" sz="1800" b="0" i="1" spc="-5" dirty="0" err="1">
                <a:solidFill>
                  <a:srgbClr val="333333"/>
                </a:solidFill>
                <a:latin typeface="Calibri Light"/>
                <a:ea typeface="ＭＳ Ｐゴシック" panose="020B0600070205080204" pitchFamily="34" charset="-128"/>
                <a:cs typeface="Verdana"/>
              </a:rPr>
              <a:t>für</a:t>
            </a:r>
            <a:r>
              <a:rPr lang="en-US" sz="1800" b="0" i="1" spc="-5" dirty="0">
                <a:solidFill>
                  <a:srgbClr val="333333"/>
                </a:solidFill>
                <a:latin typeface="Calibri Light"/>
                <a:ea typeface="ＭＳ Ｐゴシック" panose="020B0600070205080204" pitchFamily="34" charset="-128"/>
                <a:cs typeface="Verdana"/>
              </a:rPr>
              <a:t> die Trainer:</a:t>
            </a:r>
            <a:endParaRPr sz="1800" b="0" dirty="0">
              <a:solidFill>
                <a:srgbClr val="333333"/>
              </a:solidFill>
              <a:latin typeface="Calibri Light"/>
              <a:ea typeface="ＭＳ Ｐゴシック" panose="020B0600070205080204" pitchFamily="34" charset="-128"/>
              <a:cs typeface="Verdana"/>
            </a:endParaRPr>
          </a:p>
          <a:p>
            <a:pPr marL="12700" marR="5080">
              <a:spcBef>
                <a:spcPts val="800"/>
              </a:spcBef>
            </a:pPr>
            <a:r>
              <a:rPr lang="de-DE" sz="1800" b="0"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grpSp>
    </p:spTree>
    <p:extLst>
      <p:ext uri="{BB962C8B-B14F-4D97-AF65-F5344CB8AC3E}">
        <p14:creationId xmlns:p14="http://schemas.microsoft.com/office/powerpoint/2010/main" val="25589863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9"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0" name="Caption_121859"/>
          <p:cNvSpPr>
            <a:spLocks noChangeArrowheads="1"/>
          </p:cNvSpPr>
          <p:nvPr/>
        </p:nvSpPr>
        <p:spPr bwMode="auto">
          <a:xfrm>
            <a:off x="1932093" y="6455664"/>
            <a:ext cx="829733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52</a:t>
            </a:fld>
            <a:endParaRPr lang="de-DE" altLang="de-DE" b="0">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Brainstorming</a:t>
            </a:r>
          </a:p>
        </p:txBody>
      </p:sp>
      <p:sp>
        <p:nvSpPr>
          <p:cNvPr id="56323" name="Rectangle 1027"/>
          <p:cNvSpPr>
            <a:spLocks noGrp="1" noChangeArrowheads="1"/>
          </p:cNvSpPr>
          <p:nvPr>
            <p:ph idx="1"/>
          </p:nvPr>
        </p:nvSpPr>
        <p:spPr/>
        <p:txBody>
          <a:bodyPr/>
          <a:lstStyle/>
          <a:p>
            <a:pPr eaLnBrk="1" hangingPunct="1">
              <a:defRPr/>
            </a:pPr>
            <a:r>
              <a:rPr lang="de-DE" sz="2400" dirty="0">
                <a:solidFill>
                  <a:srgbClr val="004992"/>
                </a:solidFill>
                <a:latin typeface="Calibri Light"/>
              </a:rPr>
              <a:t>Was gehört in ein typisches Klassenzimmer?</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53</a:t>
            </a:fld>
            <a:endParaRPr lang="de-DE" altLang="de-DE" b="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Klassenzimmer</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25955" name="Rectangle 1027"/>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Ranzen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Europakarte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Bücher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Lehrerstuhl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Lehrerkoffer</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54</a:t>
            </a:fld>
            <a:endParaRPr lang="de-DE" altLang="de-DE" b="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8"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Klassenzimmer</a:t>
            </a:r>
          </a:p>
        </p:txBody>
      </p:sp>
      <p:sp>
        <p:nvSpPr>
          <p:cNvPr id="128003" name="Rectangle 1027"/>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Ranzen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Europakarte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Bücher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Lehrerstuhl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Lehrerkoffer</a:t>
            </a:r>
          </a:p>
          <a:p>
            <a:pPr eaLnBrk="1" hangingPunct="1">
              <a:lnSpc>
                <a:spcPct val="100000"/>
              </a:lnSpc>
              <a:spcBef>
                <a:spcPts val="1200"/>
              </a:spcBef>
            </a:pPr>
            <a:endParaRPr lang="de-DE" altLang="de-DE" sz="2400" dirty="0">
              <a:solidFill>
                <a:srgbClr val="333333"/>
              </a:solidFill>
              <a:latin typeface="Calibri Light"/>
            </a:endParaRPr>
          </a:p>
        </p:txBody>
      </p:sp>
      <p:sp>
        <p:nvSpPr>
          <p:cNvPr id="128007" name="Caption_128008"/>
          <p:cNvSpPr>
            <a:spLocks noChangeArrowheads="1"/>
          </p:cNvSpPr>
          <p:nvPr/>
        </p:nvSpPr>
        <p:spPr bwMode="auto">
          <a:xfrm>
            <a:off x="3690620" y="5877398"/>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55</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1"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56</a:t>
            </a:fld>
            <a:endParaRPr lang="de-DE" altLang="de-DE" b="0">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Angler</a:t>
            </a:r>
            <a:br>
              <a:rPr lang="de-DE" altLang="de-DE" sz="3600" dirty="0">
                <a:latin typeface="Calibri Light"/>
              </a:rPr>
            </a:br>
            <a:r>
              <a:rPr lang="de-DE" altLang="de-DE" dirty="0">
                <a:latin typeface="Calibri Light"/>
              </a:rPr>
              <a:t>Was wurde gezeigt? Wie sicher sind Sie sich?</a:t>
            </a:r>
          </a:p>
        </p:txBody>
      </p:sp>
      <p:sp>
        <p:nvSpPr>
          <p:cNvPr id="13209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Pfeife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Eimer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Anstecker an Mütze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Aufdruck „Sport“ auf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roter Pulli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Fisch</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57</a:t>
            </a:fld>
            <a:endParaRPr lang="de-DE" altLang="de-DE" b="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Angler</a:t>
            </a:r>
          </a:p>
        </p:txBody>
      </p:sp>
      <p:sp>
        <p:nvSpPr>
          <p:cNvPr id="134147"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Pfeife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Eimer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Anstecker an Mütze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Aufdruck „Sport“ auf Boot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roter Pulli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Fisch</a:t>
            </a:r>
          </a:p>
        </p:txBody>
      </p:sp>
      <p:pic>
        <p:nvPicPr>
          <p:cNvPr id="13415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58</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5"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59</a:t>
            </a:fld>
            <a:endParaRPr lang="de-DE" altLang="de-DE" b="0">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63491"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findet man typischerweise an einer Straßenkreuzung?</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60</a:t>
            </a:fld>
            <a:endParaRPr lang="de-DE" altLang="de-DE" b="0">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Straßenkreuzung</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4029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Autos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Polizist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Kind auf Fahrrad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alte Dame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grüne Ampel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Zebrastreifen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Stoppschild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Stadtsilhouette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61</a:t>
            </a:fld>
            <a:endParaRPr lang="de-DE" altLang="de-DE" b="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Straßenkreuzung</a:t>
            </a:r>
          </a:p>
        </p:txBody>
      </p:sp>
      <p:sp>
        <p:nvSpPr>
          <p:cNvPr id="142339"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Autos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Polizist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Kind auf Fahrrad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alte Dame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grüne Ampel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Zebrastreifen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Stoppschild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Stadtsilhouette</a:t>
            </a:r>
          </a:p>
        </p:txBody>
      </p:sp>
      <p:pic>
        <p:nvPicPr>
          <p:cNvPr id="14234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62</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63</a:t>
            </a:fld>
            <a:endParaRPr lang="de-DE" altLang="de-DE" b="0">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74755"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findet man alles auf einem Spielplatz?</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64</a:t>
            </a:fld>
            <a:endParaRPr lang="de-DE" altLang="de-DE" b="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Spielplatz</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48483"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Rutsche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Karussell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Drachen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Bäume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Schaukel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Spielzeug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Sandkasten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65</a:t>
            </a:fld>
            <a:endParaRPr lang="de-DE" altLang="de-DE" b="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Spielplatz</a:t>
            </a:r>
          </a:p>
        </p:txBody>
      </p:sp>
      <p:sp>
        <p:nvSpPr>
          <p:cNvPr id="150531"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Rutsche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Karussell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Drachen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Bäume</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Schaukel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Spielzeug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Sandkasten</a:t>
            </a:r>
          </a:p>
        </p:txBody>
      </p:sp>
      <p:pic>
        <p:nvPicPr>
          <p:cNvPr id="150534"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66</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67</a:t>
            </a:fld>
            <a:endParaRPr lang="de-DE" altLang="de-DE" b="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Hochzeit</a:t>
            </a:r>
            <a:br>
              <a:rPr lang="de-DE" altLang="de-DE" sz="3600" dirty="0">
                <a:latin typeface="Calibri Light"/>
              </a:rPr>
            </a:br>
            <a:r>
              <a:rPr lang="de-DE" altLang="de-DE" dirty="0">
                <a:latin typeface="Calibri Light"/>
              </a:rPr>
              <a:t>Was wurde gezeigt? Wie sicher sind Sie sich?</a:t>
            </a:r>
          </a:p>
        </p:txBody>
      </p:sp>
      <p:sp>
        <p:nvSpPr>
          <p:cNvPr id="154627" name="Rectangle 3"/>
          <p:cNvSpPr>
            <a:spLocks noGrp="1" noChangeArrowheads="1"/>
          </p:cNvSpPr>
          <p:nvPr>
            <p:ph idx="1"/>
          </p:nvPr>
        </p:nvSpPr>
        <p:spPr>
          <a:xfrm>
            <a:off x="411479"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Kirchenfenster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Trauzeuge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Brautschleier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Blumenmädchen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Tür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68</a:t>
            </a:fld>
            <a:endParaRPr lang="de-DE" altLang="de-DE" b="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Hochzeit</a:t>
            </a:r>
          </a:p>
        </p:txBody>
      </p:sp>
      <p:sp>
        <p:nvSpPr>
          <p:cNvPr id="156675"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Kirchenfenster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Trauzeuge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Brautschleier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Blumenmädchen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Tür</a:t>
            </a:r>
          </a:p>
        </p:txBody>
      </p:sp>
      <p:pic>
        <p:nvPicPr>
          <p:cNvPr id="1566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69</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ChangeArrowheads="1"/>
          </p:cNvSpPr>
          <p:nvPr/>
        </p:nvSpPr>
        <p:spPr bwMode="auto">
          <a:xfrm>
            <a:off x="609759" y="1813842"/>
            <a:ext cx="109756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b="0">
              <a:solidFill>
                <a:schemeClr val="accent1"/>
              </a:solidFill>
              <a:latin typeface="Calibri Light"/>
            </a:endParaRPr>
          </a:p>
        </p:txBody>
      </p:sp>
      <p:pic>
        <p:nvPicPr>
          <p:cNvPr id="158724"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70</a:t>
            </a:fld>
            <a:endParaRPr lang="de-DE" altLang="de-DE" b="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Fußball</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6077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Anzeigetafel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Spielfeldmarkierungen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Spieler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Fußball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71</a:t>
            </a:fld>
            <a:endParaRPr lang="de-DE" altLang="de-DE" b="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Fußball</a:t>
            </a:r>
          </a:p>
        </p:txBody>
      </p:sp>
      <p:sp>
        <p:nvSpPr>
          <p:cNvPr id="162819"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Anzeigetafel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Spielfeldmarkierungen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Spieler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Fußball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p:txBody>
      </p:sp>
      <p:pic>
        <p:nvPicPr>
          <p:cNvPr id="162822"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72</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73</a:t>
            </a:fld>
            <a:endParaRPr lang="de-DE" altLang="de-DE" b="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Mondlandung </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66915"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Stützen für die Rakete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Sauerstoffflasche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Mondkrater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Raketendüse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Planetensichel im </a:t>
            </a:r>
            <a:br>
              <a:rPr lang="de-DE" altLang="de-DE" sz="2400" dirty="0">
                <a:solidFill>
                  <a:srgbClr val="333333"/>
                </a:solidFill>
                <a:latin typeface="Calibri Light"/>
              </a:rPr>
            </a:br>
            <a:r>
              <a:rPr lang="de-DE" altLang="de-DE" sz="2400" dirty="0">
                <a:solidFill>
                  <a:srgbClr val="333333"/>
                </a:solidFill>
                <a:latin typeface="Calibri Light"/>
              </a:rPr>
              <a:t>Hintergrund</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74</a:t>
            </a:fld>
            <a:endParaRPr lang="de-DE" altLang="de-DE" b="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Mondlandung</a:t>
            </a:r>
          </a:p>
        </p:txBody>
      </p:sp>
      <p:sp>
        <p:nvSpPr>
          <p:cNvPr id="168963"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Stützen für die Rakete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Sauerstoffflasche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Mondkrater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Raketendüse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Planetensichel im </a:t>
            </a:r>
            <a:br>
              <a:rPr lang="de-DE" altLang="de-DE" sz="2400" dirty="0">
                <a:solidFill>
                  <a:srgbClr val="333333"/>
                </a:solidFill>
                <a:latin typeface="Calibri Light"/>
              </a:rPr>
            </a:br>
            <a:r>
              <a:rPr lang="de-DE" altLang="de-DE" sz="2400" dirty="0">
                <a:solidFill>
                  <a:srgbClr val="333333"/>
                </a:solidFill>
                <a:latin typeface="Calibri Light"/>
              </a:rPr>
              <a:t>Hintergrund</a:t>
            </a:r>
          </a:p>
          <a:p>
            <a:pPr eaLnBrk="1" hangingPunct="1">
              <a:lnSpc>
                <a:spcPct val="100000"/>
              </a:lnSpc>
              <a:spcBef>
                <a:spcPts val="1200"/>
              </a:spcBef>
            </a:pPr>
            <a:endParaRPr lang="de-DE" altLang="de-DE" sz="2400" dirty="0">
              <a:solidFill>
                <a:srgbClr val="333333"/>
              </a:solidFill>
              <a:latin typeface="Calibri Light"/>
            </a:endParaRPr>
          </a:p>
        </p:txBody>
      </p:sp>
      <p:pic>
        <p:nvPicPr>
          <p:cNvPr id="1689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75</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5"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76</a:t>
            </a:fld>
            <a:endParaRPr lang="de-DE" altLang="de-DE" b="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Rettungseinsatz</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79203"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Hubschrauber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Schlauchboot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Taucher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gekentertes Boot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Trage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Pilot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77</a:t>
            </a:fld>
            <a:endParaRPr lang="de-DE" altLang="de-DE" b="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3"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Rettungseinsatz</a:t>
            </a:r>
          </a:p>
        </p:txBody>
      </p:sp>
      <p:sp>
        <p:nvSpPr>
          <p:cNvPr id="181250"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Hubschrauber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Schlauchboot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Taucher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gekentertes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Trage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Pilot</a:t>
            </a:r>
          </a:p>
        </p:txBody>
      </p:sp>
      <p:pic>
        <p:nvPicPr>
          <p:cNvPr id="181254"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78</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9"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00" name="Caption_183299"/>
          <p:cNvSpPr>
            <a:spLocks noChangeArrowheads="1"/>
          </p:cNvSpPr>
          <p:nvPr/>
        </p:nvSpPr>
        <p:spPr bwMode="auto">
          <a:xfrm>
            <a:off x="3093157" y="6455664"/>
            <a:ext cx="5975204"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79</a:t>
            </a:fld>
            <a:endParaRPr lang="de-DE" altLang="de-DE" b="0">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70659"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gehört auf eine typische Baustelle?</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80</a:t>
            </a:fld>
            <a:endParaRPr lang="de-DE" altLang="de-DE" b="0">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Straßenbau</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87395"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Rohre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Schubkarre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Absperrung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Baufahrzeuge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Presslufthammer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Schaufel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STOP-Schild</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81</a:t>
            </a:fld>
            <a:endParaRPr lang="de-DE" altLang="de-DE" b="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Straßenbau</a:t>
            </a:r>
          </a:p>
        </p:txBody>
      </p:sp>
      <p:sp>
        <p:nvSpPr>
          <p:cNvPr id="189443"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Rohre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Schubkarre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Absperrung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Baufahrzeuge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Presslufthammer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Schaufel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STOP-Schild</a:t>
            </a:r>
          </a:p>
          <a:p>
            <a:pPr eaLnBrk="1" hangingPunct="1">
              <a:lnSpc>
                <a:spcPct val="100000"/>
              </a:lnSpc>
              <a:spcBef>
                <a:spcPts val="1200"/>
              </a:spcBef>
            </a:pPr>
            <a:endParaRPr lang="de-DE" altLang="de-DE" sz="2400" dirty="0">
              <a:solidFill>
                <a:srgbClr val="333333"/>
              </a:solidFill>
              <a:latin typeface="Calibri Light"/>
            </a:endParaRPr>
          </a:p>
        </p:txBody>
      </p:sp>
      <p:pic>
        <p:nvPicPr>
          <p:cNvPr id="18944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7" name="Caption_189446"/>
          <p:cNvSpPr>
            <a:spLocks noChangeArrowheads="1"/>
          </p:cNvSpPr>
          <p:nvPr/>
        </p:nvSpPr>
        <p:spPr bwMode="auto">
          <a:xfrm>
            <a:off x="3690620" y="6237099"/>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82</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en-US" sz="2400" b="1" dirty="0" err="1">
                <a:solidFill>
                  <a:srgbClr val="333333"/>
                </a:solidFill>
                <a:latin typeface="Calibri Light"/>
              </a:rPr>
              <a:t>Lernziele</a:t>
            </a:r>
            <a:r>
              <a:rPr lang="en-US" sz="2400" b="1" dirty="0">
                <a:solidFill>
                  <a:srgbClr val="333333"/>
                </a:solidFill>
                <a:latin typeface="Calibri Light"/>
              </a:rPr>
              <a:t>:</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Unsere Erinnerungen können trügen!</a:t>
            </a:r>
            <a:br>
              <a:rPr lang="de-DE" altLang="de-DE" sz="2000" b="1"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Insbesondere für wichtige Begebenheiten (Streit, Zeugenaussagen etc.) gilt: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Wenn Sie sich </a:t>
            </a:r>
            <a:r>
              <a:rPr lang="de-DE" altLang="de-DE" sz="2000" i="1" dirty="0">
                <a:solidFill>
                  <a:srgbClr val="333333"/>
                </a:solidFill>
                <a:latin typeface="Calibri Light"/>
                <a:cs typeface="Times New Roman" panose="02020603050405020304" pitchFamily="18" charset="0"/>
              </a:rPr>
              <a:t>nicht </a:t>
            </a:r>
            <a:r>
              <a:rPr lang="de-DE" altLang="de-DE" sz="2000" dirty="0">
                <a:solidFill>
                  <a:srgbClr val="333333"/>
                </a:solidFill>
                <a:latin typeface="Calibri Light"/>
                <a:cs typeface="Times New Roman" panose="02020603050405020304" pitchFamily="18" charset="0"/>
              </a:rPr>
              <a:t>lebhaft (d.h. detailliert) erinnern: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Bedenken Sie die Möglichkeit, dass Sie sich irren können.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cs typeface="Times New Roman" panose="02020603050405020304" pitchFamily="18" charset="0"/>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83</a:t>
            </a:fld>
            <a:endParaRPr lang="de-DE" altLang="de-DE" b="0">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en-US" sz="2400" b="1" dirty="0" err="1">
                <a:solidFill>
                  <a:srgbClr val="333333"/>
                </a:solidFill>
                <a:latin typeface="Calibri Light"/>
              </a:rPr>
              <a:t>Lernziele</a:t>
            </a:r>
            <a:r>
              <a:rPr lang="en-US" sz="2400" b="1" dirty="0">
                <a:solidFill>
                  <a:srgbClr val="333333"/>
                </a:solidFill>
                <a:latin typeface="Calibri Light"/>
              </a:rPr>
              <a:t>:</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Unsere Erinnerungen können trügen!</a:t>
            </a:r>
            <a:br>
              <a:rPr lang="de-DE" altLang="de-DE" sz="2000" b="1"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Insbesondere für wichtige Begebenheiten (Streit, Zeugenaussagen etc.) gilt: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Wenn Sie sich </a:t>
            </a:r>
            <a:r>
              <a:rPr lang="de-DE" altLang="de-DE" sz="2000" i="1" dirty="0">
                <a:solidFill>
                  <a:srgbClr val="333333"/>
                </a:solidFill>
                <a:latin typeface="Calibri Light"/>
                <a:cs typeface="Times New Roman" panose="02020603050405020304" pitchFamily="18" charset="0"/>
              </a:rPr>
              <a:t>nicht </a:t>
            </a:r>
            <a:r>
              <a:rPr lang="de-DE" altLang="de-DE" sz="2000" dirty="0">
                <a:solidFill>
                  <a:srgbClr val="333333"/>
                </a:solidFill>
                <a:latin typeface="Calibri Light"/>
                <a:cs typeface="Times New Roman" panose="02020603050405020304" pitchFamily="18" charset="0"/>
              </a:rPr>
              <a:t>lebhaft (d.h. detailliert) erinnern: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Bedenken Sie die Möglichkeit, dass Sie sich irren können.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bestätigende Informationen (z.B. Beteiligte fragen).</a:t>
            </a:r>
            <a:endParaRPr lang="en-US" sz="20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cs typeface="Times New Roman" panose="02020603050405020304" pitchFamily="18" charset="0"/>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84</a:t>
            </a:fld>
            <a:endParaRPr lang="de-DE" altLang="de-DE" b="0">
              <a:latin typeface="Calibri Light"/>
            </a:endParaRPr>
          </a:p>
        </p:txBody>
      </p:sp>
    </p:spTree>
    <p:extLst>
      <p:ext uri="{BB962C8B-B14F-4D97-AF65-F5344CB8AC3E}">
        <p14:creationId xmlns:p14="http://schemas.microsoft.com/office/powerpoint/2010/main" val="15812224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en-US" sz="2400" b="1" dirty="0" err="1">
                <a:solidFill>
                  <a:srgbClr val="333333"/>
                </a:solidFill>
                <a:latin typeface="Calibri Light"/>
              </a:rPr>
              <a:t>Lernziele</a:t>
            </a:r>
            <a:r>
              <a:rPr lang="en-US" sz="2400" b="1" dirty="0">
                <a:solidFill>
                  <a:srgbClr val="333333"/>
                </a:solidFill>
                <a:latin typeface="Calibri Light"/>
              </a:rPr>
              <a:t>:</a:t>
            </a:r>
          </a:p>
          <a:p>
            <a:pPr marL="342900" lvl="0" indent="-342900" defTabSz="914400" fontAlgn="base">
              <a:buClr>
                <a:srgbClr val="004992"/>
              </a:buClr>
              <a:buFont typeface="WingDings"/>
              <a:buChar char=""/>
            </a:pPr>
            <a:r>
              <a:rPr lang="de-DE" altLang="de-DE" sz="2000" dirty="0">
                <a:solidFill>
                  <a:srgbClr val="004992"/>
                </a:solidFill>
                <a:latin typeface="Calibri Light"/>
                <a:cs typeface="Times New Roman" panose="02020603050405020304" pitchFamily="18" charset="0"/>
              </a:rPr>
              <a:t>Unsere Erinnerungen können trügen!</a:t>
            </a:r>
            <a:br>
              <a:rPr lang="de-DE" altLang="de-DE" sz="2000" b="1"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Insbesondere für wichtige Begebenheiten (Streit, Zeugenaussagen etc.) gilt: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Wenn Sie sich </a:t>
            </a:r>
            <a:r>
              <a:rPr lang="de-DE" altLang="de-DE" sz="2000" i="1" dirty="0">
                <a:solidFill>
                  <a:srgbClr val="333333"/>
                </a:solidFill>
                <a:latin typeface="Calibri Light"/>
                <a:cs typeface="Times New Roman" panose="02020603050405020304" pitchFamily="18" charset="0"/>
              </a:rPr>
              <a:t>nicht </a:t>
            </a:r>
            <a:r>
              <a:rPr lang="de-DE" altLang="de-DE" sz="2000" dirty="0">
                <a:solidFill>
                  <a:srgbClr val="333333"/>
                </a:solidFill>
                <a:latin typeface="Calibri Light"/>
                <a:cs typeface="Times New Roman" panose="02020603050405020304" pitchFamily="18" charset="0"/>
              </a:rPr>
              <a:t>lebhaft (d.h. detailliert) erinnern:</a:t>
            </a:r>
          </a:p>
          <a:p>
            <a:pPr marL="342900" lvl="0" indent="-342900" defTabSz="914400" fontAlgn="base">
              <a:buClr>
                <a:srgbClr val="004992"/>
              </a:buClr>
              <a:buFont typeface="WingDings"/>
              <a:buChar char=""/>
            </a:pPr>
            <a:r>
              <a:rPr lang="de-DE" altLang="de-DE" sz="2000" dirty="0">
                <a:solidFill>
                  <a:srgbClr val="004992"/>
                </a:solidFill>
                <a:latin typeface="Calibri Light"/>
                <a:cs typeface="Times New Roman" panose="02020603050405020304" pitchFamily="18" charset="0"/>
              </a:rPr>
              <a:t>Bedenken Sie die Möglichkeit, dass Sie sich irren können.</a:t>
            </a:r>
          </a:p>
          <a:p>
            <a:pPr marL="342900" lvl="0" indent="-342900" defTabSz="914400" fontAlgn="base">
              <a:buClr>
                <a:srgbClr val="004992"/>
              </a:buClr>
              <a:buFont typeface="WingDings"/>
              <a:buChar char=""/>
            </a:pPr>
            <a:r>
              <a:rPr lang="de-DE" altLang="de-DE" sz="2000" dirty="0">
                <a:solidFill>
                  <a:srgbClr val="004992"/>
                </a:solidFill>
                <a:latin typeface="Calibri Light"/>
                <a:cs typeface="Times New Roman" panose="02020603050405020304" pitchFamily="18" charset="0"/>
              </a:rPr>
              <a:t>Suchen Sie bestätigende Informationen (z.B. Beteiligte fragen).</a:t>
            </a:r>
            <a:br>
              <a:rPr lang="de-DE" altLang="de-DE" sz="2000" dirty="0">
                <a:solidFill>
                  <a:srgbClr val="004992"/>
                </a:solidFill>
                <a:latin typeface="Calibri Light"/>
                <a:cs typeface="Times New Roman" panose="02020603050405020304" pitchFamily="18" charset="0"/>
              </a:rPr>
            </a:br>
            <a:br>
              <a:rPr lang="de-DE" altLang="de-DE" sz="2000" dirty="0">
                <a:solidFill>
                  <a:srgbClr val="004992"/>
                </a:solidFill>
                <a:latin typeface="Calibri Light"/>
                <a:cs typeface="Times New Roman" panose="02020603050405020304" pitchFamily="18" charset="0"/>
              </a:rPr>
            </a:br>
            <a:r>
              <a:rPr lang="de-DE" altLang="de-DE" sz="2000" u="sng" dirty="0">
                <a:solidFill>
                  <a:srgbClr val="333333"/>
                </a:solidFill>
                <a:latin typeface="Calibri Light"/>
                <a:cs typeface="Times New Roman" panose="02020603050405020304" pitchFamily="18" charset="0"/>
              </a:rPr>
              <a:t>Beispiel</a:t>
            </a:r>
            <a:r>
              <a:rPr lang="de-DE" altLang="de-DE" sz="2000" dirty="0">
                <a:solidFill>
                  <a:srgbClr val="333333"/>
                </a:solidFill>
                <a:latin typeface="Calibri Light"/>
                <a:cs typeface="Times New Roman" panose="02020603050405020304" pitchFamily="18" charset="0"/>
              </a:rPr>
              <a:t>: Sie haben sich mit jemandem gestritten und erinnern vage, dass Ihre Familie beschimpft wurde: Berücksichtigen Sie die Möglichkeit, dass Ihnen das Gedächtnis einen Streich spielt oder Sie Dinge verzerrt erinnern! Fragen Sie Anwesende nach deren Erinnerung.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cs typeface="Times New Roman" panose="02020603050405020304" pitchFamily="18" charset="0"/>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85</a:t>
            </a:fld>
            <a:endParaRPr lang="de-DE" altLang="de-DE" b="0">
              <a:latin typeface="Calibri Light"/>
            </a:endParaRPr>
          </a:p>
        </p:txBody>
      </p:sp>
    </p:spTree>
    <p:extLst>
      <p:ext uri="{BB962C8B-B14F-4D97-AF65-F5344CB8AC3E}">
        <p14:creationId xmlns:p14="http://schemas.microsoft.com/office/powerpoint/2010/main" val="34354590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In der Psychose besteht die Gefahr, sich an Begebenheiten zu erinnern, die sich überhaupt nicht oder anders zugetragen haben.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86</a:t>
            </a:fld>
            <a:endParaRPr lang="de-DE" altLang="de-DE" b="0">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In der Psychose besteht die Gefahr, sich an Begebenheiten zu erinnern, die sich überhaupt nicht oder anders zugetragen haben.</a:t>
            </a:r>
          </a:p>
          <a:p>
            <a:pPr lvl="0" defTabSz="914400" fontAlgn="base">
              <a:lnSpc>
                <a:spcPct val="100000"/>
              </a:lnSpc>
              <a:spcBef>
                <a:spcPts val="1200"/>
              </a:spcBef>
            </a:pPr>
            <a:r>
              <a:rPr lang="de-DE" altLang="de-DE" dirty="0">
                <a:solidFill>
                  <a:srgbClr val="004992"/>
                </a:solidFill>
                <a:latin typeface="Calibri Light"/>
              </a:rPr>
              <a:t>Beispiel: </a:t>
            </a:r>
            <a:r>
              <a:rPr lang="de-DE" altLang="de-DE" dirty="0">
                <a:solidFill>
                  <a:srgbClr val="333333"/>
                </a:solidFill>
                <a:latin typeface="Calibri Light"/>
              </a:rPr>
              <a:t>Philip ist davon überzeugt, dass sein Fahrrad gestohlen wurde.</a:t>
            </a:r>
          </a:p>
          <a:p>
            <a:pPr lvl="0" defTabSz="914400" fontAlgn="base">
              <a:lnSpc>
                <a:spcPct val="100000"/>
              </a:lnSpc>
              <a:spcBef>
                <a:spcPts val="1200"/>
              </a:spcBef>
            </a:pPr>
            <a:r>
              <a:rPr lang="de-DE" altLang="de-DE" dirty="0">
                <a:solidFill>
                  <a:srgbClr val="004992"/>
                </a:solidFill>
                <a:latin typeface="Calibri Light"/>
              </a:rPr>
              <a:t>Hintergrund: </a:t>
            </a:r>
            <a:r>
              <a:rPr lang="de-DE" altLang="de-DE" dirty="0">
                <a:solidFill>
                  <a:srgbClr val="333333"/>
                </a:solidFill>
                <a:latin typeface="Calibri Light"/>
              </a:rPr>
              <a:t>Sein Fahrrad steht nicht vor der Tür, obwohl er sich 100% sicher ist, dass er es dort am Vorabend abgestellt hatte. Statt dessen sieht er sein Fahrrad vor dem Supermarkt an der Ecke stehen. Philip ist kurz davor, die Polizei zu rufen, da er den Dieb im Supermarkt vermutet. Für ihn ist dies ein weiterer Beleg einer gegen ihn gerichteten Verschwörung, nachdem ihm vor drei Wochen die Brieftasche gestohlen worden war.</a:t>
            </a:r>
          </a:p>
          <a:p>
            <a:pPr lvl="0" defTabSz="914400" fontAlgn="base">
              <a:lnSpc>
                <a:spcPct val="100000"/>
              </a:lnSpc>
              <a:spcBef>
                <a:spcPts val="1200"/>
              </a:spcBef>
            </a:pPr>
            <a:r>
              <a:rPr lang="de-DE" altLang="de-DE" dirty="0">
                <a:solidFill>
                  <a:srgbClr val="004992"/>
                </a:solidFill>
                <a:latin typeface="Calibri Light"/>
              </a:rPr>
              <a:t>Aber: </a:t>
            </a:r>
            <a:r>
              <a:rPr lang="de-DE" altLang="de-DE" dirty="0">
                <a:solidFill>
                  <a:srgbClr val="333333"/>
                </a:solidFill>
                <a:latin typeface="Calibri Light"/>
              </a:rPr>
              <a:t>In der Telefonzelle greift Philip zufällig in die Jackentasche und bemerkt seinen Fahrradschlüssel. Ihm fällt bei dieser Gelegenheit wieder ein, dass er sein Fahrrad selbst gestern vor dem Supermarkt abgestellt hat.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87</a:t>
            </a:fld>
            <a:endParaRPr lang="de-DE" altLang="de-DE" b="0">
              <a:latin typeface="Calibri Light"/>
            </a:endParaRPr>
          </a:p>
        </p:txBody>
      </p:sp>
    </p:spTree>
    <p:extLst>
      <p:ext uri="{BB962C8B-B14F-4D97-AF65-F5344CB8AC3E}">
        <p14:creationId xmlns:p14="http://schemas.microsoft.com/office/powerpoint/2010/main" val="34433611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In der Psychose besteht die Gefahr, sich an Begebenheiten zu erinnern, die sich überhaupt nicht oder anders zugetragen haben.</a:t>
            </a:r>
          </a:p>
          <a:p>
            <a:pPr lvl="0" defTabSz="914400" fontAlgn="base">
              <a:lnSpc>
                <a:spcPct val="100000"/>
              </a:lnSpc>
              <a:spcBef>
                <a:spcPts val="1200"/>
              </a:spcBef>
            </a:pPr>
            <a:r>
              <a:rPr lang="de-DE" altLang="de-DE" dirty="0">
                <a:solidFill>
                  <a:srgbClr val="004992"/>
                </a:solidFill>
                <a:latin typeface="Calibri Light"/>
              </a:rPr>
              <a:t>Beispiel: </a:t>
            </a:r>
            <a:r>
              <a:rPr lang="de-DE" altLang="de-DE" dirty="0">
                <a:solidFill>
                  <a:srgbClr val="333333"/>
                </a:solidFill>
                <a:latin typeface="Calibri Light"/>
              </a:rPr>
              <a:t>Philip ist davon überzeugt, dass sein Fahrrad gestohlen wurde.</a:t>
            </a:r>
          </a:p>
          <a:p>
            <a:pPr lvl="0" defTabSz="914400" fontAlgn="base">
              <a:lnSpc>
                <a:spcPct val="100000"/>
              </a:lnSpc>
              <a:spcBef>
                <a:spcPts val="1200"/>
              </a:spcBef>
            </a:pPr>
            <a:r>
              <a:rPr lang="de-DE" altLang="de-DE" dirty="0">
                <a:solidFill>
                  <a:srgbClr val="004992"/>
                </a:solidFill>
                <a:latin typeface="Calibri Light"/>
              </a:rPr>
              <a:t>Hintergrund: </a:t>
            </a:r>
            <a:r>
              <a:rPr lang="de-DE" altLang="de-DE" dirty="0">
                <a:solidFill>
                  <a:srgbClr val="333333"/>
                </a:solidFill>
                <a:latin typeface="Calibri Light"/>
              </a:rPr>
              <a:t>Sein Fahrrad steht nicht vor der Tür, obwohl er sich 100% sicher ist, dass er es dort am Vorabend abgestellt hatte. Statt dessen sieht er sein Fahrrad vor dem Supermarkt an der Ecke stehen. Philip ist kurz davor, die Polizei zu rufen, da er den Dieb im Supermarkt vermutet. Für ihn ist dies ein weiterer Beleg einer gegen ihn gerichteten Verschwörung, nachdem ihm vor drei Wochen die Brieftasche gestohlen worden war.</a:t>
            </a:r>
          </a:p>
          <a:p>
            <a:pPr lvl="0" defTabSz="914400" fontAlgn="base">
              <a:lnSpc>
                <a:spcPct val="100000"/>
              </a:lnSpc>
              <a:spcBef>
                <a:spcPts val="1200"/>
              </a:spcBef>
            </a:pPr>
            <a:r>
              <a:rPr lang="de-DE" altLang="de-DE" dirty="0">
                <a:solidFill>
                  <a:srgbClr val="004992"/>
                </a:solidFill>
                <a:latin typeface="Calibri Light"/>
              </a:rPr>
              <a:t>Aber: </a:t>
            </a:r>
            <a:r>
              <a:rPr lang="de-DE" altLang="de-DE" dirty="0">
                <a:solidFill>
                  <a:srgbClr val="333333"/>
                </a:solidFill>
                <a:latin typeface="Calibri Light"/>
              </a:rPr>
              <a:t>In der Telefonzelle greift Philip zufällig in die Jackentasche und bemerkt seinen Fahrradschlüssel. Ihm fällt bei dieser Gelegenheit wieder ein, dass er sein Fahrrad selbst gestern vor dem Supermarkt abgestellt hat. </a:t>
            </a:r>
          </a:p>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Trugerinnerungen entstehen häufig, wenn man sich fürchtet oder unter Stress steht. Bevor Sie folgenschwere Schlüsse ziehen: Überlegen Sie, wie objektiv und stichhaltig Ihre Vermutungen sind!</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Bedenken Sie außerdem: Trugerinnerungen sind oft blasser als echte Erinnerungen.</a:t>
            </a:r>
          </a:p>
          <a:p>
            <a:pPr>
              <a:lnSpc>
                <a:spcPct val="100000"/>
              </a:lnSpc>
              <a:spcBef>
                <a:spcPts val="1200"/>
              </a:spcBef>
            </a:pPr>
            <a:endParaRPr lang="en-US"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88</a:t>
            </a:fld>
            <a:endParaRPr lang="de-DE" altLang="de-DE" b="0">
              <a:latin typeface="Calibri Light"/>
            </a:endParaRPr>
          </a:p>
        </p:txBody>
      </p:sp>
    </p:spTree>
    <p:extLst>
      <p:ext uri="{BB962C8B-B14F-4D97-AF65-F5344CB8AC3E}">
        <p14:creationId xmlns:p14="http://schemas.microsoft.com/office/powerpoint/2010/main" val="6146413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89</a:t>
            </a:fld>
            <a:endParaRPr lang="de-DE" altLang="de-DE" b="0">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www.uke.de/mkt_app</a:t>
            </a:r>
            <a:endParaRPr lang="de-DE" sz="1800" b="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10706928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289930272"/>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Bernd </a:t>
                      </a:r>
                      <a:r>
                        <a:rPr kumimoji="0" lang="en-GB" sz="1000" b="0" i="0" u="none" strike="noStrike" cap="none" normalizeH="0" baseline="0" dirty="0" err="1">
                          <a:ln>
                            <a:noFill/>
                          </a:ln>
                          <a:solidFill>
                            <a:srgbClr val="333333"/>
                          </a:solidFill>
                          <a:effectLst/>
                          <a:latin typeface="Calibri Light"/>
                        </a:rPr>
                        <a:t>Hampel</a:t>
                      </a:r>
                      <a:r>
                        <a:rPr kumimoji="0" lang="en-GB" sz="1000" b="0" i="0" u="none" strike="noStrike" cap="none" normalizeH="0" baseline="0" dirty="0">
                          <a:ln>
                            <a:noFill/>
                          </a:ln>
                          <a:solidFill>
                            <a:srgbClr val="333333"/>
                          </a:solidFill>
                          <a:effectLst/>
                          <a:latin typeface="Calibri Light"/>
                        </a:rPr>
                        <a:t>, Helmut </a:t>
                      </a:r>
                      <a:r>
                        <a:rPr kumimoji="0" lang="en-GB" sz="1000" b="0" i="0" u="none" strike="noStrike" cap="none" normalizeH="0" baseline="0" dirty="0" err="1">
                          <a:ln>
                            <a:noFill/>
                          </a:ln>
                          <a:solidFill>
                            <a:srgbClr val="333333"/>
                          </a:solidFill>
                          <a:effectLst/>
                          <a:latin typeface="Calibri Light"/>
                        </a:rPr>
                        <a:t>Schack</a:t>
                      </a:r>
                      <a:r>
                        <a:rPr kumimoji="0" lang="en-GB" sz="1000" b="0" i="0" u="none" strike="noStrike" cap="none" normalizeH="0" baseline="0" dirty="0">
                          <a:ln>
                            <a:noFill/>
                          </a:ln>
                          <a:solidFill>
                            <a:srgbClr val="333333"/>
                          </a:solidFill>
                          <a:effectLst/>
                          <a:latin typeface="Calibri Light"/>
                        </a:rPr>
                        <a:t>, Andreas </a:t>
                      </a:r>
                      <a:r>
                        <a:rPr kumimoji="0" lang="en-GB" sz="1000" b="0" i="0" u="none" strike="noStrike" cap="none" normalizeH="0" baseline="0" dirty="0" err="1">
                          <a:ln>
                            <a:noFill/>
                          </a:ln>
                          <a:solidFill>
                            <a:srgbClr val="333333"/>
                          </a:solidFill>
                          <a:effectLst/>
                          <a:latin typeface="Calibri Light"/>
                        </a:rPr>
                        <a:t>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endParaRPr kumimoji="0" lang="de-DE"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Raumschiff Enterprise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Bombed Dresden/</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Zerbombtes Dresden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Nobik</a:t>
                      </a:r>
                      <a:r>
                        <a:rPr kumimoji="0" lang="en-GB" sz="1000" b="0" i="0" u="none" strike="noStrike" cap="none" normalizeH="0" baseline="0" dirty="0">
                          <a:ln>
                            <a:noFill/>
                          </a:ln>
                          <a:solidFill>
                            <a:srgbClr val="333333"/>
                          </a:solidFill>
                          <a:effectLst/>
                          <a:latin typeface="Calibri Light"/>
                          <a:cs typeface="Times New Roman" pitchFamily="18" charset="0"/>
                        </a:rPr>
                        <a:t>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Piaget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Edited by/</a:t>
                      </a:r>
                      <a:r>
                        <a:rPr kumimoji="0" lang="en-GB" sz="1000" b="0" i="0" u="none" strike="noStrike" cap="none" normalizeH="0" baseline="0" dirty="0" err="1">
                          <a:ln>
                            <a:noFill/>
                          </a:ln>
                          <a:solidFill>
                            <a:srgbClr val="333333"/>
                          </a:solidFill>
                          <a:effectLst/>
                          <a:latin typeface="Calibri Light"/>
                        </a:rPr>
                        <a:t>Editiert</a:t>
                      </a:r>
                      <a:r>
                        <a:rPr kumimoji="0" lang="en-GB" sz="1000" b="0" i="0" u="none" strike="noStrike" cap="none" normalizeH="0" baseline="0" dirty="0">
                          <a:ln>
                            <a:noFill/>
                          </a:ln>
                          <a:solidFill>
                            <a:srgbClr val="333333"/>
                          </a:solidFill>
                          <a:effectLst/>
                          <a:latin typeface="Calibri Light"/>
                        </a:rPr>
                        <a:t> v. Michael B. Miller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False memory pictures/False Memory </a:t>
                      </a:r>
                      <a:r>
                        <a:rPr kumimoji="0" lang="en-GB"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Geobra</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Brandstätter</a:t>
                      </a:r>
                      <a:r>
                        <a:rPr kumimoji="0" lang="en-GB" sz="1000" b="0" i="0" u="none" strike="noStrike" cap="none" normalizeH="0" baseline="0" dirty="0">
                          <a:ln>
                            <a:noFill/>
                          </a:ln>
                          <a:solidFill>
                            <a:srgbClr val="333333"/>
                          </a:solidFill>
                          <a:effectLst/>
                          <a:latin typeface="Calibri Light"/>
                        </a:rPr>
                        <a:t>; Stefan </a:t>
                      </a:r>
                      <a:r>
                        <a:rPr kumimoji="0" lang="en-GB" sz="1000" b="0" i="0" u="none" strike="noStrike" cap="none" normalizeH="0" baseline="0" dirty="0" err="1">
                          <a:ln>
                            <a:noFill/>
                          </a:ln>
                          <a:solidFill>
                            <a:srgbClr val="333333"/>
                          </a:solidFill>
                          <a:effectLst/>
                          <a:latin typeface="Calibri Light"/>
                        </a:rPr>
                        <a:t>Merz</a:t>
                      </a:r>
                      <a:r>
                        <a:rPr kumimoji="0" lang="en-GB" sz="1000" b="0" i="0" u="none" strike="noStrike" cap="none" normalizeH="0" baseline="0" dirty="0">
                          <a:ln>
                            <a:noFill/>
                          </a:ln>
                          <a:solidFill>
                            <a:srgbClr val="333333"/>
                          </a:solidFill>
                          <a:effectLst/>
                          <a:latin typeface="Calibri Light"/>
                        </a:rPr>
                        <a:t> &amp; Frank </a:t>
                      </a:r>
                      <a:r>
                        <a:rPr kumimoji="0" lang="en-GB" sz="1000" b="0" i="0" u="none" strike="noStrike" cap="none" normalizeH="0" baseline="0" dirty="0" err="1">
                          <a:ln>
                            <a:noFill/>
                          </a:ln>
                          <a:solidFill>
                            <a:srgbClr val="333333"/>
                          </a:solidFill>
                          <a:effectLst/>
                          <a:latin typeface="Calibri Light"/>
                        </a:rPr>
                        <a:t>Burmeister</a:t>
                      </a:r>
                      <a:r>
                        <a:rPr kumimoji="0" lang="en-GB" sz="1000" b="0" i="0" u="none" strike="noStrike" cap="none" normalizeH="0" baseline="0" dirty="0">
                          <a:ln>
                            <a:noFill/>
                          </a:ln>
                          <a:solidFill>
                            <a:srgbClr val="333333"/>
                          </a:solidFill>
                          <a:effectLst/>
                          <a:latin typeface="Calibri Light"/>
                        </a:rPr>
                        <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Ximena Del </a:t>
                      </a:r>
                      <a:r>
                        <a:rPr kumimoji="0" lang="en-GB" sz="1000" b="0" i="0" u="none" strike="noStrike" cap="none" normalizeH="0" baseline="0" dirty="0" err="1">
                          <a:ln>
                            <a:noFill/>
                          </a:ln>
                          <a:solidFill>
                            <a:srgbClr val="333333"/>
                          </a:solidFill>
                          <a:effectLst/>
                          <a:latin typeface="Calibri Light"/>
                        </a:rPr>
                        <a:t>Villar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a:t>
                      </a:r>
                      <a:r>
                        <a:rPr kumimoji="0" lang="en-GB" sz="1000" b="0" i="0" u="none" strike="noStrike" cap="none" normalizeH="0" baseline="0" dirty="0" err="1">
                          <a:ln>
                            <a:noFill/>
                          </a:ln>
                          <a:solidFill>
                            <a:srgbClr val="333333"/>
                          </a:solidFill>
                          <a:effectLst/>
                          <a:latin typeface="Calibri Light"/>
                        </a:rPr>
                        <a:t>Garten</a:t>
                      </a:r>
                      <a:r>
                        <a:rPr kumimoji="0" lang="en-GB" sz="1000" b="0" i="0" u="none" strike="noStrike" cap="none" normalizeH="0" baseline="0" dirty="0">
                          <a:ln>
                            <a:noFill/>
                          </a:ln>
                          <a:solidFill>
                            <a:srgbClr val="333333"/>
                          </a:solidFill>
                          <a:effectLst/>
                          <a:latin typeface="Calibri Light"/>
                        </a:rPr>
                        <a:t>,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b="0">
                <a:solidFill>
                  <a:srgbClr val="333333"/>
                </a:solidFill>
              </a:rPr>
              <a:t>Metakognitives Training 5 - Gedächtnis</a:t>
            </a:r>
            <a:endParaRPr lang="de-DE" b="0"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b="0" smtClean="0">
                <a:solidFill>
                  <a:srgbClr val="333333"/>
                </a:solidFill>
              </a:rPr>
              <a:pPr/>
              <a:t>90</a:t>
            </a:fld>
            <a:endParaRPr lang="de-DE" b="0" dirty="0">
              <a:solidFill>
                <a:srgbClr val="333333"/>
              </a:solidFill>
            </a:endParaRPr>
          </a:p>
        </p:txBody>
      </p:sp>
    </p:spTree>
    <p:extLst>
      <p:ext uri="{BB962C8B-B14F-4D97-AF65-F5344CB8AC3E}">
        <p14:creationId xmlns:p14="http://schemas.microsoft.com/office/powerpoint/2010/main" val="526644062"/>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4189</Words>
  <Application>Microsoft Office PowerPoint</Application>
  <PresentationFormat>Benutzerdefiniert</PresentationFormat>
  <Paragraphs>773</Paragraphs>
  <Slides>90</Slides>
  <Notes>90</Notes>
  <HiddenSlides>0</HiddenSlides>
  <MMClips>0</MMClips>
  <ScaleCrop>false</ScaleCrop>
  <HeadingPairs>
    <vt:vector size="6" baseType="variant">
      <vt:variant>
        <vt:lpstr>Verwendete Schriftarten</vt:lpstr>
      </vt:variant>
      <vt:variant>
        <vt:i4>9</vt:i4>
      </vt:variant>
      <vt:variant>
        <vt:lpstr>Design</vt:lpstr>
      </vt:variant>
      <vt:variant>
        <vt:i4>4</vt:i4>
      </vt:variant>
      <vt:variant>
        <vt:lpstr>Folientitel</vt:lpstr>
      </vt:variant>
      <vt:variant>
        <vt:i4>90</vt:i4>
      </vt:variant>
    </vt:vector>
  </HeadingPairs>
  <TitlesOfParts>
    <vt:vector size="103" baseType="lpstr">
      <vt:lpstr>ＭＳ Ｐゴシック</vt: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3_UKE_PPT-Vorlage_16zu9</vt:lpstr>
      <vt:lpstr>MKT 5 A – Gedächtnis</vt:lpstr>
      <vt:lpstr>Gedächtnis</vt:lpstr>
      <vt:lpstr>Gedächtnis</vt:lpstr>
      <vt:lpstr>Gedächtnis</vt:lpstr>
      <vt:lpstr>Gedächtnis</vt:lpstr>
      <vt:lpstr>Gedächtnis</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Sehen und erinnern wir alle dasselbe?</vt:lpstr>
      <vt:lpstr>Achten Sie auf Unterschiede bezüglich der Farben und Größen in den drei Gemälden! Gibt es Dinge, die von den Künstlern unterschiedlich dargestellt oder die weggelassen wurden? </vt:lpstr>
      <vt:lpstr>Jeder Mensch nimmt Dinge anders wahr!  Wie in den drei Gemälden: Dieselbe Landschaft ist zu sehen aber mit unterschiedlichen Akzenten!</vt:lpstr>
      <vt:lpstr>Aufgabe</vt:lpstr>
      <vt:lpstr>Aufgabe</vt:lpstr>
      <vt:lpstr>Aufgabe</vt:lpstr>
      <vt:lpstr>PowerPoint-Präsentation</vt:lpstr>
      <vt:lpstr>Am Strand Was wurde gezeigt? Wie sicher sind Sie sich?</vt:lpstr>
      <vt:lpstr>Am Strand </vt:lpstr>
      <vt:lpstr>PowerPoint-Präsentation</vt:lpstr>
      <vt:lpstr>Bahnhof Was wurde gezeigt? Wie sicher sind Sie sich?</vt:lpstr>
      <vt:lpstr>Bahnhof</vt:lpstr>
      <vt:lpstr>Fehlerinnerungen!</vt:lpstr>
      <vt:lpstr>Fehlerinnerungen!</vt:lpstr>
      <vt:lpstr>Fehlerinnerungen!</vt:lpstr>
      <vt:lpstr>Arten von Gedächtnisfehlern</vt:lpstr>
      <vt:lpstr>Arten von Gedächtnisfehlern</vt:lpstr>
      <vt:lpstr>Arten von Gedächtnisfehlern</vt:lpstr>
      <vt:lpstr>Arten von Gedächtnisfehlern</vt:lpstr>
      <vt:lpstr>Fehlerinnerungen!</vt:lpstr>
      <vt:lpstr>Fehlerinnerungen!</vt:lpstr>
      <vt:lpstr>Fehlerinnerungen!</vt:lpstr>
      <vt:lpstr>Fehlerinnerungen!</vt:lpstr>
      <vt:lpstr>Was soll das Ganze?</vt:lpstr>
      <vt:lpstr>Was soll das Ganze?</vt:lpstr>
      <vt:lpstr>Was soll das Ganze?</vt:lpstr>
      <vt:lpstr>Wie Gedächtnisprobleme Fehleinschätzungen während der Psychose begünstigen – Beispiele</vt:lpstr>
      <vt:lpstr>Aufgabe 2</vt:lpstr>
      <vt:lpstr>Aufgabe 2</vt:lpstr>
      <vt:lpstr>PowerPoint-Präsentation</vt:lpstr>
      <vt:lpstr>Kiosk Was wurde gezeigt? Wie sicher sind Sie sich?</vt:lpstr>
      <vt:lpstr>Kiosk</vt:lpstr>
      <vt:lpstr>PowerPoint-Präsentation</vt:lpstr>
      <vt:lpstr>Gärtnerei Was wurde gezeigt? Wie sicher sind Sie sich?</vt:lpstr>
      <vt:lpstr>Gärtnerei</vt:lpstr>
      <vt:lpstr>Optional: Videoclip</vt:lpstr>
      <vt:lpstr>PowerPoint-Präsentation</vt:lpstr>
      <vt:lpstr>Brainstorming</vt:lpstr>
      <vt:lpstr>Klassenzimmer Was wurde gezeigt? Wie sicher sind Sie sich?</vt:lpstr>
      <vt:lpstr>Klassenzimmer</vt:lpstr>
      <vt:lpstr>PowerPoint-Präsentation</vt:lpstr>
      <vt:lpstr>Angler Was wurde gezeigt? Wie sicher sind Sie sich?</vt:lpstr>
      <vt:lpstr>Angler</vt:lpstr>
      <vt:lpstr>PowerPoint-Präsentation</vt:lpstr>
      <vt:lpstr>Brainstorming</vt:lpstr>
      <vt:lpstr>Straßenkreuzung Was wurde gezeigt? Wie sicher sind Sie sich?</vt:lpstr>
      <vt:lpstr>Straßenkreuzung</vt:lpstr>
      <vt:lpstr>PowerPoint-Präsentation</vt:lpstr>
      <vt:lpstr>Brainstorming</vt:lpstr>
      <vt:lpstr>Spielplatz Was wurde gezeigt? Wie sicher sind Sie sich?</vt:lpstr>
      <vt:lpstr>Spielplatz</vt:lpstr>
      <vt:lpstr>PowerPoint-Präsentation</vt:lpstr>
      <vt:lpstr>Hochzeit Was wurde gezeigt? Wie sicher sind Sie sich?</vt:lpstr>
      <vt:lpstr>Hochzeit</vt:lpstr>
      <vt:lpstr>PowerPoint-Präsentation</vt:lpstr>
      <vt:lpstr>Fußball Was wurde gezeigt? Wie sicher sind Sie sich?</vt:lpstr>
      <vt:lpstr>Fußball</vt:lpstr>
      <vt:lpstr>PowerPoint-Präsentation</vt:lpstr>
      <vt:lpstr>Mondlandung  Was wurde gezeigt? Wie sicher sind Sie sich?</vt:lpstr>
      <vt:lpstr>Mondlandung</vt:lpstr>
      <vt:lpstr>PowerPoint-Präsentation</vt:lpstr>
      <vt:lpstr>Rettungseinsatz Was wurde gezeigt? Wie sicher sind Sie sich?</vt:lpstr>
      <vt:lpstr>Rettungseinsatz</vt:lpstr>
      <vt:lpstr>PowerPoint-Präsentation</vt:lpstr>
      <vt:lpstr>Brainstorming</vt:lpstr>
      <vt:lpstr>Straßenbau Was wurde gezeigt? Wie sicher sind Sie sich?</vt:lpstr>
      <vt:lpstr>Straßenbau</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353</cp:revision>
  <dcterms:created xsi:type="dcterms:W3CDTF">2004-06-30T16:15:23Z</dcterms:created>
  <dcterms:modified xsi:type="dcterms:W3CDTF">2025-01-09T22:06:01Z</dcterms:modified>
</cp:coreProperties>
</file>