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90" r:id="rId1"/>
    <p:sldMasterId id="2147484303" r:id="rId2"/>
    <p:sldMasterId id="2147484316" r:id="rId3"/>
    <p:sldMasterId id="2147484329" r:id="rId4"/>
  </p:sldMasterIdLst>
  <p:notesMasterIdLst>
    <p:notesMasterId r:id="rId95"/>
  </p:notesMasterIdLst>
  <p:handoutMasterIdLst>
    <p:handoutMasterId r:id="rId96"/>
  </p:handoutMasterIdLst>
  <p:sldIdLst>
    <p:sldId id="863" r:id="rId5"/>
    <p:sldId id="722" r:id="rId6"/>
    <p:sldId id="864" r:id="rId7"/>
    <p:sldId id="865" r:id="rId8"/>
    <p:sldId id="866" r:id="rId9"/>
    <p:sldId id="867" r:id="rId10"/>
    <p:sldId id="773" r:id="rId11"/>
    <p:sldId id="779" r:id="rId12"/>
    <p:sldId id="871" r:id="rId13"/>
    <p:sldId id="868" r:id="rId14"/>
    <p:sldId id="869" r:id="rId15"/>
    <p:sldId id="870" r:id="rId16"/>
    <p:sldId id="872" r:id="rId17"/>
    <p:sldId id="873" r:id="rId18"/>
    <p:sldId id="780" r:id="rId19"/>
    <p:sldId id="828" r:id="rId20"/>
    <p:sldId id="829" r:id="rId21"/>
    <p:sldId id="874" r:id="rId22"/>
    <p:sldId id="859" r:id="rId23"/>
    <p:sldId id="875" r:id="rId24"/>
    <p:sldId id="876" r:id="rId25"/>
    <p:sldId id="709" r:id="rId26"/>
    <p:sldId id="710" r:id="rId27"/>
    <p:sldId id="894" r:id="rId28"/>
    <p:sldId id="712" r:id="rId29"/>
    <p:sldId id="713" r:id="rId30"/>
    <p:sldId id="714" r:id="rId31"/>
    <p:sldId id="717" r:id="rId32"/>
    <p:sldId id="877" r:id="rId33"/>
    <p:sldId id="878" r:id="rId34"/>
    <p:sldId id="817" r:id="rId35"/>
    <p:sldId id="820" r:id="rId36"/>
    <p:sldId id="879" r:id="rId37"/>
    <p:sldId id="880" r:id="rId38"/>
    <p:sldId id="838" r:id="rId39"/>
    <p:sldId id="881" r:id="rId40"/>
    <p:sldId id="882" r:id="rId41"/>
    <p:sldId id="883" r:id="rId42"/>
    <p:sldId id="843" r:id="rId43"/>
    <p:sldId id="884" r:id="rId44"/>
    <p:sldId id="885" r:id="rId45"/>
    <p:sldId id="824" r:id="rId46"/>
    <p:sldId id="821" r:id="rId47"/>
    <p:sldId id="822" r:id="rId48"/>
    <p:sldId id="793" r:id="rId49"/>
    <p:sldId id="794" r:id="rId50"/>
    <p:sldId id="795" r:id="rId51"/>
    <p:sldId id="796" r:id="rId52"/>
    <p:sldId id="797" r:id="rId53"/>
    <p:sldId id="798" r:id="rId54"/>
    <p:sldId id="892" r:id="rId55"/>
    <p:sldId id="813" r:id="rId56"/>
    <p:sldId id="814" r:id="rId57"/>
    <p:sldId id="815" r:id="rId58"/>
    <p:sldId id="816" r:id="rId59"/>
    <p:sldId id="799" r:id="rId60"/>
    <p:sldId id="800" r:id="rId61"/>
    <p:sldId id="801" r:id="rId62"/>
    <p:sldId id="785" r:id="rId63"/>
    <p:sldId id="786" r:id="rId64"/>
    <p:sldId id="787" r:id="rId65"/>
    <p:sldId id="788" r:id="rId66"/>
    <p:sldId id="806" r:id="rId67"/>
    <p:sldId id="807" r:id="rId68"/>
    <p:sldId id="808" r:id="rId69"/>
    <p:sldId id="809" r:id="rId70"/>
    <p:sldId id="810" r:id="rId71"/>
    <p:sldId id="811" r:id="rId72"/>
    <p:sldId id="812" r:id="rId73"/>
    <p:sldId id="760" r:id="rId74"/>
    <p:sldId id="761" r:id="rId75"/>
    <p:sldId id="762" r:id="rId76"/>
    <p:sldId id="766" r:id="rId77"/>
    <p:sldId id="767" r:id="rId78"/>
    <p:sldId id="768" r:id="rId79"/>
    <p:sldId id="851" r:id="rId80"/>
    <p:sldId id="852" r:id="rId81"/>
    <p:sldId id="853" r:id="rId82"/>
    <p:sldId id="854" r:id="rId83"/>
    <p:sldId id="855" r:id="rId84"/>
    <p:sldId id="856" r:id="rId85"/>
    <p:sldId id="857" r:id="rId86"/>
    <p:sldId id="845" r:id="rId87"/>
    <p:sldId id="886" r:id="rId88"/>
    <p:sldId id="887" r:id="rId89"/>
    <p:sldId id="847" r:id="rId90"/>
    <p:sldId id="888" r:id="rId91"/>
    <p:sldId id="889" r:id="rId92"/>
    <p:sldId id="893" r:id="rId93"/>
    <p:sldId id="891" r:id="rId94"/>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5pPr>
    <a:lvl6pPr marL="2286000" algn="l" defTabSz="914400" rtl="0" eaLnBrk="1" latinLnBrk="0" hangingPunct="1">
      <a:defRPr sz="2800" b="1" kern="1200">
        <a:solidFill>
          <a:schemeClr val="tx1"/>
        </a:solidFill>
        <a:latin typeface="Verdana" panose="020B0604030504040204" pitchFamily="34" charset="0"/>
        <a:ea typeface="+mn-ea"/>
        <a:cs typeface="+mn-cs"/>
      </a:defRPr>
    </a:lvl6pPr>
    <a:lvl7pPr marL="2743200" algn="l" defTabSz="914400" rtl="0" eaLnBrk="1" latinLnBrk="0" hangingPunct="1">
      <a:defRPr sz="2800" b="1" kern="1200">
        <a:solidFill>
          <a:schemeClr val="tx1"/>
        </a:solidFill>
        <a:latin typeface="Verdana" panose="020B0604030504040204" pitchFamily="34" charset="0"/>
        <a:ea typeface="+mn-ea"/>
        <a:cs typeface="+mn-cs"/>
      </a:defRPr>
    </a:lvl7pPr>
    <a:lvl8pPr marL="3200400" algn="l" defTabSz="914400" rtl="0" eaLnBrk="1" latinLnBrk="0" hangingPunct="1">
      <a:defRPr sz="2800" b="1" kern="1200">
        <a:solidFill>
          <a:schemeClr val="tx1"/>
        </a:solidFill>
        <a:latin typeface="Verdana" panose="020B0604030504040204" pitchFamily="34" charset="0"/>
        <a:ea typeface="+mn-ea"/>
        <a:cs typeface="+mn-cs"/>
      </a:defRPr>
    </a:lvl8pPr>
    <a:lvl9pPr marL="3657600" algn="l" defTabSz="914400" rtl="0" eaLnBrk="1" latinLnBrk="0" hangingPunct="1">
      <a:defRPr sz="28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6301" autoAdjust="0"/>
  </p:normalViewPr>
  <p:slideViewPr>
    <p:cSldViewPr>
      <p:cViewPr varScale="1">
        <p:scale>
          <a:sx n="122" d="100"/>
          <a:sy n="122" d="100"/>
        </p:scale>
        <p:origin x="744" y="200"/>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notesMaster" Target="notesMasters/notes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54.xml"/><Relationship Id="rId13" Type="http://schemas.openxmlformats.org/officeDocument/2006/relationships/slide" Target="slides/slide71.xml"/><Relationship Id="rId3" Type="http://schemas.openxmlformats.org/officeDocument/2006/relationships/slide" Target="slides/slide29.xml"/><Relationship Id="rId7" Type="http://schemas.openxmlformats.org/officeDocument/2006/relationships/slide" Target="slides/slide53.xml"/><Relationship Id="rId12" Type="http://schemas.openxmlformats.org/officeDocument/2006/relationships/slide" Target="slides/slide65.xml"/><Relationship Id="rId2" Type="http://schemas.openxmlformats.org/officeDocument/2006/relationships/slide" Target="slides/slide28.xml"/><Relationship Id="rId16" Type="http://schemas.openxmlformats.org/officeDocument/2006/relationships/slide" Target="slides/slide81.xml"/><Relationship Id="rId1" Type="http://schemas.openxmlformats.org/officeDocument/2006/relationships/slide" Target="slides/slide26.xml"/><Relationship Id="rId6" Type="http://schemas.openxmlformats.org/officeDocument/2006/relationships/slide" Target="slides/slide49.xml"/><Relationship Id="rId11" Type="http://schemas.openxmlformats.org/officeDocument/2006/relationships/slide" Target="slides/slide64.xml"/><Relationship Id="rId5" Type="http://schemas.openxmlformats.org/officeDocument/2006/relationships/slide" Target="slides/slide46.xml"/><Relationship Id="rId15" Type="http://schemas.openxmlformats.org/officeDocument/2006/relationships/slide" Target="slides/slide80.xml"/><Relationship Id="rId10" Type="http://schemas.openxmlformats.org/officeDocument/2006/relationships/slide" Target="slides/slide61.xml"/><Relationship Id="rId4" Type="http://schemas.openxmlformats.org/officeDocument/2006/relationships/slide" Target="slides/slide30.xml"/><Relationship Id="rId9" Type="http://schemas.openxmlformats.org/officeDocument/2006/relationships/slide" Target="slides/slide60.xml"/><Relationship Id="rId14" Type="http://schemas.openxmlformats.org/officeDocument/2006/relationships/slide" Target="slides/slide7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4A46F8C7-6B32-488D-9EFC-6C55E42B28A4}" type="slidenum">
              <a:rPr lang="en-GB" altLang="de-DE"/>
              <a:pPr>
                <a:defRPr/>
              </a:pPr>
              <a:t>‹Nr.›</a:t>
            </a:fld>
            <a:endParaRPr lang="en-GB" altLang="de-DE"/>
          </a:p>
        </p:txBody>
      </p:sp>
    </p:spTree>
    <p:extLst>
      <p:ext uri="{BB962C8B-B14F-4D97-AF65-F5344CB8AC3E}">
        <p14:creationId xmlns:p14="http://schemas.microsoft.com/office/powerpoint/2010/main" val="1863968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9424C2B3-DB4D-4E6A-A529-5F825DA1EF6B}" type="slidenum">
              <a:rPr lang="en-US" altLang="de-DE"/>
              <a:pPr>
                <a:defRPr/>
              </a:pPr>
              <a:t>‹Nr.›</a:t>
            </a:fld>
            <a:endParaRPr lang="en-US" altLang="de-DE"/>
          </a:p>
        </p:txBody>
      </p:sp>
    </p:spTree>
    <p:extLst>
      <p:ext uri="{BB962C8B-B14F-4D97-AF65-F5344CB8AC3E}">
        <p14:creationId xmlns:p14="http://schemas.microsoft.com/office/powerpoint/2010/main" val="35227868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AF1BD1-E837-4BCE-BC6A-D9424C1BA32E}"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26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1141F-7FC2-480F-8577-67F84FA60048}" type="slidenum">
              <a:rPr lang="en-US" altLang="de-DE" sz="1300" smtClean="0"/>
              <a:pPr>
                <a:spcBef>
                  <a:spcPct val="0"/>
                </a:spcBef>
              </a:pPr>
              <a:t>15</a:t>
            </a:fld>
            <a:endParaRPr lang="en-US" altLang="de-DE" sz="1300"/>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74922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89AF4-7761-4AC3-97AD-AAC550C29BD6}"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ndParaRPr>
          </a:p>
        </p:txBody>
      </p:sp>
    </p:spTree>
    <p:extLst>
      <p:ext uri="{BB962C8B-B14F-4D97-AF65-F5344CB8AC3E}">
        <p14:creationId xmlns:p14="http://schemas.microsoft.com/office/powerpoint/2010/main" val="3227694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18</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CBD4C0-74E1-42EB-BE30-757D44C3F565}"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427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23</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4399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24</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656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9C1D4E-E77D-4E08-9531-15B5736FF07C}" type="slidenum">
              <a:rPr lang="en-US" altLang="de-DE" sz="1300" smtClean="0"/>
              <a:pPr>
                <a:spcBef>
                  <a:spcPct val="0"/>
                </a:spcBef>
              </a:pPr>
              <a:t>25</a:t>
            </a:fld>
            <a:endParaRPr lang="en-US" altLang="de-DE" sz="1300"/>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675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9009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4BD943-60ED-4E84-8F8E-82E6853997F4}"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9420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EA9C4-B33D-4456-9270-C6951DEA703D}"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171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BA6D56-F9F8-499E-AC90-51955E7D56C0}"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060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39</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BF466C-7FE1-4157-9D00-04B935AF1BF7}"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n-US" altLang="de-DE" dirty="0">
              <a:latin typeface="Arial" panose="020B0604020202020204" pitchFamily="34" charset="0"/>
            </a:endParaRPr>
          </a:p>
        </p:txBody>
      </p:sp>
    </p:spTree>
    <p:extLst>
      <p:ext uri="{BB962C8B-B14F-4D97-AF65-F5344CB8AC3E}">
        <p14:creationId xmlns:p14="http://schemas.microsoft.com/office/powerpoint/2010/main" val="2368867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602EC8-3556-4C80-BE62-2A50E098334F}"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13622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33B841-7ECF-4E12-90D8-36E7C681E085}"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48280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6AA1AC-2E9A-4B7F-8366-60097A5DADEA}"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36334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83EB60-3447-40B9-ABED-ABF6EA5B39BC}" type="slidenum">
              <a:rPr lang="en-US" altLang="de-DE" sz="1300" smtClean="0"/>
              <a:pPr>
                <a:spcBef>
                  <a:spcPct val="0"/>
                </a:spcBef>
              </a:pPr>
              <a:t>46</a:t>
            </a:fld>
            <a:endParaRPr lang="en-US" altLang="de-DE" sz="1300"/>
          </a:p>
        </p:txBody>
      </p:sp>
      <p:sp>
        <p:nvSpPr>
          <p:cNvPr id="110595" name="Rectangle 3074"/>
          <p:cNvSpPr>
            <a:spLocks noGrp="1" noRot="1" noChangeAspect="1" noChangeArrowheads="1" noTextEdit="1"/>
          </p:cNvSpPr>
          <p:nvPr>
            <p:ph type="sldImg"/>
          </p:nvPr>
        </p:nvSpPr>
        <p:spPr>
          <a:xfrm>
            <a:off x="138113" y="768350"/>
            <a:ext cx="6823075" cy="3836988"/>
          </a:xfrm>
          <a:ln/>
        </p:spPr>
      </p:sp>
      <p:sp>
        <p:nvSpPr>
          <p:cNvPr id="1105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43284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6366FD-5AF9-4B6F-8DAC-AD4D5A084904}"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85530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C1C6E7-3E08-4800-9F50-94ADDC2C3DA2}"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09968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F6FA23-B07A-4C4C-A435-4D578C8158E0}"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017904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85107B-8759-4BE7-BF24-9564C87F3A52}"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33839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83BE19-CE49-4569-8E61-E3B1CB8CB38B}"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4283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A0BE67-C859-4B6A-8B3E-1F32AB871139}"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96138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882B5D-1622-4081-A0C7-42F918E6117E}"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642979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4B5FD-B401-4DCC-9CEF-28EE1D1A91E7}"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4808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78E5F9-0205-485A-AFCF-53E7A5E0E108}"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293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2919FD-98FF-4E09-AF9D-67FAD7AC7EFD}"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157424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BBB52-A60B-4CF8-BB15-EE135D39D0A4}"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1249131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56214E-7604-4A7C-BCD8-6D17644A5A50}"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15819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AD8DF4-ECC4-49EE-92C6-248235A5B317}"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723823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6FE964-1905-4EF7-A79E-6FAA62C64C48}"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4649424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4F3128-8EB7-45EF-8EAF-651BAE90F3BB}"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50676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BD473-E335-4755-BC09-73B59DC00486}"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15685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75FAD1-7554-4916-B469-3B7AE76E013B}"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427845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C335C-17EE-41C4-B106-6E4FED7A682E}"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0302153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3770C4-F55B-4B31-A682-CEB66A4F85FF}"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38054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2B1C61-605C-4211-A55C-900BCE704309}"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5394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7978F2-2B1F-453C-B41D-975020BEAFD4}"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6550461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D4EA19-CB99-4452-8A08-630E04A87969}"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4655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9FD1-6818-4A45-8F48-9AFD99A35B90}"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0048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A92138-F693-4946-A6AF-E24EEDA86A0C}"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790417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A77781-74FC-497F-9109-3943DEF88BC8}"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3530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1BBFCB-1311-42FE-A158-9423211852BE}"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3495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2AEC4B-AE66-45A1-AF79-62D015DBEABA}"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37133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60E1F5-ECAD-4810-8C60-5FD623AF15F3}"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6377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F5BE62-E556-4A69-BB15-34681C22DB9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73519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2EB77F-CA07-4452-B01E-4228127B4A00}"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94933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F3885F-4D30-455D-A34E-45AF99EEBA66}"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51136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6C9A71-8E99-448E-BAAA-C1A05BE20E2C}"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7057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7D6259-4E76-42B4-8097-7FB635977CB0}"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401071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AF99FD-07A6-4B3E-AE17-5633C5D75717}"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47270463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DD9F99-D49F-4DD1-B949-99F346C5CD15}" type="slidenum">
              <a:rPr lang="en-US" altLang="de-DE" sz="1300" smtClean="0"/>
              <a:pPr>
                <a:spcBef>
                  <a:spcPct val="0"/>
                </a:spcBef>
              </a:pPr>
              <a:t>82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64726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83</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84</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85</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88</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90</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5 -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4492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53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316657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0121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9646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935162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278476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007879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7101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969235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335721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763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919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683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12429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79613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89191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1714949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35851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22092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387485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3350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329048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090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13454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4406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106568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7488431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30944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26337654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4737804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58972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202233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105590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648085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9801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9.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ea typeface="ＭＳ Ｐゴシック" panose="020B0600070205080204" pitchFamily="34" charset="-128"/>
              </a:rPr>
              <a:pPr>
                <a:defRPr/>
              </a:pPr>
              <a:t>‹Nr.›</a:t>
            </a:fld>
            <a:endParaRPr lang="de-DE" altLang="de-DE" b="0">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4560271"/>
      </p:ext>
    </p:extLst>
  </p:cSld>
  <p:clrMap bg1="lt1" tx1="dk1" bg2="lt2" tx2="dk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 id="214748431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Metakognitives Training 5 - Gedächtnis</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90523805"/>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 id="214748432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ea typeface="ＭＳ Ｐゴシック" panose="020B0600070205080204" pitchFamily="34" charset="-128"/>
              </a:rPr>
              <a:pPr>
                <a:defRPr/>
              </a:pPr>
              <a:t>‹Nr.›</a:t>
            </a:fld>
            <a:endParaRPr lang="de-DE" altLang="de-DE" b="0">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90068854"/>
      </p:ext>
    </p:extLst>
  </p:cSld>
  <p:clrMap bg1="lt1" tx1="dk1" bg2="lt2" tx2="dk2" accent1="accent1" accent2="accent2" accent3="accent3" accent4="accent4" accent5="accent5" accent6="accent6" hlink="hlink" folHlink="folHlink"/>
  <p:sldLayoutIdLst>
    <p:sldLayoutId id="2147484330" r:id="rId1"/>
    <p:sldLayoutId id="2147484331" r:id="rId2"/>
    <p:sldLayoutId id="2147484332" r:id="rId3"/>
    <p:sldLayoutId id="2147484333" r:id="rId4"/>
    <p:sldLayoutId id="2147484334" r:id="rId5"/>
    <p:sldLayoutId id="2147484335" r:id="rId6"/>
    <p:sldLayoutId id="2147484336" r:id="rId7"/>
    <p:sldLayoutId id="2147484337" r:id="rId8"/>
    <p:sldLayoutId id="2147484338" r:id="rId9"/>
    <p:sldLayoutId id="2147484339" r:id="rId10"/>
    <p:sldLayoutId id="2147484340" r:id="rId11"/>
    <p:sldLayoutId id="214748434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17.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5 A – Gedächtnis</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4|22</a:t>
            </a:r>
          </a:p>
          <a:p>
            <a:endParaRPr lang="de-DE" dirty="0">
              <a:latin typeface="+mj-lt"/>
            </a:endParaRPr>
          </a:p>
        </p:txBody>
      </p:sp>
    </p:spTree>
    <p:extLst>
      <p:ext uri="{BB962C8B-B14F-4D97-AF65-F5344CB8AC3E}">
        <p14:creationId xmlns:p14="http://schemas.microsoft.com/office/powerpoint/2010/main" val="1885537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287491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chemeClr val="tx1"/>
                </a:solidFill>
                <a:latin typeface="Calibri Light"/>
              </a:rPr>
              <a:t>???</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1732193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a:t>
            </a:fld>
            <a:endParaRPr lang="de-DE" altLang="de-DE" b="0">
              <a:latin typeface="Calibri Light"/>
            </a:endParaRPr>
          </a:p>
        </p:txBody>
      </p:sp>
    </p:spTree>
    <p:extLst>
      <p:ext uri="{BB962C8B-B14F-4D97-AF65-F5344CB8AC3E}">
        <p14:creationId xmlns:p14="http://schemas.microsoft.com/office/powerpoint/2010/main" val="3621754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rgbClr val="333333"/>
                </a:solidFill>
                <a:latin typeface="Calibri Light"/>
              </a:rPr>
              <a:t>... viele wichtige Erinnerungen gehen ebenfalls verloren (Termine, Urlaubserinnerungen, </a:t>
            </a:r>
            <a:r>
              <a:rPr lang="de-DE" altLang="de-DE" sz="2400">
                <a:solidFill>
                  <a:srgbClr val="333333"/>
                </a:solidFill>
                <a:latin typeface="Calibri Light"/>
              </a:rPr>
              <a:t>Schulwissen ...)</a:t>
            </a:r>
            <a:endParaRPr lang="de-DE" altLang="de-DE" sz="2400" dirty="0">
              <a:solidFill>
                <a:srgbClr val="333333"/>
              </a:solidFill>
              <a:latin typeface="Calibri Light"/>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a:t>
            </a:fld>
            <a:endParaRPr lang="de-DE" altLang="de-DE" b="0">
              <a:latin typeface="Calibri Light"/>
            </a:endParaRPr>
          </a:p>
        </p:txBody>
      </p:sp>
    </p:spTree>
    <p:extLst>
      <p:ext uri="{BB962C8B-B14F-4D97-AF65-F5344CB8AC3E}">
        <p14:creationId xmlns:p14="http://schemas.microsoft.com/office/powerpoint/2010/main" val="272021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r>
              <a:rPr lang="en-US" sz="2400" dirty="0">
                <a:solidFill>
                  <a:schemeClr val="tx1"/>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a:t>
            </a:fld>
            <a:endParaRPr lang="de-DE" altLang="de-DE" b="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9</a:t>
            </a:fld>
            <a:endParaRPr lang="de-DE" altLang="de-DE" b="0">
              <a:latin typeface="Calibri Light"/>
            </a:endParaRPr>
          </a:p>
        </p:txBody>
      </p:sp>
    </p:spTree>
    <p:extLst>
      <p:ext uri="{BB962C8B-B14F-4D97-AF65-F5344CB8AC3E}">
        <p14:creationId xmlns:p14="http://schemas.microsoft.com/office/powerpoint/2010/main" val="391549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10</a:t>
            </a:fld>
            <a:endParaRPr lang="de-DE" altLang="de-DE" b="0">
              <a:latin typeface="Calibri Light"/>
            </a:endParaRPr>
          </a:p>
        </p:txBody>
      </p:sp>
    </p:spTree>
    <p:extLst>
      <p:ext uri="{BB962C8B-B14F-4D97-AF65-F5344CB8AC3E}">
        <p14:creationId xmlns:p14="http://schemas.microsoft.com/office/powerpoint/2010/main" val="4188803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11</a:t>
            </a:fld>
            <a:endParaRPr lang="de-DE" altLang="de-DE" b="0">
              <a:latin typeface="Calibri Light"/>
            </a:endParaRPr>
          </a:p>
        </p:txBody>
      </p:sp>
    </p:spTree>
    <p:extLst>
      <p:ext uri="{BB962C8B-B14F-4D97-AF65-F5344CB8AC3E}">
        <p14:creationId xmlns:p14="http://schemas.microsoft.com/office/powerpoint/2010/main" val="120240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12</a:t>
            </a:fld>
            <a:endParaRPr lang="de-DE" altLang="de-DE" b="0">
              <a:latin typeface="Calibri Light"/>
            </a:endParaRPr>
          </a:p>
        </p:txBody>
      </p:sp>
    </p:spTree>
    <p:extLst>
      <p:ext uri="{BB962C8B-B14F-4D97-AF65-F5344CB8AC3E}">
        <p14:creationId xmlns:p14="http://schemas.microsoft.com/office/powerpoint/2010/main" val="3193313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13</a:t>
            </a:fld>
            <a:endParaRPr lang="de-DE" altLang="de-DE" b="0">
              <a:latin typeface="Calibri Light"/>
            </a:endParaRPr>
          </a:p>
        </p:txBody>
      </p:sp>
    </p:spTree>
    <p:extLst>
      <p:ext uri="{BB962C8B-B14F-4D97-AF65-F5344CB8AC3E}">
        <p14:creationId xmlns:p14="http://schemas.microsoft.com/office/powerpoint/2010/main" val="1593994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viele Sinne beteiligen (z.B. Hören, Sehen …)</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14</a:t>
            </a:fld>
            <a:endParaRPr lang="de-DE" altLang="de-DE" b="0">
              <a:latin typeface="Calibri Light"/>
            </a:endParaRPr>
          </a:p>
        </p:txBody>
      </p:sp>
    </p:spTree>
    <p:extLst>
      <p:ext uri="{BB962C8B-B14F-4D97-AF65-F5344CB8AC3E}">
        <p14:creationId xmlns:p14="http://schemas.microsoft.com/office/powerpoint/2010/main" val="654414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9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Diskutieren</a:t>
            </a:r>
            <a:endParaRPr lang="en-GB" altLang="de-DE" sz="1200" dirty="0">
              <a:latin typeface="Arial" panose="020B0604020202020204" pitchFamily="34" charset="0"/>
            </a:endParaRPr>
          </a:p>
        </p:txBody>
      </p:sp>
      <p:sp>
        <p:nvSpPr>
          <p:cNvPr id="4609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Diskutieren</a:t>
            </a:r>
            <a:endParaRPr lang="en-GB" altLang="de-DE" sz="1200">
              <a:latin typeface="Arial" panose="020B0604020202020204" pitchFamily="34" charset="0"/>
            </a:endParaRPr>
          </a:p>
        </p:txBody>
      </p:sp>
      <p:sp>
        <p:nvSpPr>
          <p:cNvPr id="46096"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Anwenden</a:t>
            </a:r>
            <a:endParaRPr lang="en-GB" altLang="de-DE" sz="1200" dirty="0">
              <a:latin typeface="Arial" panose="020B0604020202020204" pitchFamily="34" charset="0"/>
            </a:endParaRPr>
          </a:p>
        </p:txBody>
      </p:sp>
      <p:sp>
        <p:nvSpPr>
          <p:cNvPr id="46098" name="Caption_46085"/>
          <p:cNvSpPr txBox="1">
            <a:spLocks noChangeArrowheads="1"/>
          </p:cNvSpPr>
          <p:nvPr/>
        </p:nvSpPr>
        <p:spPr bwMode="auto">
          <a:xfrm>
            <a:off x="6124699" y="1896306"/>
            <a:ext cx="5581403" cy="30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dirty="0">
                <a:latin typeface="Arial" panose="020B0604020202020204" pitchFamily="34" charset="0"/>
              </a:rPr>
              <a:t>Behaltensleistung in %</a:t>
            </a:r>
            <a:endParaRPr lang="en-GB" altLang="de-DE" sz="1400" dirty="0">
              <a:latin typeface="Arial" panose="020B0604020202020204" pitchFamily="34" charset="0"/>
            </a:endParaRPr>
          </a:p>
        </p:txBody>
      </p:sp>
      <p:sp>
        <p:nvSpPr>
          <p:cNvPr id="19" name="Text Box 6"/>
          <p:cNvSpPr txBox="1">
            <a:spLocks noChangeArrowheads="1"/>
          </p:cNvSpPr>
          <p:nvPr/>
        </p:nvSpPr>
        <p:spPr bwMode="auto">
          <a:xfrm>
            <a:off x="411480" y="2203704"/>
            <a:ext cx="5669280" cy="124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004992"/>
                </a:solidFill>
                <a:latin typeface="Calibri Light"/>
              </a:rPr>
              <a:t>Je mehr Sinne und Prozesse am Lern-vorgang beteiligt sind, desto höher ist die Behaltensleistung!</a:t>
            </a:r>
            <a:endParaRPr lang="en-GB" altLang="de-DE" sz="24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Wie kann ich mir Dinge besser merken?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Sehen und erinnern wir alle dasselbe?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16</a:t>
            </a:fld>
            <a:endParaRPr lang="de-DE" altLang="de-DE" b="0">
              <a:latin typeface="Calibri Light"/>
            </a:endParaRPr>
          </a:p>
        </p:txBody>
      </p:sp>
      <p:pic>
        <p:nvPicPr>
          <p:cNvPr id="4813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08955" y="5991199"/>
            <a:ext cx="11376000" cy="461665"/>
          </a:xfrm>
          <a:prstGeom prst="rect">
            <a:avLst/>
          </a:prstGeom>
        </p:spPr>
        <p:txBody>
          <a:bodyPr>
            <a:spAutoFit/>
          </a:bodyPr>
          <a:lstStyle/>
          <a:p>
            <a:pPr algn="ctr">
              <a:spcBef>
                <a:spcPts val="0"/>
              </a:spcBef>
              <a:spcAft>
                <a:spcPts val="0"/>
              </a:spcAft>
            </a:pPr>
            <a:r>
              <a:rPr lang="de-DE" sz="2400" b="0" dirty="0">
                <a:latin typeface="Calibri Light"/>
              </a:rPr>
              <a:t>Beispiel: 3 Künstler malen dieselbe katalanische Landschaft …</a:t>
            </a:r>
            <a:endParaRPr lang="en-US" sz="2400" b="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marL="190500" defTabSz="914377">
              <a:spcBef>
                <a:spcPts val="0"/>
              </a:spcBef>
            </a:pPr>
            <a:r>
              <a:rPr lang="de-DE" sz="3600" dirty="0">
                <a:latin typeface="Calibri Light"/>
              </a:rPr>
              <a:t>Achten Sie auf Unterschiede bezüglich der Farben und Größen in den drei Gemälden!</a:t>
            </a:r>
            <a:br>
              <a:rPr lang="de-DE" sz="3600" dirty="0">
                <a:latin typeface="Calibri Light"/>
              </a:rPr>
            </a:br>
            <a:r>
              <a:rPr lang="de-DE" dirty="0">
                <a:latin typeface="Calibri Light"/>
              </a:rPr>
              <a:t>Gibt es Dinge, die von den Künstlern unterschiedlich dargestellt oder die weggelassen wurden?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17</a:t>
            </a:fld>
            <a:endParaRPr lang="de-DE" altLang="de-DE" b="0">
              <a:latin typeface="Calibri Light"/>
            </a:endParaRPr>
          </a:p>
        </p:txBody>
      </p:sp>
      <p:sp>
        <p:nvSpPr>
          <p:cNvPr id="50181" name="Caption_16"/>
          <p:cNvSpPr txBox="1">
            <a:spLocks noChangeArrowheads="1"/>
          </p:cNvSpPr>
          <p:nvPr/>
        </p:nvSpPr>
        <p:spPr bwMode="auto">
          <a:xfrm>
            <a:off x="408955"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
        <p:nvSpPr>
          <p:cNvPr id="50182" name="Caption_18"/>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solidFill>
                  <a:srgbClr val="333333"/>
                </a:solidFill>
                <a:latin typeface="Calibri Light"/>
                <a:cs typeface="Times New Roman" panose="02020603050405020304" pitchFamily="18" charset="0"/>
              </a:rPr>
              <a:t>Helmut Schack</a:t>
            </a:r>
          </a:p>
        </p:txBody>
      </p:sp>
      <p:sp>
        <p:nvSpPr>
          <p:cNvPr id="50183" name="Caption_17"/>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Bernd Hampel</a:t>
            </a:r>
          </a:p>
        </p:txBody>
      </p:sp>
      <p:pic>
        <p:nvPicPr>
          <p:cNvPr id="16"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de-DE" sz="3600" dirty="0"/>
              <a:t>Jeder Mensch nimmt Dinge anders wahr! </a:t>
            </a:r>
            <a:br>
              <a:rPr lang="de-DE" sz="3600" dirty="0"/>
            </a:br>
            <a:r>
              <a:rPr lang="de-DE" sz="3600" dirty="0"/>
              <a:t>Wie in den drei Gemälden:</a:t>
            </a:r>
            <a:br>
              <a:rPr lang="de-DE" sz="3600" dirty="0"/>
            </a:br>
            <a:r>
              <a:rPr lang="de-DE" dirty="0"/>
              <a:t>Dieselbe Landschaft ist zu sehen aber mit unterschiedlichen Akzenten!</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18</a:t>
            </a:fld>
            <a:endParaRPr lang="de-DE" altLang="de-DE" b="0">
              <a:latin typeface="Calibri Light"/>
            </a:endParaRPr>
          </a:p>
        </p:txBody>
      </p:sp>
      <p:sp>
        <p:nvSpPr>
          <p:cNvPr id="11" name="Caption_12"/>
          <p:cNvSpPr txBox="1">
            <a:spLocks noChangeArrowheads="1"/>
          </p:cNvSpPr>
          <p:nvPr/>
        </p:nvSpPr>
        <p:spPr bwMode="auto">
          <a:xfrm>
            <a:off x="408955"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Andreas Weißgerber: Die Hügel sind auf diesem Bild flacher als auf den anderen beiden Gemälden.</a:t>
            </a:r>
          </a:p>
        </p:txBody>
      </p:sp>
      <p:pic>
        <p:nvPicPr>
          <p:cNvPr id="12"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1200"/>
              </a:spcBef>
              <a:buClrTx/>
              <a:buFontTx/>
              <a:buNone/>
            </a:pPr>
            <a:r>
              <a:rPr lang="de-DE" altLang="de-DE" sz="1200" b="0" dirty="0">
                <a:latin typeface="Calibri Light"/>
                <a:cs typeface="Times New Roman" panose="02020603050405020304" pitchFamily="18" charset="0"/>
              </a:rPr>
              <a:t>Bernd Hampel: Der Ton der Landschaft ist sehr viel </a:t>
            </a:r>
            <a:r>
              <a:rPr lang="de-DE" altLang="de-DE" sz="1200" b="0" i="1" dirty="0">
                <a:latin typeface="Calibri Light"/>
                <a:cs typeface="Times New Roman" panose="02020603050405020304" pitchFamily="18" charset="0"/>
              </a:rPr>
              <a:t>erdiger </a:t>
            </a:r>
            <a:r>
              <a:rPr lang="de-DE" altLang="de-DE" sz="1200" b="0" dirty="0">
                <a:latin typeface="Calibri Light"/>
                <a:cs typeface="Times New Roman" panose="02020603050405020304" pitchFamily="18" charset="0"/>
              </a:rPr>
              <a:t>dargestellt als auf den anderen Bildern. Der Baum am rechten Wegesrand fehlt (roter Kreis).</a:t>
            </a:r>
          </a:p>
        </p:txBody>
      </p:sp>
      <p:sp>
        <p:nvSpPr>
          <p:cNvPr id="16" name="Caption_14"/>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Helmut Schack: Auf diesem Bild wird am deutlichsten, dass sich ganz unterschiedliche Ackerstücke bis zum Horizont erstrecken. Die Landschaft wirkt fast bunt. Im Unterschied zu den anderen beiden Gemälden steht die Baumgruppe teilweise frei vor dem Horizont.</a:t>
            </a:r>
          </a:p>
        </p:txBody>
      </p:sp>
      <p:sp>
        <p:nvSpPr>
          <p:cNvPr id="18"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9"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040429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19</a:t>
            </a:fld>
            <a:endParaRPr lang="de-DE" altLang="de-DE" b="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4114421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br>
              <a:rPr lang="de-DE" sz="2400" dirty="0">
                <a:solidFill>
                  <a:srgbClr val="333333"/>
                </a:solidFill>
                <a:latin typeface="Calibri Light"/>
              </a:rPr>
            </a:br>
            <a:br>
              <a:rPr lang="de-DE" sz="2400" dirty="0">
                <a:solidFill>
                  <a:srgbClr val="333333"/>
                </a:solidFill>
                <a:latin typeface="Calibri Light"/>
              </a:rPr>
            </a:br>
            <a:r>
              <a:rPr lang="de-DE" sz="2400" dirty="0">
                <a:solidFill>
                  <a:srgbClr val="004992"/>
                </a:solidFill>
                <a:latin typeface="Calibri Light"/>
              </a:rPr>
              <a:t>Dabei sollen Sie möglichst viele Details richtig wieder erinnern!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21</a:t>
            </a:fld>
            <a:endParaRPr lang="de-DE" altLang="de-DE" b="0">
              <a:latin typeface="Calibri Light"/>
            </a:endParaRPr>
          </a:p>
        </p:txBody>
      </p:sp>
    </p:spTree>
    <p:extLst>
      <p:ext uri="{BB962C8B-B14F-4D97-AF65-F5344CB8AC3E}">
        <p14:creationId xmlns:p14="http://schemas.microsoft.com/office/powerpoint/2010/main" val="1888359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23</a:t>
            </a:fld>
            <a:endParaRPr lang="de-DE" altLang="de-DE" b="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24</a:t>
            </a:fld>
            <a:endParaRPr lang="de-DE" altLang="de-DE" b="0">
              <a:latin typeface="Calibri Light"/>
            </a:endParaRPr>
          </a:p>
        </p:txBody>
      </p:sp>
      <p:pic>
        <p:nvPicPr>
          <p:cNvPr id="6" name="Grafik 9">
            <a:extLst>
              <a:ext uri="{FF2B5EF4-FFF2-40B4-BE49-F238E27FC236}">
                <a16:creationId xmlns:a16="http://schemas.microsoft.com/office/drawing/2014/main" id="{AC017EC5-1CAE-4CA4-B1A0-098869C0E2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a:extLst>
              <a:ext uri="{FF2B5EF4-FFF2-40B4-BE49-F238E27FC236}">
                <a16:creationId xmlns:a16="http://schemas.microsoft.com/office/drawing/2014/main" id="{396BB137-1F29-494F-A943-9163E653E566}"/>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8" name="Text Box 5">
            <a:extLst>
              <a:ext uri="{FF2B5EF4-FFF2-40B4-BE49-F238E27FC236}">
                <a16:creationId xmlns:a16="http://schemas.microsoft.com/office/drawing/2014/main" id="{B4B66296-07E8-462E-B16A-952210F324DB}"/>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extLst>
      <p:ext uri="{BB962C8B-B14F-4D97-AF65-F5344CB8AC3E}">
        <p14:creationId xmlns:p14="http://schemas.microsoft.com/office/powerpoint/2010/main" val="4043264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Caption_66563"/>
          <p:cNvSpPr>
            <a:spLocks noChangeArrowheads="1"/>
          </p:cNvSpPr>
          <p:nvPr/>
        </p:nvSpPr>
        <p:spPr bwMode="auto">
          <a:xfrm>
            <a:off x="3246119"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25</a:t>
            </a:fld>
            <a:endParaRPr lang="de-DE" altLang="de-DE" b="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Bahnhof</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6861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Gleise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Waggons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Lok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Bahnhofsgebäude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Fahrplanauskunft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Haltesignal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26</a:t>
            </a:fld>
            <a:endParaRPr lang="de-DE" altLang="de-DE" b="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Bahnhof</a:t>
            </a:r>
          </a:p>
        </p:txBody>
      </p:sp>
      <p:sp>
        <p:nvSpPr>
          <p:cNvPr id="70659"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Gleise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Waggons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Lok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Bahnhofsgebäude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Fahrplanauskunft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Haltesignal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p:txBody>
      </p:sp>
      <p:pic>
        <p:nvPicPr>
          <p:cNvPr id="7066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Caption_70662"/>
          <p:cNvSpPr>
            <a:spLocks noChangeArrowheads="1"/>
          </p:cNvSpPr>
          <p:nvPr/>
        </p:nvSpPr>
        <p:spPr bwMode="auto">
          <a:xfrm>
            <a:off x="3690620"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27</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28</a:t>
            </a:fld>
            <a:endParaRPr lang="de-DE" altLang="de-DE" b="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Lok)!</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29</a:t>
            </a:fld>
            <a:endParaRPr lang="de-DE" altLang="de-DE" b="0">
              <a:latin typeface="Calibri Light"/>
            </a:endParaRPr>
          </a:p>
        </p:txBody>
      </p:sp>
    </p:spTree>
    <p:extLst>
      <p:ext uri="{BB962C8B-B14F-4D97-AF65-F5344CB8AC3E}">
        <p14:creationId xmlns:p14="http://schemas.microsoft.com/office/powerpoint/2010/main" val="3970221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Lok)!</a:t>
            </a:r>
          </a:p>
          <a:p>
            <a:pPr marL="342900" indent="-342900" eaLnBrk="1" hangingPunct="1">
              <a:buClr>
                <a:srgbClr val="333333"/>
              </a:buClr>
              <a:buFont typeface="WingDings"/>
              <a:buChar char=""/>
            </a:pPr>
            <a:r>
              <a:rPr lang="de-DE" altLang="de-DE" sz="2400" dirty="0">
                <a:solidFill>
                  <a:srgbClr val="333333"/>
                </a:solidFill>
                <a:latin typeface="Calibri Light"/>
              </a:rPr>
              <a:t>Echte Erinnerungen können von falschen Erinnerungen meist durch „</a:t>
            </a:r>
            <a:r>
              <a:rPr lang="de-DE" altLang="de-DE" sz="2400" dirty="0">
                <a:solidFill>
                  <a:srgbClr val="004992"/>
                </a:solidFill>
                <a:latin typeface="Calibri Light"/>
              </a:rPr>
              <a:t>Lebendigkeit</a:t>
            </a:r>
            <a:r>
              <a:rPr lang="de-DE" altLang="de-DE" sz="2400" dirty="0">
                <a:solidFill>
                  <a:srgbClr val="333333"/>
                </a:solidFill>
                <a:latin typeface="Calibri Light"/>
              </a:rPr>
              <a:t>“ unterschieden werden: Falsche Erinnerungen sind „blasser“ und werden nicht im Detail erinnert.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30</a:t>
            </a:fld>
            <a:endParaRPr lang="de-DE" altLang="de-DE" b="0">
              <a:latin typeface="Calibri Light"/>
            </a:endParaRPr>
          </a:p>
        </p:txBody>
      </p:sp>
    </p:spTree>
    <p:extLst>
      <p:ext uri="{BB962C8B-B14F-4D97-AF65-F5344CB8AC3E}">
        <p14:creationId xmlns:p14="http://schemas.microsoft.com/office/powerpoint/2010/main" val="3588110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Arten</a:t>
            </a:r>
            <a:r>
              <a:rPr lang="en-US" sz="3600" dirty="0">
                <a:latin typeface="Calibri Light"/>
              </a:rPr>
              <a:t> von </a:t>
            </a:r>
            <a:r>
              <a:rPr lang="en-US" sz="3600" dirty="0" err="1">
                <a:latin typeface="Calibri Light"/>
              </a:rPr>
              <a:t>Gedächtnisfehlern</a:t>
            </a:r>
            <a:endParaRPr lang="en-US" sz="3600" dirty="0">
              <a:latin typeface="Calibri Light"/>
            </a:endParaRPr>
          </a:p>
        </p:txBody>
      </p:sp>
      <p:sp>
        <p:nvSpPr>
          <p:cNvPr id="5" name="Content Placeholder 4"/>
          <p:cNvSpPr>
            <a:spLocks noGrp="1"/>
          </p:cNvSpPr>
          <p:nvPr>
            <p:ph idx="1"/>
          </p:nvPr>
        </p:nvSpPr>
        <p:spPr/>
        <p:txBody>
          <a:bodyPr/>
          <a:lstStyle/>
          <a:p>
            <a:r>
              <a:rPr lang="en-US"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32</a:t>
            </a:fld>
            <a:endParaRPr lang="de-DE" altLang="de-DE" b="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br>
              <a:rPr lang="de-DE" altLang="de-DE" sz="28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rPr>
              <a:t> </a:t>
            </a:r>
            <a:r>
              <a:rPr lang="de-DE" altLang="de-DE" sz="2400" dirty="0">
                <a:solidFill>
                  <a:srgbClr val="333333"/>
                </a:solidFill>
                <a:latin typeface="Calibri Light"/>
              </a:rPr>
              <a:t>Verdrängung: v.a. negative Ereignisse werden vergessen </a:t>
            </a:r>
            <a:br>
              <a:rPr lang="de-DE" altLang="de-DE" sz="24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sym typeface="Wingdings" panose="05000000000000000000" pitchFamily="2" charset="2"/>
              </a:rPr>
              <a:t> </a:t>
            </a:r>
            <a:r>
              <a:rPr lang="de-DE" altLang="de-DE" sz="2400" dirty="0">
                <a:solidFill>
                  <a:srgbClr val="333333"/>
                </a:solidFill>
                <a:latin typeface="Calibri Light"/>
                <a:sym typeface="Wingdings" panose="05000000000000000000" pitchFamily="2" charset="2"/>
              </a:rPr>
              <a:t>bei </a:t>
            </a:r>
            <a:r>
              <a:rPr lang="de-DE" altLang="de-DE" sz="2400" dirty="0">
                <a:solidFill>
                  <a:srgbClr val="333333"/>
                </a:solidFill>
                <a:latin typeface="Calibri Light"/>
              </a:rPr>
              <a:t>depressiver Stimmung: v.a. angenehme Ereignisse werden vergessen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33</a:t>
            </a:fld>
            <a:endParaRPr lang="de-DE" altLang="de-DE" b="0">
              <a:latin typeface="Calibri Light"/>
            </a:endParaRPr>
          </a:p>
        </p:txBody>
      </p:sp>
    </p:spTree>
    <p:extLst>
      <p:ext uri="{BB962C8B-B14F-4D97-AF65-F5344CB8AC3E}">
        <p14:creationId xmlns:p14="http://schemas.microsoft.com/office/powerpoint/2010/main" val="16819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br>
              <a:rPr lang="de-DE" altLang="de-DE" sz="28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rPr>
              <a:t> </a:t>
            </a:r>
            <a:r>
              <a:rPr lang="de-DE" altLang="de-DE" sz="2400" dirty="0">
                <a:solidFill>
                  <a:srgbClr val="333333"/>
                </a:solidFill>
                <a:latin typeface="Calibri Light"/>
              </a:rPr>
              <a:t>Verdrängung: v.a. negative Ereignisse werden vergessen </a:t>
            </a:r>
            <a:br>
              <a:rPr lang="de-DE" altLang="de-DE" sz="2400">
                <a:solidFill>
                  <a:srgbClr val="333333"/>
                </a:solidFill>
                <a:latin typeface="Calibri Light"/>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latin typeface="Calibri Light"/>
                <a:sym typeface="Wingdings" panose="05000000000000000000" pitchFamily="2" charset="2"/>
              </a:rPr>
              <a:t> </a:t>
            </a:r>
            <a:r>
              <a:rPr lang="de-DE" altLang="de-DE" sz="2400" dirty="0">
                <a:solidFill>
                  <a:srgbClr val="333333"/>
                </a:solidFill>
                <a:latin typeface="Calibri Light"/>
                <a:sym typeface="Wingdings" panose="05000000000000000000" pitchFamily="2" charset="2"/>
              </a:rPr>
              <a:t>bei </a:t>
            </a:r>
            <a:r>
              <a:rPr lang="de-DE" altLang="de-DE" sz="2400" dirty="0">
                <a:solidFill>
                  <a:srgbClr val="333333"/>
                </a:solidFill>
                <a:latin typeface="Calibri Light"/>
              </a:rPr>
              <a:t>depressiver Stimmung: v.a. angenehme Ereignisse werden 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Illusionen/Fehlerinnerungen: </a:t>
            </a:r>
            <a:r>
              <a:rPr lang="de-DE" altLang="de-DE" sz="2400" dirty="0">
                <a:solidFill>
                  <a:srgbClr val="333333"/>
                </a:solidFill>
                <a:latin typeface="Calibri Light"/>
              </a:rPr>
              <a:t>Es werden Dinge erinnert, die so gar nicht stattgefunden haben!</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34</a:t>
            </a:fld>
            <a:endParaRPr lang="de-DE" altLang="de-DE" b="0">
              <a:latin typeface="Calibri Light"/>
            </a:endParaRPr>
          </a:p>
        </p:txBody>
      </p:sp>
    </p:spTree>
    <p:extLst>
      <p:ext uri="{BB962C8B-B14F-4D97-AF65-F5344CB8AC3E}">
        <p14:creationId xmlns:p14="http://schemas.microsoft.com/office/powerpoint/2010/main" val="2807039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67159815"/>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35</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092810959"/>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Einige Zeitzeugen der Dresdner Bombennächte erinnern sich daran, dass nach der Bombardierung Tiefflieger Jagd auf Flüchtende gemacht hätten. Dies wird von Historikern jedoch zunehmend in Zweifel gezogen.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36</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618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254956371"/>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Einige Zeitzeugen der Dresdner Bombennächte erinnern sich daran, dass nach der Bombardierung Tiefflieger Jagd auf Flüchtende gemacht hätten. Dies wird von Historikern jedoch zunehmend in Zweifel gezogen.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Jean Piaget erinnerte sich daran, als Zweijähriger beinahe entführt worden zu sein. Dies stellte sich jedoch später als eine erfundene Geschichte seines Kindermädchens heraus, die sie ihm als Kind erzählt hatte.</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37</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72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989801269"/>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Einige Zeitzeugen der Dresdner Bombennächte erinnern sich daran, dass nach der Bombardierung Tiefflieger Jagd auf Flüchtende gemacht hätten. Dies wird von Historikern jedoch zunehmend in Zweifel gezogen.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Jean Piaget erinnerte sich daran, als Zweijähriger beinahe entführt worden zu sein. Dies stellte sich jedoch später als eine erfundene Geschichte seines Kindermädchens heraus, die sie ihm als Kind erzählt hatte.</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In einem Experiment wurden den Teilnehmern manipulierte Werbeanzeigen für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gezeigt, auf denen Bugs Bunny abgebildet war. Danach erinnerten sich tatsächlich 30% der Befragten, den Hasen bei einem Besuch in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getroffen zu haben (obwohl er eine </a:t>
                      </a:r>
                      <a:r>
                        <a:rPr kumimoji="0" lang="de-DE" sz="1800" b="0" i="1" u="none" strike="noStrike" cap="none" normalizeH="0" baseline="0" dirty="0">
                          <a:ln>
                            <a:noFill/>
                          </a:ln>
                          <a:solidFill>
                            <a:schemeClr val="tx1"/>
                          </a:solidFill>
                          <a:effectLst/>
                          <a:latin typeface="Calibri Light"/>
                        </a:rPr>
                        <a:t>Warner Brothers</a:t>
                      </a:r>
                      <a:r>
                        <a:rPr kumimoji="0" lang="de-DE" sz="1800" b="0" i="0" u="none" strike="noStrike" cap="none" normalizeH="0" baseline="0" dirty="0">
                          <a:ln>
                            <a:noFill/>
                          </a:ln>
                          <a:solidFill>
                            <a:schemeClr val="tx1"/>
                          </a:solidFill>
                          <a:effectLst/>
                          <a:latin typeface="Calibri Light"/>
                        </a:rPr>
                        <a:t> Figur ist).</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38</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6"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7"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68295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478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39</a:t>
            </a:fld>
            <a:endParaRPr lang="de-DE" altLang="de-DE" b="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40</a:t>
            </a:fld>
            <a:endParaRPr lang="de-DE" altLang="de-DE" b="0">
              <a:latin typeface="Calibri Light"/>
            </a:endParaRPr>
          </a:p>
        </p:txBody>
      </p:sp>
    </p:spTree>
    <p:extLst>
      <p:ext uri="{BB962C8B-B14F-4D97-AF65-F5344CB8AC3E}">
        <p14:creationId xmlns:p14="http://schemas.microsoft.com/office/powerpoint/2010/main" val="2208711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a:p>
            <a:pPr marL="342900" lvl="0" indent="-342900" defTabSz="914400" fontAlgn="base">
              <a:buClr>
                <a:srgbClr val="333333"/>
              </a:buClr>
              <a:buFont typeface="WingDings"/>
              <a:buChar char=""/>
            </a:pPr>
            <a:r>
              <a:rPr lang="de-DE" altLang="de-DE" sz="2200" dirty="0">
                <a:solidFill>
                  <a:srgbClr val="333333"/>
                </a:solidFill>
                <a:latin typeface="Calibri Light"/>
              </a:rPr>
              <a:t>Das heißt: Die Unterscheidung echter Erinnerungen von Fehlerinnerungen ist beeinträchtigt! Dies kann eine realistische Sicht der Umwelt erschweren.</a:t>
            </a:r>
            <a:r>
              <a:rPr lang="en-GB" altLang="de-DE" sz="2200" dirty="0">
                <a:solidFill>
                  <a:srgbClr val="333333"/>
                </a:solidFill>
                <a:latin typeface="Calibri Light"/>
                <a:cs typeface="Times New Roman" panose="02020603050405020304" pitchFamily="18" charset="0"/>
              </a:rPr>
              <a:t> </a:t>
            </a:r>
            <a:endParaRPr lang="en-US" altLang="de-DE" sz="2200"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41</a:t>
            </a:fld>
            <a:endParaRPr lang="de-DE" altLang="de-DE" b="0">
              <a:latin typeface="Calibri Light"/>
            </a:endParaRPr>
          </a:p>
        </p:txBody>
      </p:sp>
    </p:spTree>
    <p:extLst>
      <p:ext uri="{BB962C8B-B14F-4D97-AF65-F5344CB8AC3E}">
        <p14:creationId xmlns:p14="http://schemas.microsoft.com/office/powerpoint/2010/main" val="4180915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Gedächtnisprobleme Fehleinschätzungen während der Psychose begünstigen – Beispiele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42</a:t>
            </a:fld>
            <a:endParaRPr lang="de-DE" altLang="de-DE" b="0">
              <a:latin typeface="Calibri Light"/>
            </a:endParaRPr>
          </a:p>
        </p:txBody>
      </p:sp>
      <p:sp>
        <p:nvSpPr>
          <p:cNvPr id="101398" name="Rechteck 1"/>
          <p:cNvSpPr>
            <a:spLocks noChangeArrowheads="1"/>
          </p:cNvSpPr>
          <p:nvPr/>
        </p:nvSpPr>
        <p:spPr bwMode="auto">
          <a:xfrm>
            <a:off x="408955" y="58521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1200"/>
              </a:spcBef>
              <a:buClr>
                <a:srgbClr val="336699"/>
              </a:buClr>
              <a:buFontTx/>
              <a:buNone/>
            </a:pPr>
            <a:r>
              <a:rPr lang="de-DE" altLang="de-DE" sz="1800" b="0" dirty="0">
                <a:solidFill>
                  <a:srgbClr val="004992"/>
                </a:solidFill>
                <a:latin typeface="Calibri Light"/>
              </a:rPr>
              <a:t>Möchte vielleicht jemand eine kurze persönliche Erfahrung einbringen?</a:t>
            </a:r>
          </a:p>
        </p:txBody>
      </p:sp>
      <p:graphicFrame>
        <p:nvGraphicFramePr>
          <p:cNvPr id="5" name="Table 4"/>
          <p:cNvGraphicFramePr>
            <a:graphicFrameLocks noGrp="1"/>
          </p:cNvGraphicFramePr>
          <p:nvPr>
            <p:extLst>
              <p:ext uri="{D42A27DB-BD31-4B8C-83A1-F6EECF244321}">
                <p14:modId xmlns:p14="http://schemas.microsoft.com/office/powerpoint/2010/main" val="266174853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Ereignis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Falsche Erinnerung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Tatsächliche Situation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Streit mit Mutter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Erinnern, dass die eigene Mutter gesagt hätte: „Du bist nicht mehr meine Tochter!“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Mutter sagte lediglich: „So kenne ich Dich gar nicht!“ – mit der Zeit wurde der genaue Wortlaut in der Erinnerung verfremdet</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Gruppentherapiesitzung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Angeblich zeigte keiner Interesse für das eigene Problem</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Einige Teilnehmer haben besorgt nachgefragt – dies wurde aber im Nachhinein vergessen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285750" lvl="0" indent="-285750" defTabSz="914400" fontAlgn="base">
              <a:buClr>
                <a:srgbClr val="333333"/>
              </a:buClr>
              <a:buFont typeface="WingDings"/>
              <a:buChar char=""/>
            </a:pPr>
            <a:endParaRPr lang="de-DE" altLang="de-DE" sz="1600" kern="0" dirty="0">
              <a:solidFill>
                <a:srgbClr val="333333"/>
              </a:solidFill>
              <a:latin typeface="Calibri Light"/>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43</a:t>
            </a:fld>
            <a:endParaRPr lang="de-DE" altLang="de-DE" b="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342900" lvl="0" indent="-342900" defTabSz="914400" fontAlgn="base">
              <a:buClr>
                <a:srgbClr val="333333"/>
              </a:buClr>
              <a:buFont typeface="WingDings"/>
              <a:buChar char=""/>
            </a:pPr>
            <a:r>
              <a:rPr lang="de-DE" altLang="de-DE" sz="2400" kern="0">
                <a:solidFill>
                  <a:srgbClr val="333333"/>
                </a:solidFill>
                <a:latin typeface="Calibri Light"/>
              </a:rPr>
              <a:t>Bitte </a:t>
            </a:r>
            <a:r>
              <a:rPr lang="de-DE" altLang="de-DE" sz="2400" kern="0" dirty="0">
                <a:solidFill>
                  <a:srgbClr val="333333"/>
                </a:solidFill>
                <a:latin typeface="Calibri Light"/>
              </a:rPr>
              <a:t>überlegen Sie, was im Bild gezeigt und was nicht gezeigt wurde.</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44</a:t>
            </a:fld>
            <a:endParaRPr lang="de-DE" altLang="de-DE" b="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Kiosk</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095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46</a:t>
            </a:fld>
            <a:endParaRPr lang="de-DE" altLang="de-DE" b="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Kiosk</a:t>
            </a:r>
          </a:p>
        </p:txBody>
      </p:sp>
      <p:sp>
        <p:nvSpPr>
          <p:cNvPr id="11161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pic>
        <p:nvPicPr>
          <p:cNvPr id="11162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pic>
        <p:nvPicPr>
          <p:cNvPr id="11366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48</a:t>
            </a:fld>
            <a:endParaRPr lang="de-DE" altLang="de-DE" b="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Gärtnerei</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15714"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Beet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Baum</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a:solidFill>
                <a:srgbClr val="333333"/>
              </a:solidFill>
              <a:latin typeface="Calibri Light"/>
            </a:endParaRP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49</a:t>
            </a:fld>
            <a:endParaRPr lang="de-DE" altLang="de-DE" b="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Gärtnerei</a:t>
            </a:r>
          </a:p>
        </p:txBody>
      </p:sp>
      <p:sp>
        <p:nvSpPr>
          <p:cNvPr id="1177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Beet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pic>
        <p:nvPicPr>
          <p:cNvPr id="11776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50</a:t>
            </a:fld>
            <a:endParaRPr lang="de-DE" altLang="de-DE" b="0">
              <a:latin typeface="Calibri Light"/>
            </a:endParaRPr>
          </a:p>
        </p:txBody>
      </p:sp>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Metakognitives Training 5 - Gedächtnis</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51</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b="0" dirty="0">
                <a:solidFill>
                  <a:prstClr val="white"/>
                </a:solidFill>
                <a:ea typeface="ＭＳ Ｐゴシック" panose="020B0600070205080204" pitchFamily="34" charset="-128"/>
              </a:rPr>
              <a:t>... viele wichtige Erinnerungen gehen ebenfalls verloren </a:t>
            </a:r>
            <a:br>
              <a:rPr lang="de-DE" sz="1800" b="0" dirty="0">
                <a:solidFill>
                  <a:prstClr val="white"/>
                </a:solidFill>
                <a:ea typeface="ＭＳ Ｐゴシック" panose="020B0600070205080204" pitchFamily="34" charset="-128"/>
              </a:rPr>
            </a:br>
            <a:r>
              <a:rPr lang="de-DE" sz="1800" b="0" dirty="0">
                <a:solidFill>
                  <a:prstClr val="white"/>
                </a:solidFill>
                <a:ea typeface="ＭＳ Ｐゴシック" panose="020B0600070205080204" pitchFamily="34" charset="-128"/>
              </a:rPr>
              <a:t>(Termine, Urlaubserinnerungen,  Schulwissen ...).</a:t>
            </a:r>
            <a:endParaRPr lang="de-DE" sz="1800" dirty="0">
              <a:solidFill>
                <a:prstClr val="white"/>
              </a:solidFill>
              <a:ea typeface="ＭＳ Ｐゴシック" panose="020B0600070205080204" pitchFamily="34" charset="-128"/>
            </a:endParaRPr>
          </a:p>
          <a:p>
            <a:pPr algn="ctr"/>
            <a:endParaRPr lang="de-DE" sz="2400" b="0" dirty="0">
              <a:solidFill>
                <a:prstClr val="white"/>
              </a:solidFill>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b="0" i="1" spc="-5" dirty="0">
                <a:solidFill>
                  <a:srgbClr val="333333"/>
                </a:solidFill>
                <a:latin typeface="Calibri Light"/>
                <a:ea typeface="ＭＳ Ｐゴシック" panose="020B0600070205080204" pitchFamily="34" charset="-128"/>
                <a:cs typeface="Verdana"/>
              </a:rPr>
              <a:t>[</a:t>
            </a:r>
            <a:r>
              <a:rPr lang="en-US" sz="1800" b="0" i="1" spc="-5" dirty="0" err="1">
                <a:solidFill>
                  <a:srgbClr val="333333"/>
                </a:solidFill>
                <a:latin typeface="Calibri Light"/>
                <a:ea typeface="ＭＳ Ｐゴシック" panose="020B0600070205080204" pitchFamily="34" charset="-128"/>
                <a:cs typeface="Verdana"/>
              </a:rPr>
              <a:t>für</a:t>
            </a:r>
            <a:r>
              <a:rPr lang="en-US" sz="1800" b="0" i="1" spc="-5" dirty="0">
                <a:solidFill>
                  <a:srgbClr val="333333"/>
                </a:solidFill>
                <a:latin typeface="Calibri Light"/>
                <a:ea typeface="ＭＳ Ｐゴシック" panose="020B0600070205080204" pitchFamily="34" charset="-128"/>
                <a:cs typeface="Verdana"/>
              </a:rPr>
              <a:t> die Trainer:</a:t>
            </a:r>
            <a:endParaRPr sz="1800" b="0"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sz="1800"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grpSp>
    </p:spTree>
    <p:extLst>
      <p:ext uri="{BB962C8B-B14F-4D97-AF65-F5344CB8AC3E}">
        <p14:creationId xmlns:p14="http://schemas.microsoft.com/office/powerpoint/2010/main" val="2558986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9"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Caption_121859"/>
          <p:cNvSpPr>
            <a:spLocks noChangeArrowheads="1"/>
          </p:cNvSpPr>
          <p:nvPr/>
        </p:nvSpPr>
        <p:spPr bwMode="auto">
          <a:xfrm>
            <a:off x="1932093" y="6455664"/>
            <a:ext cx="829733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Brainstorming</a:t>
            </a:r>
          </a:p>
        </p:txBody>
      </p:sp>
      <p:sp>
        <p:nvSpPr>
          <p:cNvPr id="56323" name="Rectangle 1027"/>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in ein typisches Klassenzimmer?</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53</a:t>
            </a:fld>
            <a:endParaRPr lang="de-DE" altLang="de-DE" b="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Klassenzimmer</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25955" name="Rectangle 1027"/>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54</a:t>
            </a:fld>
            <a:endParaRPr lang="de-DE" altLang="de-DE" b="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8"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Klassenzimmer</a:t>
            </a:r>
          </a:p>
        </p:txBody>
      </p:sp>
      <p:sp>
        <p:nvSpPr>
          <p:cNvPr id="128003" name="Rectangle 1027"/>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128007" name="Caption_128008"/>
          <p:cNvSpPr>
            <a:spLocks noChangeArrowheads="1"/>
          </p:cNvSpPr>
          <p:nvPr/>
        </p:nvSpPr>
        <p:spPr bwMode="auto">
          <a:xfrm>
            <a:off x="3690620" y="5877398"/>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55</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56</a:t>
            </a:fld>
            <a:endParaRPr lang="de-DE" altLang="de-DE" b="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Angler</a:t>
            </a:r>
            <a:br>
              <a:rPr lang="de-DE" altLang="de-DE" sz="3600" dirty="0">
                <a:latin typeface="Calibri Light"/>
              </a:rPr>
            </a:br>
            <a:r>
              <a:rPr lang="de-DE" altLang="de-DE" dirty="0">
                <a:latin typeface="Calibri Light"/>
              </a:rPr>
              <a:t>Was wurde gezeigt? Wie sicher sind Sie sich?</a:t>
            </a:r>
          </a:p>
        </p:txBody>
      </p:sp>
      <p:sp>
        <p:nvSpPr>
          <p:cNvPr id="13209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57</a:t>
            </a:fld>
            <a:endParaRPr lang="de-DE" altLang="de-DE" b="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Angler</a:t>
            </a:r>
          </a:p>
        </p:txBody>
      </p:sp>
      <p:sp>
        <p:nvSpPr>
          <p:cNvPr id="134147"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pic>
        <p:nvPicPr>
          <p:cNvPr id="13415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58</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59</a:t>
            </a:fld>
            <a:endParaRPr lang="de-DE" altLang="de-DE" b="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63491"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typischerweise an einer Straßenkreuzung?</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60</a:t>
            </a:fld>
            <a:endParaRPr lang="de-DE" altLang="de-DE" b="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Straßenkreuzung</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029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61</a:t>
            </a:fld>
            <a:endParaRPr lang="de-DE" altLang="de-DE" b="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Straßenkreuzung</a:t>
            </a:r>
          </a:p>
        </p:txBody>
      </p:sp>
      <p:sp>
        <p:nvSpPr>
          <p:cNvPr id="14233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pic>
        <p:nvPicPr>
          <p:cNvPr id="14234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62</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4755"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alles auf einem Spielplatz?</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64</a:t>
            </a:fld>
            <a:endParaRPr lang="de-DE" altLang="de-DE" b="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Spielplatz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848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Spielplatz</a:t>
            </a:r>
          </a:p>
        </p:txBody>
      </p:sp>
      <p:sp>
        <p:nvSpPr>
          <p:cNvPr id="15053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pic>
        <p:nvPicPr>
          <p:cNvPr id="15053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66</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67</a:t>
            </a:fld>
            <a:endParaRPr lang="de-DE" altLang="de-DE" b="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Hochzeit</a:t>
            </a:r>
            <a:br>
              <a:rPr lang="de-DE" altLang="de-DE" sz="3600" dirty="0">
                <a:latin typeface="Calibri Light"/>
              </a:rPr>
            </a:br>
            <a:r>
              <a:rPr lang="de-DE" altLang="de-DE" dirty="0">
                <a:latin typeface="Calibri Light"/>
              </a:rPr>
              <a:t>Was wurde gezeigt? Wie sicher sind Sie sich?</a:t>
            </a:r>
          </a:p>
        </p:txBody>
      </p:sp>
      <p:sp>
        <p:nvSpPr>
          <p:cNvPr id="154627"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Trauzeuge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68</a:t>
            </a:fld>
            <a:endParaRPr lang="de-DE" altLang="de-DE" b="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Hochzeit</a:t>
            </a:r>
          </a:p>
        </p:txBody>
      </p:sp>
      <p:sp>
        <p:nvSpPr>
          <p:cNvPr id="156675"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Trauzeuge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pic>
        <p:nvPicPr>
          <p:cNvPr id="1566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609759" y="1813842"/>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b="0">
              <a:solidFill>
                <a:schemeClr val="accent1"/>
              </a:solidFill>
              <a:latin typeface="Calibri Light"/>
            </a:endParaRPr>
          </a:p>
        </p:txBody>
      </p:sp>
      <p:pic>
        <p:nvPicPr>
          <p:cNvPr id="15872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70</a:t>
            </a:fld>
            <a:endParaRPr lang="de-DE" altLang="de-DE" b="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Fußball</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07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71</a:t>
            </a:fld>
            <a:endParaRPr lang="de-DE" altLang="de-DE" b="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Fußball</a:t>
            </a:r>
          </a:p>
        </p:txBody>
      </p:sp>
      <p:sp>
        <p:nvSpPr>
          <p:cNvPr id="162819"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pic>
        <p:nvPicPr>
          <p:cNvPr id="162822"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72</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73</a:t>
            </a:fld>
            <a:endParaRPr lang="de-DE" altLang="de-DE" b="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Mondlandung </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6915"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Mondkrater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74</a:t>
            </a:fld>
            <a:endParaRPr lang="de-DE" altLang="de-DE" b="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Mondlandung</a:t>
            </a:r>
          </a:p>
        </p:txBody>
      </p:sp>
      <p:sp>
        <p:nvSpPr>
          <p:cNvPr id="1689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Mondkrater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a:p>
            <a:pPr eaLnBrk="1" hangingPunct="1">
              <a:lnSpc>
                <a:spcPct val="100000"/>
              </a:lnSpc>
              <a:spcBef>
                <a:spcPts val="1200"/>
              </a:spcBef>
            </a:pPr>
            <a:endParaRPr lang="de-DE" altLang="de-DE" sz="2400" dirty="0">
              <a:solidFill>
                <a:srgbClr val="333333"/>
              </a:solidFill>
              <a:latin typeface="Calibri Light"/>
            </a:endParaRPr>
          </a:p>
        </p:txBody>
      </p:sp>
      <p:pic>
        <p:nvPicPr>
          <p:cNvPr id="1689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75</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76</a:t>
            </a:fld>
            <a:endParaRPr lang="de-DE" altLang="de-DE" b="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Rettungseinsatz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7920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Taucher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Trage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Pilot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77</a:t>
            </a:fld>
            <a:endParaRPr lang="de-DE" altLang="de-DE" b="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Rettungseinsatz</a:t>
            </a:r>
          </a:p>
        </p:txBody>
      </p:sp>
      <p:sp>
        <p:nvSpPr>
          <p:cNvPr id="181250"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Taucher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Pilot</a:t>
            </a:r>
          </a:p>
        </p:txBody>
      </p:sp>
      <p:pic>
        <p:nvPicPr>
          <p:cNvPr id="18125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78</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9"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0" name="Caption_183299"/>
          <p:cNvSpPr>
            <a:spLocks noChangeArrowheads="1"/>
          </p:cNvSpPr>
          <p:nvPr/>
        </p:nvSpPr>
        <p:spPr bwMode="auto">
          <a:xfrm>
            <a:off x="3093157" y="6455664"/>
            <a:ext cx="5975204"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79</a:t>
            </a:fld>
            <a:endParaRPr lang="de-DE" altLang="de-DE" b="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0659"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auf eine typische Baustelle?</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80</a:t>
            </a:fld>
            <a:endParaRPr lang="de-DE" altLang="de-DE" b="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Straßenbau</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87395"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81</a:t>
            </a:fld>
            <a:endParaRPr lang="de-DE" altLang="de-DE" b="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Straßenbau</a:t>
            </a:r>
          </a:p>
        </p:txBody>
      </p:sp>
      <p:sp>
        <p:nvSpPr>
          <p:cNvPr id="189443"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pic>
        <p:nvPicPr>
          <p:cNvPr id="18944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7" name="Caption_189446"/>
          <p:cNvSpPr>
            <a:spLocks noChangeArrowheads="1"/>
          </p:cNvSpPr>
          <p:nvPr/>
        </p:nvSpPr>
        <p:spPr bwMode="auto">
          <a:xfrm>
            <a:off x="3690620"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82</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83</a:t>
            </a:fld>
            <a:endParaRPr lang="de-DE" altLang="de-DE" b="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bestätigende Informationen (z.B. Beteiligte fragen).</a:t>
            </a:r>
            <a:endParaRPr lang="en-US" sz="20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84</a:t>
            </a:fld>
            <a:endParaRPr lang="de-DE" altLang="de-DE" b="0">
              <a:latin typeface="Calibri Light"/>
            </a:endParaRPr>
          </a:p>
        </p:txBody>
      </p:sp>
    </p:spTree>
    <p:extLst>
      <p:ext uri="{BB962C8B-B14F-4D97-AF65-F5344CB8AC3E}">
        <p14:creationId xmlns:p14="http://schemas.microsoft.com/office/powerpoint/2010/main" val="15812224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Suchen Sie bestätigende Informationen (z.B. Beteiligte fragen).</a:t>
            </a:r>
            <a:br>
              <a:rPr lang="de-DE" altLang="de-DE" sz="2000" dirty="0">
                <a:solidFill>
                  <a:srgbClr val="004992"/>
                </a:solidFill>
                <a:latin typeface="Calibri Light"/>
                <a:cs typeface="Times New Roman" panose="02020603050405020304" pitchFamily="18" charset="0"/>
              </a:rPr>
            </a:br>
            <a:br>
              <a:rPr lang="de-DE" altLang="de-DE" sz="2000" dirty="0">
                <a:solidFill>
                  <a:srgbClr val="004992"/>
                </a:solidFill>
                <a:latin typeface="Calibri Light"/>
                <a:cs typeface="Times New Roman" panose="02020603050405020304" pitchFamily="18" charset="0"/>
              </a:rPr>
            </a:br>
            <a:r>
              <a:rPr lang="de-DE" altLang="de-DE" sz="2000" u="sng" dirty="0">
                <a:solidFill>
                  <a:srgbClr val="333333"/>
                </a:solidFill>
                <a:latin typeface="Calibri Light"/>
                <a:cs typeface="Times New Roman" panose="02020603050405020304" pitchFamily="18" charset="0"/>
              </a:rPr>
              <a:t>Beispiel</a:t>
            </a:r>
            <a:r>
              <a:rPr lang="de-DE" altLang="de-DE" sz="2000" dirty="0">
                <a:solidFill>
                  <a:srgbClr val="333333"/>
                </a:solidFill>
                <a:latin typeface="Calibri Light"/>
                <a:cs typeface="Times New Roman" panose="02020603050405020304" pitchFamily="18" charset="0"/>
              </a:rPr>
              <a:t>: Sie haben sich mit jemandem gestritten und erinnern vage, dass Ihre Familie beschimpft wurde: Berücksichtigen Sie die Möglichkeit, dass Ihnen das Gedächtnis einen Streich spielt oder Sie Dinge verzerrt erinnern! Fragen Sie Anwesende nach deren Erinnerung.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85</a:t>
            </a:fld>
            <a:endParaRPr lang="de-DE" altLang="de-DE" b="0">
              <a:latin typeface="Calibri Light"/>
            </a:endParaRPr>
          </a:p>
        </p:txBody>
      </p:sp>
    </p:spTree>
    <p:extLst>
      <p:ext uri="{BB962C8B-B14F-4D97-AF65-F5344CB8AC3E}">
        <p14:creationId xmlns:p14="http://schemas.microsoft.com/office/powerpoint/2010/main" val="34354590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86</a:t>
            </a:fld>
            <a:endParaRPr lang="de-DE" altLang="de-DE" b="0">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Bei der Suche nach seinem Smartphone greift Philip in seine Jackentasche und bemerkt seinen Fahrradschlüssel. Beim Anblick des Fahrradschlüssels fällt ihm wieder ein, dass er sein Fahrrad selbst gestern vor dem Supermarkt abgestellt 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87</a:t>
            </a:fld>
            <a:endParaRPr lang="de-DE" altLang="de-DE" b="0">
              <a:latin typeface="Calibri Light"/>
            </a:endParaRPr>
          </a:p>
        </p:txBody>
      </p:sp>
    </p:spTree>
    <p:extLst>
      <p:ext uri="{BB962C8B-B14F-4D97-AF65-F5344CB8AC3E}">
        <p14:creationId xmlns:p14="http://schemas.microsoft.com/office/powerpoint/2010/main" val="34433611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464496"/>
          </a:xfrm>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Bei der Suche nach seinem Smartphone greift Philip in seine Jackentasche und bemerkt seinen Fahrradschlüssel. Beim Anblick des Fahrradschlüssels fällt ihm wieder ein, dass er sein Fahrrad selbst gestern vor dem Supermarkt abgestellt hat. </a:t>
            </a:r>
          </a:p>
          <a:p>
            <a:pPr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Trugerinnerungen entstehen häufig, wenn man sich fürchtet oder unter Stress steht. Bevor Sie folgenschwere Schlüsse ziehen: Überlegen Sie, wie objektiv und stichhaltig Ihre Vermutungen sind!</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Bedenken Sie außerdem: Trugerinnerungen sind oft blasser als echte Erinnerungen.</a:t>
            </a:r>
          </a:p>
          <a:p>
            <a:pPr>
              <a:lnSpc>
                <a:spcPct val="100000"/>
              </a:lnSpc>
              <a:spcBef>
                <a:spcPts val="1200"/>
              </a:spcBef>
            </a:pPr>
            <a:endParaRPr lang="en-US"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88</a:t>
            </a:fld>
            <a:endParaRPr lang="de-DE" altLang="de-DE" b="0">
              <a:latin typeface="Calibri Light"/>
            </a:endParaRPr>
          </a:p>
        </p:txBody>
      </p:sp>
    </p:spTree>
    <p:extLst>
      <p:ext uri="{BB962C8B-B14F-4D97-AF65-F5344CB8AC3E}">
        <p14:creationId xmlns:p14="http://schemas.microsoft.com/office/powerpoint/2010/main" val="6146413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89</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www.uke.de/mkt_app</a:t>
            </a:r>
            <a:endParaRPr lang="de-DE" sz="1800"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10706928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89930272"/>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endParaRPr kumimoji="0" lang="de-DE"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Raumschiff Enterprise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Bombed Dresden/</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Zerbombtes Dresden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Nobik</a:t>
                      </a:r>
                      <a:r>
                        <a:rPr kumimoji="0" lang="en-GB" sz="1000" b="0" i="0" u="none" strike="noStrike" cap="none" normalizeH="0" baseline="0" dirty="0">
                          <a:ln>
                            <a:noFill/>
                          </a:ln>
                          <a:solidFill>
                            <a:srgbClr val="333333"/>
                          </a:solidFill>
                          <a:effectLst/>
                          <a:latin typeface="Calibri Light"/>
                          <a:cs typeface="Times New Roman" pitchFamily="18" charset="0"/>
                        </a:rPr>
                        <a:t>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Edited by/</a:t>
                      </a:r>
                      <a:r>
                        <a:rPr kumimoji="0" lang="en-GB" sz="1000" b="0" i="0" u="none" strike="noStrike" cap="none" normalizeH="0" baseline="0" dirty="0" err="1">
                          <a:ln>
                            <a:noFill/>
                          </a:ln>
                          <a:solidFill>
                            <a:srgbClr val="333333"/>
                          </a:solidFill>
                          <a:effectLst/>
                          <a:latin typeface="Calibri Light"/>
                        </a:rPr>
                        <a:t>Editiert</a:t>
                      </a:r>
                      <a:r>
                        <a:rPr kumimoji="0" lang="en-GB" sz="1000" b="0" i="0" u="none" strike="noStrike" cap="none" normalizeH="0" baseline="0" dirty="0">
                          <a:ln>
                            <a:noFill/>
                          </a:ln>
                          <a:solidFill>
                            <a:srgbClr val="333333"/>
                          </a:solidFill>
                          <a:effectLst/>
                          <a:latin typeface="Calibri Light"/>
                        </a:rPr>
                        <a: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False memory pictures/False Memory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Geobra</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Brandstätter</a:t>
                      </a:r>
                      <a:r>
                        <a:rPr kumimoji="0" lang="en-GB" sz="1000" b="0" i="0" u="none" strike="noStrike" cap="none" normalizeH="0" baseline="0" dirty="0">
                          <a:ln>
                            <a:noFill/>
                          </a:ln>
                          <a:solidFill>
                            <a:srgbClr val="333333"/>
                          </a:solidFill>
                          <a:effectLst/>
                          <a:latin typeface="Calibri Light"/>
                        </a:rPr>
                        <a:t>; Stefan </a:t>
                      </a:r>
                      <a:r>
                        <a:rPr kumimoji="0" lang="en-GB" sz="1000" b="0" i="0" u="none" strike="noStrike" cap="none" normalizeH="0" baseline="0" dirty="0" err="1">
                          <a:ln>
                            <a:noFill/>
                          </a:ln>
                          <a:solidFill>
                            <a:srgbClr val="333333"/>
                          </a:solidFill>
                          <a:effectLst/>
                          <a:latin typeface="Calibri Light"/>
                        </a:rPr>
                        <a:t>Merz</a:t>
                      </a:r>
                      <a:r>
                        <a:rPr kumimoji="0" lang="en-GB" sz="1000" b="0" i="0" u="none" strike="noStrike" cap="none" normalizeH="0" baseline="0" dirty="0">
                          <a:ln>
                            <a:noFill/>
                          </a:ln>
                          <a:solidFill>
                            <a:srgbClr val="333333"/>
                          </a:solidFill>
                          <a:effectLst/>
                          <a:latin typeface="Calibri Light"/>
                        </a:rPr>
                        <a:t> &amp; Frank </a:t>
                      </a:r>
                      <a:r>
                        <a:rPr kumimoji="0" lang="en-GB" sz="1000" b="0" i="0" u="none" strike="noStrike" cap="none" normalizeH="0" baseline="0" dirty="0" err="1">
                          <a:ln>
                            <a:noFill/>
                          </a:ln>
                          <a:solidFill>
                            <a:srgbClr val="333333"/>
                          </a:solidFill>
                          <a:effectLst/>
                          <a:latin typeface="Calibri Light"/>
                        </a:rPr>
                        <a:t>Burmeister</a:t>
                      </a:r>
                      <a:r>
                        <a:rPr kumimoji="0" lang="en-GB" sz="1000" b="0" i="0" u="none" strike="noStrike" cap="none" normalizeH="0" baseline="0" dirty="0">
                          <a:ln>
                            <a:noFill/>
                          </a:ln>
                          <a:solidFill>
                            <a:srgbClr val="333333"/>
                          </a:solidFill>
                          <a:effectLst/>
                          <a:latin typeface="Calibri Light"/>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Ximena Del </a:t>
                      </a:r>
                      <a:r>
                        <a:rPr kumimoji="0" lang="en-GB" sz="1000" b="0" i="0" u="none" strike="noStrike" cap="none" normalizeH="0" baseline="0" dirty="0" err="1">
                          <a:ln>
                            <a:noFill/>
                          </a:ln>
                          <a:solidFill>
                            <a:srgbClr val="333333"/>
                          </a:solidFill>
                          <a:effectLst/>
                          <a:latin typeface="Calibri Light"/>
                        </a:rPr>
                        <a:t>Villar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a:t>
                      </a:r>
                      <a:r>
                        <a:rPr kumimoji="0" lang="en-GB" sz="1000" b="0" i="0" u="none" strike="noStrike" cap="none" normalizeH="0" baseline="0" dirty="0" err="1">
                          <a:ln>
                            <a:noFill/>
                          </a:ln>
                          <a:solidFill>
                            <a:srgbClr val="333333"/>
                          </a:solidFill>
                          <a:effectLst/>
                          <a:latin typeface="Calibri Light"/>
                        </a:rPr>
                        <a:t>Garten</a:t>
                      </a:r>
                      <a:r>
                        <a:rPr kumimoji="0" lang="en-GB" sz="1000" b="0" i="0" u="none" strike="noStrike" cap="none" normalizeH="0" baseline="0" dirty="0">
                          <a:ln>
                            <a:noFill/>
                          </a:ln>
                          <a:solidFill>
                            <a:srgbClr val="333333"/>
                          </a:solidFill>
                          <a:effectLst/>
                          <a:latin typeface="Calibri Light"/>
                        </a:rPr>
                        <a:t>,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a:solidFill>
                  <a:srgbClr val="333333"/>
                </a:solidFill>
              </a:rPr>
              <a:t>Metakognitives Training 5 - Gedächtnis</a:t>
            </a:r>
            <a:endParaRPr lang="de-DE" b="0"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90</a:t>
            </a:fld>
            <a:endParaRPr lang="de-DE" b="0" dirty="0">
              <a:solidFill>
                <a:srgbClr val="333333"/>
              </a:solidFill>
            </a:endParaRPr>
          </a:p>
        </p:txBody>
      </p:sp>
    </p:spTree>
    <p:extLst>
      <p:ext uri="{BB962C8B-B14F-4D97-AF65-F5344CB8AC3E}">
        <p14:creationId xmlns:p14="http://schemas.microsoft.com/office/powerpoint/2010/main" val="52664406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4193</Words>
  <Application>Microsoft Macintosh PowerPoint</Application>
  <PresentationFormat>Benutzerdefiniert</PresentationFormat>
  <Paragraphs>773</Paragraphs>
  <Slides>90</Slides>
  <Notes>90</Notes>
  <HiddenSlides>0</HiddenSlides>
  <MMClips>0</MMClips>
  <ScaleCrop>false</ScaleCrop>
  <HeadingPairs>
    <vt:vector size="6" baseType="variant">
      <vt:variant>
        <vt:lpstr>Verwendete Schriftarten</vt:lpstr>
      </vt:variant>
      <vt:variant>
        <vt:i4>9</vt:i4>
      </vt:variant>
      <vt:variant>
        <vt:lpstr>Design</vt:lpstr>
      </vt:variant>
      <vt:variant>
        <vt:i4>4</vt:i4>
      </vt:variant>
      <vt:variant>
        <vt:lpstr>Folientitel</vt:lpstr>
      </vt:variant>
      <vt:variant>
        <vt:i4>90</vt:i4>
      </vt:variant>
    </vt:vector>
  </HeadingPairs>
  <TitlesOfParts>
    <vt:vector size="103"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MKT 5 A – Gedächtnis</vt:lpstr>
      <vt:lpstr>Gedächtnis</vt:lpstr>
      <vt:lpstr>Gedächtnis</vt:lpstr>
      <vt:lpstr>Gedächtnis</vt:lpstr>
      <vt:lpstr>Gedächtnis</vt:lpstr>
      <vt:lpstr>Gedächtnis</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Sehen und erinnern wir alle dasselbe?</vt:lpstr>
      <vt:lpstr>Achten Sie auf Unterschiede bezüglich der Farben und Größen in den drei Gemälden! Gibt es Dinge, die von den Künstlern unterschiedlich dargestellt oder die weggelassen wurden? </vt:lpstr>
      <vt:lpstr>Jeder Mensch nimmt Dinge anders wahr!  Wie in den drei Gemälden: Dieselbe Landschaft ist zu sehen aber mit unterschiedlichen Akzenten!</vt:lpstr>
      <vt:lpstr>Aufgabe</vt:lpstr>
      <vt:lpstr>Aufgabe</vt:lpstr>
      <vt:lpstr>Aufgabe</vt:lpstr>
      <vt:lpstr>PowerPoint-Präsentation</vt:lpstr>
      <vt:lpstr>Am Strand Was wurde gezeigt? Wie sicher sind Sie sich?</vt:lpstr>
      <vt:lpstr>Am Strand </vt:lpstr>
      <vt:lpstr>PowerPoint-Präsentation</vt:lpstr>
      <vt:lpstr>Bahnhof Was wurde gezeigt? Wie sicher sind Sie sich?</vt:lpstr>
      <vt:lpstr>Bahnhof</vt:lpstr>
      <vt:lpstr>Fehlerinnerungen!</vt:lpstr>
      <vt:lpstr>Fehlerinnerungen!</vt:lpstr>
      <vt:lpstr>Fehlerinnerungen!</vt:lpstr>
      <vt:lpstr>Arten von Gedächtnisfehlern</vt:lpstr>
      <vt:lpstr>Arten von Gedächtnisfehlern</vt:lpstr>
      <vt:lpstr>Arten von Gedächtnisfehlern</vt:lpstr>
      <vt:lpstr>Arten von Gedächtnisfehlern</vt:lpstr>
      <vt:lpstr>Fehlerinnerungen!</vt:lpstr>
      <vt:lpstr>Fehlerinnerungen!</vt:lpstr>
      <vt:lpstr>Fehlerinnerungen!</vt:lpstr>
      <vt:lpstr>Fehlerinnerungen!</vt:lpstr>
      <vt:lpstr>Was soll das Ganze?</vt:lpstr>
      <vt:lpstr>Was soll das Ganze?</vt:lpstr>
      <vt:lpstr>Was soll das Ganze?</vt:lpstr>
      <vt:lpstr>Wie Gedächtnisprobleme Fehleinschätzungen während der Psychose begünstigen – Beispiele</vt:lpstr>
      <vt:lpstr>Aufgabe 2</vt:lpstr>
      <vt:lpstr>Aufgabe 2</vt:lpstr>
      <vt:lpstr>PowerPoint-Präsentation</vt:lpstr>
      <vt:lpstr>Kiosk Was wurde gezeigt? Wie sicher sind Sie sich?</vt:lpstr>
      <vt:lpstr>Kiosk</vt:lpstr>
      <vt:lpstr>PowerPoint-Präsentation</vt:lpstr>
      <vt:lpstr>Gärtnerei Was wurde gezeigt? Wie sicher sind Sie sich?</vt:lpstr>
      <vt:lpstr>Gärtnerei</vt:lpstr>
      <vt:lpstr>Optional: Videoclip</vt:lpstr>
      <vt:lpstr>PowerPoint-Präsentation</vt:lpstr>
      <vt:lpstr>Brainstorming</vt:lpstr>
      <vt:lpstr>Klassenzimmer Was wurde gezeigt? Wie sicher sind Sie sich?</vt:lpstr>
      <vt:lpstr>Klassenzimmer</vt:lpstr>
      <vt:lpstr>PowerPoint-Präsentation</vt:lpstr>
      <vt:lpstr>Angler Was wurde gezeigt? Wie sicher sind Sie sich?</vt:lpstr>
      <vt:lpstr>Angler</vt:lpstr>
      <vt:lpstr>PowerPoint-Präsentation</vt:lpstr>
      <vt:lpstr>Brainstorming</vt:lpstr>
      <vt:lpstr>Straßenkreuzung Was wurde gezeigt? Wie sicher sind Sie sich?</vt:lpstr>
      <vt:lpstr>Straßenkreuzung</vt:lpstr>
      <vt:lpstr>PowerPoint-Präsentation</vt:lpstr>
      <vt:lpstr>Brainstorming</vt:lpstr>
      <vt:lpstr>Spielplatz Was wurde gezeigt? Wie sicher sind Sie sich?</vt:lpstr>
      <vt:lpstr>Spielplatz</vt:lpstr>
      <vt:lpstr>PowerPoint-Präsentation</vt:lpstr>
      <vt:lpstr>Hochzeit Was wurde gezeigt? Wie sicher sind Sie sich?</vt:lpstr>
      <vt:lpstr>Hochzeit</vt:lpstr>
      <vt:lpstr>PowerPoint-Präsentation</vt:lpstr>
      <vt:lpstr>Fußball Was wurde gezeigt? Wie sicher sind Sie sich?</vt:lpstr>
      <vt:lpstr>Fußball</vt:lpstr>
      <vt:lpstr>PowerPoint-Präsentation</vt:lpstr>
      <vt:lpstr>Mondlandung  Was wurde gezeigt? Wie sicher sind Sie sich?</vt:lpstr>
      <vt:lpstr>Mondlandung</vt:lpstr>
      <vt:lpstr>PowerPoint-Präsentation</vt:lpstr>
      <vt:lpstr>Rettungseinsatz Was wurde gezeigt? Wie sicher sind Sie sich?</vt:lpstr>
      <vt:lpstr>Rettungseinsatz</vt:lpstr>
      <vt:lpstr>PowerPoint-Präsentation</vt:lpstr>
      <vt:lpstr>Brainstorming</vt:lpstr>
      <vt:lpstr>Straßenbau Was wurde gezeigt? Wie sicher sind Sie sich?</vt:lpstr>
      <vt:lpstr>Straßenbau</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355</cp:revision>
  <dcterms:created xsi:type="dcterms:W3CDTF">2004-06-30T16:15:23Z</dcterms:created>
  <dcterms:modified xsi:type="dcterms:W3CDTF">2025-08-05T14:57:10Z</dcterms:modified>
</cp:coreProperties>
</file>