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1" r:id="rId2"/>
    <p:sldMasterId id="2147483694" r:id="rId3"/>
  </p:sldMasterIdLst>
  <p:notesMasterIdLst>
    <p:notesMasterId r:id="rId43"/>
  </p:notesMasterIdLst>
  <p:sldIdLst>
    <p:sldId id="406" r:id="rId4"/>
    <p:sldId id="381" r:id="rId5"/>
    <p:sldId id="392" r:id="rId6"/>
    <p:sldId id="394" r:id="rId7"/>
    <p:sldId id="393" r:id="rId8"/>
    <p:sldId id="288" r:id="rId9"/>
    <p:sldId id="384" r:id="rId10"/>
    <p:sldId id="378" r:id="rId11"/>
    <p:sldId id="397" r:id="rId12"/>
    <p:sldId id="262" r:id="rId13"/>
    <p:sldId id="372" r:id="rId14"/>
    <p:sldId id="263" r:id="rId15"/>
    <p:sldId id="332" r:id="rId16"/>
    <p:sldId id="373" r:id="rId17"/>
    <p:sldId id="374" r:id="rId18"/>
    <p:sldId id="376" r:id="rId19"/>
    <p:sldId id="339" r:id="rId20"/>
    <p:sldId id="340" r:id="rId21"/>
    <p:sldId id="341" r:id="rId22"/>
    <p:sldId id="342" r:id="rId23"/>
    <p:sldId id="395" r:id="rId24"/>
    <p:sldId id="396" r:id="rId25"/>
    <p:sldId id="345" r:id="rId26"/>
    <p:sldId id="365" r:id="rId27"/>
    <p:sldId id="364" r:id="rId28"/>
    <p:sldId id="386" r:id="rId29"/>
    <p:sldId id="349" r:id="rId30"/>
    <p:sldId id="350" r:id="rId31"/>
    <p:sldId id="351" r:id="rId32"/>
    <p:sldId id="352" r:id="rId33"/>
    <p:sldId id="354" r:id="rId34"/>
    <p:sldId id="380" r:id="rId35"/>
    <p:sldId id="385" r:id="rId36"/>
    <p:sldId id="389" r:id="rId37"/>
    <p:sldId id="403" r:id="rId38"/>
    <p:sldId id="404" r:id="rId39"/>
    <p:sldId id="407" r:id="rId40"/>
    <p:sldId id="408" r:id="rId41"/>
    <p:sldId id="409" r:id="rId42"/>
  </p:sldIdLst>
  <p:sldSz cx="12195175"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guide id="3" pos="120" userDrawn="1">
          <p15:clr>
            <a:srgbClr val="A4A3A4"/>
          </p15:clr>
        </p15:guide>
        <p15:guide id="4" pos="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s" lastIdx="2" clrIdx="0"/>
  <p:cmAuthor id="2" name="XXX" initials="X" lastIdx="11" clrIdx="1"/>
  <p:cmAuthor id="3" name="Steffen" initials="S" lastIdx="12" clrIdx="2"/>
  <p:cmAuthor id="4" name="Steffenmoritz" initials="S" lastIdx="6"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000000"/>
    <a:srgbClr val="336600"/>
    <a:srgbClr val="0066CC"/>
    <a:srgbClr val="0099CC"/>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077" autoAdjust="0"/>
    <p:restoredTop sz="93282" autoAdjust="0"/>
  </p:normalViewPr>
  <p:slideViewPr>
    <p:cSldViewPr snapToGrid="0">
      <p:cViewPr varScale="1">
        <p:scale>
          <a:sx n="101" d="100"/>
          <a:sy n="101" d="100"/>
        </p:scale>
        <p:origin x="416" y="192"/>
      </p:cViewPr>
      <p:guideLst>
        <p:guide orient="horz" pos="4319"/>
        <p:guide/>
        <p:guide pos="120"/>
        <p:guide pos="160"/>
      </p:guideLst>
    </p:cSldViewPr>
  </p:slideViewPr>
  <p:notesTextViewPr>
    <p:cViewPr>
      <p:scale>
        <a:sx n="1" d="1"/>
        <a:sy n="1" d="1"/>
      </p:scale>
      <p:origin x="0" y="0"/>
    </p:cViewPr>
  </p:notesTextViewPr>
  <p:sorterViewPr>
    <p:cViewPr>
      <p:scale>
        <a:sx n="50" d="100"/>
        <a:sy n="50" d="100"/>
      </p:scale>
      <p:origin x="0" y="21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5BC3C-4936-4450-8B00-143DC2B3C5EE}" type="datetimeFigureOut">
              <a:rPr lang="de-DE" smtClean="0"/>
              <a:pPr/>
              <a:t>23.02.24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52B59-CFD4-48B6-AD95-A4F8517F72FE}" type="slidenum">
              <a:rPr lang="de-DE" smtClean="0"/>
              <a:pPr/>
              <a:t>‹#›</a:t>
            </a:fld>
            <a:endParaRPr lang="de-DE"/>
          </a:p>
        </p:txBody>
      </p:sp>
    </p:spTree>
    <p:extLst>
      <p:ext uri="{BB962C8B-B14F-4D97-AF65-F5344CB8AC3E}">
        <p14:creationId xmlns:p14="http://schemas.microsoft.com/office/powerpoint/2010/main" val="3569395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2</a:t>
            </a:fld>
            <a:endParaRPr lang="de-DE"/>
          </a:p>
        </p:txBody>
      </p:sp>
    </p:spTree>
    <p:extLst>
      <p:ext uri="{BB962C8B-B14F-4D97-AF65-F5344CB8AC3E}">
        <p14:creationId xmlns:p14="http://schemas.microsoft.com/office/powerpoint/2010/main" val="2552333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3</a:t>
            </a:fld>
            <a:endParaRPr lang="de-DE"/>
          </a:p>
        </p:txBody>
      </p:sp>
    </p:spTree>
    <p:extLst>
      <p:ext uri="{BB962C8B-B14F-4D97-AF65-F5344CB8AC3E}">
        <p14:creationId xmlns:p14="http://schemas.microsoft.com/office/powerpoint/2010/main" val="3491762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4</a:t>
            </a:fld>
            <a:endParaRPr lang="de-DE"/>
          </a:p>
        </p:txBody>
      </p:sp>
    </p:spTree>
    <p:extLst>
      <p:ext uri="{BB962C8B-B14F-4D97-AF65-F5344CB8AC3E}">
        <p14:creationId xmlns:p14="http://schemas.microsoft.com/office/powerpoint/2010/main" val="2931334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5</a:t>
            </a:fld>
            <a:endParaRPr lang="de-DE"/>
          </a:p>
        </p:txBody>
      </p:sp>
    </p:spTree>
    <p:extLst>
      <p:ext uri="{BB962C8B-B14F-4D97-AF65-F5344CB8AC3E}">
        <p14:creationId xmlns:p14="http://schemas.microsoft.com/office/powerpoint/2010/main" val="347139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7</a:t>
            </a:fld>
            <a:endParaRPr lang="de-DE"/>
          </a:p>
        </p:txBody>
      </p:sp>
    </p:spTree>
    <p:extLst>
      <p:ext uri="{BB962C8B-B14F-4D97-AF65-F5344CB8AC3E}">
        <p14:creationId xmlns:p14="http://schemas.microsoft.com/office/powerpoint/2010/main" val="2680784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8</a:t>
            </a:fld>
            <a:endParaRPr lang="de-DE"/>
          </a:p>
        </p:txBody>
      </p:sp>
    </p:spTree>
    <p:extLst>
      <p:ext uri="{BB962C8B-B14F-4D97-AF65-F5344CB8AC3E}">
        <p14:creationId xmlns:p14="http://schemas.microsoft.com/office/powerpoint/2010/main" val="1468574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9</a:t>
            </a:fld>
            <a:endParaRPr lang="de-DE"/>
          </a:p>
        </p:txBody>
      </p:sp>
    </p:spTree>
    <p:extLst>
      <p:ext uri="{BB962C8B-B14F-4D97-AF65-F5344CB8AC3E}">
        <p14:creationId xmlns:p14="http://schemas.microsoft.com/office/powerpoint/2010/main" val="870692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i="0" baseline="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10</a:t>
            </a:fld>
            <a:endParaRPr lang="de-DE"/>
          </a:p>
        </p:txBody>
      </p:sp>
    </p:spTree>
    <p:extLst>
      <p:ext uri="{BB962C8B-B14F-4D97-AF65-F5344CB8AC3E}">
        <p14:creationId xmlns:p14="http://schemas.microsoft.com/office/powerpoint/2010/main" val="1587654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0" indent="0">
              <a:buFont typeface="Wingdings" panose="05000000000000000000" pitchFamily="2" charset="2"/>
              <a:buNone/>
            </a:pPr>
            <a:endParaRPr lang="de-DE" b="0" i="0" baseline="0" dirty="0">
              <a:sym typeface="Wingdings" panose="05000000000000000000" pitchFamily="2" charset="2"/>
            </a:endParaRPr>
          </a:p>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11</a:t>
            </a:fld>
            <a:endParaRPr lang="de-DE"/>
          </a:p>
        </p:txBody>
      </p:sp>
    </p:spTree>
    <p:extLst>
      <p:ext uri="{BB962C8B-B14F-4D97-AF65-F5344CB8AC3E}">
        <p14:creationId xmlns:p14="http://schemas.microsoft.com/office/powerpoint/2010/main" val="2325338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solidFill>
                  <a:srgbClr val="000000"/>
                </a:solidFill>
              </a:rPr>
              <a:pPr/>
              <a:t>12</a:t>
            </a:fld>
            <a:endParaRPr lang="de-DE">
              <a:solidFill>
                <a:srgbClr val="000000"/>
              </a:solidFill>
            </a:endParaRPr>
          </a:p>
        </p:txBody>
      </p:sp>
    </p:spTree>
    <p:extLst>
      <p:ext uri="{BB962C8B-B14F-4D97-AF65-F5344CB8AC3E}">
        <p14:creationId xmlns:p14="http://schemas.microsoft.com/office/powerpoint/2010/main" val="1877347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14</a:t>
            </a:fld>
            <a:endParaRPr lang="de-DE"/>
          </a:p>
        </p:txBody>
      </p:sp>
    </p:spTree>
    <p:extLst>
      <p:ext uri="{BB962C8B-B14F-4D97-AF65-F5344CB8AC3E}">
        <p14:creationId xmlns:p14="http://schemas.microsoft.com/office/powerpoint/2010/main" val="330001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15</a:t>
            </a:fld>
            <a:endParaRPr lang="de-DE"/>
          </a:p>
        </p:txBody>
      </p:sp>
    </p:spTree>
    <p:extLst>
      <p:ext uri="{BB962C8B-B14F-4D97-AF65-F5344CB8AC3E}">
        <p14:creationId xmlns:p14="http://schemas.microsoft.com/office/powerpoint/2010/main" val="1683676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16</a:t>
            </a:fld>
            <a:endParaRPr lang="de-DE"/>
          </a:p>
        </p:txBody>
      </p:sp>
    </p:spTree>
    <p:extLst>
      <p:ext uri="{BB962C8B-B14F-4D97-AF65-F5344CB8AC3E}">
        <p14:creationId xmlns:p14="http://schemas.microsoft.com/office/powerpoint/2010/main" val="1640406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17</a:t>
            </a:fld>
            <a:endParaRPr lang="de-DE"/>
          </a:p>
        </p:txBody>
      </p:sp>
    </p:spTree>
    <p:extLst>
      <p:ext uri="{BB962C8B-B14F-4D97-AF65-F5344CB8AC3E}">
        <p14:creationId xmlns:p14="http://schemas.microsoft.com/office/powerpoint/2010/main" val="636017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18</a:t>
            </a:fld>
            <a:endParaRPr lang="de-DE"/>
          </a:p>
        </p:txBody>
      </p:sp>
    </p:spTree>
    <p:extLst>
      <p:ext uri="{BB962C8B-B14F-4D97-AF65-F5344CB8AC3E}">
        <p14:creationId xmlns:p14="http://schemas.microsoft.com/office/powerpoint/2010/main" val="1184358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20</a:t>
            </a:fld>
            <a:endParaRPr lang="de-DE"/>
          </a:p>
        </p:txBody>
      </p:sp>
    </p:spTree>
    <p:extLst>
      <p:ext uri="{BB962C8B-B14F-4D97-AF65-F5344CB8AC3E}">
        <p14:creationId xmlns:p14="http://schemas.microsoft.com/office/powerpoint/2010/main" val="2626186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22</a:t>
            </a:fld>
            <a:endParaRPr lang="de-DE"/>
          </a:p>
        </p:txBody>
      </p:sp>
    </p:spTree>
    <p:extLst>
      <p:ext uri="{BB962C8B-B14F-4D97-AF65-F5344CB8AC3E}">
        <p14:creationId xmlns:p14="http://schemas.microsoft.com/office/powerpoint/2010/main" val="4169227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23</a:t>
            </a:fld>
            <a:endParaRPr lang="de-DE"/>
          </a:p>
        </p:txBody>
      </p:sp>
    </p:spTree>
    <p:extLst>
      <p:ext uri="{BB962C8B-B14F-4D97-AF65-F5344CB8AC3E}">
        <p14:creationId xmlns:p14="http://schemas.microsoft.com/office/powerpoint/2010/main" val="11197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a:p>
            <a:endParaRPr lang="de-DE" dirty="0"/>
          </a:p>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24</a:t>
            </a:fld>
            <a:endParaRPr lang="de-DE"/>
          </a:p>
        </p:txBody>
      </p:sp>
    </p:spTree>
    <p:extLst>
      <p:ext uri="{BB962C8B-B14F-4D97-AF65-F5344CB8AC3E}">
        <p14:creationId xmlns:p14="http://schemas.microsoft.com/office/powerpoint/2010/main" val="3194459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26</a:t>
            </a:fld>
            <a:endParaRPr lang="de-DE"/>
          </a:p>
        </p:txBody>
      </p:sp>
    </p:spTree>
    <p:extLst>
      <p:ext uri="{BB962C8B-B14F-4D97-AF65-F5344CB8AC3E}">
        <p14:creationId xmlns:p14="http://schemas.microsoft.com/office/powerpoint/2010/main" val="4108529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27</a:t>
            </a:fld>
            <a:endParaRPr lang="de-DE"/>
          </a:p>
        </p:txBody>
      </p:sp>
    </p:spTree>
    <p:extLst>
      <p:ext uri="{BB962C8B-B14F-4D97-AF65-F5344CB8AC3E}">
        <p14:creationId xmlns:p14="http://schemas.microsoft.com/office/powerpoint/2010/main" val="19218019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28</a:t>
            </a:fld>
            <a:endParaRPr lang="de-DE"/>
          </a:p>
        </p:txBody>
      </p:sp>
    </p:spTree>
    <p:extLst>
      <p:ext uri="{BB962C8B-B14F-4D97-AF65-F5344CB8AC3E}">
        <p14:creationId xmlns:p14="http://schemas.microsoft.com/office/powerpoint/2010/main" val="1411163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29</a:t>
            </a:fld>
            <a:endParaRPr lang="de-DE"/>
          </a:p>
        </p:txBody>
      </p:sp>
    </p:spTree>
    <p:extLst>
      <p:ext uri="{BB962C8B-B14F-4D97-AF65-F5344CB8AC3E}">
        <p14:creationId xmlns:p14="http://schemas.microsoft.com/office/powerpoint/2010/main" val="33830106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30</a:t>
            </a:fld>
            <a:endParaRPr lang="de-DE"/>
          </a:p>
        </p:txBody>
      </p:sp>
    </p:spTree>
    <p:extLst>
      <p:ext uri="{BB962C8B-B14F-4D97-AF65-F5344CB8AC3E}">
        <p14:creationId xmlns:p14="http://schemas.microsoft.com/office/powerpoint/2010/main" val="2338079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32</a:t>
            </a:fld>
            <a:endParaRPr lang="de-DE"/>
          </a:p>
        </p:txBody>
      </p:sp>
    </p:spTree>
    <p:extLst>
      <p:ext uri="{BB962C8B-B14F-4D97-AF65-F5344CB8AC3E}">
        <p14:creationId xmlns:p14="http://schemas.microsoft.com/office/powerpoint/2010/main" val="17461762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sym typeface="Wingdings" panose="05000000000000000000" pitchFamily="2" charset="2"/>
            </a:endParaRPr>
          </a:p>
          <a:p>
            <a:endParaRPr lang="de-DE" dirty="0">
              <a:sym typeface="Wingdings" panose="05000000000000000000" pitchFamily="2" charset="2"/>
            </a:endParaRPr>
          </a:p>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33</a:t>
            </a:fld>
            <a:endParaRPr lang="de-DE"/>
          </a:p>
        </p:txBody>
      </p:sp>
    </p:spTree>
    <p:extLst>
      <p:ext uri="{BB962C8B-B14F-4D97-AF65-F5344CB8AC3E}">
        <p14:creationId xmlns:p14="http://schemas.microsoft.com/office/powerpoint/2010/main" val="23129565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34</a:t>
            </a:fld>
            <a:endParaRPr lang="de-DE"/>
          </a:p>
        </p:txBody>
      </p:sp>
    </p:spTree>
    <p:extLst>
      <p:ext uri="{BB962C8B-B14F-4D97-AF65-F5344CB8AC3E}">
        <p14:creationId xmlns:p14="http://schemas.microsoft.com/office/powerpoint/2010/main" val="1534671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35</a:t>
            </a:fld>
            <a:endParaRPr lang="de-DE"/>
          </a:p>
        </p:txBody>
      </p:sp>
    </p:spTree>
    <p:extLst>
      <p:ext uri="{BB962C8B-B14F-4D97-AF65-F5344CB8AC3E}">
        <p14:creationId xmlns:p14="http://schemas.microsoft.com/office/powerpoint/2010/main" val="2041655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36</a:t>
            </a:fld>
            <a:endParaRPr lang="de-DE"/>
          </a:p>
        </p:txBody>
      </p:sp>
    </p:spTree>
    <p:extLst>
      <p:ext uri="{BB962C8B-B14F-4D97-AF65-F5344CB8AC3E}">
        <p14:creationId xmlns:p14="http://schemas.microsoft.com/office/powerpoint/2010/main" val="8057149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4" name="Slide Number Placeholder 3"/>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000000"/>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fld id="{E145D7AE-92F4-4245-966E-F23936500660}"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fld id="{4C50EA92-F41B-5541-853C-AF233470334E}"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5" name="Slide Number Placeholder 4"/>
          <p:cNvSpPr>
            <a:spLocks noGrp="1"/>
          </p:cNvSpPr>
          <p:nvPr>
            <p:ph type="sldNum" sz="quarter" idx="12"/>
          </p:nvPr>
        </p:nvSpPr>
        <p:spPr bwMode="gray"/>
        <p:txBody>
          <a:bodyPr/>
          <a:lstStyle/>
          <a:p>
            <a:fld id="{F1453263-BF73-0743-B5B9-B3C64D5B80DB}"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4" name="Slide Number Placeholder 3"/>
          <p:cNvSpPr>
            <a:spLocks noGrp="1"/>
          </p:cNvSpPr>
          <p:nvPr>
            <p:ph type="sldNum" sz="quarter" idx="12"/>
          </p:nvPr>
        </p:nvSpPr>
        <p:spPr bwMode="gray"/>
        <p:txBody>
          <a:bodyPr/>
          <a:lstStyle/>
          <a:p>
            <a:fld id="{B0B565B1-9099-6C43-824A-08D47FC4C125}"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defRPr/>
            </a:pPr>
            <a:r>
              <a:rPr lang="de-DE">
                <a:solidFill>
                  <a:srgbClr val="000000"/>
                </a:solidFill>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9 B – Selbstwert</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02|24</a:t>
            </a:r>
          </a:p>
          <a:p>
            <a:endParaRPr lang="de-DE" dirty="0">
              <a:latin typeface="+mj-lt"/>
            </a:endParaRPr>
          </a:p>
        </p:txBody>
      </p:sp>
    </p:spTree>
    <p:extLst>
      <p:ext uri="{BB962C8B-B14F-4D97-AF65-F5344CB8AC3E}">
        <p14:creationId xmlns:p14="http://schemas.microsoft.com/office/powerpoint/2010/main" val="2871596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algn="ctr" eaLnBrk="1" hangingPunct="1">
              <a:lnSpc>
                <a:spcPct val="100000"/>
              </a:lnSpc>
              <a:spcBef>
                <a:spcPts val="0"/>
              </a:spcBef>
            </a:pPr>
            <a:r>
              <a:rPr lang="de-DE" sz="2400" dirty="0">
                <a:solidFill>
                  <a:srgbClr val="333333"/>
                </a:solidFill>
                <a:latin typeface="Calibri Light"/>
                <a:ea typeface="Verdana" pitchFamily="34" charset="0"/>
                <a:cs typeface="Verdana" pitchFamily="34" charset="0"/>
              </a:rPr>
              <a:t>???</a:t>
            </a:r>
          </a:p>
          <a:p>
            <a:pPr marL="0" lvl="8" indent="0" algn="ctr">
              <a:lnSpc>
                <a:spcPct val="100000"/>
              </a:lnSpc>
              <a:buNone/>
            </a:pPr>
            <a:r>
              <a:rPr lang="de-DE" sz="2400" dirty="0">
                <a:solidFill>
                  <a:srgbClr val="333333"/>
                </a:solidFill>
                <a:latin typeface="Calibri Light"/>
                <a:ea typeface="Verdana" pitchFamily="34" charset="0"/>
                <a:cs typeface="Verdana" pitchFamily="34" charset="0"/>
              </a:rPr>
              <a:t>	</a:t>
            </a:r>
          </a:p>
          <a:p>
            <a:pPr algn="ctr" eaLnBrk="1" hangingPunct="1">
              <a:lnSpc>
                <a:spcPct val="100000"/>
              </a:lnSpc>
              <a:spcBef>
                <a:spcPts val="0"/>
              </a:spcBef>
            </a:pPr>
            <a:endParaRPr lang="de-DE" sz="2400" dirty="0">
              <a:solidFill>
                <a:srgbClr val="333333"/>
              </a:solidFill>
              <a:latin typeface="Calibri Light"/>
              <a:ea typeface="Verdana" pitchFamily="34" charset="0"/>
              <a:cs typeface="Verdana" pitchFamily="34" charset="0"/>
            </a:endParaRPr>
          </a:p>
          <a:p>
            <a:pPr algn="ctr" eaLnBrk="1" hangingPunct="1">
              <a:lnSpc>
                <a:spcPct val="100000"/>
              </a:lnSpc>
              <a:spcBef>
                <a:spcPts val="0"/>
              </a:spcBef>
            </a:pPr>
            <a:endParaRPr 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a:t>
            </a:fld>
            <a:endParaRPr lang="de-DE">
              <a:solidFill>
                <a:srgbClr val="000000"/>
              </a:solidFill>
              <a:latin typeface="Calibri Light"/>
            </a:endParaRPr>
          </a:p>
        </p:txBody>
      </p:sp>
      <p:sp>
        <p:nvSpPr>
          <p:cNvPr id="6" name="Text Box 6"/>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p:cNvPicPr>
            <a:picLocks noChangeAspect="1"/>
          </p:cNvPicPr>
          <p:nvPr/>
        </p:nvPicPr>
        <p:blipFill>
          <a:blip r:embed="rId3"/>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2514638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eaLnBrk="1" hangingPunct="1"/>
            <a:r>
              <a:rPr lang="de-DE" sz="2400" dirty="0">
                <a:solidFill>
                  <a:srgbClr val="333333"/>
                </a:solidFill>
                <a:latin typeface="Calibri Light"/>
                <a:ea typeface="Verdana" pitchFamily="34" charset="0"/>
                <a:cs typeface="Verdana" pitchFamily="34" charset="0"/>
              </a:rPr>
              <a:t>Unsere persönliche Sichtweise von uns, unabhängig von Einschätzungen anderer Personen</a:t>
            </a:r>
          </a:p>
          <a:p>
            <a:pPr eaLnBrk="1" hangingPunct="1"/>
            <a:endParaRPr lang="de-DE" sz="2400" dirty="0">
              <a:solidFill>
                <a:srgbClr val="333333"/>
              </a:solidFill>
              <a:latin typeface="Calibri Light"/>
              <a:ea typeface="Verdana" pitchFamily="34" charset="0"/>
              <a:cs typeface="Verdana" pitchFamily="34" charset="0"/>
            </a:endParaRPr>
          </a:p>
          <a:p>
            <a:pPr eaLnBrk="1" hangingPunct="1"/>
            <a:endParaRPr 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a:t>
            </a:fld>
            <a:endParaRPr lang="de-DE">
              <a:solidFill>
                <a:srgbClr val="000000"/>
              </a:solidFill>
              <a:latin typeface="Calibri Light"/>
            </a:endParaRPr>
          </a:p>
        </p:txBody>
      </p:sp>
      <p:sp>
        <p:nvSpPr>
          <p:cNvPr id="6" name="Text Box 6"/>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p:cNvPicPr>
            <a:picLocks noChangeAspect="1"/>
          </p:cNvPicPr>
          <p:nvPr/>
        </p:nvPicPr>
        <p:blipFill>
          <a:blip r:embed="rId3"/>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2660551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eaLnBrk="1" hangingPunct="1"/>
            <a:r>
              <a:rPr lang="de-DE" sz="2400" dirty="0">
                <a:solidFill>
                  <a:srgbClr val="333333"/>
                </a:solidFill>
                <a:latin typeface="Calibri Light"/>
                <a:ea typeface="Verdana" pitchFamily="34" charset="0"/>
                <a:cs typeface="Verdana" pitchFamily="34" charset="0"/>
              </a:rPr>
              <a:t>Unsere persönliche Sichtweise von uns, unabhängig von Einschätzungen anderer Personen</a:t>
            </a:r>
          </a:p>
          <a:p>
            <a:pPr marL="342900" lvl="8" indent="-342900">
              <a:spcBef>
                <a:spcPts val="1999"/>
              </a:spcBef>
              <a:buClr>
                <a:srgbClr val="333333"/>
              </a:buClr>
              <a:buFont typeface="WingDings"/>
              <a:buChar char=""/>
            </a:pPr>
            <a:r>
              <a:rPr lang="de-DE" sz="2400" dirty="0">
                <a:solidFill>
                  <a:srgbClr val="333333"/>
                </a:solidFill>
                <a:latin typeface="Calibri Light"/>
                <a:ea typeface="Verdana" pitchFamily="34" charset="0"/>
                <a:cs typeface="Verdana" pitchFamily="34" charset="0"/>
              </a:rPr>
              <a:t>Wer bin ich?</a:t>
            </a:r>
          </a:p>
          <a:p>
            <a:pPr marL="342900" lvl="8" indent="-342900">
              <a:spcBef>
                <a:spcPts val="1999"/>
              </a:spcBef>
              <a:buClr>
                <a:srgbClr val="333333"/>
              </a:buClr>
              <a:buFont typeface="WingDings"/>
              <a:buChar char=""/>
            </a:pPr>
            <a:r>
              <a:rPr lang="de-DE" sz="2400" dirty="0">
                <a:solidFill>
                  <a:srgbClr val="333333"/>
                </a:solidFill>
                <a:latin typeface="Calibri Light"/>
                <a:ea typeface="Verdana" pitchFamily="34" charset="0"/>
                <a:cs typeface="Verdana" pitchFamily="34" charset="0"/>
              </a:rPr>
              <a:t>Was kann ich? </a:t>
            </a:r>
          </a:p>
          <a:p>
            <a:pPr eaLnBrk="1" hangingPunct="1"/>
            <a:endParaRPr lang="de-DE" sz="2400" dirty="0">
              <a:solidFill>
                <a:srgbClr val="333333"/>
              </a:solidFill>
              <a:latin typeface="Calibri Light"/>
              <a:ea typeface="Verdana" pitchFamily="34" charset="0"/>
              <a:cs typeface="Verdana" pitchFamily="34" charset="0"/>
            </a:endParaRPr>
          </a:p>
          <a:p>
            <a:pPr eaLnBrk="1" hangingPunct="1"/>
            <a:endParaRPr 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a:t>
            </a:fld>
            <a:endParaRPr lang="de-DE">
              <a:solidFill>
                <a:srgbClr val="000000"/>
              </a:solidFill>
              <a:latin typeface="Calibri Light"/>
            </a:endParaRPr>
          </a:p>
        </p:txBody>
      </p:sp>
      <p:sp>
        <p:nvSpPr>
          <p:cNvPr id="6" name="Text Box 6"/>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p:cNvPicPr>
            <a:picLocks noChangeAspect="1"/>
          </p:cNvPicPr>
          <p:nvPr/>
        </p:nvPicPr>
        <p:blipFill>
          <a:blip r:embed="rId3"/>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109351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eaLnBrk="1" hangingPunct="1"/>
            <a:r>
              <a:rPr lang="de-DE" sz="2400" dirty="0">
                <a:solidFill>
                  <a:srgbClr val="333333"/>
                </a:solidFill>
                <a:latin typeface="Calibri Light"/>
                <a:ea typeface="Verdana" pitchFamily="34" charset="0"/>
                <a:cs typeface="Verdana" pitchFamily="34" charset="0"/>
              </a:rPr>
              <a:t>Unsere persönliche Sichtweise von uns, unabhängig von Einschätzungen anderer Personen</a:t>
            </a:r>
          </a:p>
          <a:p>
            <a:pPr marL="342900" lvl="8" indent="-342900">
              <a:spcBef>
                <a:spcPts val="1999"/>
              </a:spcBef>
              <a:buClr>
                <a:srgbClr val="333333"/>
              </a:buClr>
              <a:buFont typeface="WingDings"/>
              <a:buChar char=""/>
            </a:pPr>
            <a:r>
              <a:rPr lang="de-DE" sz="2400" dirty="0">
                <a:solidFill>
                  <a:srgbClr val="333333"/>
                </a:solidFill>
                <a:latin typeface="Calibri Light"/>
                <a:ea typeface="Verdana" pitchFamily="34" charset="0"/>
                <a:cs typeface="Verdana" pitchFamily="34" charset="0"/>
              </a:rPr>
              <a:t>Wer bin ich?</a:t>
            </a:r>
          </a:p>
          <a:p>
            <a:pPr marL="342900" lvl="8" indent="-342900">
              <a:spcBef>
                <a:spcPts val="1999"/>
              </a:spcBef>
              <a:buClr>
                <a:srgbClr val="333333"/>
              </a:buClr>
              <a:buFont typeface="WingDings"/>
              <a:buChar char=""/>
            </a:pPr>
            <a:r>
              <a:rPr lang="de-DE" sz="2400" dirty="0">
                <a:solidFill>
                  <a:srgbClr val="333333"/>
                </a:solidFill>
                <a:latin typeface="Calibri Light"/>
                <a:ea typeface="Verdana" pitchFamily="34" charset="0"/>
                <a:cs typeface="Verdana" pitchFamily="34" charset="0"/>
              </a:rPr>
              <a:t>Was kann ich? 	</a:t>
            </a:r>
          </a:p>
          <a:p>
            <a:pPr marL="342900" lvl="8" indent="-342900">
              <a:spcBef>
                <a:spcPts val="1999"/>
              </a:spcBef>
              <a:buClr>
                <a:srgbClr val="333333"/>
              </a:buClr>
              <a:buFont typeface="WingDings"/>
              <a:buChar char=""/>
            </a:pPr>
            <a:r>
              <a:rPr lang="de-DE" sz="2400" i="1" dirty="0">
                <a:solidFill>
                  <a:srgbClr val="333333"/>
                </a:solidFill>
                <a:latin typeface="Calibri Light"/>
                <a:ea typeface="Verdana" pitchFamily="34" charset="0"/>
                <a:cs typeface="Verdana" pitchFamily="34" charset="0"/>
              </a:rPr>
              <a:t>subjektive</a:t>
            </a:r>
            <a:r>
              <a:rPr lang="de-DE" sz="2400" dirty="0">
                <a:solidFill>
                  <a:srgbClr val="333333"/>
                </a:solidFill>
                <a:latin typeface="Calibri Light"/>
                <a:ea typeface="Verdana" pitchFamily="34" charset="0"/>
                <a:cs typeface="Verdana" pitchFamily="34" charset="0"/>
              </a:rPr>
              <a:t> Größe</a:t>
            </a:r>
          </a:p>
          <a:p>
            <a:pPr eaLnBrk="1" hangingPunct="1"/>
            <a:endParaRPr lang="de-DE" sz="2400" dirty="0">
              <a:solidFill>
                <a:srgbClr val="333333"/>
              </a:solidFill>
              <a:latin typeface="Calibri Light"/>
              <a:ea typeface="Verdana" pitchFamily="34" charset="0"/>
              <a:cs typeface="Verdana" pitchFamily="34" charset="0"/>
            </a:endParaRPr>
          </a:p>
          <a:p>
            <a:pPr eaLnBrk="1" hangingPunct="1"/>
            <a:endParaRPr 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5</a:t>
            </a:fld>
            <a:endParaRPr lang="de-DE">
              <a:solidFill>
                <a:srgbClr val="000000"/>
              </a:solidFill>
              <a:latin typeface="Calibri Light"/>
            </a:endParaRPr>
          </a:p>
        </p:txBody>
      </p:sp>
      <p:sp>
        <p:nvSpPr>
          <p:cNvPr id="6" name="Text Box 6"/>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p:cNvPicPr>
            <a:picLocks noChangeAspect="1"/>
          </p:cNvPicPr>
          <p:nvPr/>
        </p:nvPicPr>
        <p:blipFill>
          <a:blip r:embed="rId3"/>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854192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vermindert das Selbstwertgefühl?</a:t>
            </a:r>
            <a:endParaRPr lang="de-DE" sz="3600" dirty="0">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6</a:t>
            </a:fld>
            <a:endParaRPr lang="de-DE">
              <a:solidFill>
                <a:srgbClr val="000000"/>
              </a:solidFill>
              <a:latin typeface="Calibri Light"/>
            </a:endParaRPr>
          </a:p>
        </p:txBody>
      </p:sp>
      <p:sp>
        <p:nvSpPr>
          <p:cNvPr id="6" name="Content Placeholder 5"/>
          <p:cNvSpPr>
            <a:spLocks noGrp="1"/>
          </p:cNvSpPr>
          <p:nvPr>
            <p:ph idx="1"/>
          </p:nvPr>
        </p:nvSpPr>
        <p:spPr/>
        <p:txBody>
          <a:bodyPr/>
          <a:lstStyle/>
          <a:p>
            <a:r>
              <a:rPr lang="en-US" sz="2400" dirty="0">
                <a:solidFill>
                  <a:schemeClr val="tx1"/>
                </a:solidFill>
                <a:latin typeface="Calibri Light"/>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vermindert das Selbstwertgefühl?</a:t>
            </a:r>
          </a:p>
        </p:txBody>
      </p:sp>
      <p:sp>
        <p:nvSpPr>
          <p:cNvPr id="3" name="Inhaltsplatzhalter 2"/>
          <p:cNvSpPr>
            <a:spLocks noGrp="1"/>
          </p:cNvSpPr>
          <p:nvPr>
            <p:ph idx="1"/>
          </p:nvPr>
        </p:nvSpPr>
        <p:spPr>
          <a:xfrm>
            <a:off x="408956" y="2204864"/>
            <a:ext cx="8245188" cy="4248000"/>
          </a:xfrm>
        </p:spPr>
        <p:txBody>
          <a:bodyPr/>
          <a:lstStyle/>
          <a:p>
            <a:pPr>
              <a:lnSpc>
                <a:spcPct val="100000"/>
              </a:lnSpc>
              <a:spcBef>
                <a:spcPts val="1200"/>
              </a:spcBef>
            </a:pPr>
            <a:r>
              <a:rPr lang="de-DE" sz="2000" dirty="0">
                <a:solidFill>
                  <a:srgbClr val="333333"/>
                </a:solidFill>
                <a:latin typeface="Calibri Light"/>
                <a:ea typeface="Verdana" panose="020B0604030504040204" pitchFamily="34" charset="0"/>
                <a:cs typeface="Verdana" panose="020B0604030504040204" pitchFamily="34" charset="0"/>
              </a:rPr>
              <a:t>Biologisch:</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Starke Aktivierung von Gehirnstrukturen, die Angst entstehen lassen (</a:t>
            </a:r>
            <a:r>
              <a:rPr lang="de-DE" sz="2000" i="1" dirty="0">
                <a:solidFill>
                  <a:srgbClr val="333333"/>
                </a:solidFill>
                <a:latin typeface="Calibri Light"/>
                <a:ea typeface="Verdana" panose="020B0604030504040204" pitchFamily="34" charset="0"/>
                <a:cs typeface="Verdana" panose="020B0604030504040204" pitchFamily="34" charset="0"/>
              </a:rPr>
              <a:t>Amygdala </a:t>
            </a:r>
            <a:r>
              <a:rPr lang="de-DE" sz="2000" dirty="0">
                <a:solidFill>
                  <a:srgbClr val="333333"/>
                </a:solidFill>
                <a:latin typeface="Calibri Light"/>
                <a:ea typeface="Verdana" panose="020B0604030504040204" pitchFamily="34" charset="0"/>
                <a:cs typeface="Verdana" panose="020B0604030504040204" pitchFamily="34" charset="0"/>
              </a:rPr>
              <a:t>–</a:t>
            </a:r>
            <a:r>
              <a:rPr lang="de-DE" sz="2000" i="1" dirty="0">
                <a:solidFill>
                  <a:srgbClr val="333333"/>
                </a:solidFill>
                <a:latin typeface="Calibri Light"/>
                <a:ea typeface="Verdana" panose="020B0604030504040204" pitchFamily="34" charset="0"/>
                <a:cs typeface="Verdana" panose="020B0604030504040204" pitchFamily="34" charset="0"/>
              </a:rPr>
              <a:t> </a:t>
            </a:r>
            <a:r>
              <a:rPr lang="de-DE" sz="2000" dirty="0">
                <a:solidFill>
                  <a:srgbClr val="333333"/>
                </a:solidFill>
                <a:latin typeface="Calibri Light"/>
                <a:ea typeface="Verdana" panose="020B0604030504040204" pitchFamily="34" charset="0"/>
                <a:cs typeface="Verdana" panose="020B0604030504040204" pitchFamily="34" charset="0"/>
              </a:rPr>
              <a:t>Mandelkern)</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Gene; familiäre Häufungen – innere und äußere Merkmale, die vererbt werden (z.B. bestimmte körperliche Einschränkungen)</a:t>
            </a:r>
          </a:p>
          <a:p>
            <a:pPr>
              <a:lnSpc>
                <a:spcPct val="100000"/>
              </a:lnSpc>
              <a:spcBef>
                <a:spcPts val="1200"/>
              </a:spcBef>
            </a:pPr>
            <a:r>
              <a:rPr lang="de-DE" sz="2000" dirty="0">
                <a:solidFill>
                  <a:srgbClr val="333333"/>
                </a:solidFill>
                <a:latin typeface="Calibri Light"/>
                <a:ea typeface="Verdana" panose="020B0604030504040204" pitchFamily="34" charset="0"/>
                <a:cs typeface="Verdana" panose="020B0604030504040204" pitchFamily="34" charset="0"/>
              </a:rPr>
              <a:t>Sozial/Umwelt:</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Geringe Wertschätzung durch das soziale Umfeld (Eltern, Schulkameraden/Arbeitskollegen …)</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Äußere Einflüsse (z.B. Arbeitslosigkeit)</a:t>
            </a:r>
          </a:p>
          <a:p>
            <a:pPr>
              <a:lnSpc>
                <a:spcPct val="100000"/>
              </a:lnSpc>
              <a:spcBef>
                <a:spcPts val="1200"/>
              </a:spcBef>
            </a:pPr>
            <a:r>
              <a:rPr lang="de-DE" sz="2000" dirty="0">
                <a:solidFill>
                  <a:srgbClr val="333333"/>
                </a:solidFill>
                <a:latin typeface="Calibri Light"/>
                <a:ea typeface="Verdana" panose="020B0604030504040204" pitchFamily="34" charset="0"/>
                <a:cs typeface="Verdana" panose="020B0604030504040204" pitchFamily="34" charset="0"/>
              </a:rPr>
              <a:t>Psyche:</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Bestimmte Persönlichkeitseigenschaften wie Schüchternheit, Ängstlichkeit</a:t>
            </a:r>
          </a:p>
          <a:p>
            <a:pPr>
              <a:lnSpc>
                <a:spcPct val="100000"/>
              </a:lnSpc>
              <a:spcBef>
                <a:spcPts val="1200"/>
              </a:spcBef>
            </a:pPr>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7</a:t>
            </a:fld>
            <a:endParaRPr lang="de-DE">
              <a:solidFill>
                <a:srgbClr val="000000"/>
              </a:solidFill>
              <a:latin typeface="Calibri Light"/>
            </a:endParaRPr>
          </a:p>
        </p:txBody>
      </p:sp>
      <p:grpSp>
        <p:nvGrpSpPr>
          <p:cNvPr id="8" name="Group 7"/>
          <p:cNvGrpSpPr/>
          <p:nvPr/>
        </p:nvGrpSpPr>
        <p:grpSpPr>
          <a:xfrm>
            <a:off x="9348153" y="4277393"/>
            <a:ext cx="2444293" cy="2175471"/>
            <a:chOff x="8291953" y="4398927"/>
            <a:chExt cx="2444293" cy="2175471"/>
          </a:xfrm>
        </p:grpSpPr>
        <p:sp>
          <p:nvSpPr>
            <p:cNvPr id="6" name="Ellipse 5"/>
            <p:cNvSpPr/>
            <p:nvPr/>
          </p:nvSpPr>
          <p:spPr bwMode="auto">
            <a:xfrm>
              <a:off x="8841151" y="4398927"/>
              <a:ext cx="1371600" cy="1371600"/>
            </a:xfrm>
            <a:prstGeom prst="ellipse">
              <a:avLst/>
            </a:prstGeom>
            <a:noFill/>
            <a:ln w="38100" cap="flat" cmpd="sng" algn="ctr">
              <a:solidFill>
                <a:srgbClr val="92D050"/>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noAutofit/>
            </a:bodyPr>
            <a:lstStyle/>
            <a:p>
              <a:pPr lvl="0" algn="ctr"/>
              <a:r>
                <a:rPr lang="de-DE" sz="2000" dirty="0">
                  <a:solidFill>
                    <a:srgbClr val="333333"/>
                  </a:solidFill>
                  <a:latin typeface="Calibri Light"/>
                </a:rPr>
                <a:t>Bio</a:t>
              </a:r>
            </a:p>
          </p:txBody>
        </p:sp>
        <p:sp>
          <p:nvSpPr>
            <p:cNvPr id="9" name="Ellipse 8"/>
            <p:cNvSpPr/>
            <p:nvPr/>
          </p:nvSpPr>
          <p:spPr bwMode="auto">
            <a:xfrm>
              <a:off x="8291953" y="5202798"/>
              <a:ext cx="1371600" cy="1371600"/>
            </a:xfrm>
            <a:prstGeom prst="ellipse">
              <a:avLst/>
            </a:prstGeom>
            <a:noFill/>
            <a:ln w="38100" cap="flat" cmpd="sng" algn="ctr">
              <a:solidFill>
                <a:srgbClr val="00B0F0"/>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lvl="0"/>
              <a:r>
                <a:rPr lang="de-DE" sz="2000" dirty="0">
                  <a:solidFill>
                    <a:srgbClr val="333333"/>
                  </a:solidFill>
                  <a:latin typeface="Calibri Light"/>
                </a:rPr>
                <a:t>Sozial</a:t>
              </a:r>
            </a:p>
          </p:txBody>
        </p:sp>
        <p:sp>
          <p:nvSpPr>
            <p:cNvPr id="7" name="Ellipse 6"/>
            <p:cNvSpPr/>
            <p:nvPr/>
          </p:nvSpPr>
          <p:spPr bwMode="auto">
            <a:xfrm>
              <a:off x="9364646" y="5202798"/>
              <a:ext cx="1371600" cy="1371600"/>
            </a:xfrm>
            <a:prstGeom prst="ellipse">
              <a:avLst/>
            </a:prstGeom>
            <a:noFill/>
            <a:ln w="38100" cap="flat" cmpd="sng" algn="ctr">
              <a:solidFill>
                <a:srgbClr val="FFFF00"/>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lvl="0" algn="r"/>
              <a:r>
                <a:rPr lang="de-DE" sz="2000" dirty="0">
                  <a:solidFill>
                    <a:srgbClr val="333333"/>
                  </a:solidFill>
                  <a:latin typeface="Calibri Light"/>
                </a:rPr>
                <a:t>Psyche</a:t>
              </a:r>
            </a:p>
          </p:txBody>
        </p:sp>
      </p:grpSp>
      <p:pic>
        <p:nvPicPr>
          <p:cNvPr id="1028" name="Picture 4" descr="Alter Mann, Porträt, Gehirn, Großv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0179" y="1420599"/>
            <a:ext cx="1920240" cy="2675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0544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r>
              <a:rPr lang="de-DE" sz="2400" dirty="0">
                <a:solidFill>
                  <a:srgbClr val="333333"/>
                </a:solidFill>
                <a:latin typeface="Calibri Light"/>
                <a:ea typeface="Verdana" pitchFamily="34" charset="0"/>
                <a:cs typeface="Verdana" pitchFamily="34" charset="0"/>
              </a:rPr>
              <a:t>Viele (aber nicht alle!) Menschen mit Psychose haben ein geringes Selbstwertgefühl, oft aufgrund negativer zwischenmenschlicher Erfahrungen. </a:t>
            </a:r>
          </a:p>
          <a:p>
            <a:r>
              <a:rPr lang="de-DE" sz="2400" dirty="0">
                <a:solidFill>
                  <a:srgbClr val="333333"/>
                </a:solidFill>
                <a:latin typeface="Calibri Light"/>
                <a:ea typeface="Verdana" pitchFamily="34" charset="0"/>
                <a:cs typeface="Verdana" pitchFamily="34" charset="0"/>
              </a:rPr>
              <a:t>Die Verbesserung des eigenen Selbstwerts und anderer depressiver Symptome erhöht die psychische Stabilität. </a:t>
            </a:r>
          </a:p>
          <a:p>
            <a:r>
              <a:rPr lang="de-DE" sz="2400" dirty="0">
                <a:solidFill>
                  <a:srgbClr val="333333"/>
                </a:solidFill>
                <a:latin typeface="Calibri Light"/>
                <a:ea typeface="Verdana" pitchFamily="34" charset="0"/>
                <a:cs typeface="Verdana" pitchFamily="34" charset="0"/>
              </a:rPr>
              <a:t>Das kann auch dabei helfen, psychotische Symptome zu reduzieren.</a:t>
            </a:r>
          </a:p>
          <a:p>
            <a:endParaRPr 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8</a:t>
            </a:fld>
            <a:endParaRPr lang="de-DE">
              <a:solidFill>
                <a:srgbClr val="000000"/>
              </a:solidFill>
              <a:latin typeface="Calibri Light"/>
            </a:endParaRPr>
          </a:p>
        </p:txBody>
      </p:sp>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1" t="22544" r="891"/>
          <a:stretch/>
        </p:blipFill>
        <p:spPr>
          <a:xfrm>
            <a:off x="6263640" y="2203704"/>
            <a:ext cx="5303520" cy="2620869"/>
          </a:xfrm>
          <a:prstGeom prst="rect">
            <a:avLst/>
          </a:prstGeom>
        </p:spPr>
      </p:pic>
    </p:spTree>
    <p:extLst>
      <p:ext uri="{BB962C8B-B14F-4D97-AF65-F5344CB8AC3E}">
        <p14:creationId xmlns:p14="http://schemas.microsoft.com/office/powerpoint/2010/main" val="2787895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30334944-939E-44B9-BF22-8FC69BDCB1F6}"/>
              </a:ext>
            </a:extLst>
          </p:cNvPr>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Ein niedriger Selbstwert kann sich auf die seelische Gesundheit auswirken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Menschen mit psychischen Erkrankungen leiden häufig an einem niedrigen Selbstwertgefühl</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Niedriges Selbstwertgefühl kann zu seelischen Problemen führen wie z.B.:</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Unsicherheit, Hemmungen</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Ängsten</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depressiven Symptomen</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Einsamkeit</a:t>
            </a:r>
          </a:p>
          <a:p>
            <a:pPr lvl="1">
              <a:spcBef>
                <a:spcPts val="1999"/>
              </a:spcBef>
              <a:spcAft>
                <a:spcPts val="0"/>
              </a:spcAft>
            </a:pPr>
            <a:endParaRPr lang="de-DE" sz="2400" dirty="0">
              <a:solidFill>
                <a:srgbClr val="333333"/>
              </a:solidFill>
              <a:latin typeface="Calibri Light"/>
              <a:ea typeface="Verdana" pitchFamily="34" charset="0"/>
              <a:cs typeface="Verdana" pitchFamily="34" charset="0"/>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9</a:t>
            </a:fld>
            <a:endParaRPr lang="de-DE">
              <a:solidFill>
                <a:srgbClr val="000000"/>
              </a:solidFill>
              <a:latin typeface="Calibri Light"/>
            </a:endParaRPr>
          </a:p>
        </p:txBody>
      </p:sp>
    </p:spTree>
    <p:extLst>
      <p:ext uri="{BB962C8B-B14F-4D97-AF65-F5344CB8AC3E}">
        <p14:creationId xmlns:p14="http://schemas.microsoft.com/office/powerpoint/2010/main" val="2464478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Unterschied übersteigerter Selbstwert und verminderter Selbstwert</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r>
              <a:rPr lang="de-DE" sz="2400" dirty="0">
                <a:solidFill>
                  <a:srgbClr val="333333"/>
                </a:solidFill>
                <a:latin typeface="Calibri Light"/>
                <a:ea typeface="Verdana" panose="020B0604030504040204" pitchFamily="34" charset="0"/>
                <a:cs typeface="Verdana" panose="020B0604030504040204" pitchFamily="34" charset="0"/>
              </a:rPr>
              <a:t>In der Psychose fühlen sich viele Betroffene (aber nicht alle) verfolgt oder von anderen beeinträchtigt. Dies kann das Selbstwertgefühl mindern. </a:t>
            </a:r>
          </a:p>
          <a:p>
            <a:r>
              <a:rPr lang="de-DE" sz="2400" dirty="0">
                <a:solidFill>
                  <a:srgbClr val="333333"/>
                </a:solidFill>
                <a:latin typeface="Calibri Light"/>
                <a:ea typeface="Verdana" panose="020B0604030504040204" pitchFamily="34" charset="0"/>
                <a:cs typeface="Verdana" panose="020B0604030504040204" pitchFamily="34" charset="0"/>
              </a:rPr>
              <a:t>Andererseits fühlen sich einige Betroffene auch zu Höherem berufen und glauben z.B., über übernatürliche Fähigkeiten zu verfügen. Dies kann das Selbstwertgefühl übernatürlich steigern.</a:t>
            </a:r>
          </a:p>
          <a:p>
            <a:endParaRPr lang="de-DE" sz="2400" b="1" dirty="0">
              <a:solidFill>
                <a:srgbClr val="333333"/>
              </a:solidFill>
              <a:latin typeface="Calibri Light"/>
              <a:ea typeface="Verdana" panose="020B0604030504040204" pitchFamily="34" charset="0"/>
              <a:cs typeface="Verdana" panose="020B0604030504040204" pitchFamily="34" charset="0"/>
            </a:endParaRP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10</a:t>
            </a:fld>
            <a:endParaRPr lang="de-DE">
              <a:solidFill>
                <a:srgbClr val="000000"/>
              </a:solidFill>
              <a:latin typeface="Calibri Light"/>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2974113"/>
          </a:xfrm>
          <a:prstGeom prst="rect">
            <a:avLst/>
          </a:prstGeom>
        </p:spPr>
      </p:pic>
    </p:spTree>
    <p:extLst>
      <p:ext uri="{BB962C8B-B14F-4D97-AF65-F5344CB8AC3E}">
        <p14:creationId xmlns:p14="http://schemas.microsoft.com/office/powerpoint/2010/main" val="701186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Gesunder Selbstwert?</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r>
              <a:rPr lang="de-DE" sz="2400" b="1" dirty="0">
                <a:solidFill>
                  <a:srgbClr val="333333"/>
                </a:solidFill>
                <a:latin typeface="Calibri Light"/>
                <a:ea typeface="Verdana" panose="020B0604030504040204" pitchFamily="34" charset="0"/>
                <a:cs typeface="Verdana" panose="020B0604030504040204" pitchFamily="34" charset="0"/>
              </a:rPr>
              <a:t>ACHTUNG</a:t>
            </a:r>
            <a:r>
              <a:rPr lang="de-DE" sz="2400" dirty="0">
                <a:solidFill>
                  <a:srgbClr val="333333"/>
                </a:solidFill>
                <a:latin typeface="Calibri Light"/>
                <a:ea typeface="Verdana" panose="020B0604030504040204" pitchFamily="34" charset="0"/>
                <a:cs typeface="Verdana" panose="020B0604030504040204" pitchFamily="34" charset="0"/>
              </a:rPr>
              <a:t>: Größenideen haben nichts mit „gesundem“ Selbstwert zu tun!</a:t>
            </a:r>
          </a:p>
          <a:p>
            <a:r>
              <a:rPr lang="de-DE" sz="2400" dirty="0">
                <a:solidFill>
                  <a:srgbClr val="333333"/>
                </a:solidFill>
                <a:latin typeface="Calibri Light"/>
                <a:ea typeface="Verdana" panose="020B0604030504040204" pitchFamily="34" charset="0"/>
                <a:cs typeface="Verdana" panose="020B0604030504040204" pitchFamily="34" charset="0"/>
              </a:rPr>
              <a:t>Dieser Zustand ist nur von kurzer Dauer </a:t>
            </a:r>
          </a:p>
          <a:p>
            <a:r>
              <a:rPr lang="de-DE" sz="2400" dirty="0">
                <a:solidFill>
                  <a:srgbClr val="333333"/>
                </a:solidFill>
                <a:latin typeface="Calibri Light"/>
                <a:ea typeface="Verdana" panose="020B0604030504040204" pitchFamily="34" charset="0"/>
                <a:cs typeface="Verdana" panose="020B0604030504040204" pitchFamily="34" charset="0"/>
              </a:rPr>
              <a:t>… und basiert nicht auf der Realität und echten Stärken.</a:t>
            </a: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11</a:t>
            </a:fld>
            <a:endParaRPr lang="de-DE">
              <a:solidFill>
                <a:srgbClr val="000000"/>
              </a:solidFill>
              <a:latin typeface="Calibri Light"/>
            </a:endParaRPr>
          </a:p>
        </p:txBody>
      </p:sp>
      <p:pic>
        <p:nvPicPr>
          <p:cNvPr id="5" name="Grafik 4"/>
          <p:cNvPicPr>
            <a:picLocks noChangeAspect="1"/>
          </p:cNvPicPr>
          <p:nvPr/>
        </p:nvPicPr>
        <p:blipFill>
          <a:blip r:embed="rId3"/>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2795424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891D2F70-9C66-44B3-A48D-CCD6CABFB8C4}"/>
              </a:ext>
            </a:extLst>
          </p:cNvPr>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Gesunder Selbstwert!</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Alle Menschen haben </a:t>
            </a:r>
            <a:r>
              <a:rPr lang="de-DE" sz="2400" i="1" dirty="0">
                <a:solidFill>
                  <a:srgbClr val="333333"/>
                </a:solidFill>
                <a:latin typeface="Calibri Light"/>
                <a:ea typeface="Verdana" panose="020B0604030504040204" pitchFamily="34" charset="0"/>
                <a:cs typeface="Verdana" panose="020B0604030504040204" pitchFamily="34" charset="0"/>
              </a:rPr>
              <a:t>echte Stärken</a:t>
            </a:r>
            <a:r>
              <a:rPr lang="de-DE" sz="2400" dirty="0">
                <a:solidFill>
                  <a:srgbClr val="333333"/>
                </a:solidFill>
                <a:latin typeface="Calibri Light"/>
                <a:ea typeface="Verdana" panose="020B0604030504040204" pitchFamily="34" charset="0"/>
                <a:cs typeface="Verdana" panose="020B0604030504040204" pitchFamily="34" charset="0"/>
              </a:rPr>
              <a:t>, die man oft erst entdecken muss.</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Auf diese Stärken können und sollen Sie stolz sein!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Das Bewusstsein für diese Stärken ist das Gerüst Ihres Selbstwerts.</a:t>
            </a: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12</a:t>
            </a:fld>
            <a:endParaRPr lang="de-DE">
              <a:solidFill>
                <a:srgbClr val="000000"/>
              </a:solidFill>
              <a:latin typeface="Calibri Light"/>
            </a:endParaRPr>
          </a:p>
        </p:txBody>
      </p:sp>
    </p:spTree>
    <p:extLst>
      <p:ext uri="{BB962C8B-B14F-4D97-AF65-F5344CB8AC3E}">
        <p14:creationId xmlns:p14="http://schemas.microsoft.com/office/powerpoint/2010/main" val="1683920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„Verzweigungen“ des Selbstwerts</a:t>
            </a:r>
          </a:p>
        </p:txBody>
      </p:sp>
      <p:sp>
        <p:nvSpPr>
          <p:cNvPr id="4" name="Rectangle 15"/>
          <p:cNvSpPr>
            <a:spLocks noGrp="1" noChangeArrowheads="1"/>
          </p:cNvSpPr>
          <p:nvPr>
            <p:ph idx="1"/>
          </p:nvPr>
        </p:nvSpPr>
        <p:spPr>
          <a:xfrm>
            <a:off x="411480" y="2203704"/>
            <a:ext cx="507492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rPr>
              <a:t>Selbstwert ist keine feste Größe, sondern kann in verschiedenen Lebensbereichen ganz unterschiedlich ausgeprägt sein.</a:t>
            </a: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13</a:t>
            </a:fld>
            <a:endParaRPr lang="de-DE">
              <a:solidFill>
                <a:srgbClr val="000000"/>
              </a:solidFill>
              <a:latin typeface="Calibri Light"/>
            </a:endParaRPr>
          </a:p>
        </p:txBody>
      </p:sp>
      <p:sp>
        <p:nvSpPr>
          <p:cNvPr id="23" name="Textfeld 1"/>
          <p:cNvSpPr txBox="1">
            <a:spLocks noChangeArrowheads="1"/>
          </p:cNvSpPr>
          <p:nvPr/>
        </p:nvSpPr>
        <p:spPr bwMode="auto">
          <a:xfrm>
            <a:off x="10199562" y="3304058"/>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Beziehung</a:t>
            </a:r>
          </a:p>
        </p:txBody>
      </p:sp>
      <p:sp>
        <p:nvSpPr>
          <p:cNvPr id="25" name="Textfeld 7"/>
          <p:cNvSpPr txBox="1">
            <a:spLocks noChangeArrowheads="1"/>
          </p:cNvSpPr>
          <p:nvPr/>
        </p:nvSpPr>
        <p:spPr bwMode="auto">
          <a:xfrm>
            <a:off x="9222540" y="5457860"/>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Aussehen</a:t>
            </a:r>
          </a:p>
        </p:txBody>
      </p:sp>
      <p:sp>
        <p:nvSpPr>
          <p:cNvPr id="26" name="Textfeld 25"/>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a:t>
            </a:r>
          </a:p>
        </p:txBody>
      </p:sp>
      <p:sp>
        <p:nvSpPr>
          <p:cNvPr id="27" name="Textfeld 10"/>
          <p:cNvSpPr txBox="1">
            <a:spLocks noChangeArrowheads="1"/>
          </p:cNvSpPr>
          <p:nvPr/>
        </p:nvSpPr>
        <p:spPr bwMode="auto">
          <a:xfrm>
            <a:off x="9007441" y="4540125"/>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Freizeit</a:t>
            </a:r>
          </a:p>
        </p:txBody>
      </p:sp>
      <p:sp>
        <p:nvSpPr>
          <p:cNvPr id="12" name="Textfeld 23"/>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Beruf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„Verzweigungen“ des Selbstwerts</a:t>
            </a:r>
            <a:endParaRPr lang="de-DE" sz="3600" dirty="0">
              <a:latin typeface="Calibri Light"/>
            </a:endParaRPr>
          </a:p>
        </p:txBody>
      </p:sp>
      <p:sp>
        <p:nvSpPr>
          <p:cNvPr id="4" name="Rectangle 15"/>
          <p:cNvSpPr>
            <a:spLocks noGrp="1" noChangeArrowheads="1"/>
          </p:cNvSpPr>
          <p:nvPr>
            <p:ph idx="1"/>
          </p:nvPr>
        </p:nvSpPr>
        <p:spPr>
          <a:xfrm>
            <a:off x="411480" y="2203704"/>
            <a:ext cx="507492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ＭＳ Ｐゴシック"/>
                <a:cs typeface="Verdana"/>
              </a:rPr>
              <a:t>Betrachten wir bloß unsere </a:t>
            </a:r>
            <a:r>
              <a:rPr lang="de-DE" sz="2400" i="1" dirty="0">
                <a:solidFill>
                  <a:srgbClr val="333333"/>
                </a:solidFill>
                <a:latin typeface="Calibri Light"/>
                <a:ea typeface="ＭＳ Ｐゴシック"/>
                <a:cs typeface="Verdana"/>
              </a:rPr>
              <a:t>Mängel</a:t>
            </a:r>
            <a:r>
              <a:rPr lang="de-DE" sz="2400" dirty="0">
                <a:solidFill>
                  <a:srgbClr val="333333"/>
                </a:solidFill>
                <a:latin typeface="Calibri Light"/>
                <a:ea typeface="ＭＳ Ｐゴシック"/>
                <a:cs typeface="Verdana"/>
              </a:rPr>
              <a:t> (= schwachen Äste) oder auch unsere </a:t>
            </a:r>
            <a:r>
              <a:rPr lang="de-DE" sz="2400" i="1" dirty="0">
                <a:solidFill>
                  <a:srgbClr val="333333"/>
                </a:solidFill>
                <a:latin typeface="Calibri Light"/>
                <a:ea typeface="ＭＳ Ｐゴシック"/>
                <a:cs typeface="Verdana"/>
              </a:rPr>
              <a:t>Stärken</a:t>
            </a:r>
            <a:r>
              <a:rPr lang="de-DE" sz="2400" dirty="0">
                <a:solidFill>
                  <a:srgbClr val="333333"/>
                </a:solidFill>
                <a:latin typeface="Calibri Light"/>
                <a:ea typeface="ＭＳ Ｐゴシック"/>
                <a:cs typeface="Verdana"/>
              </a:rPr>
              <a:t> (= starken Äste)?</a:t>
            </a: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14</a:t>
            </a:fld>
            <a:endParaRPr lang="de-DE">
              <a:solidFill>
                <a:srgbClr val="000000"/>
              </a:solidFill>
              <a:latin typeface="Calibri Light"/>
            </a:endParaRPr>
          </a:p>
        </p:txBody>
      </p:sp>
      <p:pic>
        <p:nvPicPr>
          <p:cNvPr id="12"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13" name="Textfeld 1"/>
          <p:cNvSpPr txBox="1">
            <a:spLocks noChangeArrowheads="1"/>
          </p:cNvSpPr>
          <p:nvPr/>
        </p:nvSpPr>
        <p:spPr bwMode="auto">
          <a:xfrm>
            <a:off x="10199562" y="3304058"/>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Beziehung</a:t>
            </a:r>
          </a:p>
        </p:txBody>
      </p:sp>
      <p:sp>
        <p:nvSpPr>
          <p:cNvPr id="15" name="Textfeld 7"/>
          <p:cNvSpPr txBox="1">
            <a:spLocks noChangeArrowheads="1"/>
          </p:cNvSpPr>
          <p:nvPr/>
        </p:nvSpPr>
        <p:spPr bwMode="auto">
          <a:xfrm>
            <a:off x="9222540" y="5457860"/>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Aussehen</a:t>
            </a:r>
          </a:p>
        </p:txBody>
      </p:sp>
      <p:sp>
        <p:nvSpPr>
          <p:cNvPr id="16" name="Textfeld 25"/>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a:t>
            </a:r>
          </a:p>
        </p:txBody>
      </p:sp>
      <p:sp>
        <p:nvSpPr>
          <p:cNvPr id="17" name="Textfeld 10"/>
          <p:cNvSpPr txBox="1">
            <a:spLocks noChangeArrowheads="1"/>
          </p:cNvSpPr>
          <p:nvPr/>
        </p:nvSpPr>
        <p:spPr bwMode="auto">
          <a:xfrm>
            <a:off x="9007441" y="4540125"/>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Freizeit</a:t>
            </a:r>
          </a:p>
        </p:txBody>
      </p:sp>
      <p:sp>
        <p:nvSpPr>
          <p:cNvPr id="18" name="Textfeld 23"/>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Beruf</a:t>
            </a:r>
          </a:p>
        </p:txBody>
      </p:sp>
    </p:spTree>
    <p:extLst>
      <p:ext uri="{BB962C8B-B14F-4D97-AF65-F5344CB8AC3E}">
        <p14:creationId xmlns:p14="http://schemas.microsoft.com/office/powerpoint/2010/main" val="2592020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Personen mit niedrigem Selbstwert …</a:t>
            </a:r>
            <a:endParaRPr lang="de-DE" sz="3600" dirty="0">
              <a:latin typeface="Calibri Light"/>
            </a:endParaRPr>
          </a:p>
        </p:txBody>
      </p:sp>
      <p:sp>
        <p:nvSpPr>
          <p:cNvPr id="4" name="Rectangle 15"/>
          <p:cNvSpPr>
            <a:spLocks noGrp="1" noChangeArrowheads="1"/>
          </p:cNvSpPr>
          <p:nvPr>
            <p:ph idx="1"/>
          </p:nvPr>
        </p:nvSpPr>
        <p:spPr>
          <a:xfrm>
            <a:off x="411480" y="2203704"/>
            <a:ext cx="507492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ＭＳ Ｐゴシック"/>
                <a:cs typeface="Verdana"/>
              </a:rPr>
              <a:t>… konzentrieren sich sehr auf ihre Mängel (= schwachen Äste</a:t>
            </a:r>
            <a:r>
              <a:rPr lang="de-DE" sz="2400" i="1" dirty="0">
                <a:solidFill>
                  <a:srgbClr val="333333"/>
                </a:solidFill>
                <a:latin typeface="Calibri Light"/>
                <a:ea typeface="ＭＳ Ｐゴシック"/>
                <a:cs typeface="Verdana"/>
              </a:rPr>
              <a:t>) &amp; </a:t>
            </a:r>
            <a:r>
              <a:rPr lang="de-DE" sz="2400" dirty="0">
                <a:solidFill>
                  <a:srgbClr val="333333"/>
                </a:solidFill>
                <a:latin typeface="Calibri Light"/>
                <a:ea typeface="ＭＳ Ｐゴシック"/>
                <a:cs typeface="Verdana"/>
              </a:rPr>
              <a:t>neigen zu negativen Selbst-Urteilen („Ich kann nichts“). </a:t>
            </a:r>
            <a:endParaRPr lang="de-DE" sz="2400" i="1" dirty="0">
              <a:solidFill>
                <a:srgbClr val="333333"/>
              </a:solidFill>
              <a:latin typeface="Calibri Light"/>
              <a:ea typeface="ＭＳ Ｐゴシック"/>
              <a:cs typeface="Verdana"/>
            </a:endParaRP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15</a:t>
            </a:fld>
            <a:endParaRPr lang="de-DE">
              <a:solidFill>
                <a:srgbClr val="000000"/>
              </a:solidFill>
              <a:latin typeface="Calibri Light"/>
            </a:endParaRPr>
          </a:p>
        </p:txBody>
      </p:sp>
      <p:pic>
        <p:nvPicPr>
          <p:cNvPr id="16"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17" name="Textfeld 1"/>
          <p:cNvSpPr txBox="1">
            <a:spLocks noChangeArrowheads="1"/>
          </p:cNvSpPr>
          <p:nvPr/>
        </p:nvSpPr>
        <p:spPr bwMode="auto">
          <a:xfrm>
            <a:off x="10199562" y="3304058"/>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Beziehung</a:t>
            </a:r>
          </a:p>
        </p:txBody>
      </p:sp>
      <p:sp>
        <p:nvSpPr>
          <p:cNvPr id="18" name="Textfeld 23"/>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Beruf</a:t>
            </a:r>
          </a:p>
        </p:txBody>
      </p:sp>
      <p:sp>
        <p:nvSpPr>
          <p:cNvPr id="19" name="Textfeld 7"/>
          <p:cNvSpPr txBox="1">
            <a:spLocks noChangeArrowheads="1"/>
          </p:cNvSpPr>
          <p:nvPr/>
        </p:nvSpPr>
        <p:spPr bwMode="auto">
          <a:xfrm>
            <a:off x="9222540" y="5457860"/>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Aussehen</a:t>
            </a:r>
          </a:p>
        </p:txBody>
      </p:sp>
      <p:sp>
        <p:nvSpPr>
          <p:cNvPr id="20" name="Textfeld 25"/>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a:t>
            </a:r>
          </a:p>
        </p:txBody>
      </p:sp>
      <p:sp>
        <p:nvSpPr>
          <p:cNvPr id="21" name="Textfeld 10"/>
          <p:cNvSpPr txBox="1">
            <a:spLocks noChangeArrowheads="1"/>
          </p:cNvSpPr>
          <p:nvPr/>
        </p:nvSpPr>
        <p:spPr bwMode="auto">
          <a:xfrm>
            <a:off x="9007441" y="4540125"/>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Freizeit</a:t>
            </a:r>
          </a:p>
        </p:txBody>
      </p:sp>
      <p:sp>
        <p:nvSpPr>
          <p:cNvPr id="12" name="Wolkenförmige Legende 11"/>
          <p:cNvSpPr/>
          <p:nvPr/>
        </p:nvSpPr>
        <p:spPr bwMode="auto">
          <a:xfrm>
            <a:off x="7317209" y="2437181"/>
            <a:ext cx="1920240" cy="843320"/>
          </a:xfrm>
          <a:prstGeom prst="cloudCallout">
            <a:avLst>
              <a:gd name="adj1" fmla="val -6239"/>
              <a:gd name="adj2" fmla="val 77990"/>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Ich falle durch alle Prüfungen. Ich bin zu schlecht.</a:t>
            </a:r>
          </a:p>
        </p:txBody>
      </p:sp>
      <p:sp>
        <p:nvSpPr>
          <p:cNvPr id="9" name="Wolkenförmige Legende 8"/>
          <p:cNvSpPr/>
          <p:nvPr/>
        </p:nvSpPr>
        <p:spPr bwMode="auto">
          <a:xfrm>
            <a:off x="5491015" y="2780148"/>
            <a:ext cx="1828800" cy="562213"/>
          </a:xfrm>
          <a:prstGeom prst="cloudCallout">
            <a:avLst>
              <a:gd name="adj1" fmla="val 1748"/>
              <a:gd name="adj2" fmla="val 72993"/>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Mein Chef ist nie zufrieden mit mir.</a:t>
            </a:r>
          </a:p>
        </p:txBody>
      </p:sp>
    </p:spTree>
    <p:extLst>
      <p:ext uri="{BB962C8B-B14F-4D97-AF65-F5344CB8AC3E}">
        <p14:creationId xmlns:p14="http://schemas.microsoft.com/office/powerpoint/2010/main" val="4154635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28" name="Textfeld 1"/>
          <p:cNvSpPr txBox="1">
            <a:spLocks noChangeArrowheads="1"/>
          </p:cNvSpPr>
          <p:nvPr/>
        </p:nvSpPr>
        <p:spPr bwMode="auto">
          <a:xfrm>
            <a:off x="10199562" y="3304058"/>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Beziehung</a:t>
            </a:r>
          </a:p>
        </p:txBody>
      </p:sp>
      <p:sp>
        <p:nvSpPr>
          <p:cNvPr id="29" name="Textfeld 23"/>
          <p:cNvSpPr txBox="1">
            <a:spLocks noChangeArrowheads="1"/>
          </p:cNvSpPr>
          <p:nvPr/>
        </p:nvSpPr>
        <p:spPr bwMode="auto">
          <a:xfrm>
            <a:off x="6108532" y="3574449"/>
            <a:ext cx="128016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Beruf</a:t>
            </a:r>
          </a:p>
        </p:txBody>
      </p:sp>
      <p:sp>
        <p:nvSpPr>
          <p:cNvPr id="31" name="Textfeld 25"/>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a:t>
            </a:r>
          </a:p>
        </p:txBody>
      </p:sp>
      <p:sp>
        <p:nvSpPr>
          <p:cNvPr id="32" name="Textfeld 10"/>
          <p:cNvSpPr txBox="1">
            <a:spLocks noChangeArrowheads="1"/>
          </p:cNvSpPr>
          <p:nvPr/>
        </p:nvSpPr>
        <p:spPr bwMode="auto">
          <a:xfrm>
            <a:off x="9007441" y="4540125"/>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Freizeit</a:t>
            </a:r>
          </a:p>
        </p:txBody>
      </p:sp>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Nicht vergessen …</a:t>
            </a:r>
            <a:endParaRPr lang="de-DE" sz="3600" dirty="0">
              <a:latin typeface="Calibri Light"/>
            </a:endParaRPr>
          </a:p>
        </p:txBody>
      </p:sp>
      <p:sp>
        <p:nvSpPr>
          <p:cNvPr id="4" name="Rectangle 15"/>
          <p:cNvSpPr>
            <a:spLocks noGrp="1" noChangeArrowheads="1"/>
          </p:cNvSpPr>
          <p:nvPr>
            <p:ph idx="1"/>
          </p:nvPr>
        </p:nvSpPr>
        <p:spPr>
          <a:xfrm>
            <a:off x="411480" y="2203704"/>
            <a:ext cx="507492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ＭＳ Ｐゴシック"/>
                <a:cs typeface="Verdana"/>
              </a:rPr>
              <a:t>Betrachten Sie alle Äste genau und schauen Sie, welcher vielleicht Pflege benötigt.</a:t>
            </a: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16</a:t>
            </a:fld>
            <a:endParaRPr lang="de-DE">
              <a:solidFill>
                <a:srgbClr val="000000"/>
              </a:solidFill>
              <a:latin typeface="Calibri Light"/>
            </a:endParaRPr>
          </a:p>
        </p:txBody>
      </p:sp>
      <p:sp>
        <p:nvSpPr>
          <p:cNvPr id="15" name="Wolkenförmige Legende 14"/>
          <p:cNvSpPr/>
          <p:nvPr/>
        </p:nvSpPr>
        <p:spPr bwMode="auto">
          <a:xfrm>
            <a:off x="7828598" y="5957161"/>
            <a:ext cx="3114705" cy="658654"/>
          </a:xfrm>
          <a:prstGeom prst="cloudCallout">
            <a:avLst>
              <a:gd name="adj1" fmla="val 12277"/>
              <a:gd name="adj2" fmla="val -65656"/>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Ich finde meine Nase nicht so schön, aber ich bin dennoch zufrieden mit mir. </a:t>
            </a:r>
          </a:p>
        </p:txBody>
      </p:sp>
      <p:sp>
        <p:nvSpPr>
          <p:cNvPr id="17" name="Wolkenförmige Legende 16"/>
          <p:cNvSpPr/>
          <p:nvPr/>
        </p:nvSpPr>
        <p:spPr bwMode="auto">
          <a:xfrm>
            <a:off x="6027406" y="4232788"/>
            <a:ext cx="2526660" cy="1106128"/>
          </a:xfrm>
          <a:prstGeom prst="cloudCallout">
            <a:avLst>
              <a:gd name="adj1" fmla="val -1674"/>
              <a:gd name="adj2" fmla="val 70590"/>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Ich hab schon lange keinen Sport mehr gemacht obwohl ich immer Spaß daran hatte.</a:t>
            </a:r>
          </a:p>
        </p:txBody>
      </p:sp>
      <p:sp>
        <p:nvSpPr>
          <p:cNvPr id="18" name="Wolkenförmige Legende 17"/>
          <p:cNvSpPr/>
          <p:nvPr/>
        </p:nvSpPr>
        <p:spPr bwMode="auto">
          <a:xfrm>
            <a:off x="8393478" y="3661365"/>
            <a:ext cx="1816781" cy="700483"/>
          </a:xfrm>
          <a:prstGeom prst="cloudCallout">
            <a:avLst>
              <a:gd name="adj1" fmla="val 14074"/>
              <a:gd name="adj2" fmla="val 85612"/>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Ich lese und koche sehr gerne</a:t>
            </a:r>
            <a:r>
              <a:rPr lang="de-DE" sz="1200" dirty="0">
                <a:solidFill>
                  <a:srgbClr val="333333"/>
                </a:solidFill>
                <a:latin typeface="Calibri Light"/>
              </a:rPr>
              <a:t>.  </a:t>
            </a:r>
          </a:p>
        </p:txBody>
      </p:sp>
      <p:sp>
        <p:nvSpPr>
          <p:cNvPr id="19" name="Wolkenförmige Legende 18"/>
          <p:cNvSpPr/>
          <p:nvPr/>
        </p:nvSpPr>
        <p:spPr bwMode="auto">
          <a:xfrm>
            <a:off x="6027404" y="2203704"/>
            <a:ext cx="2202195" cy="1124426"/>
          </a:xfrm>
          <a:prstGeom prst="cloudCallout">
            <a:avLst>
              <a:gd name="adj1" fmla="val -16815"/>
              <a:gd name="adj2" fmla="val 67746"/>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Derzeit ohne Arbeit und das letzte. Vorstellungsgespräch lief nicht so gut. </a:t>
            </a:r>
          </a:p>
        </p:txBody>
      </p:sp>
      <p:sp>
        <p:nvSpPr>
          <p:cNvPr id="20" name="Wolkenförmige Legende 19"/>
          <p:cNvSpPr/>
          <p:nvPr/>
        </p:nvSpPr>
        <p:spPr bwMode="auto">
          <a:xfrm>
            <a:off x="8655220" y="2344257"/>
            <a:ext cx="3088683" cy="843320"/>
          </a:xfrm>
          <a:prstGeom prst="cloudCallout">
            <a:avLst>
              <a:gd name="adj1" fmla="val 12902"/>
              <a:gd name="adj2" fmla="val 58479"/>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Ich bin ein guter Zuhörer und bringe meine Freunde zum Lachen.</a:t>
            </a:r>
          </a:p>
        </p:txBody>
      </p:sp>
      <p:sp>
        <p:nvSpPr>
          <p:cNvPr id="33" name="Textfeld 7"/>
          <p:cNvSpPr txBox="1">
            <a:spLocks noChangeArrowheads="1"/>
          </p:cNvSpPr>
          <p:nvPr/>
        </p:nvSpPr>
        <p:spPr bwMode="auto">
          <a:xfrm>
            <a:off x="9222540" y="5457860"/>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Aussehen</a:t>
            </a:r>
          </a:p>
        </p:txBody>
      </p:sp>
    </p:spTree>
    <p:extLst>
      <p:ext uri="{BB962C8B-B14F-4D97-AF65-F5344CB8AC3E}">
        <p14:creationId xmlns:p14="http://schemas.microsoft.com/office/powerpoint/2010/main" val="3693284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sind äußere (sichtbare) Merkmale von gesundem Selbstwert?</a:t>
            </a:r>
            <a:endParaRPr lang="de-DE" sz="3600" dirty="0">
              <a:latin typeface="Calibri Light"/>
            </a:endParaRPr>
          </a:p>
        </p:txBody>
      </p:sp>
      <p:sp>
        <p:nvSpPr>
          <p:cNvPr id="6" name="Rectangle 15">
            <a:extLst>
              <a:ext uri="{FF2B5EF4-FFF2-40B4-BE49-F238E27FC236}">
                <a16:creationId xmlns:a16="http://schemas.microsoft.com/office/drawing/2014/main" id="{4FBBAB37-8EB7-40C4-9106-7D05DC38B2AA}"/>
              </a:ext>
            </a:extLst>
          </p:cNvPr>
          <p:cNvSpPr>
            <a:spLocks noGrp="1" noChangeArrowheads="1"/>
          </p:cNvSpPr>
          <p:nvPr>
            <p:ph idx="1"/>
          </p:nvPr>
        </p:nvSpPr>
        <p:spPr>
          <a:xfrm>
            <a:off x="411480" y="2203704"/>
            <a:ext cx="5669280" cy="4248000"/>
          </a:xfrm>
        </p:spPr>
        <p:txBody>
          <a:bodyPr/>
          <a:lstStyle/>
          <a:p>
            <a:r>
              <a:rPr lang="de-DE" sz="2400" dirty="0">
                <a:solidFill>
                  <a:srgbClr val="333333"/>
                </a:solidFill>
                <a:latin typeface="Calibri Light"/>
                <a:cs typeface="Verdana"/>
              </a:rPr>
              <a:t>Stimme: </a:t>
            </a:r>
            <a:r>
              <a:rPr lang="de-DE" sz="2400" kern="1200" dirty="0">
                <a:latin typeface="Calibri Light"/>
              </a:rPr>
              <a:t>???</a:t>
            </a:r>
            <a:r>
              <a:rPr lang="de-DE" sz="2400" dirty="0">
                <a:solidFill>
                  <a:srgbClr val="333333"/>
                </a:solidFill>
                <a:latin typeface="Calibri Light"/>
              </a:rPr>
              <a:t> </a:t>
            </a:r>
            <a:r>
              <a:rPr lang="de-DE" sz="2400" dirty="0">
                <a:solidFill>
                  <a:srgbClr val="FFFFFF"/>
                </a:solidFill>
                <a:latin typeface="Calibri Light"/>
              </a:rPr>
              <a:t>angemessene Lautstärke</a:t>
            </a:r>
            <a:endParaRPr lang="de-DE" sz="2400" dirty="0">
              <a:solidFill>
                <a:srgbClr val="FFFFFF"/>
              </a:solidFill>
              <a:latin typeface="Calibri Light"/>
              <a:cs typeface="Verdana"/>
            </a:endParaRPr>
          </a:p>
          <a:p>
            <a:r>
              <a:rPr lang="de-DE" sz="2400" dirty="0">
                <a:solidFill>
                  <a:srgbClr val="333333"/>
                </a:solidFill>
                <a:latin typeface="Calibri Light"/>
                <a:cs typeface="Verdana"/>
              </a:rPr>
              <a:t>Mimik/Gestik: </a:t>
            </a:r>
            <a:r>
              <a:rPr lang="de-DE" sz="2400" kern="1200" dirty="0">
                <a:latin typeface="Calibri Light"/>
              </a:rPr>
              <a:t>???</a:t>
            </a:r>
            <a:r>
              <a:rPr lang="de-DE" sz="2400" dirty="0">
                <a:solidFill>
                  <a:srgbClr val="FFFFFF"/>
                </a:solidFill>
                <a:latin typeface="Calibri Light"/>
              </a:rPr>
              <a:t>sicheres Auftreten</a:t>
            </a:r>
            <a:endParaRPr lang="de-DE" sz="2400" dirty="0">
              <a:solidFill>
                <a:srgbClr val="FFFFFF"/>
              </a:solidFill>
              <a:latin typeface="Calibri Light"/>
              <a:cs typeface="Verdana"/>
            </a:endParaRPr>
          </a:p>
          <a:p>
            <a:r>
              <a:rPr lang="de-DE" sz="2400" dirty="0">
                <a:solidFill>
                  <a:srgbClr val="333333"/>
                </a:solidFill>
                <a:latin typeface="Calibri Light"/>
                <a:cs typeface="Verdana"/>
              </a:rPr>
              <a:t>Körperhaltung: </a:t>
            </a:r>
            <a:r>
              <a:rPr lang="de-DE" sz="2400" kern="1200" dirty="0">
                <a:latin typeface="Calibri Light"/>
              </a:rPr>
              <a:t>???</a:t>
            </a:r>
            <a:endParaRPr lang="de-DE" sz="2400" dirty="0">
              <a:latin typeface="Calibri Light"/>
              <a:cs typeface="Verdana"/>
            </a:endParaRPr>
          </a:p>
          <a:p>
            <a:pPr eaLnBrk="1" hangingPunct="1"/>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17</a:t>
            </a:fld>
            <a:endParaRPr lang="de-DE">
              <a:solidFill>
                <a:srgbClr val="000000"/>
              </a:solidFill>
              <a:latin typeface="Calibri Light"/>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080" y="2203704"/>
            <a:ext cx="2834640"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sind äußere (sichtbare) Merkmale von gesundem Selbstwert?</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r>
              <a:rPr lang="de-DE" sz="2400" dirty="0">
                <a:solidFill>
                  <a:srgbClr val="333333"/>
                </a:solidFill>
                <a:latin typeface="Calibri Light"/>
                <a:cs typeface="Verdana"/>
              </a:rPr>
              <a:t>Stimme: </a:t>
            </a:r>
            <a:r>
              <a:rPr lang="de-DE" sz="2400" dirty="0">
                <a:solidFill>
                  <a:srgbClr val="004992"/>
                </a:solidFill>
                <a:latin typeface="Calibri Light"/>
              </a:rPr>
              <a:t>klar, deutlich, angemessene Lautstärke</a:t>
            </a:r>
            <a:endParaRPr lang="de-DE" sz="2400" dirty="0">
              <a:solidFill>
                <a:srgbClr val="004992"/>
              </a:solidFill>
              <a:latin typeface="Calibri Light"/>
              <a:cs typeface="Verdana"/>
            </a:endParaRPr>
          </a:p>
          <a:p>
            <a:r>
              <a:rPr lang="de-DE" sz="2400" dirty="0">
                <a:solidFill>
                  <a:srgbClr val="333333"/>
                </a:solidFill>
                <a:latin typeface="Calibri Light"/>
                <a:cs typeface="Verdana"/>
              </a:rPr>
              <a:t>Mimik/Gestik: </a:t>
            </a:r>
            <a:r>
              <a:rPr lang="de-DE" sz="2400" dirty="0">
                <a:solidFill>
                  <a:srgbClr val="004992"/>
                </a:solidFill>
                <a:latin typeface="Calibri Light"/>
              </a:rPr>
              <a:t>Blickkontakt; sicheres Auftreten</a:t>
            </a:r>
            <a:endParaRPr lang="de-DE" sz="2400" dirty="0">
              <a:solidFill>
                <a:srgbClr val="004992"/>
              </a:solidFill>
              <a:latin typeface="Calibri Light"/>
              <a:cs typeface="Verdana"/>
            </a:endParaRPr>
          </a:p>
          <a:p>
            <a:r>
              <a:rPr lang="de-DE" sz="2400" dirty="0">
                <a:solidFill>
                  <a:srgbClr val="333333"/>
                </a:solidFill>
                <a:latin typeface="Calibri Light"/>
                <a:cs typeface="Verdana"/>
              </a:rPr>
              <a:t>Körperhaltung: </a:t>
            </a:r>
            <a:r>
              <a:rPr lang="de-DE" sz="2400" dirty="0">
                <a:solidFill>
                  <a:srgbClr val="004992"/>
                </a:solidFill>
                <a:latin typeface="Calibri Light"/>
              </a:rPr>
              <a:t>aufrecht</a:t>
            </a:r>
            <a:endParaRPr lang="de-DE" sz="2400" dirty="0">
              <a:solidFill>
                <a:srgbClr val="004992"/>
              </a:solidFill>
              <a:latin typeface="Calibri Light"/>
              <a:cs typeface="Verdana"/>
            </a:endParaRPr>
          </a:p>
          <a:p>
            <a:pPr lvl="0" defTabSz="914400"/>
            <a:r>
              <a:rPr lang="de-DE" sz="2400" dirty="0">
                <a:solidFill>
                  <a:srgbClr val="004992"/>
                </a:solidFill>
                <a:latin typeface="Calibri Light"/>
                <a:ea typeface="ＭＳ Ｐゴシック" charset="0"/>
              </a:rPr>
              <a:t>… wie bei allem: nicht übertreiben (Leute anstarren, andere ständig unterbrechen, ständig „Leitwolf“ spielen) </a:t>
            </a:r>
          </a:p>
          <a:p>
            <a:pPr eaLnBrk="1" hangingPunct="1"/>
            <a:endParaRPr lang="de-DE"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18</a:t>
            </a:fld>
            <a:endParaRPr lang="de-DE">
              <a:solidFill>
                <a:srgbClr val="000000"/>
              </a:solidFill>
              <a:latin typeface="Calibri Light"/>
            </a:endParaRPr>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080" y="2203704"/>
            <a:ext cx="2834640" cy="42519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sind innere (nicht sichtbare) Merkmale von gesundem Selbstwert?</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r>
              <a:rPr lang="de-DE" sz="2400" kern="1200" dirty="0">
                <a:solidFill>
                  <a:schemeClr val="tx1"/>
                </a:solidFill>
                <a:latin typeface="Calibri Light"/>
                <a:ea typeface="Verdana" panose="020B0604030504040204" pitchFamily="34" charset="0"/>
                <a:cs typeface="Verdana" panose="020B0604030504040204" pitchFamily="34" charset="0"/>
              </a:rPr>
              <a:t>???</a:t>
            </a:r>
          </a:p>
          <a:p>
            <a:endParaRPr lang="de-DE" sz="2400" dirty="0">
              <a:solidFill>
                <a:srgbClr val="004992"/>
              </a:solidFill>
              <a:latin typeface="Calibri Light"/>
              <a:cs typeface="Verdana"/>
            </a:endParaRPr>
          </a:p>
          <a:p>
            <a:pPr eaLnBrk="1" hangingPunct="1"/>
            <a:endParaRPr lang="de-DE" sz="2400" dirty="0">
              <a:solidFill>
                <a:srgbClr val="004992"/>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19</a:t>
            </a:fld>
            <a:endParaRPr lang="de-DE">
              <a:solidFill>
                <a:srgbClr val="000000"/>
              </a:solidFill>
              <a:latin typeface="Calibri Light"/>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3640" y="2203704"/>
            <a:ext cx="5303520" cy="353381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sind innere (nicht sichtbare) Merkmale von gesundem Selbstwert?</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cs typeface="Verdana"/>
              </a:rPr>
              <a:t>Vertrauen in eigene Fähigkeiten, auch wenn es mal nicht so gut läuft</a:t>
            </a:r>
          </a:p>
          <a:p>
            <a:pPr marL="342900" indent="-342900">
              <a:buClr>
                <a:srgbClr val="333333"/>
              </a:buClr>
              <a:buFont typeface="WingDings"/>
              <a:buChar char=""/>
            </a:pPr>
            <a:r>
              <a:rPr lang="de-DE" sz="2400" dirty="0">
                <a:solidFill>
                  <a:srgbClr val="333333"/>
                </a:solidFill>
                <a:latin typeface="Calibri Light"/>
                <a:cs typeface="Verdana"/>
              </a:rPr>
              <a:t>Akzeptieren von Fehlern oder Misserfolg (ohne sich selbst abzuwerten)</a:t>
            </a:r>
          </a:p>
          <a:p>
            <a:pPr marL="342900" indent="-342900">
              <a:buClr>
                <a:srgbClr val="333333"/>
              </a:buClr>
              <a:buFont typeface="WingDings"/>
              <a:buChar char=""/>
            </a:pPr>
            <a:r>
              <a:rPr lang="de-DE" sz="2400" dirty="0">
                <a:solidFill>
                  <a:srgbClr val="333333"/>
                </a:solidFill>
                <a:latin typeface="Calibri Light"/>
                <a:cs typeface="Verdana"/>
              </a:rPr>
              <a:t>Reflexion der eigenen Person; Bereitschaft aus Fehlern zu lernen</a:t>
            </a:r>
          </a:p>
          <a:p>
            <a:pPr marL="342900" indent="-342900">
              <a:buClr>
                <a:srgbClr val="333333"/>
              </a:buClr>
              <a:buFont typeface="WingDings"/>
              <a:buChar char=""/>
            </a:pPr>
            <a:r>
              <a:rPr lang="de-DE" sz="2400" dirty="0">
                <a:solidFill>
                  <a:srgbClr val="333333"/>
                </a:solidFill>
                <a:latin typeface="Calibri Light"/>
                <a:cs typeface="Verdana"/>
              </a:rPr>
              <a:t>Positive Einstellung gegenüber sich selbst, z.B. sich selbst für etwas Gelungenes loben </a:t>
            </a:r>
          </a:p>
          <a:p>
            <a:pPr marL="342900" indent="-342900">
              <a:buClr>
                <a:srgbClr val="333333"/>
              </a:buClr>
              <a:buFont typeface="WingDings"/>
              <a:buChar char=""/>
            </a:pPr>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20</a:t>
            </a:fld>
            <a:endParaRPr lang="de-DE">
              <a:solidFill>
                <a:srgbClr val="000000"/>
              </a:solidFill>
              <a:latin typeface="Calibri Light"/>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38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Zu eigenen Stärken stehen</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pPr>
              <a:buClr>
                <a:srgbClr val="333333"/>
              </a:buClr>
            </a:pPr>
            <a:r>
              <a:rPr lang="de-DE" sz="2400" dirty="0">
                <a:solidFill>
                  <a:srgbClr val="004992"/>
                </a:solidFill>
                <a:latin typeface="Calibri Light"/>
                <a:ea typeface="Verdana" panose="020B0604030504040204" pitchFamily="34" charset="0"/>
                <a:cs typeface="Verdana" panose="020B0604030504040204" pitchFamily="34" charset="0"/>
              </a:rPr>
              <a:t>Warum fällt es uns manchmal schwer, uns zu unseren eigenen Stärken zu bekennen? </a:t>
            </a:r>
          </a:p>
          <a:p>
            <a:endParaRPr 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21</a:t>
            </a:fld>
            <a:endParaRPr lang="de-DE">
              <a:solidFill>
                <a:srgbClr val="000000"/>
              </a:solidFill>
              <a:latin typeface="Calibri Light"/>
            </a:endParaRPr>
          </a:p>
        </p:txBody>
      </p:sp>
      <p:pic>
        <p:nvPicPr>
          <p:cNvPr id="4" name="Grafik 3"/>
          <p:cNvPicPr>
            <a:picLocks noChangeAspect="1"/>
          </p:cNvPicPr>
          <p:nvPr/>
        </p:nvPicPr>
        <p:blipFill>
          <a:blip r:embed="rId2"/>
          <a:stretch>
            <a:fillRect/>
          </a:stretch>
        </p:blipFill>
        <p:spPr>
          <a:xfrm>
            <a:off x="6263640" y="2203704"/>
            <a:ext cx="5303520" cy="3454400"/>
          </a:xfrm>
          <a:prstGeom prst="rect">
            <a:avLst/>
          </a:prstGeom>
        </p:spPr>
      </p:pic>
    </p:spTree>
    <p:extLst>
      <p:ext uri="{BB962C8B-B14F-4D97-AF65-F5344CB8AC3E}">
        <p14:creationId xmlns:p14="http://schemas.microsoft.com/office/powerpoint/2010/main" val="1946802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Zu eigenen Stärken stehen</a:t>
            </a:r>
            <a:endParaRPr lang="de-DE" sz="3600" dirty="0">
              <a:latin typeface="Calibri Light"/>
            </a:endParaRPr>
          </a:p>
        </p:txBody>
      </p:sp>
      <p:sp>
        <p:nvSpPr>
          <p:cNvPr id="3" name="Inhaltsplatzhalter 2"/>
          <p:cNvSpPr>
            <a:spLocks noGrp="1"/>
          </p:cNvSpPr>
          <p:nvPr>
            <p:ph idx="1"/>
          </p:nvPr>
        </p:nvSpPr>
        <p:spPr/>
        <p:txBody>
          <a:bodyPr/>
          <a:lstStyle/>
          <a:p>
            <a:pPr>
              <a:buClr>
                <a:srgbClr val="333333"/>
              </a:buClr>
            </a:pPr>
            <a:r>
              <a:rPr lang="de-DE" sz="2400" dirty="0">
                <a:solidFill>
                  <a:srgbClr val="004992"/>
                </a:solidFill>
                <a:latin typeface="Calibri Light"/>
                <a:ea typeface="Verdana" panose="020B0604030504040204" pitchFamily="34" charset="0"/>
                <a:cs typeface="Verdana" panose="020B0604030504040204" pitchFamily="34" charset="0"/>
              </a:rPr>
              <a:t>Warum fällt es uns manchmal schwer, uns zu unseren eigenen Stärken zu bekennen?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Hinderliche Annahme: „Eigenlob stinkt“</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Aufgrund von Scham oder befürchteter Überheblichkeit möchte man oftmals keine eigenen Stärken preisgeben</a:t>
            </a:r>
          </a:p>
          <a:p>
            <a:pPr marL="342900" indent="-342900">
              <a:buClr>
                <a:srgbClr val="004992"/>
              </a:buClr>
              <a:buFont typeface="WingDings"/>
              <a:buChar char=""/>
            </a:pPr>
            <a:r>
              <a:rPr lang="de-DE" sz="2400" dirty="0">
                <a:solidFill>
                  <a:srgbClr val="004992"/>
                </a:solidFill>
                <a:latin typeface="Calibri Light"/>
                <a:ea typeface="Verdana" panose="020B0604030504040204" pitchFamily="34" charset="0"/>
                <a:cs typeface="Verdana" panose="020B0604030504040204" pitchFamily="34" charset="0"/>
              </a:rPr>
              <a:t>Wichtig: Versuchen, ein „optimales Maß“ zu finden! Erzählen Sie anderen Menschen von Ihren eigenen Stärken, während Sie deren Stärken ebenfalls anerkennen und wertschätzen!</a:t>
            </a:r>
            <a:endParaRPr 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22</a:t>
            </a:fld>
            <a:endParaRPr lang="de-DE">
              <a:solidFill>
                <a:srgbClr val="000000"/>
              </a:solidFill>
              <a:latin typeface="Calibri Light"/>
            </a:endParaRPr>
          </a:p>
        </p:txBody>
      </p:sp>
    </p:spTree>
    <p:extLst>
      <p:ext uri="{BB962C8B-B14F-4D97-AF65-F5344CB8AC3E}">
        <p14:creationId xmlns:p14="http://schemas.microsoft.com/office/powerpoint/2010/main" val="987156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Stehen Sie auf </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Lassen Sie Ihre Schultern und Arme hängen (runder Rücken)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Neigen Sie nun Ihren Kopf nach unten</a:t>
            </a:r>
          </a:p>
          <a:p>
            <a:pPr marL="342900" indent="-342900">
              <a:buClr>
                <a:srgbClr val="333333"/>
              </a:buClr>
              <a:buFont typeface="WingDings"/>
              <a:buChar char=""/>
            </a:pPr>
            <a:endParaRPr lang="de-DE" sz="2400" dirty="0">
              <a:solidFill>
                <a:srgbClr val="333333"/>
              </a:solidFill>
              <a:latin typeface="Calibri Light"/>
              <a:ea typeface="Verdana" pitchFamily="34" charset="0"/>
              <a:cs typeface="Verdana" pitchFamily="34" charset="0"/>
            </a:endParaRP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23</a:t>
            </a:fld>
            <a:endParaRPr lang="de-DE">
              <a:solidFill>
                <a:srgbClr val="000000"/>
              </a:solidFill>
              <a:latin typeface="Calibri Light"/>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Richten Sie Ihre Wirbelsäule langsam auf, sodass Sie ganz aufrecht stehen</a:t>
            </a:r>
          </a:p>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Stellen Sie sich hüftbreit hin, sodass Sie einen festen Stand haben</a:t>
            </a:r>
          </a:p>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Lassen Sie Ihre Arme neben dem Körper locker hängen</a:t>
            </a:r>
          </a:p>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Erzeugen Sie Körperspannung, so als würde Sie jemand an einem Faden nach oben ziehen</a:t>
            </a:r>
          </a:p>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Richten Sie Ihren Blick nach vorn</a:t>
            </a:r>
          </a:p>
          <a:p>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24</a:t>
            </a:fld>
            <a:endParaRPr lang="de-DE">
              <a:solidFill>
                <a:srgbClr val="000000"/>
              </a:solidFill>
              <a:latin typeface="Calibri Light"/>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494054" y="2203704"/>
            <a:ext cx="2842692" cy="4251960"/>
          </a:xfrm>
          <a:prstGeom prst="rect">
            <a:avLst/>
          </a:prstGeom>
        </p:spPr>
      </p:pic>
    </p:spTree>
    <p:extLst>
      <p:ext uri="{BB962C8B-B14F-4D97-AF65-F5344CB8AC3E}">
        <p14:creationId xmlns:p14="http://schemas.microsoft.com/office/powerpoint/2010/main" val="4235750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a:t>
            </a:r>
            <a:endParaRPr lang="de-DE" sz="3600" dirty="0">
              <a:latin typeface="Calibri Light"/>
            </a:endParaRPr>
          </a:p>
        </p:txBody>
      </p:sp>
      <p:sp>
        <p:nvSpPr>
          <p:cNvPr id="3" name="Inhaltsplatzhalter 2"/>
          <p:cNvSpPr>
            <a:spLocks noGrp="1"/>
          </p:cNvSpPr>
          <p:nvPr>
            <p:ph idx="1"/>
          </p:nvPr>
        </p:nvSpPr>
        <p:spPr/>
        <p:txBody>
          <a:bodyPr/>
          <a:lstStyle/>
          <a:p>
            <a:pPr algn="ctr">
              <a:buClr>
                <a:srgbClr val="333333"/>
              </a:buClr>
            </a:pPr>
            <a:r>
              <a:rPr lang="de-DE" sz="2400">
                <a:solidFill>
                  <a:srgbClr val="004992"/>
                </a:solidFill>
                <a:latin typeface="Calibri Light"/>
                <a:ea typeface="Verdana" pitchFamily="34" charset="0"/>
                <a:cs typeface="Verdana" pitchFamily="34" charset="0"/>
              </a:rPr>
              <a:t>Wie </a:t>
            </a:r>
            <a:r>
              <a:rPr lang="de-DE" sz="2400" dirty="0">
                <a:solidFill>
                  <a:srgbClr val="004992"/>
                </a:solidFill>
                <a:latin typeface="Calibri Light"/>
                <a:ea typeface="Verdana" pitchFamily="34" charset="0"/>
                <a:cs typeface="Verdana" pitchFamily="34" charset="0"/>
              </a:rPr>
              <a:t>fühlt sich das an?</a:t>
            </a:r>
          </a:p>
          <a:p>
            <a:pPr algn="ctr">
              <a:buClr>
                <a:srgbClr val="333333"/>
              </a:buClr>
            </a:pPr>
            <a:r>
              <a:rPr lang="de-DE" sz="2400">
                <a:solidFill>
                  <a:srgbClr val="004992"/>
                </a:solidFill>
                <a:latin typeface="Calibri Light"/>
                <a:ea typeface="Verdana" pitchFamily="34" charset="0"/>
                <a:cs typeface="Verdana" pitchFamily="34" charset="0"/>
              </a:rPr>
              <a:t>In </a:t>
            </a:r>
            <a:r>
              <a:rPr lang="de-DE" sz="2400" dirty="0">
                <a:solidFill>
                  <a:srgbClr val="004992"/>
                </a:solidFill>
                <a:latin typeface="Calibri Light"/>
                <a:ea typeface="Verdana" pitchFamily="34" charset="0"/>
                <a:cs typeface="Verdana" pitchFamily="34" charset="0"/>
              </a:rPr>
              <a:t>welcher Körperhaltung fühlen Sie sich stärker?</a:t>
            </a:r>
          </a:p>
          <a:p>
            <a:pPr algn="ctr"/>
            <a:endParaRPr lang="de-DE" sz="2400" dirty="0">
              <a:solidFill>
                <a:srgbClr val="004992"/>
              </a:solidFill>
              <a:latin typeface="Calibri Light"/>
              <a:ea typeface="Verdana" pitchFamily="34" charset="0"/>
              <a:cs typeface="Verdana" pitchFamily="34" charset="0"/>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25</a:t>
            </a:fld>
            <a:endParaRPr lang="de-DE">
              <a:solidFill>
                <a:srgbClr val="000000"/>
              </a:solidFill>
              <a:latin typeface="Calibri Light"/>
            </a:endParaRPr>
          </a:p>
        </p:txBody>
      </p:sp>
    </p:spTree>
    <p:extLst>
      <p:ext uri="{BB962C8B-B14F-4D97-AF65-F5344CB8AC3E}">
        <p14:creationId xmlns:p14="http://schemas.microsoft.com/office/powerpoint/2010/main" val="618758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Vermutlich fühlen Sie sich in der aufrechten Körperhaltung stärker.</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Studien zufolge bewirkt eine aufrechte, stabile Körperhaltung (auch </a:t>
            </a:r>
            <a:r>
              <a:rPr lang="de-DE" sz="2400" i="1" dirty="0">
                <a:solidFill>
                  <a:srgbClr val="333333"/>
                </a:solidFill>
                <a:latin typeface="Calibri Light"/>
                <a:ea typeface="Verdana" panose="020B0604030504040204" pitchFamily="34" charset="0"/>
                <a:cs typeface="Verdana" panose="020B0604030504040204" pitchFamily="34" charset="0"/>
              </a:rPr>
              <a:t>power </a:t>
            </a:r>
            <a:r>
              <a:rPr lang="de-DE" sz="2400" i="1" dirty="0" err="1">
                <a:solidFill>
                  <a:srgbClr val="333333"/>
                </a:solidFill>
                <a:latin typeface="Calibri Light"/>
                <a:ea typeface="Verdana" panose="020B0604030504040204" pitchFamily="34" charset="0"/>
                <a:cs typeface="Verdana" panose="020B0604030504040204" pitchFamily="34" charset="0"/>
              </a:rPr>
              <a:t>posing</a:t>
            </a:r>
            <a:r>
              <a:rPr lang="de-DE" sz="2400" i="1" dirty="0">
                <a:solidFill>
                  <a:srgbClr val="333333"/>
                </a:solidFill>
                <a:latin typeface="Calibri Light"/>
                <a:ea typeface="Verdana" panose="020B0604030504040204" pitchFamily="34" charset="0"/>
                <a:cs typeface="Verdana" panose="020B0604030504040204" pitchFamily="34" charset="0"/>
              </a:rPr>
              <a:t> </a:t>
            </a:r>
            <a:r>
              <a:rPr lang="de-DE" sz="2400" dirty="0">
                <a:solidFill>
                  <a:srgbClr val="333333"/>
                </a:solidFill>
                <a:latin typeface="Calibri Light"/>
                <a:ea typeface="Verdana" panose="020B0604030504040204" pitchFamily="34" charset="0"/>
                <a:cs typeface="Verdana" panose="020B0604030504040204" pitchFamily="34" charset="0"/>
              </a:rPr>
              <a:t>genannt), dass man sich tatsächlich stärker fühlt! (</a:t>
            </a:r>
            <a:r>
              <a:rPr lang="de-DE" sz="2400" dirty="0" err="1">
                <a:solidFill>
                  <a:srgbClr val="333333"/>
                </a:solidFill>
                <a:latin typeface="Calibri Light"/>
                <a:ea typeface="Verdana" panose="020B0604030504040204" pitchFamily="34" charset="0"/>
                <a:cs typeface="Verdana" panose="020B0604030504040204" pitchFamily="34" charset="0"/>
              </a:rPr>
              <a:t>Carney</a:t>
            </a:r>
            <a:r>
              <a:rPr lang="de-DE" sz="2400" dirty="0">
                <a:solidFill>
                  <a:srgbClr val="333333"/>
                </a:solidFill>
                <a:latin typeface="Calibri Light"/>
                <a:ea typeface="Verdana" panose="020B0604030504040204" pitchFamily="34" charset="0"/>
                <a:cs typeface="Verdana" panose="020B0604030504040204" pitchFamily="34" charset="0"/>
              </a:rPr>
              <a:t> et al., 2010; </a:t>
            </a:r>
            <a:r>
              <a:rPr lang="de-DE" sz="2400" dirty="0" err="1">
                <a:solidFill>
                  <a:srgbClr val="333333"/>
                </a:solidFill>
                <a:latin typeface="Calibri Light"/>
                <a:ea typeface="Verdana" panose="020B0604030504040204" pitchFamily="34" charset="0"/>
                <a:cs typeface="Verdana" panose="020B0604030504040204" pitchFamily="34" charset="0"/>
              </a:rPr>
              <a:t>Ranehill</a:t>
            </a:r>
            <a:r>
              <a:rPr lang="de-DE" sz="2400" dirty="0">
                <a:solidFill>
                  <a:srgbClr val="333333"/>
                </a:solidFill>
                <a:latin typeface="Calibri Light"/>
                <a:ea typeface="Verdana" panose="020B0604030504040204" pitchFamily="34" charset="0"/>
                <a:cs typeface="Verdana" panose="020B0604030504040204" pitchFamily="34" charset="0"/>
              </a:rPr>
              <a:t> et al., 2015)</a:t>
            </a:r>
          </a:p>
        </p:txBody>
      </p:sp>
      <p:sp>
        <p:nvSpPr>
          <p:cNvPr id="6" name="Footer Placeholder 5"/>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7" name="Slide Number Placeholder 6"/>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26</a:t>
            </a:fld>
            <a:endParaRPr lang="de-DE">
              <a:solidFill>
                <a:srgbClr val="000000"/>
              </a:solidFill>
              <a:latin typeface="Calibri Light"/>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3"/>
            <a:ext cx="5303520" cy="3525966"/>
          </a:xfrm>
          <a:prstGeom prst="rect">
            <a:avLst/>
          </a:prstGeom>
        </p:spPr>
      </p:pic>
      <p:sp>
        <p:nvSpPr>
          <p:cNvPr id="5" name="Textfeld 4"/>
          <p:cNvSpPr txBox="1"/>
          <p:nvPr/>
        </p:nvSpPr>
        <p:spPr>
          <a:xfrm>
            <a:off x="408955" y="6410325"/>
            <a:ext cx="11376000" cy="446276"/>
          </a:xfrm>
          <a:prstGeom prst="rect">
            <a:avLst/>
          </a:prstGeom>
          <a:noFill/>
        </p:spPr>
        <p:txBody>
          <a:bodyPr wrap="square" rtlCol="0">
            <a:spAutoFit/>
          </a:bodyPr>
          <a:lstStyle/>
          <a:p>
            <a:pPr>
              <a:spcBef>
                <a:spcPts val="600"/>
              </a:spcBef>
            </a:pPr>
            <a:r>
              <a:rPr lang="de-DE" sz="900" dirty="0" err="1">
                <a:solidFill>
                  <a:srgbClr val="333333"/>
                </a:solidFill>
                <a:latin typeface="Calibri Light"/>
                <a:ea typeface="Verdana" panose="020B0604030504040204" pitchFamily="34" charset="0"/>
                <a:cs typeface="Verdana" panose="020B0604030504040204" pitchFamily="34" charset="0"/>
              </a:rPr>
              <a:t>Carney</a:t>
            </a:r>
            <a:r>
              <a:rPr lang="de-DE" sz="900" dirty="0">
                <a:solidFill>
                  <a:srgbClr val="333333"/>
                </a:solidFill>
                <a:latin typeface="Calibri Light"/>
                <a:ea typeface="Verdana" panose="020B0604030504040204" pitchFamily="34" charset="0"/>
                <a:cs typeface="Verdana" panose="020B0604030504040204" pitchFamily="34" charset="0"/>
              </a:rPr>
              <a:t> D. R., </a:t>
            </a:r>
            <a:r>
              <a:rPr lang="de-DE" sz="900" dirty="0" err="1">
                <a:solidFill>
                  <a:srgbClr val="333333"/>
                </a:solidFill>
                <a:latin typeface="Calibri Light"/>
                <a:ea typeface="Verdana" panose="020B0604030504040204" pitchFamily="34" charset="0"/>
                <a:cs typeface="Verdana" panose="020B0604030504040204" pitchFamily="34" charset="0"/>
              </a:rPr>
              <a:t>Cuddy</a:t>
            </a:r>
            <a:r>
              <a:rPr lang="de-DE" sz="900" dirty="0">
                <a:solidFill>
                  <a:srgbClr val="333333"/>
                </a:solidFill>
                <a:latin typeface="Calibri Light"/>
                <a:ea typeface="Verdana" panose="020B0604030504040204" pitchFamily="34" charset="0"/>
                <a:cs typeface="Verdana" panose="020B0604030504040204" pitchFamily="34" charset="0"/>
              </a:rPr>
              <a:t> A. J. C., </a:t>
            </a:r>
            <a:r>
              <a:rPr lang="de-DE" sz="900" dirty="0" err="1">
                <a:solidFill>
                  <a:srgbClr val="333333"/>
                </a:solidFill>
                <a:latin typeface="Calibri Light"/>
                <a:ea typeface="Verdana" panose="020B0604030504040204" pitchFamily="34" charset="0"/>
                <a:cs typeface="Verdana" panose="020B0604030504040204" pitchFamily="34" charset="0"/>
              </a:rPr>
              <a:t>Yap</a:t>
            </a:r>
            <a:r>
              <a:rPr lang="de-DE" sz="900" dirty="0">
                <a:solidFill>
                  <a:srgbClr val="333333"/>
                </a:solidFill>
                <a:latin typeface="Calibri Light"/>
                <a:ea typeface="Verdana" panose="020B0604030504040204" pitchFamily="34" charset="0"/>
                <a:cs typeface="Verdana" panose="020B0604030504040204" pitchFamily="34" charset="0"/>
              </a:rPr>
              <a:t> A. J. (2010). Power </a:t>
            </a:r>
            <a:r>
              <a:rPr lang="de-DE" sz="900" dirty="0" err="1">
                <a:solidFill>
                  <a:srgbClr val="333333"/>
                </a:solidFill>
                <a:latin typeface="Calibri Light"/>
                <a:ea typeface="Verdana" panose="020B0604030504040204" pitchFamily="34" charset="0"/>
                <a:cs typeface="Verdana" panose="020B0604030504040204" pitchFamily="34" charset="0"/>
              </a:rPr>
              <a:t>posing</a:t>
            </a:r>
            <a:r>
              <a:rPr lang="de-DE" sz="900" dirty="0">
                <a:solidFill>
                  <a:srgbClr val="333333"/>
                </a:solidFill>
                <a:latin typeface="Calibri Light"/>
                <a:ea typeface="Verdana" panose="020B0604030504040204" pitchFamily="34" charset="0"/>
                <a:cs typeface="Verdana" panose="020B0604030504040204" pitchFamily="34" charset="0"/>
              </a:rPr>
              <a:t>: Brief nonverbal </a:t>
            </a:r>
            <a:r>
              <a:rPr lang="de-DE" sz="900" dirty="0" err="1">
                <a:solidFill>
                  <a:srgbClr val="333333"/>
                </a:solidFill>
                <a:latin typeface="Calibri Light"/>
                <a:ea typeface="Verdana" panose="020B0604030504040204" pitchFamily="34" charset="0"/>
                <a:cs typeface="Verdana" panose="020B0604030504040204" pitchFamily="34" charset="0"/>
              </a:rPr>
              <a:t>displays</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affect</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neuroendocrine</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levels</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and</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risk</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tolerance</a:t>
            </a:r>
            <a:r>
              <a:rPr lang="de-DE" sz="900" dirty="0">
                <a:solidFill>
                  <a:srgbClr val="333333"/>
                </a:solidFill>
                <a:latin typeface="Calibri Light"/>
                <a:ea typeface="Verdana" panose="020B0604030504040204" pitchFamily="34" charset="0"/>
                <a:cs typeface="Verdana" panose="020B0604030504040204" pitchFamily="34" charset="0"/>
              </a:rPr>
              <a:t>. Psychological Science, 21, 1363–1368. </a:t>
            </a:r>
          </a:p>
          <a:p>
            <a:pPr>
              <a:spcBef>
                <a:spcPts val="600"/>
              </a:spcBef>
            </a:pPr>
            <a:r>
              <a:rPr lang="de-DE" sz="900" dirty="0" err="1">
                <a:solidFill>
                  <a:srgbClr val="333333"/>
                </a:solidFill>
                <a:latin typeface="Calibri Light"/>
                <a:ea typeface="Verdana" panose="020B0604030504040204" pitchFamily="34" charset="0"/>
                <a:cs typeface="Verdana" panose="020B0604030504040204" pitchFamily="34" charset="0"/>
              </a:rPr>
              <a:t>Ranehill</a:t>
            </a:r>
            <a:r>
              <a:rPr lang="de-DE" sz="900" dirty="0">
                <a:solidFill>
                  <a:srgbClr val="333333"/>
                </a:solidFill>
                <a:latin typeface="Calibri Light"/>
                <a:ea typeface="Verdana" panose="020B0604030504040204" pitchFamily="34" charset="0"/>
                <a:cs typeface="Verdana" panose="020B0604030504040204" pitchFamily="34" charset="0"/>
              </a:rPr>
              <a:t> et al. (2015). </a:t>
            </a:r>
            <a:r>
              <a:rPr lang="en-US" sz="900" dirty="0">
                <a:solidFill>
                  <a:srgbClr val="333333"/>
                </a:solidFill>
                <a:latin typeface="Calibri Light"/>
                <a:ea typeface="Verdana" panose="020B0604030504040204" pitchFamily="34" charset="0"/>
                <a:cs typeface="Verdana" panose="020B0604030504040204" pitchFamily="34" charset="0"/>
              </a:rPr>
              <a:t>Assessing the Robustness of Power Posing. No Effect on Hormones and Risk Tolerance in a Large Sample of Men and Women. Psychological Science, 26 (5), 653-656</a:t>
            </a:r>
            <a:r>
              <a:rPr lang="en-US" sz="900" dirty="0">
                <a:solidFill>
                  <a:srgbClr val="333333"/>
                </a:solidFill>
                <a:latin typeface="Calibri Light"/>
              </a:rPr>
              <a:t>.</a:t>
            </a:r>
          </a:p>
        </p:txBody>
      </p:sp>
    </p:spTree>
    <p:extLst>
      <p:ext uri="{BB962C8B-B14F-4D97-AF65-F5344CB8AC3E}">
        <p14:creationId xmlns:p14="http://schemas.microsoft.com/office/powerpoint/2010/main" val="3271993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Grübeln: Im Kreis drehen statt vorwärts kommen</a:t>
            </a:r>
          </a:p>
        </p:txBody>
      </p:sp>
      <p:sp>
        <p:nvSpPr>
          <p:cNvPr id="20"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rPr>
              <a:t>Viele Menschen mit psychischen Symptomen berichten über endloses „Grübeln“ oder „Brüten“. </a:t>
            </a:r>
          </a:p>
          <a:p>
            <a:pPr marL="342900" indent="-342900">
              <a:buClr>
                <a:srgbClr val="333333"/>
              </a:buClr>
              <a:buFont typeface="WingDings"/>
              <a:buChar char=""/>
            </a:pPr>
            <a:r>
              <a:rPr lang="de-DE" sz="2400" dirty="0">
                <a:solidFill>
                  <a:srgbClr val="004992"/>
                </a:solidFill>
                <a:latin typeface="Calibri Light"/>
              </a:rPr>
              <a:t>Kennen Sie selbst solche Grübeleien?</a:t>
            </a:r>
          </a:p>
          <a:p>
            <a:pPr marL="342900" indent="-342900">
              <a:buClr>
                <a:srgbClr val="333333"/>
              </a:buClr>
              <a:buFont typeface="WingDings"/>
              <a:buChar char=""/>
            </a:pPr>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27</a:t>
            </a:fld>
            <a:endParaRPr lang="de-DE">
              <a:solidFill>
                <a:srgbClr val="000000"/>
              </a:solidFill>
              <a:latin typeface="Calibri Light"/>
            </a:endParaRPr>
          </a:p>
        </p:txBody>
      </p:sp>
      <p:pic>
        <p:nvPicPr>
          <p:cNvPr id="7" name="Grafik 6"/>
          <p:cNvPicPr>
            <a:picLocks noChangeAspect="1"/>
          </p:cNvPicPr>
          <p:nvPr/>
        </p:nvPicPr>
        <p:blipFill>
          <a:blip r:embed="rId3"/>
          <a:stretch>
            <a:fillRect/>
          </a:stretch>
        </p:blipFill>
        <p:spPr>
          <a:xfrm>
            <a:off x="6263640" y="2203704"/>
            <a:ext cx="5303520" cy="353568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Probleme</a:t>
            </a:r>
          </a:p>
        </p:txBody>
      </p:sp>
      <p:sp>
        <p:nvSpPr>
          <p:cNvPr id="20" name="Rectangle 15"/>
          <p:cNvSpPr>
            <a:spLocks noGrp="1" noChangeArrowheads="1"/>
          </p:cNvSpPr>
          <p:nvPr>
            <p:ph idx="1"/>
          </p:nvPr>
        </p:nvSpPr>
        <p:spPr>
          <a:xfrm>
            <a:off x="411480" y="2203704"/>
            <a:ext cx="5669280" cy="4248000"/>
          </a:xfrm>
        </p:spPr>
        <p:txBody>
          <a:bodyPr/>
          <a:lstStyle/>
          <a:p>
            <a:pPr>
              <a:buClr>
                <a:srgbClr val="333333"/>
              </a:buClr>
            </a:pPr>
            <a:r>
              <a:rPr lang="de-DE" sz="2000" dirty="0">
                <a:solidFill>
                  <a:srgbClr val="004992"/>
                </a:solidFill>
                <a:latin typeface="Calibri Light"/>
                <a:cs typeface="Verdana"/>
              </a:rPr>
              <a:t>Grübeln ist aus mehrerer Hinsicht problematisch:</a:t>
            </a:r>
          </a:p>
          <a:p>
            <a:pPr marL="342900" indent="-342900">
              <a:buClr>
                <a:srgbClr val="333333"/>
              </a:buClr>
              <a:buFont typeface="WingDings"/>
              <a:buChar char=""/>
            </a:pPr>
            <a:r>
              <a:rPr lang="de-DE" sz="2000" dirty="0">
                <a:solidFill>
                  <a:srgbClr val="333333"/>
                </a:solidFill>
                <a:latin typeface="Calibri Light"/>
              </a:rPr>
              <a:t>Das Denken verläuft im Kreis: Probleme werden präsenter, ohne gelöst zu werden.</a:t>
            </a:r>
          </a:p>
          <a:p>
            <a:pPr marL="342900" indent="-342900">
              <a:buClr>
                <a:srgbClr val="333333"/>
              </a:buClr>
              <a:buFont typeface="WingDings"/>
              <a:buChar char=""/>
            </a:pPr>
            <a:r>
              <a:rPr lang="de-DE" sz="2000" dirty="0">
                <a:solidFill>
                  <a:srgbClr val="333333"/>
                </a:solidFill>
                <a:latin typeface="Calibri Light"/>
              </a:rPr>
              <a:t>Das Selbstwertgefühl wird weiter untergraben, da hilfreiche und schöne Gedanken unbeachtet bleiben.</a:t>
            </a:r>
          </a:p>
          <a:p>
            <a:pPr marL="342900" indent="-342900">
              <a:buClr>
                <a:srgbClr val="333333"/>
              </a:buClr>
              <a:buFont typeface="WingDings"/>
              <a:buChar char=""/>
            </a:pPr>
            <a:r>
              <a:rPr lang="de-DE" sz="2000" dirty="0">
                <a:solidFill>
                  <a:srgbClr val="333333"/>
                </a:solidFill>
                <a:latin typeface="Calibri Light"/>
              </a:rPr>
              <a:t>Anders als für zielgerichtetes Nachdenken ist es für Grübeln charakteristisch, dass stets dieselben fruchtlosen Gedanken und Selbstanklagen im Kopf „rumspuken“. </a:t>
            </a:r>
          </a:p>
          <a:p>
            <a:pPr>
              <a:buClr>
                <a:srgbClr val="333333"/>
              </a:buClr>
            </a:pPr>
            <a:endParaRPr lang="de-DE" sz="2000" dirty="0">
              <a:solidFill>
                <a:srgbClr val="333333"/>
              </a:solidFill>
              <a:latin typeface="Calibri Light"/>
              <a:cs typeface="Verdana"/>
            </a:endParaRPr>
          </a:p>
          <a:p>
            <a:pPr eaLnBrk="1" hangingPunct="1"/>
            <a:endParaRPr lang="de-DE" sz="20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28</a:t>
            </a:fld>
            <a:endParaRPr lang="de-DE">
              <a:solidFill>
                <a:srgbClr val="000000"/>
              </a:solidFill>
              <a:latin typeface="Calibri Light"/>
            </a:endParaRPr>
          </a:p>
        </p:txBody>
      </p:sp>
      <p:pic>
        <p:nvPicPr>
          <p:cNvPr id="4" name="Grafik 3"/>
          <p:cNvPicPr>
            <a:picLocks noChangeAspect="1"/>
          </p:cNvPicPr>
          <p:nvPr/>
        </p:nvPicPr>
        <p:blipFill>
          <a:blip r:embed="rId3"/>
          <a:stretch>
            <a:fillRect/>
          </a:stretch>
        </p:blipFill>
        <p:spPr>
          <a:xfrm>
            <a:off x="6263640" y="2203704"/>
            <a:ext cx="5303520" cy="204958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tun?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rPr>
              <a:t>Der erste und wichtigste Schritt besteht darin, Grübeln als Problem zu identifizieren und nicht als hilfreiche Strategie. Grübeln führt nachweislich zu mehr Problemen, anstatt sie zu lösen.  </a:t>
            </a:r>
          </a:p>
          <a:p>
            <a:pPr marL="342900" indent="-342900">
              <a:buClr>
                <a:srgbClr val="333333"/>
              </a:buClr>
              <a:buFont typeface="WingDings"/>
              <a:buChar char=""/>
            </a:pPr>
            <a:r>
              <a:rPr lang="de-DE" sz="2400" dirty="0">
                <a:solidFill>
                  <a:srgbClr val="004992"/>
                </a:solidFill>
                <a:latin typeface="Calibri Light"/>
              </a:rPr>
              <a:t>Ein Grübelgedanke ist nur ein Gedanke! </a:t>
            </a:r>
            <a:r>
              <a:rPr lang="de-DE" sz="2400" dirty="0">
                <a:solidFill>
                  <a:srgbClr val="333333"/>
                </a:solidFill>
                <a:latin typeface="Calibri Light"/>
              </a:rPr>
              <a:t>Nicht die Realität! </a:t>
            </a:r>
          </a:p>
          <a:p>
            <a:pPr marL="342900" indent="-342900">
              <a:buClr>
                <a:srgbClr val="333333"/>
              </a:buClr>
              <a:buFont typeface="WingDings"/>
              <a:buChar char=""/>
            </a:pPr>
            <a:r>
              <a:rPr lang="de-DE" sz="2400" dirty="0">
                <a:solidFill>
                  <a:srgbClr val="333333"/>
                </a:solidFill>
                <a:latin typeface="Calibri Light"/>
              </a:rPr>
              <a:t>Versuchen Sie den Gedanken zu registrieren, aber nicht zu bewerten! </a:t>
            </a: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29</a:t>
            </a:fld>
            <a:endParaRPr lang="de-DE">
              <a:solidFill>
                <a:srgbClr val="000000"/>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Anti-Grübel Übung 1:</a:t>
            </a:r>
            <a:br>
              <a:rPr lang="de-DE" sz="3600" dirty="0">
                <a:latin typeface="Calibri Light"/>
              </a:rPr>
            </a:br>
            <a:r>
              <a:rPr lang="de-DE" sz="3600" dirty="0">
                <a:latin typeface="Calibri Light"/>
              </a:rPr>
              <a:t>Aufmerksamkeit verschieben …</a:t>
            </a:r>
          </a:p>
        </p:txBody>
      </p:sp>
      <p:sp>
        <p:nvSpPr>
          <p:cNvPr id="9"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Richten Sie Ihre Aufmerksamkeit auf Ihre Umgebung und nicht auf sich selbst.</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Konzentrieren Sie sich auf Geräusche, Gerüche oder Farben.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Besonders geeignet ist diese Übung bei einem Spaziergang, bei dem man </a:t>
            </a:r>
            <a:r>
              <a:rPr lang="de-DE" sz="2400" u="sng" dirty="0">
                <a:solidFill>
                  <a:srgbClr val="333333"/>
                </a:solidFill>
                <a:latin typeface="Calibri Light"/>
                <a:ea typeface="Verdana" panose="020B0604030504040204" pitchFamily="34" charset="0"/>
                <a:cs typeface="Verdana" panose="020B0604030504040204" pitchFamily="34" charset="0"/>
              </a:rPr>
              <a:t>wertfrei</a:t>
            </a:r>
            <a:r>
              <a:rPr lang="de-DE" sz="2400" dirty="0">
                <a:solidFill>
                  <a:srgbClr val="333333"/>
                </a:solidFill>
                <a:latin typeface="Calibri Light"/>
                <a:ea typeface="Verdana" panose="020B0604030504040204" pitchFamily="34" charset="0"/>
                <a:cs typeface="Verdana" panose="020B0604030504040204" pitchFamily="34" charset="0"/>
              </a:rPr>
              <a:t> auf möglichst viele Details achtet.</a:t>
            </a:r>
          </a:p>
          <a:p>
            <a:pPr marL="342900" indent="-342900">
              <a:buClr>
                <a:srgbClr val="333333"/>
              </a:buClr>
              <a:buFont typeface="WingDings"/>
              <a:buChar char=""/>
            </a:pPr>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30</a:t>
            </a:fld>
            <a:endParaRPr lang="de-DE">
              <a:solidFill>
                <a:srgbClr val="000000"/>
              </a:solidFill>
              <a:latin typeface="Calibri Light"/>
            </a:endParaRPr>
          </a:p>
        </p:txBody>
      </p:sp>
      <p:sp>
        <p:nvSpPr>
          <p:cNvPr id="5" name="Textfeld 4"/>
          <p:cNvSpPr txBox="1"/>
          <p:nvPr/>
        </p:nvSpPr>
        <p:spPr>
          <a:xfrm>
            <a:off x="411480" y="5732481"/>
            <a:ext cx="11154712" cy="769441"/>
          </a:xfrm>
          <a:prstGeom prst="rect">
            <a:avLst/>
          </a:prstGeom>
          <a:noFill/>
        </p:spPr>
        <p:txBody>
          <a:bodyPr wrap="square" rtlCol="0">
            <a:spAutoFit/>
          </a:bodyPr>
          <a:lstStyle/>
          <a:p>
            <a:pPr>
              <a:buNone/>
            </a:pPr>
            <a:r>
              <a:rPr lang="de-DE" sz="2200" dirty="0">
                <a:solidFill>
                  <a:srgbClr val="004992"/>
                </a:solidFill>
                <a:latin typeface="Calibri Light"/>
              </a:rPr>
              <a:t>Grübelgedanken sind nicht deshalb hartnäckig, weil sie wahr sind, sondern, weil Sie ständig an sie denken und Ihnen die Gedanken Angst machen. </a:t>
            </a:r>
          </a:p>
        </p:txBody>
      </p:sp>
      <p:pic>
        <p:nvPicPr>
          <p:cNvPr id="4" name="Grafik 3"/>
          <p:cNvPicPr>
            <a:picLocks noChangeAspect="1"/>
          </p:cNvPicPr>
          <p:nvPr/>
        </p:nvPicPr>
        <p:blipFill>
          <a:blip r:embed="rId3"/>
          <a:stretch>
            <a:fillRect/>
          </a:stretch>
        </p:blipFill>
        <p:spPr>
          <a:xfrm>
            <a:off x="6263640" y="2203704"/>
            <a:ext cx="5303520" cy="353568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Anti-Grübel Übung 2: </a:t>
            </a:r>
            <a:br>
              <a:rPr lang="de-DE" sz="3600" dirty="0">
                <a:latin typeface="Calibri Light"/>
              </a:rPr>
            </a:br>
            <a:r>
              <a:rPr lang="de-DE" sz="3600" dirty="0">
                <a:latin typeface="Calibri Light"/>
              </a:rPr>
              <a:t>Die Gedanken „davon ziehen lassen“</a:t>
            </a: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Schließen Sie Ihre Augen.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Welcher unangenehme Gedanke ist gerade am aufdringlichsten?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Lassen Sie ihn – ganz ohne Bewertung </a:t>
            </a:r>
            <a:r>
              <a:rPr lang="de-DE" sz="2400">
                <a:solidFill>
                  <a:srgbClr val="333333"/>
                </a:solidFill>
                <a:latin typeface="Calibri Light"/>
                <a:ea typeface="Verdana" pitchFamily="34" charset="0"/>
                <a:cs typeface="Verdana" pitchFamily="34" charset="0"/>
              </a:rPr>
              <a:t>– wie auf </a:t>
            </a:r>
            <a:r>
              <a:rPr lang="de-DE" sz="2400" dirty="0">
                <a:solidFill>
                  <a:srgbClr val="333333"/>
                </a:solidFill>
                <a:latin typeface="Calibri Light"/>
                <a:ea typeface="Verdana" pitchFamily="34" charset="0"/>
                <a:cs typeface="Verdana" pitchFamily="34" charset="0"/>
              </a:rPr>
              <a:t>einer Wolke davon ziehen!</a:t>
            </a: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31</a:t>
            </a:fld>
            <a:endParaRPr lang="de-DE">
              <a:solidFill>
                <a:srgbClr val="000000"/>
              </a:solidFill>
              <a:latin typeface="Calibri Light"/>
            </a:endParaRPr>
          </a:p>
        </p:txBody>
      </p:sp>
      <p:pic>
        <p:nvPicPr>
          <p:cNvPr id="2050" name="Picture 2" descr="Feld, Wolken, Himmel, Erde, Horizont, Pflügen, Bewölk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3640" y="2203705"/>
            <a:ext cx="5303520" cy="35467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Hausaufgaben</a:t>
            </a:r>
            <a:endParaRPr lang="de-DE" sz="3600" dirty="0">
              <a:latin typeface="Calibri Light"/>
            </a:endParaRPr>
          </a:p>
        </p:txBody>
      </p:sp>
      <p:sp>
        <p:nvSpPr>
          <p:cNvPr id="8" name="Inhaltsplatzhalter 2">
            <a:extLst>
              <a:ext uri="{FF2B5EF4-FFF2-40B4-BE49-F238E27FC236}">
                <a16:creationId xmlns:a16="http://schemas.microsoft.com/office/drawing/2014/main" id="{B0A75AD3-E7E0-4400-97B4-449759379EF9}"/>
              </a:ext>
            </a:extLst>
          </p:cNvPr>
          <p:cNvSpPr>
            <a:spLocks noGrp="1"/>
          </p:cNvSpPr>
          <p:nvPr>
            <p:ph idx="1"/>
          </p:nvPr>
        </p:nvSpPr>
        <p:spPr>
          <a:xfrm>
            <a:off x="411480" y="1931850"/>
            <a:ext cx="5669280" cy="4248000"/>
          </a:xfrm>
        </p:spPr>
        <p:txBody>
          <a:bodyPr/>
          <a:lstStyle/>
          <a:p>
            <a:pPr>
              <a:buClr>
                <a:srgbClr val="333333"/>
              </a:buClr>
            </a:pPr>
            <a:r>
              <a:rPr lang="de-DE" sz="2400" dirty="0">
                <a:solidFill>
                  <a:srgbClr val="333333"/>
                </a:solidFill>
                <a:latin typeface="Calibri Light"/>
                <a:ea typeface="Verdana" panose="020B0604030504040204" pitchFamily="34" charset="0"/>
                <a:cs typeface="Verdana" panose="020B0604030504040204" pitchFamily="34" charset="0"/>
              </a:rPr>
              <a:t>Lachen schenken macht glücklich! Versuchen Sie doch einmal, anderen Menschen (auf der Straße, bei der Arbeit…) ein Lächeln zu schenken – auch, wenn Ihnen eigentlich gar nicht danach ist. </a:t>
            </a:r>
            <a:br>
              <a:rPr lang="de-DE" sz="2400" dirty="0">
                <a:solidFill>
                  <a:srgbClr val="333333"/>
                </a:solidFill>
                <a:latin typeface="Calibri Light"/>
                <a:ea typeface="Verdana" panose="020B0604030504040204" pitchFamily="34" charset="0"/>
                <a:cs typeface="Verdana" panose="020B0604030504040204" pitchFamily="34" charset="0"/>
              </a:rPr>
            </a:br>
            <a:br>
              <a:rPr lang="de-DE" sz="2400" dirty="0">
                <a:solidFill>
                  <a:srgbClr val="333333"/>
                </a:solidFill>
                <a:latin typeface="Calibri Light"/>
                <a:ea typeface="Verdana" panose="020B0604030504040204" pitchFamily="34" charset="0"/>
                <a:cs typeface="Verdana" panose="020B0604030504040204" pitchFamily="34" charset="0"/>
              </a:rPr>
            </a:br>
            <a:r>
              <a:rPr lang="de-DE" sz="2400" dirty="0">
                <a:solidFill>
                  <a:srgbClr val="333333"/>
                </a:solidFill>
                <a:latin typeface="Calibri Light"/>
                <a:ea typeface="Verdana" panose="020B0604030504040204" pitchFamily="34" charset="0"/>
                <a:cs typeface="Verdana" panose="020B0604030504040204" pitchFamily="34" charset="0"/>
              </a:rPr>
              <a:t>Sie werden feststellen, dass einige Menschen ebenfalls lächeln. Grund dafür, weshalb Lachen ansteckend sein kann, sind sogenannte </a:t>
            </a:r>
            <a:r>
              <a:rPr lang="de-DE" sz="2400" i="1" dirty="0">
                <a:solidFill>
                  <a:srgbClr val="333333"/>
                </a:solidFill>
                <a:latin typeface="Calibri Light"/>
                <a:ea typeface="Verdana" panose="020B0604030504040204" pitchFamily="34" charset="0"/>
                <a:cs typeface="Verdana" panose="020B0604030504040204" pitchFamily="34" charset="0"/>
              </a:rPr>
              <a:t>Spiegelneurone in Ihrem Gehirn</a:t>
            </a:r>
            <a:r>
              <a:rPr lang="de-DE" sz="2400" dirty="0">
                <a:solidFill>
                  <a:srgbClr val="333333"/>
                </a:solidFill>
                <a:latin typeface="Calibri Light"/>
                <a:ea typeface="Verdana" panose="020B0604030504040204" pitchFamily="34" charset="0"/>
                <a:cs typeface="Verdana" panose="020B0604030504040204" pitchFamily="34" charset="0"/>
              </a:rPr>
              <a:t>! Nicht jeder wird das Lachen erwidern. Auch das ist okay. </a:t>
            </a: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32</a:t>
            </a:fld>
            <a:endParaRPr lang="de-DE">
              <a:solidFill>
                <a:srgbClr val="000000"/>
              </a:solidFill>
              <a:latin typeface="Calibri Light"/>
            </a:endParaRPr>
          </a:p>
        </p:txBody>
      </p:sp>
      <p:pic>
        <p:nvPicPr>
          <p:cNvPr id="7" name="Grafik 6"/>
          <p:cNvPicPr>
            <a:picLocks noChangeAspect="1"/>
          </p:cNvPicPr>
          <p:nvPr/>
        </p:nvPicPr>
        <p:blipFill>
          <a:blip r:embed="rId3"/>
          <a:stretch>
            <a:fillRect/>
          </a:stretch>
        </p:blipFill>
        <p:spPr>
          <a:xfrm>
            <a:off x="6263640" y="1931850"/>
            <a:ext cx="5303520" cy="3535680"/>
          </a:xfrm>
          <a:prstGeom prst="rect">
            <a:avLst/>
          </a:prstGeom>
        </p:spPr>
      </p:pic>
    </p:spTree>
    <p:extLst>
      <p:ext uri="{BB962C8B-B14F-4D97-AF65-F5344CB8AC3E}">
        <p14:creationId xmlns:p14="http://schemas.microsoft.com/office/powerpoint/2010/main" val="3133771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Lachen ist ansteckend – die Rolle der Spiegelneurone</a:t>
            </a:r>
            <a:endParaRPr lang="de-DE" sz="3600" dirty="0">
              <a:latin typeface="Calibri Light"/>
            </a:endParaRPr>
          </a:p>
        </p:txBody>
      </p:sp>
      <p:sp>
        <p:nvSpPr>
          <p:cNvPr id="9" name="Content Placeholder 8"/>
          <p:cNvSpPr>
            <a:spLocks noGrp="1"/>
          </p:cNvSpPr>
          <p:nvPr>
            <p:ph idx="1"/>
          </p:nvPr>
        </p:nvSpPr>
        <p:spPr/>
        <p:txBody>
          <a:bodyPr/>
          <a:lstStyle/>
          <a:p>
            <a:pPr lvl="0" defTabSz="914400"/>
            <a:r>
              <a:rPr lang="de-DE" sz="2400" dirty="0">
                <a:solidFill>
                  <a:srgbClr val="004992"/>
                </a:solidFill>
                <a:latin typeface="Calibri Light"/>
                <a:ea typeface="Verdana" panose="020B0604030504040204" pitchFamily="34" charset="0"/>
                <a:cs typeface="Verdana" panose="020B0604030504040204" pitchFamily="34" charset="0"/>
              </a:rPr>
              <a:t>Wie funktionieren Spiegelneurone? (Rizzolatti &amp; Sinigaglia, 2007)</a:t>
            </a:r>
          </a:p>
          <a:p>
            <a:pPr marL="342900" lvl="0" indent="-342900" defTabSz="9144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Spiegelneurone sind bestimmte Nervenzellen im Gehirn, die schon bei bloßer Beobachtung von Gefühlen bzw. Handlungen anderer Menschen (z.B. Müdigkeit, Fröhlichkeit, Gähnen, Lachen …) Signale aussenden und einen selbst das Gleiche empfinden oder sogar ausführen lassen!</a:t>
            </a:r>
          </a:p>
          <a:p>
            <a:pPr marL="342900" lvl="0" indent="-342900" defTabSz="9144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Wenn Sie also eine lachende, fröhliche Person beobachten, ist es sehr wahrscheinlich, dass auch Sie lachen und fröhlich sind – und umgekehrt! Diese Ansteckungseffekte </a:t>
            </a:r>
            <a:r>
              <a:rPr lang="de-DE" sz="2400">
                <a:solidFill>
                  <a:srgbClr val="333333"/>
                </a:solidFill>
                <a:latin typeface="Calibri Light"/>
                <a:ea typeface="Verdana" panose="020B0604030504040204" pitchFamily="34" charset="0"/>
                <a:cs typeface="Verdana" panose="020B0604030504040204" pitchFamily="34" charset="0"/>
              </a:rPr>
              <a:t>klappen besonders </a:t>
            </a:r>
            <a:r>
              <a:rPr lang="de-DE" sz="2400" dirty="0">
                <a:solidFill>
                  <a:srgbClr val="333333"/>
                </a:solidFill>
                <a:latin typeface="Calibri Light"/>
                <a:ea typeface="Verdana" panose="020B0604030504040204" pitchFamily="34" charset="0"/>
                <a:cs typeface="Verdana" panose="020B0604030504040204" pitchFamily="34" charset="0"/>
              </a:rPr>
              <a:t>gut mit </a:t>
            </a:r>
            <a:r>
              <a:rPr lang="de-DE" sz="2400">
                <a:solidFill>
                  <a:srgbClr val="333333"/>
                </a:solidFill>
                <a:latin typeface="Calibri Light"/>
                <a:ea typeface="Verdana" panose="020B0604030504040204" pitchFamily="34" charset="0"/>
                <a:cs typeface="Verdana" panose="020B0604030504040204" pitchFamily="34" charset="0"/>
              </a:rPr>
              <a:t>dem Gähnen.</a:t>
            </a:r>
            <a:endParaRPr lang="de-DE" sz="2400"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buClr>
                <a:srgbClr val="333333"/>
              </a:buClr>
              <a:buFont typeface="WingDings"/>
              <a:buChar char=""/>
            </a:pPr>
            <a:endParaRPr lang="de-DE" sz="2400" dirty="0">
              <a:solidFill>
                <a:srgbClr val="333333"/>
              </a:solidFill>
              <a:latin typeface="Calibri Light"/>
              <a:ea typeface="Verdana" panose="020B0604030504040204" pitchFamily="34" charset="0"/>
              <a:cs typeface="Verdana" panose="020B0604030504040204" pitchFamily="34" charset="0"/>
            </a:endParaRPr>
          </a:p>
          <a:p>
            <a:pPr lvl="0" defTabSz="914400"/>
            <a:endParaRPr 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33</a:t>
            </a:fld>
            <a:endParaRPr lang="de-DE">
              <a:solidFill>
                <a:srgbClr val="000000"/>
              </a:solidFill>
              <a:latin typeface="Calibri Light"/>
            </a:endParaRPr>
          </a:p>
        </p:txBody>
      </p:sp>
      <p:sp>
        <p:nvSpPr>
          <p:cNvPr id="4" name="Textfeld 3"/>
          <p:cNvSpPr txBox="1"/>
          <p:nvPr/>
        </p:nvSpPr>
        <p:spPr>
          <a:xfrm>
            <a:off x="408955" y="6543675"/>
            <a:ext cx="11376000" cy="246221"/>
          </a:xfrm>
          <a:prstGeom prst="rect">
            <a:avLst/>
          </a:prstGeom>
          <a:noFill/>
        </p:spPr>
        <p:txBody>
          <a:bodyPr wrap="square" rtlCol="0">
            <a:spAutoFit/>
          </a:bodyPr>
          <a:lstStyle/>
          <a:p>
            <a:r>
              <a:rPr lang="de-DE" sz="1000" dirty="0" err="1">
                <a:latin typeface="Calibri Light"/>
                <a:ea typeface="Verdana" panose="020B0604030504040204" pitchFamily="34" charset="0"/>
                <a:cs typeface="Verdana" panose="020B0604030504040204" pitchFamily="34" charset="0"/>
              </a:rPr>
              <a:t>Rizzolatti</a:t>
            </a:r>
            <a:r>
              <a:rPr lang="de-DE" sz="1000" dirty="0">
                <a:latin typeface="Calibri Light"/>
                <a:ea typeface="Verdana" panose="020B0604030504040204" pitchFamily="34" charset="0"/>
                <a:cs typeface="Verdana" panose="020B0604030504040204" pitchFamily="34" charset="0"/>
              </a:rPr>
              <a:t>, G. &amp; </a:t>
            </a:r>
            <a:r>
              <a:rPr lang="de-DE" sz="1000" dirty="0" err="1">
                <a:latin typeface="Calibri Light"/>
                <a:ea typeface="Verdana" panose="020B0604030504040204" pitchFamily="34" charset="0"/>
                <a:cs typeface="Verdana" panose="020B0604030504040204" pitchFamily="34" charset="0"/>
              </a:rPr>
              <a:t>Sinigaglia</a:t>
            </a:r>
            <a:r>
              <a:rPr lang="de-DE" sz="1000" dirty="0">
                <a:latin typeface="Calibri Light"/>
                <a:ea typeface="Verdana" panose="020B0604030504040204" pitchFamily="34" charset="0"/>
                <a:cs typeface="Verdana" panose="020B0604030504040204" pitchFamily="34" charset="0"/>
              </a:rPr>
              <a:t>, C. (2007). </a:t>
            </a:r>
            <a:r>
              <a:rPr lang="de-DE" sz="1000" dirty="0" err="1">
                <a:latin typeface="Calibri Light"/>
                <a:ea typeface="Verdana" panose="020B0604030504040204" pitchFamily="34" charset="0"/>
                <a:cs typeface="Verdana" panose="020B0604030504040204" pitchFamily="34" charset="0"/>
              </a:rPr>
              <a:t>Mirror</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neurons</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and</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motor</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intentionality</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Functional</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Neurology</a:t>
            </a:r>
            <a:r>
              <a:rPr lang="de-DE" sz="1000" dirty="0">
                <a:latin typeface="Calibri Light"/>
                <a:ea typeface="Verdana" panose="020B0604030504040204" pitchFamily="34" charset="0"/>
                <a:cs typeface="Verdana" panose="020B0604030504040204" pitchFamily="34" charset="0"/>
              </a:rPr>
              <a:t>, 22 (4), 205-210.</a:t>
            </a:r>
          </a:p>
        </p:txBody>
      </p:sp>
    </p:spTree>
    <p:extLst>
      <p:ext uri="{BB962C8B-B14F-4D97-AF65-F5344CB8AC3E}">
        <p14:creationId xmlns:p14="http://schemas.microsoft.com/office/powerpoint/2010/main" val="2890248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p>
        </p:txBody>
      </p:sp>
      <p:sp>
        <p:nvSpPr>
          <p:cNvPr id="3" name="Inhaltsplatzhalter 2"/>
          <p:cNvSpPr>
            <a:spLocks noGrp="1"/>
          </p:cNvSpPr>
          <p:nvPr>
            <p:ph idx="1"/>
          </p:nvPr>
        </p:nvSpPr>
        <p:spPr/>
        <p:txBody>
          <a:bodyPr/>
          <a:lstStyle/>
          <a:p>
            <a:r>
              <a:rPr lang="de-DE" sz="2400" b="1" dirty="0">
                <a:solidFill>
                  <a:srgbClr val="333333"/>
                </a:solidFill>
                <a:latin typeface="Calibri Light"/>
                <a:ea typeface="Verdana" panose="020B0604030504040204" pitchFamily="34" charset="0"/>
                <a:cs typeface="Verdana" panose="020B0604030504040204" pitchFamily="34" charset="0"/>
              </a:rPr>
              <a:t>Lernziele:</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Selbstwert ist der Wert, den wir uns selbst zuschreiben.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Versuchen Sie, Ihre Stärken in unterschiedlichen Lebensbereichen bewusster zu berücksichtigen und Ihren Selbstwert mit den eben besprochenen Strategien zu stärken (sichtbare und nicht sichtbare Merkmale!).</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Begeben Sie sich auf die Suche nach verborgenen Stärken – z.B. indem Sie Ihre Freunde befragen oder ein „Freude-Tagebuch“ führen.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Vergegenwärtigen Sie sich die schönen Dinge des Tages!</a:t>
            </a: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34</a:t>
            </a:fld>
            <a:endParaRPr lang="de-DE">
              <a:solidFill>
                <a:srgbClr val="000000"/>
              </a:solidFill>
              <a:latin typeface="Calibri Light"/>
            </a:endParaRPr>
          </a:p>
        </p:txBody>
      </p:sp>
    </p:spTree>
    <p:extLst>
      <p:ext uri="{BB962C8B-B14F-4D97-AF65-F5344CB8AC3E}">
        <p14:creationId xmlns:p14="http://schemas.microsoft.com/office/powerpoint/2010/main" val="11698117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p>
        </p:txBody>
      </p:sp>
      <p:sp>
        <p:nvSpPr>
          <p:cNvPr id="9" name="Inhaltsplatzhalter 2">
            <a:extLst>
              <a:ext uri="{FF2B5EF4-FFF2-40B4-BE49-F238E27FC236}">
                <a16:creationId xmlns:a16="http://schemas.microsoft.com/office/drawing/2014/main" id="{EB17E8B4-8F94-4D3E-BFA6-F70326E169B5}"/>
              </a:ext>
            </a:extLst>
          </p:cNvPr>
          <p:cNvSpPr>
            <a:spLocks noGrp="1"/>
          </p:cNvSpPr>
          <p:nvPr>
            <p:ph idx="1"/>
          </p:nvPr>
        </p:nvSpPr>
        <p:spPr/>
        <p:txBody>
          <a:bodyPr/>
          <a:lstStyle/>
          <a:p>
            <a:pPr marL="0" indent="0">
              <a:lnSpc>
                <a:spcPct val="100000"/>
              </a:lnSpc>
              <a:spcBef>
                <a:spcPts val="1200"/>
              </a:spcBef>
              <a:buNone/>
            </a:pPr>
            <a:r>
              <a:rPr lang="de-DE" sz="2000" dirty="0">
                <a:solidFill>
                  <a:srgbClr val="333333"/>
                </a:solidFill>
                <a:latin typeface="Calibri Light"/>
                <a:ea typeface="Verdana" panose="020B0604030504040204" pitchFamily="34" charset="0"/>
              </a:rPr>
              <a:t>Viele (aber nicht alle!) Menschen mit Psychose haben ein geringes Selbstwertgefühl und weisen negative Denkmuster auf (z.B. Neigung zum Grübeln), die das niedrige Selbstwertgefühl weiter sinken lassen können.</a:t>
            </a:r>
            <a:endParaRPr lang="de-DE" sz="2000" dirty="0">
              <a:solidFill>
                <a:srgbClr val="333333"/>
              </a:solidFill>
              <a:latin typeface="Calibri Light"/>
              <a:ea typeface="Verdana" pitchFamily="34" charset="0"/>
              <a:cs typeface="Verdana" pitchFamily="34" charset="0"/>
            </a:endParaRPr>
          </a:p>
          <a:p>
            <a:pPr lvl="0">
              <a:lnSpc>
                <a:spcPct val="100000"/>
              </a:lnSpc>
              <a:spcBef>
                <a:spcPts val="1200"/>
              </a:spcBef>
              <a:buNone/>
            </a:pPr>
            <a:r>
              <a:rPr lang="de-DE" sz="2000" dirty="0">
                <a:solidFill>
                  <a:srgbClr val="333333"/>
                </a:solidFill>
                <a:latin typeface="Calibri Light"/>
                <a:ea typeface="Verdana" pitchFamily="34" charset="0"/>
                <a:cs typeface="Verdana" pitchFamily="34" charset="0"/>
              </a:rPr>
              <a:t> </a:t>
            </a:r>
          </a:p>
          <a:p>
            <a:pPr>
              <a:lnSpc>
                <a:spcPct val="100000"/>
              </a:lnSpc>
              <a:spcBef>
                <a:spcPts val="1200"/>
              </a:spcBef>
            </a:pPr>
            <a:endParaRPr lang="de-DE"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35</a:t>
            </a:fld>
            <a:endParaRPr lang="de-DE">
              <a:solidFill>
                <a:srgbClr val="000000"/>
              </a:solidFill>
              <a:latin typeface="Calibri Light"/>
            </a:endParaRPr>
          </a:p>
        </p:txBody>
      </p:sp>
    </p:spTree>
    <p:extLst>
      <p:ext uri="{BB962C8B-B14F-4D97-AF65-F5344CB8AC3E}">
        <p14:creationId xmlns:p14="http://schemas.microsoft.com/office/powerpoint/2010/main" val="3890486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p>
        </p:txBody>
      </p:sp>
      <p:sp>
        <p:nvSpPr>
          <p:cNvPr id="3" name="Inhaltsplatzhalter 2"/>
          <p:cNvSpPr>
            <a:spLocks noGrp="1"/>
          </p:cNvSpPr>
          <p:nvPr>
            <p:ph idx="1"/>
          </p:nvPr>
        </p:nvSpPr>
        <p:spPr/>
        <p:txBody>
          <a:bodyPr/>
          <a:lstStyle/>
          <a:p>
            <a:pPr>
              <a:lnSpc>
                <a:spcPct val="100000"/>
              </a:lnSpc>
              <a:spcBef>
                <a:spcPts val="1200"/>
              </a:spcBef>
            </a:pPr>
            <a:r>
              <a:rPr lang="de-DE" sz="2000" dirty="0">
                <a:solidFill>
                  <a:srgbClr val="333333"/>
                </a:solidFill>
                <a:latin typeface="Calibri Light"/>
                <a:ea typeface="Verdana" panose="020B0604030504040204" pitchFamily="34" charset="0"/>
              </a:rPr>
              <a:t>Viele (aber nicht alle!) Menschen mit Psychose haben ein geringes Selbstwertgefühl und weisen negative Denkmuster auf (z.B. Neigung zum Grübeln), die das niedrige Selbstwertgefühl weiter sinken lassen können.</a:t>
            </a:r>
          </a:p>
          <a:p>
            <a:pPr>
              <a:lnSpc>
                <a:spcPct val="100000"/>
              </a:lnSpc>
              <a:spcBef>
                <a:spcPts val="1200"/>
              </a:spcBef>
            </a:pPr>
            <a:r>
              <a:rPr lang="de-DE" dirty="0">
                <a:solidFill>
                  <a:srgbClr val="004992"/>
                </a:solidFill>
                <a:latin typeface="Calibri Light"/>
                <a:ea typeface="Verdana" panose="020B0604030504040204" pitchFamily="34" charset="0"/>
                <a:cs typeface="Verdana" panose="020B0604030504040204" pitchFamily="34" charset="0"/>
              </a:rPr>
              <a:t>Beispiel: </a:t>
            </a:r>
            <a:r>
              <a:rPr lang="de-DE" dirty="0">
                <a:solidFill>
                  <a:srgbClr val="333333"/>
                </a:solidFill>
                <a:latin typeface="Calibri Light"/>
                <a:ea typeface="Verdana" panose="020B0604030504040204" pitchFamily="34" charset="0"/>
                <a:cs typeface="Verdana" panose="020B0604030504040204" pitchFamily="34" charset="0"/>
              </a:rPr>
              <a:t>Emma fällt durch die praktische Führerscheinprüfung. </a:t>
            </a:r>
          </a:p>
          <a:p>
            <a:pPr lvl="0">
              <a:lnSpc>
                <a:spcPct val="100000"/>
              </a:lnSpc>
              <a:spcBef>
                <a:spcPts val="1200"/>
              </a:spcBef>
            </a:pPr>
            <a:r>
              <a:rPr lang="de-DE" dirty="0">
                <a:solidFill>
                  <a:srgbClr val="004992"/>
                </a:solidFill>
                <a:latin typeface="Calibri Light"/>
                <a:ea typeface="Verdana" panose="020B0604030504040204" pitchFamily="34" charset="0"/>
                <a:cs typeface="Verdana" panose="020B0604030504040204" pitchFamily="34" charset="0"/>
              </a:rPr>
              <a:t>Bewertung: </a:t>
            </a:r>
            <a:r>
              <a:rPr lang="de-DE" dirty="0">
                <a:solidFill>
                  <a:srgbClr val="333333"/>
                </a:solidFill>
                <a:latin typeface="Calibri Light"/>
                <a:ea typeface="Verdana" panose="020B0604030504040204" pitchFamily="34" charset="0"/>
                <a:cs typeface="Verdana" panose="020B0604030504040204" pitchFamily="34" charset="0"/>
              </a:rPr>
              <a:t>Sie ist enttäuscht von sich selbst und bezweifelt zunächst, dass sie jemals die Führerscheinprüfung bestehen wird. Schließlich wertet sie sich auch als ganze Person ab und fühlt sich „ganz klein mit Hut“. Sie fragt sich, ob sie je eine Prüfung bestehen wird oder ihr ganzes Leben unter ihren Möglichkeiten bleibt. </a:t>
            </a:r>
          </a:p>
          <a:p>
            <a:pPr lvl="0">
              <a:lnSpc>
                <a:spcPct val="100000"/>
              </a:lnSpc>
              <a:spcBef>
                <a:spcPts val="1200"/>
              </a:spcBef>
            </a:pPr>
            <a:r>
              <a:rPr lang="de-DE" dirty="0">
                <a:solidFill>
                  <a:srgbClr val="004992"/>
                </a:solidFill>
                <a:latin typeface="Calibri Light"/>
                <a:ea typeface="Verdana" panose="020B0604030504040204" pitchFamily="34" charset="0"/>
                <a:cs typeface="Verdana" panose="020B0604030504040204" pitchFamily="34" charset="0"/>
              </a:rPr>
              <a:t>Aber: </a:t>
            </a:r>
            <a:r>
              <a:rPr lang="de-DE" dirty="0">
                <a:solidFill>
                  <a:srgbClr val="333333"/>
                </a:solidFill>
                <a:latin typeface="Calibri Light"/>
                <a:ea typeface="Verdana" panose="020B0604030504040204" pitchFamily="34" charset="0"/>
                <a:cs typeface="Verdana" panose="020B0604030504040204" pitchFamily="34" charset="0"/>
              </a:rPr>
              <a:t>Emmas bester Freund kann sie in den folgenden Tagen wieder etwas aufbauen, indem er ihr ins Gedächtnis ruft, dass sie sonst oft von ihrem Fahrlehrer gelobt worden sei. Außerdem sei sie vor Antritt der Prüfung sehr aufgeregt gewesen und die Durchfallquote bei der ersten Prüfung ist stets recht hoch. Sie überlegen gemeinsam, wie Emma ihre Aufregung besser in den Griff bekommen kann. Dazu ist aber auch wichtig, dass sie sich ihrer sonstigen Fahrerfolge bewusst ist und sich andere Stärken (z.B. bei der Arbeit) vor Augen hält. Die Fahrprüfung ist wichtig, aber sagt nichts über Emma als Person im Ganzen aus. </a:t>
            </a:r>
          </a:p>
          <a:p>
            <a:pPr>
              <a:lnSpc>
                <a:spcPct val="100000"/>
              </a:lnSpc>
              <a:spcBef>
                <a:spcPts val="1200"/>
              </a:spcBef>
            </a:pPr>
            <a:r>
              <a:rPr lang="de-DE" sz="2000" dirty="0">
                <a:solidFill>
                  <a:srgbClr val="004992"/>
                </a:solidFill>
                <a:latin typeface="Calibri Light"/>
                <a:ea typeface="Verdana" panose="020B0604030504040204" pitchFamily="34" charset="0"/>
                <a:cs typeface="Verdana" panose="020B0604030504040204" pitchFamily="34" charset="0"/>
              </a:rPr>
              <a:t>Wichtig: </a:t>
            </a:r>
            <a:r>
              <a:rPr lang="de-DE" sz="2000" dirty="0">
                <a:solidFill>
                  <a:srgbClr val="004992"/>
                </a:solidFill>
                <a:latin typeface="Calibri Light"/>
                <a:ea typeface="Verdana" panose="020B0604030504040204" pitchFamily="34" charset="0"/>
              </a:rPr>
              <a:t>Auch bei Misserfolgen sollte man seine Stärken und die Dinge, die gut im Leben laufen, nicht aus dem Blick verlieren.</a:t>
            </a:r>
          </a:p>
          <a:p>
            <a:pPr lvl="0">
              <a:lnSpc>
                <a:spcPct val="100000"/>
              </a:lnSpc>
              <a:spcBef>
                <a:spcPts val="1200"/>
              </a:spcBef>
            </a:pPr>
            <a:r>
              <a:rPr lang="de-DE" sz="2000" dirty="0">
                <a:solidFill>
                  <a:srgbClr val="333333"/>
                </a:solidFill>
                <a:latin typeface="Calibri Light"/>
                <a:ea typeface="Verdana" pitchFamily="34" charset="0"/>
                <a:cs typeface="Verdana" pitchFamily="34" charset="0"/>
              </a:rPr>
              <a:t> </a:t>
            </a:r>
          </a:p>
          <a:p>
            <a:pPr>
              <a:lnSpc>
                <a:spcPct val="100000"/>
              </a:lnSpc>
              <a:spcBef>
                <a:spcPts val="1200"/>
              </a:spcBef>
            </a:pPr>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36</a:t>
            </a:fld>
            <a:endParaRPr lang="de-DE">
              <a:solidFill>
                <a:srgbClr val="000000"/>
              </a:solidFill>
              <a:latin typeface="Calibri Light"/>
            </a:endParaRPr>
          </a:p>
        </p:txBody>
      </p:sp>
    </p:spTree>
    <p:extLst>
      <p:ext uri="{BB962C8B-B14F-4D97-AF65-F5344CB8AC3E}">
        <p14:creationId xmlns:p14="http://schemas.microsoft.com/office/powerpoint/2010/main" val="28378794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9 - Selbstwert</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37</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21456235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164809604"/>
              </p:ext>
            </p:extLst>
          </p:nvPr>
        </p:nvGraphicFramePr>
        <p:xfrm>
          <a:off x="408954" y="2011680"/>
          <a:ext cx="11375999" cy="444381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Werner22Brigitte</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Wolf </a:t>
                      </a:r>
                      <a:r>
                        <a:rPr lang="en-US" sz="1000" dirty="0" err="1">
                          <a:solidFill>
                            <a:srgbClr val="333333"/>
                          </a:solidFill>
                          <a:effectLst/>
                          <a:latin typeface="Calibri Light"/>
                          <a:ea typeface="Verdana" panose="020B0604030504040204" pitchFamily="34" charset="0"/>
                          <a:cs typeface="Verdana" panose="020B0604030504040204" pitchFamily="34" charset="0"/>
                        </a:rPr>
                        <a:t>Raubtier</a:t>
                      </a:r>
                      <a:r>
                        <a:rPr lang="en-US" sz="1000" dirty="0">
                          <a:solidFill>
                            <a:srgbClr val="333333"/>
                          </a:solidFill>
                          <a:effectLst/>
                          <a:latin typeface="Calibri Light"/>
                          <a:ea typeface="Verdana" panose="020B0604030504040204" pitchFamily="34" charset="0"/>
                          <a:cs typeface="Verdana" panose="020B0604030504040204" pitchFamily="34" charset="0"/>
                        </a:rPr>
                        <a:t> Canidae </a:t>
                      </a:r>
                      <a:r>
                        <a:rPr lang="en-US" sz="1000" dirty="0" err="1">
                          <a:solidFill>
                            <a:srgbClr val="333333"/>
                          </a:solidFill>
                          <a:effectLst/>
                          <a:latin typeface="Calibri Light"/>
                          <a:ea typeface="Verdana" panose="020B0604030504040204" pitchFamily="34" charset="0"/>
                          <a:cs typeface="Verdana" panose="020B0604030504040204" pitchFamily="34" charset="0"/>
                        </a:rPr>
                        <a:t>Canis</a:t>
                      </a:r>
                      <a:r>
                        <a:rPr lang="en-US" sz="1000" dirty="0">
                          <a:solidFill>
                            <a:srgbClr val="333333"/>
                          </a:solidFill>
                          <a:effectLst/>
                          <a:latin typeface="Calibri Light"/>
                          <a:ea typeface="Verdana" panose="020B0604030504040204" pitchFamily="34" charset="0"/>
                          <a:cs typeface="Verdana" panose="020B0604030504040204" pitchFamily="34" charset="0"/>
                        </a:rPr>
                        <a:t> Lupus </a:t>
                      </a:r>
                      <a:r>
                        <a:rPr lang="en-US" sz="1000" dirty="0" err="1">
                          <a:solidFill>
                            <a:srgbClr val="333333"/>
                          </a:solidFill>
                          <a:effectLst/>
                          <a:latin typeface="Calibri Light"/>
                          <a:ea typeface="Verdana" panose="020B0604030504040204" pitchFamily="34" charset="0"/>
                          <a:cs typeface="Verdana" panose="020B0604030504040204" pitchFamily="34" charset="0"/>
                        </a:rPr>
                        <a:t>Jäger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wolf and dog/Wolf und Hund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Pramit_marattha</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Alter Mann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Porträt</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Gehirn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Großvater</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Bunter Mann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Mann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Man with coloured brain/Mann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buntem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Gehirn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Free-Photos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Calibri Light"/>
                          <a:ea typeface="Verdana" panose="020B0604030504040204" pitchFamily="34" charset="0"/>
                          <a:cs typeface="Verdana" panose="020B0604030504040204" pitchFamily="34" charset="0"/>
                        </a:rPr>
                        <a:t>Metapher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Girl on the ground/</a:t>
                      </a:r>
                      <a:r>
                        <a:rPr kumimoji="0" lang="en-GB" sz="1000" b="0" i="0" u="none" strike="noStrike" cap="none" normalizeH="0" baseline="0" dirty="0" err="1">
                          <a:ln>
                            <a:noFill/>
                          </a:ln>
                          <a:solidFill>
                            <a:srgbClr val="333333"/>
                          </a:solidFill>
                          <a:effectLst/>
                          <a:latin typeface="Calibri Light"/>
                          <a:cs typeface="Times New Roman" pitchFamily="18" charset="0"/>
                        </a:rPr>
                        <a:t>Mädchen</a:t>
                      </a:r>
                      <a:r>
                        <a:rPr kumimoji="0" lang="en-GB" sz="1000" b="0" i="0" u="none" strike="noStrike" cap="none" normalizeH="0" baseline="0" dirty="0">
                          <a:ln>
                            <a:noFill/>
                          </a:ln>
                          <a:solidFill>
                            <a:srgbClr val="333333"/>
                          </a:solidFill>
                          <a:effectLst/>
                          <a:latin typeface="Calibri Light"/>
                          <a:cs typeface="Times New Roman" pitchFamily="18" charset="0"/>
                        </a:rPr>
                        <a:t> am Boden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Geralt</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Hände</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Anzug</a:t>
                      </a:r>
                      <a:r>
                        <a:rPr lang="en-US" sz="1000" kern="1200" dirty="0">
                          <a:solidFill>
                            <a:srgbClr val="333333"/>
                          </a:solidFill>
                          <a:effectLst/>
                          <a:latin typeface="Calibri Light"/>
                          <a:ea typeface="Verdana" panose="020B0604030504040204" pitchFamily="34" charset="0"/>
                          <a:cs typeface="Verdana" panose="020B0604030504040204" pitchFamily="34" charset="0"/>
                        </a:rPr>
                        <a:t> Euro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Münze</a:t>
                      </a:r>
                      <a:r>
                        <a:rPr lang="en-US" sz="1000" kern="1200" dirty="0">
                          <a:solidFill>
                            <a:srgbClr val="333333"/>
                          </a:solidFill>
                          <a:effectLst/>
                          <a:latin typeface="Calibri Light"/>
                          <a:ea typeface="Verdana" panose="020B0604030504040204" pitchFamily="34" charset="0"/>
                          <a:cs typeface="Verdana" panose="020B0604030504040204" pitchFamily="34" charset="0"/>
                        </a:rPr>
                        <a:t> Schein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Armut</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Reichtum</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hands</a:t>
                      </a:r>
                      <a:r>
                        <a:rPr kumimoji="0" lang="de-DE" sz="1000" b="0" i="0" u="none" strike="noStrike" kern="1200"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de-DE" sz="1000" b="0" i="0" u="none" strike="noStrike" kern="1200"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with</a:t>
                      </a:r>
                      <a:r>
                        <a:rPr kumimoji="0" lang="de-DE" sz="1000" b="0" i="0" u="none" strike="noStrike" kern="1200"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de-DE" sz="1000" b="0" i="0" u="none" strike="noStrike" kern="1200"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money</a:t>
                      </a:r>
                      <a:r>
                        <a:rPr kumimoji="0" lang="de-DE" sz="1000" b="0" i="0" u="none" strike="noStrike" kern="1200"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/Hände und Geld</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err="1">
                          <a:ln>
                            <a:noFill/>
                          </a:ln>
                          <a:solidFill>
                            <a:srgbClr val="333333"/>
                          </a:solidFill>
                          <a:effectLst/>
                          <a:latin typeface="Calibri Light"/>
                        </a:rPr>
                        <a:t>Unsplash</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Wunderkerze Feuerwerk Hand Person Menschliche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sparkler</a:t>
                      </a:r>
                      <a:r>
                        <a:rPr kumimoji="0" lang="de-DE" sz="1000" b="0" i="0" u="none" strike="noStrike" cap="none" normalizeH="0" baseline="0" dirty="0">
                          <a:ln>
                            <a:noFill/>
                          </a:ln>
                          <a:solidFill>
                            <a:srgbClr val="333333"/>
                          </a:solidFill>
                          <a:effectLst/>
                          <a:latin typeface="Calibri Light"/>
                          <a:cs typeface="Times New Roman" pitchFamily="18" charset="0"/>
                        </a:rPr>
                        <a:t>/Wunderkerze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Logga</a:t>
                      </a:r>
                      <a:r>
                        <a:rPr lang="en-US" sz="1000" kern="1200" dirty="0">
                          <a:solidFill>
                            <a:srgbClr val="333333"/>
                          </a:solidFill>
                          <a:effectLst/>
                          <a:latin typeface="Calibri Light"/>
                          <a:ea typeface="Verdana" panose="020B0604030504040204" pitchFamily="34" charset="0"/>
                          <a:cs typeface="Verdana" panose="020B0604030504040204" pitchFamily="34" charset="0"/>
                        </a:rPr>
                        <a:t>/Wiggler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Baum Äste Geäst Gegenlicht Sonne Weide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Baum</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PublicDomainPictures</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Brünette Niedlich Mode Weiblich Mädchen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err="1">
                          <a:ln>
                            <a:noFill/>
                          </a:ln>
                          <a:solidFill>
                            <a:srgbClr val="333333"/>
                          </a:solidFill>
                          <a:effectLst/>
                          <a:latin typeface="Calibri Light"/>
                        </a:rPr>
                        <a:t>Lächelnde</a:t>
                      </a:r>
                      <a:r>
                        <a:rPr kumimoji="0" lang="en-US" sz="1000" b="0" i="0" u="none" strike="noStrike" cap="none" normalizeH="0" baseline="0" dirty="0">
                          <a:ln>
                            <a:noFill/>
                          </a:ln>
                          <a:solidFill>
                            <a:srgbClr val="333333"/>
                          </a:solidFill>
                          <a:effectLst/>
                          <a:latin typeface="Calibri Light"/>
                        </a:rPr>
                        <a:t> Frau</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Pexels</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Alter Mann Ältere Menschen Mann Person Lächelnd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Mann </a:t>
                      </a:r>
                      <a:r>
                        <a:rPr kumimoji="0" lang="en-US" sz="1000" b="0" i="0" u="none" strike="noStrike" cap="none" normalizeH="0" baseline="0" dirty="0" err="1">
                          <a:ln>
                            <a:noFill/>
                          </a:ln>
                          <a:solidFill>
                            <a:srgbClr val="333333"/>
                          </a:solidFill>
                          <a:effectLst/>
                          <a:latin typeface="Calibri Light"/>
                        </a:rPr>
                        <a:t>mit</a:t>
                      </a:r>
                      <a:r>
                        <a:rPr kumimoji="0" lang="en-US" sz="1000" b="0" i="0" u="none" strike="noStrike" cap="none" normalizeH="0" baseline="0" dirty="0">
                          <a:ln>
                            <a:noFill/>
                          </a:ln>
                          <a:solidFill>
                            <a:srgbClr val="333333"/>
                          </a:solidFill>
                          <a:effectLst/>
                          <a:latin typeface="Calibri Light"/>
                        </a:rPr>
                        <a:t> Brille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de-DE"/>
              <a:t>Metakognitives Training 9 - Selbstwert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4190580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587678950"/>
              </p:ext>
            </p:extLst>
          </p:nvPr>
        </p:nvGraphicFramePr>
        <p:xfrm>
          <a:off x="408954" y="2011680"/>
          <a:ext cx="11375999" cy="427024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err="1">
                          <a:solidFill>
                            <a:srgbClr val="333333"/>
                          </a:solidFill>
                          <a:effectLst/>
                          <a:latin typeface="Calibri Light"/>
                          <a:ea typeface="Verdana" panose="020B0604030504040204" pitchFamily="34" charset="0"/>
                          <a:cs typeface="Verdana" panose="020B0604030504040204" pitchFamily="34" charset="0"/>
                        </a:rPr>
                        <a:t>Bessi</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err="1">
                          <a:solidFill>
                            <a:srgbClr val="333333"/>
                          </a:solidFill>
                          <a:effectLst/>
                          <a:latin typeface="Calibri Light"/>
                          <a:ea typeface="Verdana" panose="020B0604030504040204" pitchFamily="34" charset="0"/>
                          <a:cs typeface="Verdana" panose="020B0604030504040204" pitchFamily="34" charset="0"/>
                        </a:rPr>
                        <a:t>Margerite</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Gänseblümchen</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Schöne</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Schönheit</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Blüte</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CC0</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rPr>
                        <a:t>Gänseblümchen</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Godsgirl_Madi</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Eichhörnchen</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Gebeugt</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Sitzen</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Niedlich</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Buschig</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CC0</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Eichhörnchen</a:t>
                      </a:r>
                      <a:endParaRPr kumimoji="0" lang="en-GB"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Lucky2013</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Erdmännchen</a:t>
                      </a: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Tier Zoo </a:t>
                      </a: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Foto</a:t>
                      </a: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Erdmaennchen</a:t>
                      </a: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Natur</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Erdmännchen</a:t>
                      </a:r>
                      <a:endParaRPr kumimoji="0" lang="en-GB"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err="1">
                          <a:solidFill>
                            <a:srgbClr val="333333"/>
                          </a:solidFill>
                          <a:effectLst/>
                          <a:latin typeface="Calibri Light"/>
                          <a:ea typeface="Verdana" panose="020B0604030504040204" pitchFamily="34" charset="0"/>
                          <a:cs typeface="Verdana" panose="020B0604030504040204" pitchFamily="34" charset="0"/>
                        </a:rPr>
                        <a:t>ErikaWittlieb</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a:solidFill>
                            <a:srgbClr val="333333"/>
                          </a:solidFill>
                          <a:effectLst/>
                          <a:latin typeface="Calibri Light"/>
                          <a:ea typeface="Verdana" panose="020B0604030504040204" pitchFamily="34" charset="0"/>
                          <a:cs typeface="Verdana" panose="020B0604030504040204" pitchFamily="34" charset="0"/>
                        </a:rPr>
                        <a:t>Wonder Woman </a:t>
                      </a:r>
                      <a:r>
                        <a:rPr lang="en-US" sz="800" dirty="0" err="1">
                          <a:solidFill>
                            <a:srgbClr val="333333"/>
                          </a:solidFill>
                          <a:effectLst/>
                          <a:latin typeface="Calibri Light"/>
                          <a:ea typeface="Verdana" panose="020B0604030504040204" pitchFamily="34" charset="0"/>
                          <a:cs typeface="Verdana" panose="020B0604030504040204" pitchFamily="34" charset="0"/>
                        </a:rPr>
                        <a:t>Superhelden</a:t>
                      </a:r>
                      <a:r>
                        <a:rPr lang="en-US" sz="800" dirty="0">
                          <a:solidFill>
                            <a:srgbClr val="333333"/>
                          </a:solidFill>
                          <a:effectLst/>
                          <a:latin typeface="Calibri Light"/>
                          <a:ea typeface="Verdana" panose="020B0604030504040204" pitchFamily="34" charset="0"/>
                          <a:cs typeface="Verdana" panose="020B0604030504040204" pitchFamily="34" charset="0"/>
                        </a:rPr>
                        <a:t> Starke </a:t>
                      </a:r>
                      <a:r>
                        <a:rPr lang="en-US" sz="800" dirty="0" err="1">
                          <a:solidFill>
                            <a:srgbClr val="333333"/>
                          </a:solidFill>
                          <a:effectLst/>
                          <a:latin typeface="Calibri Light"/>
                          <a:ea typeface="Verdana" panose="020B0604030504040204" pitchFamily="34" charset="0"/>
                          <a:cs typeface="Verdana" panose="020B0604030504040204" pitchFamily="34" charset="0"/>
                        </a:rPr>
                        <a:t>Stärke</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Kostüm</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CC0</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Wonder Woman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WenPhotos</a:t>
                      </a:r>
                      <a:endParaRPr kumimoji="0" lang="en-US"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Vatikan</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Treppe</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Grafiken</a:t>
                      </a:r>
                      <a:r>
                        <a:rPr lang="en-US" sz="800" kern="1200" dirty="0">
                          <a:solidFill>
                            <a:srgbClr val="333333"/>
                          </a:solidFill>
                          <a:effectLst/>
                          <a:latin typeface="Calibri Light"/>
                          <a:ea typeface="Verdana" panose="020B0604030504040204" pitchFamily="34" charset="0"/>
                          <a:cs typeface="Verdana" panose="020B0604030504040204" pitchFamily="34" charset="0"/>
                        </a:rPr>
                        <a:t> Rom </a:t>
                      </a:r>
                      <a:r>
                        <a:rPr lang="en-US" sz="800" kern="1200" dirty="0" err="1">
                          <a:solidFill>
                            <a:srgbClr val="333333"/>
                          </a:solidFill>
                          <a:effectLst/>
                          <a:latin typeface="Calibri Light"/>
                          <a:ea typeface="Verdana" panose="020B0604030504040204" pitchFamily="34" charset="0"/>
                          <a:cs typeface="Verdana" panose="020B0604030504040204" pitchFamily="34" charset="0"/>
                        </a:rPr>
                        <a:t>Geometrie</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Treppenhaus</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800" b="0" i="0" u="none" strike="noStrike" cap="none" normalizeH="0" baseline="0" dirty="0" err="1">
                          <a:ln>
                            <a:noFill/>
                          </a:ln>
                          <a:solidFill>
                            <a:srgbClr val="333333"/>
                          </a:solidFill>
                          <a:effectLst/>
                          <a:latin typeface="Calibri Light"/>
                        </a:rPr>
                        <a:t>Alexas_Fotos</a:t>
                      </a:r>
                      <a:endParaRPr kumimoji="0" lang="en-US"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Nicht Hören Nicht Sehen Nicht Sprechen Lustig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800" b="0" i="0" u="none" strike="noStrike" cap="none" normalizeH="0" baseline="0" dirty="0">
                          <a:ln>
                            <a:noFill/>
                          </a:ln>
                          <a:solidFill>
                            <a:srgbClr val="333333"/>
                          </a:solidFill>
                          <a:effectLst/>
                          <a:latin typeface="Calibri Light"/>
                          <a:cs typeface="Times New Roman" pitchFamily="18" charset="0"/>
                        </a:rPr>
                        <a:t>Frösche/Kermit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800" kern="1200" dirty="0" err="1">
                          <a:solidFill>
                            <a:srgbClr val="333333"/>
                          </a:solidFill>
                          <a:effectLst/>
                          <a:latin typeface="Calibri Light"/>
                          <a:ea typeface="Verdana" panose="020B0604030504040204" pitchFamily="34" charset="0"/>
                          <a:cs typeface="Verdana" panose="020B0604030504040204" pitchFamily="34" charset="0"/>
                        </a:rPr>
                        <a:t>Pluteser</a:t>
                      </a:r>
                      <a:endParaRPr kumimoji="0" lang="de-DE"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Natur Park Gasse Stadtpark Belebten Natur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800" kern="1200" dirty="0" err="1">
                          <a:solidFill>
                            <a:srgbClr val="333333"/>
                          </a:solidFill>
                          <a:effectLst/>
                          <a:latin typeface="Calibri Light"/>
                          <a:ea typeface="Verdana" panose="020B0604030504040204" pitchFamily="34" charset="0"/>
                          <a:cs typeface="Verdana" panose="020B0604030504040204" pitchFamily="34" charset="0"/>
                        </a:rPr>
                        <a:t>Waldweg</a:t>
                      </a:r>
                      <a:endParaRPr kumimoji="0" lang="en-US"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800" kern="1200" dirty="0" err="1">
                          <a:solidFill>
                            <a:srgbClr val="333333"/>
                          </a:solidFill>
                          <a:effectLst/>
                          <a:latin typeface="Calibri Light"/>
                          <a:ea typeface="Verdana" panose="020B0604030504040204" pitchFamily="34" charset="0"/>
                          <a:cs typeface="Verdana" panose="020B0604030504040204" pitchFamily="34" charset="0"/>
                        </a:rPr>
                        <a:t>Pcdazero</a:t>
                      </a:r>
                      <a:endParaRPr lang="de-DE" sz="8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Feld Wolken Himmel Erde Horizont Pflügen Bewölkt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rPr>
                        <a:t>Himmel und Feld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800" kern="1200" dirty="0" err="1">
                          <a:solidFill>
                            <a:srgbClr val="333333"/>
                          </a:solidFill>
                          <a:effectLst/>
                          <a:latin typeface="Calibri Light"/>
                          <a:ea typeface="Verdana" panose="020B0604030504040204" pitchFamily="34" charset="0"/>
                          <a:cs typeface="Verdana" panose="020B0604030504040204" pitchFamily="34" charset="0"/>
                        </a:rPr>
                        <a:t>Alexas_Fotos</a:t>
                      </a:r>
                      <a:endParaRPr kumimoji="0" lang="de-DE" sz="8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Frosch Froschkönig Krone Figur Niedlich Lustig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err="1">
                          <a:ln>
                            <a:noFill/>
                          </a:ln>
                          <a:solidFill>
                            <a:srgbClr val="333333"/>
                          </a:solidFill>
                          <a:effectLst/>
                          <a:latin typeface="Calibri Light"/>
                        </a:rPr>
                        <a:t>Froschkönig</a:t>
                      </a:r>
                      <a:endParaRPr kumimoji="0" lang="en-US"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de-DE"/>
              <a:t>Metakognitives Training 9 - Selbstwert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419058045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83</TotalTime>
  <Words>2831</Words>
  <Application>Microsoft Macintosh PowerPoint</Application>
  <PresentationFormat>Custom</PresentationFormat>
  <Paragraphs>402</Paragraphs>
  <Slides>39</Slides>
  <Notes>33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39</vt:i4>
      </vt:variant>
    </vt:vector>
  </HeadingPairs>
  <TitlesOfParts>
    <vt:vector size="50" baseType="lpstr">
      <vt:lpstr>ＭＳ Ｐゴシック</vt:lpstr>
      <vt:lpstr>Arial</vt:lpstr>
      <vt:lpstr>Calibri</vt:lpstr>
      <vt:lpstr>Calibri Light</vt:lpstr>
      <vt:lpstr>Symbol</vt:lpstr>
      <vt:lpstr>Verdana</vt:lpstr>
      <vt:lpstr>WingDings</vt:lpstr>
      <vt:lpstr>WingDings</vt:lpstr>
      <vt:lpstr>UKE_PPT-Vorlage_16zu9</vt:lpstr>
      <vt:lpstr>2_UKE_PPT-Vorlage_16zu9</vt:lpstr>
      <vt:lpstr>4_UKE_PPT-Vorlage_16zu9</vt:lpstr>
      <vt:lpstr>MKT 9 B – Selbstwert</vt:lpstr>
      <vt:lpstr>Selbstwert: Was ist das?</vt:lpstr>
      <vt:lpstr>Selbstwert: Was ist das?</vt:lpstr>
      <vt:lpstr>Selbstwert: Was ist das?</vt:lpstr>
      <vt:lpstr>Selbstwert: Was ist das?</vt:lpstr>
      <vt:lpstr>Was vermindert das Selbstwertgefühl?</vt:lpstr>
      <vt:lpstr>Was vermindert das Selbstwertgefühl?</vt:lpstr>
      <vt:lpstr>Was soll das Ganze?</vt:lpstr>
      <vt:lpstr>Ein niedriger Selbstwert kann sich auf die seelische Gesundheit auswirken</vt:lpstr>
      <vt:lpstr>Unterschied übersteigerter Selbstwert und verminderter Selbstwert</vt:lpstr>
      <vt:lpstr>Gesunder Selbstwert?</vt:lpstr>
      <vt:lpstr>Gesunder Selbstwert!</vt:lpstr>
      <vt:lpstr>„Verzweigungen“ des Selbstwerts</vt:lpstr>
      <vt:lpstr>„Verzweigungen“ des Selbstwerts</vt:lpstr>
      <vt:lpstr>Personen mit niedrigem Selbstwert …</vt:lpstr>
      <vt:lpstr>Nicht vergessen …</vt:lpstr>
      <vt:lpstr>Was sind äußere (sichtbare) Merkmale von gesundem Selbstwert?</vt:lpstr>
      <vt:lpstr>Was sind äußere (sichtbare) Merkmale von gesundem Selbstwert?</vt:lpstr>
      <vt:lpstr>Was sind innere (nicht sichtbare) Merkmale von gesundem Selbstwert?</vt:lpstr>
      <vt:lpstr>Was sind innere (nicht sichtbare) Merkmale von gesundem Selbstwert?</vt:lpstr>
      <vt:lpstr>Zu eigenen Stärken stehen</vt:lpstr>
      <vt:lpstr>Zu eigenen Stärken stehen</vt:lpstr>
      <vt:lpstr>Übung</vt:lpstr>
      <vt:lpstr>Übung</vt:lpstr>
      <vt:lpstr>Übung</vt:lpstr>
      <vt:lpstr>Übung</vt:lpstr>
      <vt:lpstr>Grübeln: Im Kreis drehen statt vorwärts kommen</vt:lpstr>
      <vt:lpstr>Probleme</vt:lpstr>
      <vt:lpstr>Was tun?</vt:lpstr>
      <vt:lpstr>Anti-Grübel Übung 1: Aufmerksamkeit verschieben …</vt:lpstr>
      <vt:lpstr>Anti-Grübel Übung 2:  Die Gedanken „davon ziehen lassen“</vt:lpstr>
      <vt:lpstr>Hausaufgaben</vt:lpstr>
      <vt:lpstr>Lachen ist ansteckend – die Rolle der Spiegelneurone</vt:lpstr>
      <vt:lpstr>Übertragung auf den Alltag</vt:lpstr>
      <vt:lpstr>Was hat das mit Psychose zu tun?</vt:lpstr>
      <vt:lpstr>Was hat das mit Psychose zu tun?</vt:lpstr>
      <vt:lpstr>Vielen Dank für Ihre Aufmerksamkeit!</vt:lpstr>
      <vt:lpstr>PowerPoint Presentation</vt:lpstr>
      <vt:lpstr>PowerPoint Presentation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Borgmann, Lisa (Stud. FPN)</cp:lastModifiedBy>
  <cp:revision>368</cp:revision>
  <dcterms:created xsi:type="dcterms:W3CDTF">2015-06-01T16:15:05Z</dcterms:created>
  <dcterms:modified xsi:type="dcterms:W3CDTF">2024-02-23T11:23:26Z</dcterms:modified>
</cp:coreProperties>
</file>