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47" r:id="rId1"/>
    <p:sldMasterId id="2147484265" r:id="rId2"/>
    <p:sldMasterId id="2147484278" r:id="rId3"/>
    <p:sldMasterId id="2147484291" r:id="rId4"/>
    <p:sldMasterId id="2147484304" r:id="rId5"/>
    <p:sldMasterId id="2147484317" r:id="rId6"/>
    <p:sldMasterId id="2147484330" r:id="rId7"/>
    <p:sldMasterId id="2147484343" r:id="rId8"/>
  </p:sldMasterIdLst>
  <p:notesMasterIdLst>
    <p:notesMasterId r:id="rId97"/>
  </p:notesMasterIdLst>
  <p:handoutMasterIdLst>
    <p:handoutMasterId r:id="rId98"/>
  </p:handoutMasterIdLst>
  <p:sldIdLst>
    <p:sldId id="829" r:id="rId9"/>
    <p:sldId id="831" r:id="rId10"/>
    <p:sldId id="832" r:id="rId11"/>
    <p:sldId id="833" r:id="rId12"/>
    <p:sldId id="834" r:id="rId13"/>
    <p:sldId id="830" r:id="rId14"/>
    <p:sldId id="764" r:id="rId15"/>
    <p:sldId id="759" r:id="rId16"/>
    <p:sldId id="835" r:id="rId17"/>
    <p:sldId id="836" r:id="rId18"/>
    <p:sldId id="837" r:id="rId19"/>
    <p:sldId id="838" r:id="rId20"/>
    <p:sldId id="802" r:id="rId21"/>
    <p:sldId id="803" r:id="rId22"/>
    <p:sldId id="804" r:id="rId23"/>
    <p:sldId id="805" r:id="rId24"/>
    <p:sldId id="806" r:id="rId25"/>
    <p:sldId id="696" r:id="rId26"/>
    <p:sldId id="839" r:id="rId27"/>
    <p:sldId id="840" r:id="rId28"/>
    <p:sldId id="570" r:id="rId29"/>
    <p:sldId id="571" r:id="rId30"/>
    <p:sldId id="572" r:id="rId31"/>
    <p:sldId id="653" r:id="rId32"/>
    <p:sldId id="654" r:id="rId33"/>
    <p:sldId id="655" r:id="rId34"/>
    <p:sldId id="699" r:id="rId35"/>
    <p:sldId id="841" r:id="rId36"/>
    <p:sldId id="842" r:id="rId37"/>
    <p:sldId id="767" r:id="rId38"/>
    <p:sldId id="809" r:id="rId39"/>
    <p:sldId id="843" r:id="rId40"/>
    <p:sldId id="844" r:id="rId41"/>
    <p:sldId id="848" r:id="rId42"/>
    <p:sldId id="866" r:id="rId43"/>
    <p:sldId id="867" r:id="rId44"/>
    <p:sldId id="868" r:id="rId45"/>
    <p:sldId id="777" r:id="rId46"/>
    <p:sldId id="849" r:id="rId47"/>
    <p:sldId id="850" r:id="rId48"/>
    <p:sldId id="851" r:id="rId49"/>
    <p:sldId id="766" r:id="rId50"/>
    <p:sldId id="852" r:id="rId51"/>
    <p:sldId id="671" r:id="rId52"/>
    <p:sldId id="672" r:id="rId53"/>
    <p:sldId id="673" r:id="rId54"/>
    <p:sldId id="735" r:id="rId55"/>
    <p:sldId id="736" r:id="rId56"/>
    <p:sldId id="737" r:id="rId57"/>
    <p:sldId id="853" r:id="rId58"/>
    <p:sldId id="738" r:id="rId59"/>
    <p:sldId id="739" r:id="rId60"/>
    <p:sldId id="740" r:id="rId61"/>
    <p:sldId id="745" r:id="rId62"/>
    <p:sldId id="746" r:id="rId63"/>
    <p:sldId id="747" r:id="rId64"/>
    <p:sldId id="748" r:id="rId65"/>
    <p:sldId id="749" r:id="rId66"/>
    <p:sldId id="750" r:id="rId67"/>
    <p:sldId id="751" r:id="rId68"/>
    <p:sldId id="752" r:id="rId69"/>
    <p:sldId id="674" r:id="rId70"/>
    <p:sldId id="675" r:id="rId71"/>
    <p:sldId id="676" r:id="rId72"/>
    <p:sldId id="677" r:id="rId73"/>
    <p:sldId id="678" r:id="rId74"/>
    <p:sldId id="679" r:id="rId75"/>
    <p:sldId id="731" r:id="rId76"/>
    <p:sldId id="734" r:id="rId77"/>
    <p:sldId id="732" r:id="rId78"/>
    <p:sldId id="733" r:id="rId79"/>
    <p:sldId id="741" r:id="rId80"/>
    <p:sldId id="744" r:id="rId81"/>
    <p:sldId id="742" r:id="rId82"/>
    <p:sldId id="743" r:id="rId83"/>
    <p:sldId id="704" r:id="rId84"/>
    <p:sldId id="854" r:id="rId85"/>
    <p:sldId id="860" r:id="rId86"/>
    <p:sldId id="708" r:id="rId87"/>
    <p:sldId id="857" r:id="rId88"/>
    <p:sldId id="859" r:id="rId89"/>
    <p:sldId id="869" r:id="rId90"/>
    <p:sldId id="862" r:id="rId91"/>
    <p:sldId id="821" r:id="rId92"/>
    <p:sldId id="822" r:id="rId93"/>
    <p:sldId id="863" r:id="rId94"/>
    <p:sldId id="864" r:id="rId95"/>
    <p:sldId id="865" r:id="rId96"/>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0" autoAdjust="0"/>
    <p:restoredTop sz="88425" autoAdjust="0"/>
  </p:normalViewPr>
  <p:slideViewPr>
    <p:cSldViewPr>
      <p:cViewPr varScale="1">
        <p:scale>
          <a:sx n="112" d="100"/>
          <a:sy n="112" d="100"/>
        </p:scale>
        <p:origin x="1160" y="176"/>
      </p:cViewPr>
      <p:guideLst>
        <p:guide orient="horz" pos="3249"/>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91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73.xml"/><Relationship Id="rId3" Type="http://schemas.openxmlformats.org/officeDocument/2006/relationships/slide" Target="slides/slide29.xml"/><Relationship Id="rId7" Type="http://schemas.openxmlformats.org/officeDocument/2006/relationships/slide" Target="slides/slide59.xml"/><Relationship Id="rId12" Type="http://schemas.openxmlformats.org/officeDocument/2006/relationships/slide" Target="slides/slide70.xml"/><Relationship Id="rId2" Type="http://schemas.openxmlformats.org/officeDocument/2006/relationships/slide" Target="slides/slide28.xml"/><Relationship Id="rId1" Type="http://schemas.openxmlformats.org/officeDocument/2006/relationships/slide" Target="slides/slide27.xml"/><Relationship Id="rId6" Type="http://schemas.openxmlformats.org/officeDocument/2006/relationships/slide" Target="slides/slide55.xml"/><Relationship Id="rId11" Type="http://schemas.openxmlformats.org/officeDocument/2006/relationships/slide" Target="slides/slide69.xml"/><Relationship Id="rId5" Type="http://schemas.openxmlformats.org/officeDocument/2006/relationships/slide" Target="slides/slide52.xml"/><Relationship Id="rId10" Type="http://schemas.openxmlformats.org/officeDocument/2006/relationships/slide" Target="slides/slide66.xml"/><Relationship Id="rId4" Type="http://schemas.openxmlformats.org/officeDocument/2006/relationships/slide" Target="slides/slide45.xml"/><Relationship Id="rId9" Type="http://schemas.openxmlformats.org/officeDocument/2006/relationships/slide" Target="slides/slide63.xml"/><Relationship Id="rId14"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76F3710-3284-4276-A131-6303EB96A834}" type="slidenum">
              <a:rPr lang="en-GB" altLang="de-DE"/>
              <a:pPr>
                <a:defRPr/>
              </a:pPr>
              <a:t>‹Nr.›</a:t>
            </a:fld>
            <a:endParaRPr lang="en-GB" altLang="de-DE"/>
          </a:p>
        </p:txBody>
      </p:sp>
    </p:spTree>
    <p:extLst>
      <p:ext uri="{BB962C8B-B14F-4D97-AF65-F5344CB8AC3E}">
        <p14:creationId xmlns:p14="http://schemas.microsoft.com/office/powerpoint/2010/main" val="494343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EC7AEC1-CDF5-447D-9C63-076131C2517D}" type="slidenum">
              <a:rPr lang="en-US" altLang="de-DE"/>
              <a:pPr>
                <a:defRPr/>
              </a:pPr>
              <a:t>‹Nr.›</a:t>
            </a:fld>
            <a:endParaRPr lang="en-US" altLang="de-DE"/>
          </a:p>
        </p:txBody>
      </p:sp>
    </p:spTree>
    <p:extLst>
      <p:ext uri="{BB962C8B-B14F-4D97-AF65-F5344CB8AC3E}">
        <p14:creationId xmlns:p14="http://schemas.microsoft.com/office/powerpoint/2010/main" val="1363573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0E49DC-8A37-450C-B91D-FE35F8219979}"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44573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759DE1-020D-429C-80A0-CFF3BEE7E24D}"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238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solidFill>
                  <a:prstClr val="black"/>
                </a:solidFill>
              </a:rPr>
              <a:pPr>
                <a:spcBef>
                  <a:spcPct val="0"/>
                </a:spcBef>
              </a:pPr>
              <a:t>12</a:t>
            </a:fld>
            <a:endParaRPr lang="en-US" altLang="de-DE" sz="1300">
              <a:solidFill>
                <a:prstClr val="black"/>
              </a:solidFill>
            </a:endParaRPr>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226F5-B0B4-40DC-9F8B-7F1C83F0AB3D}"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86733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33569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AC2995-F6FB-48FE-8FB6-3BFC4DE243CE}"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869379"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815630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6093D6-5165-471A-9A6E-1B88E0DE6FBE}"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871427" name="Rectangle 3"/>
          <p:cNvSpPr>
            <a:spLocks noGrp="1" noChangeArrowheads="1"/>
          </p:cNvSpPr>
          <p:nvPr>
            <p:ph type="body" idx="1"/>
          </p:nvPr>
        </p:nvSpPr>
        <p:spPr/>
        <p:txBody>
          <a:bodyPr/>
          <a:lstStyle/>
          <a:p>
            <a:pPr eaLnBrk="1" hangingPunct="1">
              <a:defRPr/>
            </a:pPr>
            <a:endParaRPr lang="en-US" dirty="0">
              <a:ea typeface="ＭＳ Ｐゴシック" charset="0"/>
              <a:cs typeface="+mn-cs"/>
              <a:sym typeface="Wingdings" panose="05000000000000000000" pitchFamily="2" charset="2"/>
            </a:endParaRPr>
          </a:p>
        </p:txBody>
      </p:sp>
    </p:spTree>
    <p:extLst>
      <p:ext uri="{BB962C8B-B14F-4D97-AF65-F5344CB8AC3E}">
        <p14:creationId xmlns:p14="http://schemas.microsoft.com/office/powerpoint/2010/main" val="1581318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9BC8D-C765-440E-9E01-39003152AD98}"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8734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5218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19CA32-F696-45FC-ADF5-3D8A85E5FB3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8755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039218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C729B7A-A62C-4579-9DCC-80253D95B146}"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660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69309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F7E0A1-34DE-401D-B513-667F51F9D791}"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661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7908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6147B-BF3C-440A-841E-7BEE9140F22A}"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62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95938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6A9981-73BC-4909-A359-06CD7FA2DD18}"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63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54491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DA77A7-692D-44C9-B59C-967FFB8BE4D9}"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64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1446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2A16F-5524-40B8-9C94-5E353EEAFA55}" type="slidenum">
              <a:rPr lang="en-US" altLang="de-DE" sz="1300" smtClean="0"/>
              <a:pPr>
                <a:spcBef>
                  <a:spcPct val="0"/>
                </a:spcBef>
              </a:pPr>
              <a:t>25</a:t>
            </a:fld>
            <a:endParaRPr lang="en-US" altLang="de-DE" sz="1300"/>
          </a:p>
        </p:txBody>
      </p:sp>
      <p:sp>
        <p:nvSpPr>
          <p:cNvPr id="67587" name="Rectangle 3074"/>
          <p:cNvSpPr>
            <a:spLocks noGrp="1" noRot="1" noChangeAspect="1" noChangeArrowheads="1" noTextEdit="1"/>
          </p:cNvSpPr>
          <p:nvPr>
            <p:ph type="sldImg"/>
          </p:nvPr>
        </p:nvSpPr>
        <p:spPr>
          <a:xfrm>
            <a:off x="138113" y="768350"/>
            <a:ext cx="6823075" cy="3836988"/>
          </a:xfrm>
          <a:ln/>
        </p:spPr>
      </p:sp>
      <p:sp>
        <p:nvSpPr>
          <p:cNvPr id="665603" name="Rectangle 3075"/>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4837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0B93B2-3982-4B8E-9E04-B6E47651AB1E}"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66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16797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C857F-20DE-468D-9F34-4279471AAAA3}"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1638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C3894C-7E2E-4196-A1CF-3B99DAEE5618}"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65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72057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34BF49-0D12-40AC-B46D-60A392188A6D}"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22288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34</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35</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36</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solidFill>
                  <a:prstClr val="black"/>
                </a:solidFill>
              </a:rPr>
              <a:pPr>
                <a:spcBef>
                  <a:spcPct val="0"/>
                </a:spcBef>
              </a:pPr>
              <a:t>37</a:t>
            </a:fld>
            <a:endParaRPr lang="en-US" altLang="de-DE" sz="1300">
              <a:solidFill>
                <a:prstClr val="black"/>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0457AF-8DA0-4CAA-9708-8482B8EBFB56}"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9697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54FA71-5D8F-420F-830C-705923F2D26B}"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7639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54572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69A701-A22E-4EAD-870E-B12BDEA0F41F}"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236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817FE7-1452-460A-A2C2-2484B012F6F6}"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69939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5279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BD1A3F-A979-48B4-ABCD-3693DCEF3C6A}"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5124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8EF36A-4F09-4A91-9191-164E1F594BC6}"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701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48078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1582E3-C298-4363-B8C0-E449E2226ABE}"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4387054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652DC88-A41A-4506-BE4F-EBB7F01CDEF1}"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7034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85583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B38314-4620-4B66-90F6-C12382725111}"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038211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BC42DB-6D2B-4E2A-8F98-0DCECBF106C5}"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705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50296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06AA10-F781-4828-8E13-D03E5BD70A2F}"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2152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9DA84C-B17E-4B46-A88F-D69499295698}"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1799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A49A80D-B8A4-4A31-9744-A1F19A48A4BC}"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5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4537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B05B20-D2D0-4D60-B547-2D7A42E5EECC}"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288504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316BE-3285-4AF9-819F-9C083CFFBACC}"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7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63333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98468D-0BAC-47DB-8FF3-3A9366B7AB4D}"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1443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5950DF-A272-40CF-B3DB-F6EE4BE7066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89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9397647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524A83-06CA-47D3-B306-613991CAB9C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29481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03F589-F43E-4163-AB21-6D7614EB1F72}"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1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68485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48719C-DE37-40EF-8E51-B7E0FCD5235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5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86585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DF8056-E240-4670-9C16-EC21B8E9001C}"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45151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775F53-36CE-49C1-8ABA-0AC370FA6B3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697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4669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AFC623-3122-4F8D-B79F-C03BCF0D4FDD}"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75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55574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6722AD-102F-4028-B563-DC12BB1B5340}"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0230403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0D46B5-1013-4ABB-AEB7-EA6390478D1D}"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9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74071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6F67DF-3029-4A48-BD09-8490C79D84F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82622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ECA5EB-5C55-4583-8229-662493A6F4BA}"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1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47633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6ED139-512B-472A-8437-4D0360970CFA}"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67570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7360F-1DC2-437D-A722-D0CE50D68CD1}"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3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00984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100818-AD79-463E-B15F-182C78D65E1F}"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5664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1BA67C-422C-4159-8CB4-F2E435DAE47B}"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5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57152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6E5F099-579A-4DC0-8D86-A30B45316894}"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7286521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C0E085-0DF5-4169-938B-3CA25F004DCF}"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17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25044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76</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77</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32B70B-B8C7-4C78-865C-C6223DF6238B}" type="slidenum">
              <a:rPr lang="en-US" altLang="de-DE" sz="1300" smtClean="0"/>
              <a:pPr>
                <a:spcBef>
                  <a:spcPct val="0"/>
                </a:spcBef>
              </a:pPr>
              <a:t>78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523165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79</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80</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DE28EC-6BDB-4920-977F-38F45B3C8C30}" type="slidenum">
              <a:rPr lang="en-US" altLang="de-DE" sz="1300" smtClean="0"/>
              <a:pPr>
                <a:spcBef>
                  <a:spcPct val="0"/>
                </a:spcBef>
              </a:pPr>
              <a:t>81</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2397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351581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83</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1F726F-E93F-48D4-9277-3448B3EB0BBE}" type="slidenum">
              <a:rPr lang="en-US" altLang="de-DE" sz="1300" smtClean="0"/>
              <a:pPr>
                <a:spcBef>
                  <a:spcPct val="0"/>
                </a:spcBef>
              </a:pPr>
              <a:t>84</a:t>
            </a:fld>
            <a:endParaRPr lang="en-US"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1657264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85</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07B0D4-B816-4515-8211-EE968D1B76CF}" type="slidenum">
              <a:rPr lang="en-US" altLang="de-DE" sz="1300" smtClean="0"/>
              <a:pPr>
                <a:spcBef>
                  <a:spcPct val="0"/>
                </a:spcBef>
              </a:pPr>
              <a:t>86</a:t>
            </a:fld>
            <a:endParaRPr lang="en-US"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1544908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88</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7.xml"/><Relationship Id="rId4" Type="http://schemas.openxmlformats.org/officeDocument/2006/relationships/image" Target="../media/image4.e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8.xml"/><Relationship Id="rId4" Type="http://schemas.openxmlformats.org/officeDocument/2006/relationships/image" Target="../media/image4.emf"/></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5671F2B7-129F-40C2-9FD7-8DBB0F6E327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5FCB3394-717C-4CEA-A98E-5C5B2F699A2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629BD79F-EF8A-4DC0-A8DF-151BE6C4B82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626CDACB-83BC-4F93-A914-8807AF98DDF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0251A83A-7725-426A-AA8A-82172382576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853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210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85715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026280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996939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19696561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285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74877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583176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21866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056228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310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154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5715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467889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543065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649229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20013321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584076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57602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662187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348907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5016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5697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1806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9560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2338340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8566921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581425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13488033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78241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277024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877558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639346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7870742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6332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6906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7279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6704206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551109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5000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42922399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4930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240871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1749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22639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50302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9822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1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3255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888335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386139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913923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2176100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867239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298686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567803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73388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9673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48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8.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8.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29BD79F-EF8A-4DC0-A8DF-151BE6C4B82B}"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 id="214748427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solidFill>
                  <a:srgbClr val="333333"/>
                </a:solidFill>
                <a:ea typeface="+mn-ea"/>
              </a:rPr>
              <a:pPr>
                <a:defRPr/>
              </a:pPr>
              <a:t>‹Nr.›</a:t>
            </a:fld>
            <a:endParaRPr lang="de-DE" altLang="de-DE">
              <a:solidFill>
                <a:srgbClr val="333333"/>
              </a:solidFill>
              <a:ea typeface="+mn-ea"/>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37097348"/>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 id="21474843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solidFill>
                  <a:srgbClr val="333333"/>
                </a:solidFill>
                <a:ea typeface="+mn-ea"/>
              </a:rPr>
              <a:pPr>
                <a:defRPr/>
              </a:pPr>
              <a:t>‹Nr.›</a:t>
            </a:fld>
            <a:endParaRPr lang="de-DE" altLang="de-DE">
              <a:solidFill>
                <a:srgbClr val="333333"/>
              </a:solidFill>
              <a:ea typeface="+mn-ea"/>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96111568"/>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09" r:id="rId5"/>
    <p:sldLayoutId id="2147484310" r:id="rId6"/>
    <p:sldLayoutId id="2147484311" r:id="rId7"/>
    <p:sldLayoutId id="2147484312" r:id="rId8"/>
    <p:sldLayoutId id="2147484313" r:id="rId9"/>
    <p:sldLayoutId id="2147484314" r:id="rId10"/>
    <p:sldLayoutId id="2147484315" r:id="rId11"/>
    <p:sldLayoutId id="214748431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62535889"/>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ea typeface="+mn-ea"/>
              </a:rPr>
              <a:t>Metakognitives Training 5 - Gedächtnis</a:t>
            </a:r>
            <a:endParaRPr lang="de-DE" b="0" dirty="0">
              <a:solidFill>
                <a:srgbClr val="333333"/>
              </a:solidFill>
              <a:ea typeface="+mn-ea"/>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ea typeface="+mn-ea"/>
              </a:rPr>
              <a:pPr defTabSz="457123" eaLnBrk="1" fontAlgn="auto" hangingPunct="1">
                <a:spcBef>
                  <a:spcPts val="0"/>
                </a:spcBef>
                <a:spcAft>
                  <a:spcPts val="0"/>
                </a:spcAft>
              </a:pPr>
              <a:t>‹Nr.›</a:t>
            </a:fld>
            <a:endParaRPr lang="de-DE" b="0" dirty="0">
              <a:solidFill>
                <a:srgbClr val="333333"/>
              </a:solidFill>
              <a:ea typeface="+mn-ea"/>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96327793"/>
      </p:ext>
    </p:extLst>
  </p:cSld>
  <p:clrMap bg1="lt1" tx1="dk1" bg2="lt2" tx2="dk2" accent1="accent1" accent2="accent2" accent3="accent3" accent4="accent4" accent5="accent5" accent6="accent6" hlink="hlink" folHlink="folHlink"/>
  <p:sldLayoutIdLst>
    <p:sldLayoutId id="2147484331"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 id="21474843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03123756"/>
      </p:ext>
    </p:extLst>
  </p:cSld>
  <p:clrMap bg1="lt1" tx1="dk1" bg2="lt2" tx2="dk2" accent1="accent1" accent2="accent2" accent3="accent3" accent4="accent4" accent5="accent5" accent6="accent6" hlink="hlink" folHlink="folHlink"/>
  <p:sldLayoutIdLst>
    <p:sldLayoutId id="2147484344" r:id="rId1"/>
    <p:sldLayoutId id="2147484345" r:id="rId2"/>
    <p:sldLayoutId id="2147484346" r:id="rId3"/>
    <p:sldLayoutId id="2147484347" r:id="rId4"/>
    <p:sldLayoutId id="2147484348" r:id="rId5"/>
    <p:sldLayoutId id="2147484349" r:id="rId6"/>
    <p:sldLayoutId id="2147484350" r:id="rId7"/>
    <p:sldLayoutId id="2147484351" r:id="rId8"/>
    <p:sldLayoutId id="2147484352" r:id="rId9"/>
    <p:sldLayoutId id="2147484353" r:id="rId10"/>
    <p:sldLayoutId id="2147484354" r:id="rId11"/>
    <p:sldLayoutId id="21474843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58.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58.xml"/><Relationship Id="rId5" Type="http://schemas.openxmlformats.org/officeDocument/2006/relationships/image" Target="../media/image16.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8.xml"/><Relationship Id="rId6" Type="http://schemas.openxmlformats.org/officeDocument/2006/relationships/image" Target="../media/image16.jpeg"/><Relationship Id="rId5" Type="http://schemas.openxmlformats.org/officeDocument/2006/relationships/image" Target="../media/image17.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2.xml"/><Relationship Id="rId1" Type="http://schemas.openxmlformats.org/officeDocument/2006/relationships/slideLayout" Target="../slideLayouts/slideLayout65.xml"/><Relationship Id="rId4" Type="http://schemas.openxmlformats.org/officeDocument/2006/relationships/image" Target="../media/image3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3.xml"/></Relationships>
</file>

<file path=ppt/slides/_rels/slide8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4.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8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2.jpeg"/><Relationship Id="rId1" Type="http://schemas.openxmlformats.org/officeDocument/2006/relationships/slideLayout" Target="../slideLayouts/slideLayout22.xml"/><Relationship Id="rId5" Type="http://schemas.openxmlformats.org/officeDocument/2006/relationships/image" Target="../media/image38.jpeg"/><Relationship Id="rId4" Type="http://schemas.openxmlformats.org/officeDocument/2006/relationships/image" Target="../media/image37.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B – Gedächtnis</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a:p>
            <a:endParaRPr lang="de-DE" dirty="0">
              <a:latin typeface="+mj-lt"/>
            </a:endParaRPr>
          </a:p>
        </p:txBody>
      </p:sp>
    </p:spTree>
    <p:extLst>
      <p:ext uri="{BB962C8B-B14F-4D97-AF65-F5344CB8AC3E}">
        <p14:creationId xmlns:p14="http://schemas.microsoft.com/office/powerpoint/2010/main" val="3340112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extLst>
      <p:ext uri="{BB962C8B-B14F-4D97-AF65-F5344CB8AC3E}">
        <p14:creationId xmlns:p14="http://schemas.microsoft.com/office/powerpoint/2010/main" val="3391268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36326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2598515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a:t>
            </a:r>
            <a:r>
              <a:rPr lang="de-DE" altLang="de-DE" sz="2400" dirty="0">
                <a:solidFill>
                  <a:schemeClr val="tx1"/>
                </a:solidFill>
                <a:latin typeface="Calibri Light"/>
              </a:rPr>
              <a: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175255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Schulwissen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104623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lnSpc>
                <a:spcPct val="100000"/>
              </a:lnSpc>
              <a:spcBef>
                <a:spcPct val="50000"/>
              </a:spcBef>
              <a:spcAft>
                <a:spcPct val="0"/>
              </a:spcAft>
            </a:pPr>
            <a:r>
              <a:rPr lang="de-DE" altLang="de-DE" sz="2400">
                <a:solidFill>
                  <a:srgbClr val="004992"/>
                </a:solidFill>
                <a:latin typeface="Calibri Light"/>
                <a:ea typeface="ＭＳ Ｐゴシック" panose="020B0600070205080204" pitchFamily="34" charset="-128"/>
              </a:rPr>
              <a:t>???</a:t>
            </a:r>
          </a:p>
          <a:p>
            <a:endParaRPr lang="en-US" sz="2400" dirty="0">
              <a:solidFill>
                <a:srgbClr val="004992"/>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5871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57642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stört die Gedächtnisbildung?</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Ablenkung </a:t>
            </a:r>
            <a:r>
              <a:rPr lang="de-DE" altLang="de-DE" sz="2400" dirty="0">
                <a:solidFill>
                  <a:srgbClr val="333333"/>
                </a:solidFill>
                <a:latin typeface="Calibri Light"/>
                <a:ea typeface="ＭＳ Ｐゴシック" panose="020B0600070205080204" pitchFamily="34" charset="-128"/>
              </a:rPr>
              <a:t>während des Lernens (z.B. Radio läuft, Menschen im Raum, grelles Licht)</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Stress &amp; Erwartungsdruck</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übermäßiger Alkoholkonsum! </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ablenkende Aktivitäten nach dem Lernen </a:t>
            </a:r>
            <a:r>
              <a:rPr lang="de-DE" altLang="de-DE" sz="2400" dirty="0">
                <a:solidFill>
                  <a:srgbClr val="333333"/>
                </a:solidFill>
                <a:latin typeface="Calibri Light"/>
                <a:ea typeface="ＭＳ Ｐゴシック" panose="020B0600070205080204" pitchFamily="34" charset="-128"/>
              </a:rPr>
              <a:t>(z.B. Fernsehen, daher möglichst vor dem Schlafengehen lernen)</a:t>
            </a:r>
          </a:p>
          <a:p>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424296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Hören</a:t>
            </a:r>
            <a:endParaRPr lang="en-GB" altLang="de-DE" sz="1200" dirty="0">
              <a:solidFill>
                <a:srgbClr val="333333"/>
              </a:solidFill>
              <a:latin typeface="Arial" panose="020B0604020202020204" pitchFamily="34" charset="0"/>
              <a:ea typeface="+mn-ea"/>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Sehen</a:t>
            </a:r>
            <a:endParaRPr lang="en-GB" altLang="de-DE" sz="1200" dirty="0">
              <a:solidFill>
                <a:srgbClr val="333333"/>
              </a:solidFill>
              <a:latin typeface="Arial" panose="020B0604020202020204" pitchFamily="34" charset="0"/>
              <a:ea typeface="+mn-ea"/>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Sehen</a:t>
            </a:r>
            <a:endParaRPr lang="en-GB" altLang="de-DE" sz="1200">
              <a:solidFill>
                <a:srgbClr val="333333"/>
              </a:solidFill>
              <a:latin typeface="Arial" panose="020B0604020202020204" pitchFamily="34" charset="0"/>
              <a:ea typeface="+mn-ea"/>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Diskutieren</a:t>
            </a:r>
            <a:endParaRPr lang="en-GB" altLang="de-DE" sz="1200" dirty="0">
              <a:solidFill>
                <a:srgbClr val="333333"/>
              </a:solidFill>
              <a:latin typeface="Arial" panose="020B0604020202020204" pitchFamily="34" charset="0"/>
              <a:ea typeface="+mn-ea"/>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solidFill>
                  <a:srgbClr val="333333"/>
                </a:solidFill>
                <a:latin typeface="Arial" panose="020B0604020202020204" pitchFamily="34" charset="0"/>
                <a:ea typeface="+mn-ea"/>
              </a:rPr>
              <a:t>Diskutieren</a:t>
            </a:r>
            <a:endParaRPr lang="en-GB" altLang="de-DE" sz="1200">
              <a:solidFill>
                <a:srgbClr val="333333"/>
              </a:solidFill>
              <a:latin typeface="Arial" panose="020B0604020202020204" pitchFamily="34" charset="0"/>
              <a:ea typeface="+mn-ea"/>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solidFill>
                  <a:srgbClr val="333333"/>
                </a:solidFill>
                <a:latin typeface="Arial" panose="020B0604020202020204" pitchFamily="34" charset="0"/>
                <a:ea typeface="+mn-ea"/>
              </a:rPr>
              <a:t>Anwenden</a:t>
            </a:r>
            <a:endParaRPr lang="en-GB" altLang="de-DE" sz="1200" dirty="0">
              <a:solidFill>
                <a:srgbClr val="333333"/>
              </a:solidFill>
              <a:latin typeface="Arial" panose="020B0604020202020204" pitchFamily="34" charset="0"/>
              <a:ea typeface="+mn-ea"/>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solidFill>
                  <a:srgbClr val="333333"/>
                </a:solidFill>
                <a:latin typeface="Arial" panose="020B0604020202020204" pitchFamily="34" charset="0"/>
                <a:ea typeface="+mn-ea"/>
              </a:rPr>
              <a:t>Behaltensleistung in %</a:t>
            </a:r>
            <a:endParaRPr lang="en-GB" altLang="de-DE" sz="1400" dirty="0">
              <a:solidFill>
                <a:srgbClr val="333333"/>
              </a:solidFill>
              <a:latin typeface="Arial" panose="020B0604020202020204" pitchFamily="34" charset="0"/>
              <a:ea typeface="+mn-ea"/>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Font typeface="Wingdings" panose="05000000000000000000" pitchFamily="2" charset="2"/>
              <a:buNone/>
            </a:pPr>
            <a:r>
              <a:rPr lang="de-DE" altLang="de-DE" sz="2400" b="0" dirty="0">
                <a:solidFill>
                  <a:srgbClr val="004992"/>
                </a:solidFill>
                <a:latin typeface="Calibri Light"/>
              </a:rPr>
              <a:t>Je mehr Sinne und Prozesse am Lern-vorgang beteiligt sind, desto höher ist die </a:t>
            </a:r>
            <a:r>
              <a:rPr lang="de-DE" altLang="de-DE" sz="2400" b="0" dirty="0" err="1">
                <a:solidFill>
                  <a:srgbClr val="004992"/>
                </a:solidFill>
                <a:latin typeface="Calibri Light"/>
              </a:rPr>
              <a:t>Behaltensleistung</a:t>
            </a:r>
            <a:r>
              <a:rPr lang="de-DE" altLang="de-DE" sz="2400" b="0" dirty="0">
                <a:solidFill>
                  <a:srgbClr val="004992"/>
                </a:solidFill>
                <a:latin typeface="Calibri Light"/>
              </a:rPr>
              <a:t>!</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12</a:t>
            </a:fld>
            <a:endParaRPr lang="de-DE" altLang="de-DE" b="0">
              <a:solidFill>
                <a:srgbClr val="333333"/>
              </a:solidFill>
            </a:endParaRPr>
          </a:p>
        </p:txBody>
      </p:sp>
    </p:spTree>
    <p:extLst>
      <p:ext uri="{BB962C8B-B14F-4D97-AF65-F5344CB8AC3E}">
        <p14:creationId xmlns:p14="http://schemas.microsoft.com/office/powerpoint/2010/main" val="320838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br>
              <a:rPr lang="de-DE" sz="3600" dirty="0">
                <a:latin typeface="Calibri Light"/>
              </a:rPr>
            </a:br>
            <a:r>
              <a:rPr lang="de-DE" dirty="0">
                <a:latin typeface="Calibri Light"/>
              </a:rPr>
              <a:t>(für eine alternative Übung siehe Ende der Präsentation)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13</a:t>
            </a:fld>
            <a:endParaRPr lang="de-DE" altLang="de-DE" b="0">
              <a:latin typeface="Calibri Light"/>
            </a:endParaRPr>
          </a:p>
        </p:txBody>
      </p:sp>
      <p:sp>
        <p:nvSpPr>
          <p:cNvPr id="41987" name="Text Box 3"/>
          <p:cNvSpPr txBox="1">
            <a:spLocks noChangeArrowheads="1"/>
          </p:cNvSpPr>
          <p:nvPr/>
        </p:nvSpPr>
        <p:spPr bwMode="auto">
          <a:xfrm>
            <a:off x="408955" y="5212845"/>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cs typeface="Times New Roman" panose="02020603050405020304" pitchFamily="18" charset="0"/>
              </a:rPr>
              <a:t>In einem Experiment zeigte die amerikanische Psychologin Elizabeth Loftus Versuchspersonen eine Serie von Bildern. Auf einem dieser Bilder war ein rotes Auto zu sehen, das vor einem Vorfahrt-achten-Schild	         stand. </a:t>
            </a:r>
          </a:p>
        </p:txBody>
      </p:sp>
      <p:pic>
        <p:nvPicPr>
          <p:cNvPr id="41988"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571" y="6027739"/>
            <a:ext cx="578000" cy="3667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Funktioniert unser Gedächtnis wie ein Videorekorder?</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Nachdem die Bilder gezeigt worden waren, versuchte die Psychologin, das Gedächtnis einiger Teilnehmer mit einer irreführenden Frage auszutricksen:</a:t>
            </a:r>
          </a:p>
          <a:p>
            <a:pPr lvl="0" defTabSz="914400" fontAlgn="base"/>
            <a:r>
              <a:rPr lang="de-DE" altLang="de-DE" sz="2400" dirty="0">
                <a:solidFill>
                  <a:srgbClr val="333333"/>
                </a:solidFill>
                <a:latin typeface="Calibri Light"/>
                <a:ea typeface="ＭＳ Ｐゴシック" panose="020B0600070205080204" pitchFamily="34" charset="-128"/>
              </a:rPr>
              <a:t>„Wurde das rote Auto von einem anderen Auto überholt, als es vor dem </a:t>
            </a:r>
            <a:r>
              <a:rPr lang="de-DE" altLang="de-DE" sz="2400" u="sng" dirty="0">
                <a:solidFill>
                  <a:srgbClr val="FF0000"/>
                </a:solidFill>
                <a:latin typeface="Calibri Light"/>
                <a:ea typeface="ＭＳ Ｐゴシック" panose="020B0600070205080204" pitchFamily="34" charset="-128"/>
              </a:rPr>
              <a:t>Stopp-Schild</a:t>
            </a:r>
            <a:r>
              <a:rPr lang="de-DE" altLang="de-DE" sz="2400" dirty="0">
                <a:solidFill>
                  <a:srgbClr val="FF0000"/>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stand?“</a:t>
            </a:r>
          </a:p>
          <a:p>
            <a:pPr lvl="0" defTabSz="914400" fontAlgn="base"/>
            <a:r>
              <a:rPr lang="de-DE" altLang="de-DE" sz="2400" dirty="0">
                <a:solidFill>
                  <a:srgbClr val="333333"/>
                </a:solidFill>
                <a:latin typeface="Calibri Light"/>
                <a:ea typeface="ＭＳ Ｐゴシック" panose="020B0600070205080204" pitchFamily="34" charset="-128"/>
              </a:rPr>
              <a:t>(In Wirklichkeit stand der Wagen ja vor einem </a:t>
            </a:r>
            <a:r>
              <a:rPr lang="de-DE" altLang="de-DE" sz="2400" dirty="0">
                <a:solidFill>
                  <a:srgbClr val="FF0000"/>
                </a:solidFill>
                <a:latin typeface="Calibri Light"/>
                <a:ea typeface="ＭＳ Ｐゴシック" panose="020B0600070205080204" pitchFamily="34" charset="-128"/>
              </a:rPr>
              <a:t>Vorfahrt- achten-Schild</a:t>
            </a:r>
            <a:r>
              <a:rPr lang="de-DE" altLang="de-DE" sz="24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5" name="Slide Number Placeholder 4"/>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dirty="0">
                <a:latin typeface="Calibri Light"/>
              </a:rPr>
              <a:t>Später wurden allen Teilnehmern zwei Bilder gezeigt. Die Versuchspersonen sollten entscheiden, welches Bild sie ursprünglich gesehen hatten. Glauben Sie, dass die irreführende Frage einen Einfluss auf die Erinnerung hatte?</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15</a:t>
            </a:fld>
            <a:endParaRPr lang="de-DE" altLang="de-DE" b="0">
              <a:latin typeface="Calibri Light"/>
            </a:endParaRPr>
          </a:p>
        </p:txBody>
      </p:sp>
      <p:sp>
        <p:nvSpPr>
          <p:cNvPr id="46082" name="Text Box 2"/>
          <p:cNvSpPr txBox="1">
            <a:spLocks noChangeArrowheads="1"/>
          </p:cNvSpPr>
          <p:nvPr/>
        </p:nvSpPr>
        <p:spPr bwMode="auto">
          <a:xfrm>
            <a:off x="4524475" y="2931797"/>
            <a:ext cx="310896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0" i="1" dirty="0">
                <a:latin typeface="Calibri Light"/>
              </a:rPr>
              <a:t>Wurde das rote Auto von einem anderen Auto überholt, als es vor dem </a:t>
            </a:r>
            <a:r>
              <a:rPr lang="de-DE" altLang="de-DE" sz="1800" b="0" i="1" u="sng" dirty="0">
                <a:solidFill>
                  <a:srgbClr val="FF0000"/>
                </a:solidFill>
                <a:latin typeface="Calibri Light"/>
              </a:rPr>
              <a:t>Stopp-Schild</a:t>
            </a:r>
            <a:r>
              <a:rPr lang="de-DE" altLang="de-DE" sz="1800" b="0" i="1" dirty="0">
                <a:solidFill>
                  <a:srgbClr val="FF0000"/>
                </a:solidFill>
                <a:latin typeface="Calibri Light"/>
              </a:rPr>
              <a:t> </a:t>
            </a:r>
            <a:r>
              <a:rPr lang="de-DE" altLang="de-DE" sz="1800" b="0" i="1" dirty="0">
                <a:latin typeface="Calibri Light"/>
              </a:rPr>
              <a:t>stand?</a:t>
            </a:r>
          </a:p>
        </p:txBody>
      </p:sp>
      <p:pic>
        <p:nvPicPr>
          <p:cNvPr id="46083"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954604"/>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931797"/>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Caption_46084"/>
          <p:cNvSpPr txBox="1">
            <a:spLocks noChangeArrowheads="1"/>
          </p:cNvSpPr>
          <p:nvPr/>
        </p:nvSpPr>
        <p:spPr bwMode="auto">
          <a:xfrm>
            <a:off x="784959" y="2335465"/>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cs typeface="Times New Roman" panose="02020603050405020304" pitchFamily="18" charset="0"/>
              </a:rPr>
              <a:t>Gezeigt!</a:t>
            </a:r>
          </a:p>
        </p:txBody>
      </p:sp>
      <p:sp>
        <p:nvSpPr>
          <p:cNvPr id="46086" name="Caption_46083"/>
          <p:cNvSpPr txBox="1">
            <a:spLocks noChangeArrowheads="1"/>
          </p:cNvSpPr>
          <p:nvPr/>
        </p:nvSpPr>
        <p:spPr bwMode="auto">
          <a:xfrm>
            <a:off x="8545859" y="233546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Welches Bild wurde ursprünglich gezeigt?</a:t>
            </a:r>
          </a:p>
        </p:txBody>
      </p:sp>
      <p:sp>
        <p:nvSpPr>
          <p:cNvPr id="46088" name="Caption_46082"/>
          <p:cNvSpPr txBox="1">
            <a:spLocks noChangeArrowheads="1"/>
          </p:cNvSpPr>
          <p:nvPr/>
        </p:nvSpPr>
        <p:spPr bwMode="auto">
          <a:xfrm>
            <a:off x="4524475" y="2335465"/>
            <a:ext cx="3108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ts val="0"/>
              </a:spcBef>
              <a:spcAft>
                <a:spcPts val="0"/>
              </a:spcAft>
              <a:buClrTx/>
              <a:buNone/>
            </a:pPr>
            <a:r>
              <a:rPr lang="de-DE" altLang="de-DE" sz="1800" b="0" dirty="0">
                <a:latin typeface="Calibri Light"/>
              </a:rPr>
              <a:t>Irreführende Frage</a:t>
            </a:r>
          </a:p>
        </p:txBody>
      </p:sp>
      <p:sp>
        <p:nvSpPr>
          <p:cNvPr id="46089" name="Line 9"/>
          <p:cNvSpPr>
            <a:spLocks noChangeShapeType="1"/>
          </p:cNvSpPr>
          <p:nvPr/>
        </p:nvSpPr>
        <p:spPr bwMode="auto">
          <a:xfrm>
            <a:off x="4177272"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0" name="Line 10"/>
          <p:cNvSpPr>
            <a:spLocks noChangeShapeType="1"/>
          </p:cNvSpPr>
          <p:nvPr/>
        </p:nvSpPr>
        <p:spPr bwMode="auto">
          <a:xfrm>
            <a:off x="7969795" y="293179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1" name="Line 11"/>
          <p:cNvSpPr>
            <a:spLocks noChangeShapeType="1"/>
          </p:cNvSpPr>
          <p:nvPr/>
        </p:nvSpPr>
        <p:spPr bwMode="auto">
          <a:xfrm>
            <a:off x="527188" y="665348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2" name="Text Box 12"/>
          <p:cNvSpPr txBox="1">
            <a:spLocks noChangeArrowheads="1"/>
          </p:cNvSpPr>
          <p:nvPr/>
        </p:nvSpPr>
        <p:spPr bwMode="auto">
          <a:xfrm>
            <a:off x="527188" y="6284872"/>
            <a:ext cx="220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solidFill>
                  <a:srgbClr val="333333"/>
                </a:solidFill>
                <a:latin typeface="Calibri Light"/>
                <a:cs typeface="Times New Roman" panose="02020603050405020304" pitchFamily="18" charset="0"/>
              </a:rPr>
              <a:t>Ablauf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16</a:t>
            </a:fld>
            <a:endParaRPr lang="de-DE" altLang="de-DE" b="0">
              <a:latin typeface="Calibri Light"/>
            </a:endParaRPr>
          </a:p>
        </p:txBody>
      </p:sp>
      <p:pic>
        <p:nvPicPr>
          <p:cNvPr id="48130"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108" y="2203704"/>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Caption_48131"/>
          <p:cNvSpPr txBox="1">
            <a:spLocks noChangeArrowheads="1"/>
          </p:cNvSpPr>
          <p:nvPr/>
        </p:nvSpPr>
        <p:spPr bwMode="auto">
          <a:xfrm>
            <a:off x="411480" y="1834372"/>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cs typeface="Times New Roman" panose="02020603050405020304" pitchFamily="18" charset="0"/>
              </a:rPr>
              <a:t>1. gezeigt!</a:t>
            </a:r>
          </a:p>
        </p:txBody>
      </p:sp>
      <p:sp>
        <p:nvSpPr>
          <p:cNvPr id="48133" name="Text Box 5"/>
          <p:cNvSpPr txBox="1">
            <a:spLocks noChangeArrowheads="1"/>
          </p:cNvSpPr>
          <p:nvPr/>
        </p:nvSpPr>
        <p:spPr bwMode="auto">
          <a:xfrm>
            <a:off x="6817667" y="2203704"/>
            <a:ext cx="4932373" cy="38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rPr>
              <a:t>Bei den Versuchspersonen, die </a:t>
            </a:r>
            <a:r>
              <a:rPr lang="de-DE" altLang="de-DE" sz="2400" b="0" u="sng" dirty="0">
                <a:solidFill>
                  <a:srgbClr val="333333"/>
                </a:solidFill>
                <a:latin typeface="Calibri Light"/>
              </a:rPr>
              <a:t>keine</a:t>
            </a:r>
            <a:r>
              <a:rPr lang="de-DE" altLang="de-DE" sz="2400" b="0" dirty="0">
                <a:solidFill>
                  <a:srgbClr val="333333"/>
                </a:solidFill>
                <a:latin typeface="Calibri Light"/>
              </a:rPr>
              <a:t> irreführende Frage gestellt bekommen hatten, erinnerten nur 25% (fälschlicherweise) ein Stopp-Schild. </a:t>
            </a:r>
          </a:p>
          <a:p>
            <a:pPr eaLnBrk="1" hangingPunct="1">
              <a:lnSpc>
                <a:spcPct val="105000"/>
              </a:lnSpc>
              <a:spcBef>
                <a:spcPts val="1999"/>
              </a:spcBef>
              <a:spcAft>
                <a:spcPts val="0"/>
              </a:spcAft>
              <a:buClrTx/>
              <a:buNone/>
            </a:pPr>
            <a:r>
              <a:rPr lang="de-DE" altLang="de-DE" sz="2400" b="0" dirty="0">
                <a:solidFill>
                  <a:srgbClr val="333333"/>
                </a:solidFill>
                <a:latin typeface="Calibri Light"/>
              </a:rPr>
              <a:t>Von den Personen, die eine irreführende Frage gestellt bekommen hatten, erinnerten dagegen 59% (fälschlicherweise), dass ein rotes Auto vor einem Stopp-Schild stand!</a:t>
            </a:r>
          </a:p>
        </p:txBody>
      </p:sp>
      <p:sp>
        <p:nvSpPr>
          <p:cNvPr id="48135" name="Caption_48130"/>
          <p:cNvSpPr txBox="1">
            <a:spLocks noChangeArrowheads="1"/>
          </p:cNvSpPr>
          <p:nvPr/>
        </p:nvSpPr>
        <p:spPr bwMode="auto">
          <a:xfrm>
            <a:off x="3217267" y="1834372"/>
            <a:ext cx="32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800" b="0" i="1" dirty="0">
                <a:latin typeface="Calibri Light"/>
              </a:rPr>
              <a:t>2. … aber was wird erinnert?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Unser Gedächtnis ist kein perfektes Abbild der Realität!</a:t>
            </a:r>
            <a:endParaRPr lang="en-US" sz="3600">
              <a:latin typeface="Calibri Light"/>
            </a:endParaRPr>
          </a:p>
        </p:txBody>
      </p:sp>
      <p:sp>
        <p:nvSpPr>
          <p:cNvPr id="50178" name="Rectangle 3"/>
          <p:cNvSpPr>
            <a:spLocks noGrp="1" noChangeArrowheads="1"/>
          </p:cNvSpPr>
          <p:nvPr>
            <p:ph idx="1"/>
          </p:nvPr>
        </p:nvSpPr>
        <p:spPr/>
        <p:txBody>
          <a:bodyPr/>
          <a:lstStyle/>
          <a:p>
            <a:pPr eaLnBrk="1" hangingPunct="1">
              <a:buClrTx/>
            </a:pPr>
            <a:r>
              <a:rPr lang="de-DE" altLang="de-DE" sz="2400" dirty="0">
                <a:solidFill>
                  <a:srgbClr val="333333"/>
                </a:solidFill>
                <a:latin typeface="Calibri Light"/>
              </a:rPr>
              <a:t>Diese und viele andere Studien zeigen, dass das menschliche Gedächtnis zwar gut, aber nicht perfekt funktioniert.  </a:t>
            </a:r>
          </a:p>
          <a:p>
            <a:pPr eaLnBrk="1" hangingPunct="1">
              <a:buClrTx/>
            </a:pPr>
            <a:r>
              <a:rPr lang="de-DE" altLang="de-DE" sz="2400" dirty="0">
                <a:solidFill>
                  <a:srgbClr val="333333"/>
                </a:solidFill>
                <a:latin typeface="Calibri Light"/>
              </a:rPr>
              <a:t>Es kann vorkommen, dass wir spätere Informationen in unser Gedächtnis mit „einbauen“</a:t>
            </a:r>
            <a:r>
              <a:rPr lang="de-DE" altLang="ja-JP" sz="2400" dirty="0">
                <a:solidFill>
                  <a:srgbClr val="333333"/>
                </a:solidFill>
                <a:latin typeface="Calibri Light"/>
              </a:rPr>
              <a:t> oder unsere Eindrücke neu interpretieren!</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18</a:t>
            </a:fld>
            <a:endParaRPr lang="de-DE" altLang="de-DE" b="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196501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Es werden Ihnen nun komplexe Szenen gezeigt.</a:t>
            </a:r>
          </a:p>
          <a:p>
            <a:pPr marL="342900" lvl="0" indent="-342900" defTabSz="914400" fontAlgn="base">
              <a:buClr>
                <a:srgbClr val="000000"/>
              </a:buClr>
              <a:buFont typeface="WingDings"/>
              <a:buChar char=""/>
              <a:defRPr/>
            </a:pPr>
            <a:r>
              <a:rPr lang="de-DE" sz="2400" kern="0" dirty="0">
                <a:solidFill>
                  <a:srgbClr val="333333"/>
                </a:solidFill>
                <a:latin typeface="Calibri Light"/>
                <a:ea typeface="ＭＳ Ｐゴシック" panose="020B0600070205080204" pitchFamily="34" charset="-128"/>
              </a:rPr>
              <a:t>Danach werden Sie gefragt, was auf dem Bild gezeigt wurde und wie sicher Sie sich mit Ihrer Einschätzung sind.</a:t>
            </a:r>
            <a:br>
              <a:rPr lang="de-DE" sz="2400" kern="0" dirty="0">
                <a:solidFill>
                  <a:srgbClr val="333333"/>
                </a:solidFill>
                <a:latin typeface="Calibri Light"/>
                <a:ea typeface="ＭＳ Ｐゴシック" panose="020B0600070205080204" pitchFamily="34" charset="-128"/>
              </a:rPr>
            </a:br>
            <a:br>
              <a:rPr lang="de-DE" sz="2400" kern="0" dirty="0">
                <a:solidFill>
                  <a:srgbClr val="333333"/>
                </a:solidFill>
                <a:latin typeface="Calibri Light"/>
                <a:ea typeface="ＭＳ Ｐゴシック" panose="020B0600070205080204" pitchFamily="34" charset="-128"/>
              </a:rPr>
            </a:br>
            <a:r>
              <a:rPr lang="de-DE" sz="2400" kern="0" dirty="0">
                <a:solidFill>
                  <a:srgbClr val="004992"/>
                </a:solidFill>
                <a:latin typeface="Calibri Light"/>
                <a:ea typeface="ＭＳ Ｐゴシック" panose="020B0600070205080204" pitchFamily="34" charset="-128"/>
              </a:rPr>
              <a:t>Dabei sollen Sie möglichst viele Details richtig wieder erinnern!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95118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Der Schmied </a:t>
            </a:r>
            <a:br>
              <a:rPr lang="de-DE" sz="3600" dirty="0">
                <a:latin typeface="Calibri Light"/>
              </a:rPr>
            </a:br>
            <a:r>
              <a:rPr lang="de-DE" dirty="0">
                <a:latin typeface="Calibri Light"/>
              </a:rPr>
              <a:t>Was wurde gezeigt? Wie sicher sind Sie sich?</a:t>
            </a:r>
          </a:p>
        </p:txBody>
      </p:sp>
      <p:sp>
        <p:nvSpPr>
          <p:cNvPr id="6041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Hammer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Der Schmied</a:t>
            </a:r>
          </a:p>
        </p:txBody>
      </p:sp>
      <p:sp>
        <p:nvSpPr>
          <p:cNvPr id="624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Greifzange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Amboss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Lederschürze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Werkzeug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Hammer</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Caption_64515"/>
          <p:cNvSpPr>
            <a:spLocks noChangeArrowheads="1"/>
          </p:cNvSpPr>
          <p:nvPr/>
        </p:nvSpPr>
        <p:spPr bwMode="auto">
          <a:xfrm>
            <a:off x="2333841" y="6455664"/>
            <a:ext cx="7493836"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Piratenschiff</a:t>
            </a:r>
            <a:br>
              <a:rPr lang="de-DE" sz="3600" dirty="0">
                <a:latin typeface="Calibri Light"/>
              </a:rPr>
            </a:br>
            <a:r>
              <a:rPr lang="de-DE" dirty="0">
                <a:latin typeface="Calibri Light"/>
              </a:rPr>
              <a:t>Was wurde gezeigt? Wie sicher sind Sie sich?</a:t>
            </a:r>
          </a:p>
        </p:txBody>
      </p:sp>
      <p:sp>
        <p:nvSpPr>
          <p:cNvPr id="51814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Piratenflagge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Anker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Fenster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1026"/>
          <p:cNvSpPr>
            <a:spLocks noGrp="1" noChangeArrowheads="1"/>
          </p:cNvSpPr>
          <p:nvPr>
            <p:ph type="title"/>
          </p:nvPr>
        </p:nvSpPr>
        <p:spPr>
          <a:xfrm>
            <a:off x="408955" y="1124744"/>
            <a:ext cx="11376000" cy="720000"/>
          </a:xfrm>
        </p:spPr>
        <p:txBody>
          <a:bodyPr vert="horz" lIns="0" tIns="0" rIns="0" bIns="0" rtlCol="0" anchor="t">
            <a:spAutoFit/>
          </a:bodyPr>
          <a:lstStyle/>
          <a:p>
            <a:pPr defTabSz="914377">
              <a:spcBef>
                <a:spcPts val="0"/>
              </a:spcBef>
            </a:pPr>
            <a:r>
              <a:rPr lang="de-DE" sz="3600" dirty="0">
                <a:latin typeface="Calibri Light"/>
              </a:rPr>
              <a:t>Piratenschiff</a:t>
            </a:r>
          </a:p>
        </p:txBody>
      </p:sp>
      <p:sp>
        <p:nvSpPr>
          <p:cNvPr id="519172" name="Rectangle 1028"/>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Segel</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Piratenflagge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Ausguck am Mast</a:t>
            </a:r>
          </a:p>
          <a:p>
            <a:pPr marL="342900" indent="-342900" eaLnBrk="1" hangingPunct="1">
              <a:lnSpc>
                <a:spcPct val="100000"/>
              </a:lnSpc>
              <a:spcBef>
                <a:spcPts val="1200"/>
              </a:spcBef>
              <a:buClr>
                <a:srgbClr val="000000"/>
              </a:buClr>
              <a:buFont typeface="WingDings"/>
              <a:buChar char=""/>
              <a:defRPr/>
            </a:pPr>
            <a:r>
              <a:rPr lang="de-DE" sz="2400" dirty="0">
                <a:solidFill>
                  <a:srgbClr val="004992"/>
                </a:solidFill>
                <a:latin typeface="Calibri Light"/>
                <a:ea typeface="+mn-ea"/>
                <a:cs typeface="+mn-cs"/>
              </a:rPr>
              <a:t> Anker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Affe</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Leiter</a:t>
            </a:r>
          </a:p>
          <a:p>
            <a:pPr marL="342900" indent="-342900" eaLnBrk="1" hangingPunct="1">
              <a:lnSpc>
                <a:spcPct val="100000"/>
              </a:lnSpc>
              <a:spcBef>
                <a:spcPts val="1200"/>
              </a:spcBef>
              <a:buClr>
                <a:srgbClr val="000000"/>
              </a:buClr>
              <a:buFont typeface="WingDings"/>
              <a:buChar char=""/>
              <a:defRPr/>
            </a:pPr>
            <a:r>
              <a:rPr lang="de-DE" sz="2400" dirty="0">
                <a:solidFill>
                  <a:srgbClr val="333333"/>
                </a:solidFill>
                <a:latin typeface="Calibri Light"/>
                <a:ea typeface="+mn-ea"/>
                <a:cs typeface="+mn-cs"/>
              </a:rPr>
              <a:t> Fenster</a:t>
            </a:r>
          </a:p>
          <a:p>
            <a:pPr marL="342900" indent="-342900" eaLnBrk="1" hangingPunct="1">
              <a:lnSpc>
                <a:spcPct val="100000"/>
              </a:lnSpc>
              <a:spcBef>
                <a:spcPts val="1200"/>
              </a:spcBef>
              <a:buClr>
                <a:srgbClr val="000000"/>
              </a:buClr>
              <a:buFont typeface="WingDings"/>
              <a:buChar char=""/>
              <a:defRPr/>
            </a:pPr>
            <a:endParaRPr lang="de-DE" sz="2400" dirty="0">
              <a:solidFill>
                <a:srgbClr val="333333"/>
              </a:solidFill>
              <a:latin typeface="Calibri Light"/>
              <a:ea typeface="+mn-ea"/>
              <a:cs typeface="+mn-cs"/>
            </a:endParaRP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0"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26</a:t>
            </a:fld>
            <a:endParaRPr lang="de-DE" altLang="de-DE" b="0">
              <a:latin typeface="Calibri Light"/>
            </a:endParaRPr>
          </a:p>
        </p:txBody>
      </p:sp>
      <p:sp>
        <p:nvSpPr>
          <p:cNvPr id="68615" name="Caption_10"/>
          <p:cNvSpPr>
            <a:spLocks noChangeArrowheads="1"/>
          </p:cNvSpPr>
          <p:nvPr/>
        </p:nvSpPr>
        <p:spPr bwMode="auto">
          <a:xfrm>
            <a:off x="3690620" y="62712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28</a:t>
            </a:fld>
            <a:endParaRPr lang="de-DE" altLang="de-DE" b="0">
              <a:latin typeface="Calibri Light"/>
            </a:endParaRPr>
          </a:p>
        </p:txBody>
      </p:sp>
    </p:spTree>
    <p:extLst>
      <p:ext uri="{BB962C8B-B14F-4D97-AF65-F5344CB8AC3E}">
        <p14:creationId xmlns:p14="http://schemas.microsoft.com/office/powerpoint/2010/main" val="405710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Fehlerinnerungen</a:t>
            </a:r>
          </a:p>
        </p:txBody>
      </p:sp>
      <p:sp>
        <p:nvSpPr>
          <p:cNvPr id="74754"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mit bekannten, ähnlichen Bildern (z.B. typisches Piratenschiff aus Filmen) bzw. vieles ergänzen wir durch „Logik“</a:t>
            </a:r>
            <a:r>
              <a:rPr lang="de-DE" altLang="ja-JP" sz="2400" dirty="0">
                <a:solidFill>
                  <a:srgbClr val="333333"/>
                </a:solidFill>
                <a:latin typeface="Calibri Light"/>
              </a:rPr>
              <a:t> (im Beispiel: Hammer, Anker)!</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a:t>
            </a:r>
            <a:r>
              <a:rPr lang="de-DE" altLang="ja-JP" sz="2400" dirty="0">
                <a:solidFill>
                  <a:srgbClr val="333333"/>
                </a:solidFill>
                <a:latin typeface="Calibri Light"/>
              </a:rPr>
              <a:t> unterschieden werden: Falsche Erinnerungen sind „blasser“ und werden nicht im Detail erinnert.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2124079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7" name="Content Placeholder 6"/>
          <p:cNvSpPr>
            <a:spLocks noGrp="1"/>
          </p:cNvSpPr>
          <p:nvPr>
            <p:ph idx="1"/>
          </p:nvPr>
        </p:nvSpPr>
        <p:spPr/>
        <p:txBody>
          <a:bodyPr/>
          <a:lstStyle/>
          <a:p>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30</a:t>
            </a:fld>
            <a:endParaRPr lang="de-DE" altLang="de-DE" b="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Verdrängung: v.a. negative Ereignisse werden vergessen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v.a. angenehme Ereignisse werden vergessen</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32</a:t>
            </a:fld>
            <a:endParaRPr lang="de-DE" altLang="de-DE" b="0">
              <a:latin typeface="Calibri Light"/>
            </a:endParaRPr>
          </a:p>
        </p:txBody>
      </p:sp>
    </p:spTree>
    <p:extLst>
      <p:ext uri="{BB962C8B-B14F-4D97-AF65-F5344CB8AC3E}">
        <p14:creationId xmlns:p14="http://schemas.microsoft.com/office/powerpoint/2010/main" val="1358822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7" name="Content Placeholder 6"/>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Verzerrte Erinnerung: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Verdrängung: v.a. negative Ereignisse werden vergessen </a:t>
            </a:r>
            <a:br>
              <a:rPr lang="de-DE" altLang="de-DE" sz="2400">
                <a:solidFill>
                  <a:srgbClr val="333333"/>
                </a:solidFill>
                <a:latin typeface="Calibri Light"/>
                <a:ea typeface="ＭＳ Ｐゴシック" panose="020B0600070205080204" pitchFamily="34" charset="-128"/>
              </a:rPr>
            </a:b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v.a. angenehme Ereignisse werden vergessen</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Illusionen/Fehlerinnerungen: </a:t>
            </a:r>
            <a:r>
              <a:rPr lang="de-DE" altLang="de-DE" sz="2400" dirty="0">
                <a:solidFill>
                  <a:srgbClr val="333333"/>
                </a:solidFill>
                <a:latin typeface="Calibri Light"/>
                <a:ea typeface="ＭＳ Ｐゴシック" panose="020B0600070205080204" pitchFamily="34" charset="-128"/>
              </a:rPr>
              <a:t>Es werden Dinge erinnert, die so gar nicht stattgefunden haben!</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5 - Gedächtnis</a:t>
            </a:r>
          </a:p>
        </p:txBody>
      </p:sp>
      <p:sp>
        <p:nvSpPr>
          <p:cNvPr id="6" name="Slide Number Placeholder 5"/>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3352278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4007506"/>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34</a:t>
            </a:fld>
            <a:endParaRPr lang="de-DE" altLang="de-DE" b="0">
              <a:solidFill>
                <a:srgbClr val="333333"/>
              </a:solidFill>
            </a:endParaRPr>
          </a:p>
        </p:txBody>
      </p:sp>
      <p:pic>
        <p:nvPicPr>
          <p:cNvPr id="13" name="Picture 33" descr="Tamurello - flickr - omaggio a derrick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780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277097959"/>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35</a:t>
            </a:fld>
            <a:endParaRPr lang="de-DE" altLang="de-DE" b="0">
              <a:solidFill>
                <a:srgbClr val="333333"/>
              </a:solidFill>
            </a:endParaRPr>
          </a:p>
        </p:txBody>
      </p:sp>
      <p:pic>
        <p:nvPicPr>
          <p:cNvPr id="12" name="Picture 32"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557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867475796"/>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36</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471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110933429"/>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Der Satz „Harry, fahr schon mal den Wagen vor!“ wird von vielen Krimifans erinnert, wurde in der Serie „Derrick“</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aber so </a:t>
                      </a:r>
                      <a:r>
                        <a:rPr kumimoji="0" lang="de-DE" altLang="ja-JP" sz="1800" b="0" i="0" u="sng" strike="noStrike" cap="none" normalizeH="0" baseline="0" dirty="0">
                          <a:ln>
                            <a:noFill/>
                          </a:ln>
                          <a:solidFill>
                            <a:schemeClr val="tx1"/>
                          </a:solidFill>
                          <a:effectLst/>
                          <a:latin typeface="Calibri Light"/>
                          <a:ea typeface="ＭＳ Ｐゴシック" pitchFamily="34" charset="-128"/>
                        </a:rPr>
                        <a:t>niemals</a:t>
                      </a:r>
                      <a:r>
                        <a:rPr kumimoji="0" lang="de-DE" altLang="ja-JP" sz="1800" b="0" i="0" u="none" strike="noStrike" cap="none" normalizeH="0" baseline="0" dirty="0">
                          <a:ln>
                            <a:noFill/>
                          </a:ln>
                          <a:solidFill>
                            <a:schemeClr val="tx1"/>
                          </a:solidFill>
                          <a:effectLst/>
                          <a:latin typeface="Calibri Light"/>
                          <a:ea typeface="ＭＳ Ｐゴシック" pitchFamily="34" charset="-128"/>
                        </a:rPr>
                        <a:t> gesagt!</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Ronald Reagan berichtete im Präsidentschaftswahlkampf 1980 von Kriegserinnerungen, die er unwissentlich mit Szenen aus einem Kriegsfilm (</a:t>
                      </a:r>
                      <a:r>
                        <a:rPr kumimoji="0" lang="de-DE" sz="1800" b="0" i="1" u="none" strike="noStrike" cap="none" normalizeH="0" baseline="0" dirty="0">
                          <a:ln>
                            <a:noFill/>
                          </a:ln>
                          <a:solidFill>
                            <a:schemeClr val="tx1"/>
                          </a:solidFill>
                          <a:effectLst/>
                          <a:latin typeface="Calibri Light"/>
                          <a:ea typeface="ＭＳ Ｐゴシック" pitchFamily="34" charset="-128"/>
                        </a:rPr>
                        <a:t>Wing and a Prayer</a:t>
                      </a:r>
                      <a:r>
                        <a:rPr kumimoji="0" lang="de-DE" sz="1800" b="0" i="0" u="none" strike="noStrike" cap="none" normalizeH="0" baseline="0" dirty="0">
                          <a:ln>
                            <a:noFill/>
                          </a:ln>
                          <a:solidFill>
                            <a:schemeClr val="tx1"/>
                          </a:solidFill>
                          <a:effectLst/>
                          <a:latin typeface="Calibri Light"/>
                          <a:ea typeface="ＭＳ Ｐゴシック" pitchFamily="34" charset="-128"/>
                        </a:rPr>
                        <a:t> (</a:t>
                      </a:r>
                      <a:r>
                        <a:rPr kumimoji="0" lang="de-DE" sz="1800" b="0" i="1" u="none" strike="noStrike" cap="none" normalizeH="0" baseline="0" dirty="0">
                          <a:ln>
                            <a:noFill/>
                          </a:ln>
                          <a:solidFill>
                            <a:schemeClr val="tx1"/>
                          </a:solidFill>
                          <a:effectLst/>
                          <a:latin typeface="Calibri Light"/>
                          <a:ea typeface="ＭＳ Ｐゴシック" pitchFamily="34" charset="-128"/>
                        </a:rPr>
                        <a:t>Mission im Pazifik</a:t>
                      </a:r>
                      <a:r>
                        <a:rPr kumimoji="0" lang="de-DE" sz="1800" b="0" i="0" u="none" strike="noStrike" cap="none" normalizeH="0" baseline="0" dirty="0">
                          <a:ln>
                            <a:noFill/>
                          </a:ln>
                          <a:solidFill>
                            <a:schemeClr val="tx1"/>
                          </a:solidFill>
                          <a:effectLst/>
                          <a:latin typeface="Calibri Light"/>
                          <a:ea typeface="ＭＳ Ｐゴシック" pitchFamily="34" charset="-128"/>
                        </a:rPr>
                        <a:t>)) vermengte.</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Durch bestimmte Befragungstechniken und Suggestion können falsche Erinnerungen hervorgerufen werden. Es gibt eine Reihe von Gerichtsfällen, bei denen sich nachweislich unschuldige Menschen bei Gericht selbst belasteten, nachdem ihnen die Tat während voriger Verhöre </a:t>
                      </a:r>
                      <a:r>
                        <a:rPr kumimoji="0" lang="de-DE" sz="1800" b="0" i="1" u="none" strike="noStrike" cap="none" normalizeH="0" baseline="0" dirty="0">
                          <a:ln>
                            <a:noFill/>
                          </a:ln>
                          <a:solidFill>
                            <a:schemeClr val="tx1"/>
                          </a:solidFill>
                          <a:effectLst/>
                          <a:latin typeface="Calibri Light"/>
                          <a:ea typeface="ＭＳ Ｐゴシック" pitchFamily="34" charset="-128"/>
                        </a:rPr>
                        <a:t>eingeredet</a:t>
                      </a:r>
                      <a:r>
                        <a:rPr kumimoji="0" lang="de-DE" sz="1800" b="0" i="0" u="none" strike="noStrike" cap="none" normalizeH="0" baseline="0" dirty="0">
                          <a:ln>
                            <a:noFill/>
                          </a:ln>
                          <a:solidFill>
                            <a:schemeClr val="tx1"/>
                          </a:solidFill>
                          <a:effectLst/>
                          <a:latin typeface="Calibri Light"/>
                          <a:ea typeface="ＭＳ Ｐゴシック" pitchFamily="34" charset="-128"/>
                        </a:rPr>
                        <a:t> worden war.</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In einem Experiment wurden den Teilnehmern manipulierte Fotos gezeigt, auf denen sie mit ihrem Vater eine Fahrt mit einem Heißluftballon machen. 50% der Befragten gaben an, sich an diese Fahrt zu erinnern (obwohl diese nie stattgefunden hat).</a:t>
                      </a: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solidFill>
                  <a:srgbClr val="333333"/>
                </a:solidFill>
              </a:rPr>
              <a:pPr>
                <a:defRPr/>
              </a:pPr>
              <a:t>37</a:t>
            </a:fld>
            <a:endParaRPr lang="de-DE" altLang="de-DE" b="0">
              <a:solidFill>
                <a:srgbClr val="333333"/>
              </a:solidFill>
            </a:endParaRPr>
          </a:p>
        </p:txBody>
      </p:sp>
      <p:pic>
        <p:nvPicPr>
          <p:cNvPr id="10" name="Picture 30"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1" descr="oefe - flickr - Noch ein Ballon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843" y="5682952"/>
            <a:ext cx="68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3" descr="Tamurello - flickr - omaggio a derrick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565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38</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39</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1548205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Gleichzeitig sind sich viele Menschen mit Psychose bei Erinnerungen an Dinge, </a:t>
            </a:r>
            <a:r>
              <a:rPr lang="de-DE" altLang="de-DE" sz="2400" i="1" dirty="0">
                <a:solidFill>
                  <a:srgbClr val="333333"/>
                </a:solidFill>
                <a:latin typeface="Calibri Light"/>
                <a:ea typeface="ＭＳ Ｐゴシック" panose="020B0600070205080204" pitchFamily="34" charset="-128"/>
              </a:rPr>
              <a:t>die tatsächlich passiert sind</a:t>
            </a:r>
            <a:r>
              <a:rPr lang="de-DE" altLang="de-DE" sz="2400" dirty="0">
                <a:solidFill>
                  <a:srgbClr val="333333"/>
                </a:solidFill>
                <a:latin typeface="Calibri Light"/>
                <a:ea typeface="ＭＳ Ｐゴシック" panose="020B0600070205080204" pitchFamily="34" charset="-128"/>
              </a:rPr>
              <a:t>, unsicherer, ob ihre Erinnerungen stimmen.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Das heißt: Die Unterscheidung echter Erinnerungen von Fehlerinnerungen ist beeinträchtigt! Dies kann eine realistische Sicht der Umwelt erschweren.</a:t>
            </a:r>
            <a:r>
              <a:rPr lang="en-GB" altLang="de-DE" sz="2400" dirty="0">
                <a:solidFill>
                  <a:srgbClr val="333333"/>
                </a:solidFill>
                <a:latin typeface="Calibri Light"/>
                <a:ea typeface="ＭＳ Ｐゴシック" panose="020B0600070205080204" pitchFamily="34" charset="-128"/>
              </a:rPr>
              <a:t> </a:t>
            </a:r>
          </a:p>
          <a:p>
            <a:pPr marL="342900" lvl="0" indent="-342900" defTabSz="914400" fontAlgn="base">
              <a:buClr>
                <a:srgbClr val="333333"/>
              </a:buClr>
              <a:buFont typeface="WingDings"/>
              <a:buChar char=""/>
            </a:pP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40</a:t>
            </a:fld>
            <a:endParaRPr lang="de-DE" altLang="de-DE" b="0">
              <a:latin typeface="Calibri Light"/>
            </a:endParaRPr>
          </a:p>
        </p:txBody>
      </p:sp>
      <p:sp>
        <p:nvSpPr>
          <p:cNvPr id="9728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extLst>
      <p:ext uri="{BB962C8B-B14F-4D97-AF65-F5344CB8AC3E}">
        <p14:creationId xmlns:p14="http://schemas.microsoft.com/office/powerpoint/2010/main" val="560828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b="0">
                <a:latin typeface="Calibri Light"/>
              </a:rPr>
              <a:t>Metakognitives Training 5 - Gedächtnis</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41</a:t>
            </a:fld>
            <a:endParaRPr lang="de-DE" altLang="de-DE" b="0">
              <a:latin typeface="Calibri Light"/>
            </a:endParaRPr>
          </a:p>
        </p:txBody>
      </p:sp>
      <p:sp>
        <p:nvSpPr>
          <p:cNvPr id="5" name="Rechteck 1"/>
          <p:cNvSpPr>
            <a:spLocks noChangeArrowheads="1"/>
          </p:cNvSpPr>
          <p:nvPr/>
        </p:nvSpPr>
        <p:spPr bwMode="auto">
          <a:xfrm>
            <a:off x="408955" y="5852160"/>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b="0" dirty="0">
                <a:solidFill>
                  <a:srgbClr val="004992"/>
                </a:solidFill>
                <a:latin typeface="Calibri Light"/>
                <a:ea typeface="MS PGothic" pitchFamily="34" charset="-128"/>
              </a:rPr>
              <a:t>Möchte vielleicht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3389365250"/>
              </p:ext>
            </p:extLst>
          </p:nvPr>
        </p:nvGraphicFramePr>
        <p:xfrm>
          <a:off x="408955" y="2405010"/>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Ereignis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Falsche Erinnerung</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Tatsächliche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Streit mit Freund</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Dieser hätte Sie als „</a:t>
                      </a:r>
                      <a:r>
                        <a:rPr kumimoji="0" lang="de-DE" sz="1800" b="0" i="0" u="none" strike="noStrike" cap="none" normalizeH="0" baseline="0" dirty="0">
                          <a:ln>
                            <a:noFill/>
                          </a:ln>
                          <a:solidFill>
                            <a:srgbClr val="333333"/>
                          </a:solidFill>
                          <a:effectLst/>
                          <a:latin typeface="Calibri Light"/>
                          <a:ea typeface="ＭＳ Ｐゴシック" pitchFamily="34" charset="-128"/>
                          <a:sym typeface="Wingdings" pitchFamily="2" charset="2"/>
                        </a:rPr>
                        <a:t>Vollidiot“</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beschimpft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Der Freund wurde etwas lauter. Bestimmte Ausdrücke „lagen in der Luft“ – </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wurden aber nie so gesagt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Mit Frage an Krankenpflegerin gewendet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fühlte sich kalt abgewiesen und sogar ausgelacht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Die Pflegerin </a:t>
                      </a:r>
                      <a:r>
                        <a:rPr kumimoji="0" lang="de-DE" sz="1800" b="0" i="0" u="none" strike="noStrike" cap="none" normalizeH="0" baseline="0" dirty="0">
                          <a:ln>
                            <a:noFill/>
                          </a:ln>
                          <a:solidFill>
                            <a:srgbClr val="333333"/>
                          </a:solidFill>
                          <a:effectLst/>
                          <a:latin typeface="Calibri Light"/>
                          <a:ea typeface="ＭＳ Ｐゴシック" pitchFamily="34" charset="-128"/>
                        </a:rPr>
                        <a:t>war zwar verständnisvoll, hatte aber leider keine Zeit – im Ärger über andere Vorkommnisse wurde diese Situation falsch erinnert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90534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42</a:t>
            </a:fld>
            <a:endParaRPr lang="de-DE" altLang="de-DE" b="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Aufgabe 2</a:t>
            </a:r>
          </a:p>
        </p:txBody>
      </p:sp>
      <p:sp>
        <p:nvSpPr>
          <p:cNvPr id="103427"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Es werden Ihnen wieder komplexe Szenen gezeigt. </a:t>
            </a:r>
          </a:p>
          <a:p>
            <a:pPr marL="342900" indent="-342900" eaLnBrk="1" hangingPunct="1">
              <a:buClr>
                <a:srgbClr val="333333"/>
              </a:buClr>
              <a:buFont typeface="WingDings"/>
              <a:buChar char=""/>
            </a:pPr>
            <a:r>
              <a:rPr lang="de-DE" altLang="de-DE" sz="2400">
                <a:solidFill>
                  <a:srgbClr val="333333"/>
                </a:solidFill>
                <a:latin typeface="Calibri Light"/>
              </a:rPr>
              <a:t>Bitte </a:t>
            </a:r>
            <a:r>
              <a:rPr lang="de-DE" altLang="de-DE" sz="2400" dirty="0">
                <a:solidFill>
                  <a:srgbClr val="333333"/>
                </a:solidFill>
                <a:latin typeface="Calibri Light"/>
              </a:rPr>
              <a:t>überlegen Sie, was im Bild gezeigt und was nicht gezeigt wurde.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43</a:t>
            </a:fld>
            <a:endParaRPr lang="de-DE" altLang="de-DE" b="0">
              <a:latin typeface="Calibri Light"/>
            </a:endParaRPr>
          </a:p>
        </p:txBody>
      </p:sp>
    </p:spTree>
    <p:extLst>
      <p:ext uri="{BB962C8B-B14F-4D97-AF65-F5344CB8AC3E}">
        <p14:creationId xmlns:p14="http://schemas.microsoft.com/office/powerpoint/2010/main" val="457765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Panzerknacker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075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Geldscheine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Taschenlampe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Panzerknacker</a:t>
            </a:r>
          </a:p>
        </p:txBody>
      </p:sp>
      <p:sp>
        <p:nvSpPr>
          <p:cNvPr id="109571"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Loch im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Schweißbrenner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Schweißmaske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Geldscheine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Münzen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Mützen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Taschenlampe</a:t>
            </a:r>
          </a:p>
        </p:txBody>
      </p:sp>
      <p:pic>
        <p:nvPicPr>
          <p:cNvPr id="109574"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Klassenzimmer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62566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Schreibtisch</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Klassenzimmer</a:t>
            </a:r>
          </a:p>
        </p:txBody>
      </p:sp>
      <p:sp>
        <p:nvSpPr>
          <p:cNvPr id="626692" name="Rectangle 4"/>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Schwamm</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Grauer Mantel</a:t>
            </a:r>
          </a:p>
          <a:p>
            <a:pPr marL="342900" indent="-342900" eaLnBrk="1" hangingPunct="1">
              <a:lnSpc>
                <a:spcPct val="100000"/>
              </a:lnSpc>
              <a:spcBef>
                <a:spcPts val="1200"/>
              </a:spcBef>
              <a:buClr>
                <a:srgbClr val="333333"/>
              </a:buClr>
              <a:buFont typeface="WingDings"/>
              <a:buChar char=""/>
              <a:defRPr/>
            </a:pPr>
            <a:r>
              <a:rPr lang="de-DE" sz="2400" dirty="0">
                <a:solidFill>
                  <a:schemeClr val="tx1"/>
                </a:solidFill>
                <a:latin typeface="Calibri Light"/>
                <a:ea typeface="+mn-ea"/>
                <a:cs typeface="+mn-cs"/>
              </a:rPr>
              <a:t> Schreibtisch</a:t>
            </a:r>
          </a:p>
          <a:p>
            <a:pPr marL="342900" indent="-342900" eaLnBrk="1" hangingPunct="1">
              <a:lnSpc>
                <a:spcPct val="100000"/>
              </a:lnSpc>
              <a:spcBef>
                <a:spcPts val="1200"/>
              </a:spcBef>
              <a:buClr>
                <a:srgbClr val="004992"/>
              </a:buClr>
              <a:buFont typeface="WingDings"/>
              <a:buChar char=""/>
              <a:defRPr/>
            </a:pPr>
            <a:r>
              <a:rPr lang="de-DE" sz="2400" dirty="0">
                <a:solidFill>
                  <a:srgbClr val="004992"/>
                </a:solidFill>
                <a:latin typeface="Calibri Light"/>
                <a:ea typeface="+mn-ea"/>
                <a:cs typeface="+mn-cs"/>
              </a:rPr>
              <a:t> Tafel</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a:solidFill>
                  <a:srgbClr val="004992"/>
                </a:solidFill>
                <a:latin typeface="Calibri Light"/>
                <a:ea typeface="+mn-ea"/>
                <a:cs typeface="+mn-cs"/>
              </a:rPr>
              <a:t>Schulranzen</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Kreide</a:t>
            </a: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Haarzopf</a:t>
            </a:r>
            <a:endParaRPr lang="de-DE" sz="2400" dirty="0">
              <a:solidFill>
                <a:srgbClr val="333333"/>
              </a:solidFill>
              <a:latin typeface="Calibri Light"/>
              <a:ea typeface="+mn-ea"/>
              <a:cs typeface="+mn-cs"/>
            </a:endParaRPr>
          </a:p>
          <a:p>
            <a:pPr marL="342900" indent="-342900" eaLnBrk="1" hangingPunct="1">
              <a:lnSpc>
                <a:spcPct val="100000"/>
              </a:lnSpc>
              <a:spcBef>
                <a:spcPts val="1200"/>
              </a:spcBef>
              <a:buClr>
                <a:srgbClr val="333333"/>
              </a:buClr>
              <a:buFont typeface="WingDings"/>
              <a:buChar char=""/>
              <a:defRPr/>
            </a:pPr>
            <a:r>
              <a:rPr lang="de-DE" sz="2400" dirty="0">
                <a:solidFill>
                  <a:srgbClr val="333333"/>
                </a:solidFill>
                <a:latin typeface="Calibri Light"/>
                <a:ea typeface="+mn-ea"/>
                <a:cs typeface="+mn-cs"/>
              </a:rPr>
              <a:t> Lehrerstuhl</a:t>
            </a:r>
          </a:p>
          <a:p>
            <a:pPr eaLnBrk="1" hangingPunct="1">
              <a:lnSpc>
                <a:spcPct val="100000"/>
              </a:lnSpc>
              <a:spcBef>
                <a:spcPts val="1200"/>
              </a:spcBef>
              <a:defRPr/>
            </a:pPr>
            <a:endParaRPr lang="de-DE" sz="2400" dirty="0">
              <a:solidFill>
                <a:srgbClr val="333333"/>
              </a:solidFill>
              <a:latin typeface="Calibri Light"/>
              <a:ea typeface="+mn-ea"/>
              <a:cs typeface="+mn-cs"/>
            </a:endParaRPr>
          </a:p>
        </p:txBody>
      </p:sp>
      <p:pic>
        <p:nvPicPr>
          <p:cNvPr id="115715"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49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50</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1715210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19811"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51</a:t>
            </a:fld>
            <a:endParaRPr lang="de-DE" altLang="de-DE" b="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Strand</a:t>
            </a:r>
            <a:br>
              <a:rPr lang="de-DE" sz="3600" dirty="0">
                <a:latin typeface="Calibri Light"/>
              </a:rPr>
            </a:br>
            <a:r>
              <a:rPr lang="de-DE" dirty="0">
                <a:latin typeface="Calibri Light"/>
              </a:rPr>
              <a:t>Was wurde gezeigt? Wie sicher sind Sie sich?</a:t>
            </a:r>
          </a:p>
        </p:txBody>
      </p:sp>
      <p:sp>
        <p:nvSpPr>
          <p:cNvPr id="12185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Schnorchel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Handtuch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Möwe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Strand</a:t>
            </a:r>
          </a:p>
        </p:txBody>
      </p:sp>
      <p:sp>
        <p:nvSpPr>
          <p:cNvPr id="123907"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Strandkorb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Wal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Schnorchel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Handtuch</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blauer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Möwe</a:t>
            </a:r>
          </a:p>
        </p:txBody>
      </p:sp>
      <p:pic>
        <p:nvPicPr>
          <p:cNvPr id="1239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53</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Brainstorming</a:t>
            </a:r>
          </a:p>
        </p:txBody>
      </p:sp>
      <p:sp>
        <p:nvSpPr>
          <p:cNvPr id="635907"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sieht man typischerweise in einem Laden?</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55</a:t>
            </a:fld>
            <a:endParaRPr lang="de-DE" altLang="de-DE" b="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Im Laden </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30051"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Regal mit Artikel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Obstauslage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Im Laden</a:t>
            </a:r>
          </a:p>
        </p:txBody>
      </p:sp>
      <p:sp>
        <p:nvSpPr>
          <p:cNvPr id="13209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Verkäufer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Handwagen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Theke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Dosen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Zigarre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Regal mit Artikel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Obstauslage</a:t>
            </a:r>
          </a:p>
        </p:txBody>
      </p:sp>
      <p:pic>
        <p:nvPicPr>
          <p:cNvPr id="132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58</a:t>
            </a:fld>
            <a:endParaRPr lang="de-DE" altLang="de-DE" b="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3619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Welche Gegenstände würden Sie typischerweise am/im Pool erwarten?</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Am Pool</a:t>
            </a:r>
            <a:br>
              <a:rPr lang="de-DE" sz="3600" dirty="0">
                <a:latin typeface="Calibri Light"/>
              </a:rPr>
            </a:br>
            <a:r>
              <a:rPr lang="de-DE" dirty="0">
                <a:latin typeface="Calibri Light"/>
              </a:rPr>
              <a:t>Was wurde gezeigt? Wie sicher sind Sie sich?</a:t>
            </a:r>
          </a:p>
        </p:txBody>
      </p:sp>
      <p:sp>
        <p:nvSpPr>
          <p:cNvPr id="13824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Gummiente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Liegestuhl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Am Pool</a:t>
            </a:r>
          </a:p>
        </p:txBody>
      </p:sp>
      <p:sp>
        <p:nvSpPr>
          <p:cNvPr id="140293" name="Rectangle 5"/>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Gummiente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Handtücher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Kühltasche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Dusche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Liegestuhl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Sonnenhut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Zeitung</a:t>
            </a:r>
            <a:endParaRPr lang="de-DE" altLang="de-DE" sz="2400" dirty="0">
              <a:solidFill>
                <a:srgbClr val="333333"/>
              </a:solidFill>
              <a:latin typeface="Calibri Light"/>
            </a:endParaRPr>
          </a:p>
        </p:txBody>
      </p:sp>
      <p:pic>
        <p:nvPicPr>
          <p:cNvPr id="140294"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61</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Bank</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44387"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Hund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Schließfächer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Bank</a:t>
            </a:r>
          </a:p>
        </p:txBody>
      </p:sp>
      <p:sp>
        <p:nvSpPr>
          <p:cNvPr id="14643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Kameras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Geldautomat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Glasscheibe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Tresor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Schließfächer</a:t>
            </a:r>
          </a:p>
          <a:p>
            <a:pPr eaLnBrk="1" hangingPunct="1">
              <a:lnSpc>
                <a:spcPct val="100000"/>
              </a:lnSpc>
              <a:spcBef>
                <a:spcPts val="1200"/>
              </a:spcBef>
            </a:pPr>
            <a:endParaRPr lang="de-DE" altLang="de-DE" sz="2400" dirty="0">
              <a:solidFill>
                <a:srgbClr val="333333"/>
              </a:solidFill>
              <a:latin typeface="Calibri Light"/>
            </a:endParaRPr>
          </a:p>
        </p:txBody>
      </p:sp>
      <p:pic>
        <p:nvPicPr>
          <p:cNvPr id="14643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64</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4"/>
          <p:cNvSpPr>
            <a:spLocks noChangeArrowheads="1"/>
          </p:cNvSpPr>
          <p:nvPr/>
        </p:nvSpPr>
        <p:spPr bwMode="auto">
          <a:xfrm>
            <a:off x="2032529" y="1813842"/>
            <a:ext cx="7113852"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sp>
        <p:nvSpPr>
          <p:cNvPr id="148484" name="Rectangle 5"/>
          <p:cNvSpPr>
            <a:spLocks noChangeArrowheads="1"/>
          </p:cNvSpPr>
          <p:nvPr/>
        </p:nvSpPr>
        <p:spPr bwMode="auto">
          <a:xfrm>
            <a:off x="2642288" y="4419600"/>
            <a:ext cx="5995961" cy="685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Calibri Light"/>
            </a:endParaRPr>
          </a:p>
        </p:txBody>
      </p:sp>
      <p:pic>
        <p:nvPicPr>
          <p:cNvPr id="14848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Campingurlaub</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053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Campingwagen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Fahrräder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blauer Himmel</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66</a:t>
            </a:fld>
            <a:endParaRPr lang="de-DE" altLang="de-DE" b="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Campingurlaub</a:t>
            </a:r>
            <a:endParaRPr lang="de-DE" sz="3600" dirty="0">
              <a:latin typeface="Calibri Light"/>
            </a:endParaRPr>
          </a:p>
        </p:txBody>
      </p:sp>
      <p:sp>
        <p:nvSpPr>
          <p:cNvPr id="152579"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Campingwagen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Vorzelt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gedeckter Tisch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Fahrräder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blauer Himmel</a:t>
            </a:r>
          </a:p>
        </p:txBody>
      </p:sp>
      <p:pic>
        <p:nvPicPr>
          <p:cNvPr id="152584"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Caption_154627"/>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156675" name="Rectangle 3"/>
          <p:cNvSpPr>
            <a:spLocks noGrp="1" noChangeArrowheads="1"/>
          </p:cNvSpPr>
          <p:nvPr>
            <p:ph idx="1"/>
          </p:nvPr>
        </p:nvSpPr>
        <p:spPr/>
        <p:txBody>
          <a:bodyPr/>
          <a:lstStyle/>
          <a:p>
            <a:pPr eaLnBrk="1" hangingPunct="1"/>
            <a:r>
              <a:rPr lang="de-DE" altLang="de-DE" sz="2400">
                <a:solidFill>
                  <a:srgbClr val="004992"/>
                </a:solidFill>
                <a:latin typeface="Calibri Light"/>
              </a:rPr>
              <a:t>Was gehört alles in einen Zoo?</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r>
              <a:rPr lang="de-DE" altLang="de-DE" sz="2400">
                <a:solidFill>
                  <a:srgbClr val="004992"/>
                </a:solidFill>
                <a:latin typeface="Calibri Light"/>
              </a:rPr>
              <a:t> …</a:t>
            </a:r>
          </a:p>
          <a:p>
            <a:pPr eaLnBrk="1" hangingPunct="1"/>
            <a:endParaRPr lang="de-DE" altLang="de-DE" sz="2400">
              <a:solidFill>
                <a:srgbClr val="004992"/>
              </a:solidFill>
              <a:latin typeface="Calibri Light"/>
            </a:endParaRPr>
          </a:p>
          <a:p>
            <a:pPr eaLnBrk="1" hangingPunct="1"/>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69</a:t>
            </a:fld>
            <a:endParaRPr lang="de-DE" altLang="de-DE" b="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Zoo</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5872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Löwe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Zoo</a:t>
            </a:r>
          </a:p>
        </p:txBody>
      </p:sp>
      <p:sp>
        <p:nvSpPr>
          <p:cNvPr id="16077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Giraffen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Außengitter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Tierpfleger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Pfau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Kasse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Löwe</a:t>
            </a:r>
          </a:p>
        </p:txBody>
      </p:sp>
      <p:pic>
        <p:nvPicPr>
          <p:cNvPr id="160774" name="Picture 6"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Caption_160774"/>
          <p:cNvSpPr>
            <a:spLocks noChangeArrowheads="1"/>
          </p:cNvSpPr>
          <p:nvPr/>
        </p:nvSpPr>
        <p:spPr bwMode="auto">
          <a:xfrm>
            <a:off x="4128205" y="645566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71</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72</a:t>
            </a:fld>
            <a:endParaRPr lang="de-DE" altLang="de-DE" b="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Brainstorming</a:t>
            </a:r>
            <a:endParaRPr lang="de-DE" sz="3600" dirty="0">
              <a:latin typeface="Calibri Light"/>
            </a:endParaRP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ea typeface="+mn-ea"/>
              </a:rPr>
              <a:t>Was gehört in ein typisches Wohnzimmer?</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r>
              <a:rPr lang="de-DE" sz="2400" dirty="0">
                <a:solidFill>
                  <a:srgbClr val="004992"/>
                </a:solidFill>
                <a:latin typeface="Calibri Light"/>
                <a:ea typeface="+mn-ea"/>
              </a:rPr>
              <a:t> …</a:t>
            </a:r>
          </a:p>
          <a:p>
            <a:pPr eaLnBrk="1" hangingPunct="1">
              <a:defRPr/>
            </a:pPr>
            <a:endParaRPr lang="de-DE" sz="2400" dirty="0">
              <a:solidFill>
                <a:srgbClr val="004992"/>
              </a:solidFill>
              <a:latin typeface="Calibri Light"/>
              <a:ea typeface="+mn-ea"/>
            </a:endParaRPr>
          </a:p>
          <a:p>
            <a:pPr eaLnBrk="1" hangingPunct="1">
              <a:defRPr/>
            </a:pPr>
            <a:endParaRPr lang="de-DE" sz="2400" dirty="0">
              <a:solidFill>
                <a:srgbClr val="004992"/>
              </a:solidFill>
              <a:latin typeface="Calibri Light"/>
              <a:ea typeface="+mn-ea"/>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Wohnzimmer</a:t>
            </a:r>
            <a:br>
              <a:rPr lang="de-DE" sz="3600" dirty="0">
                <a:latin typeface="Calibri Light"/>
              </a:rPr>
            </a:br>
            <a:r>
              <a:rPr lang="de-DE" dirty="0">
                <a:latin typeface="Calibri Light"/>
              </a:rPr>
              <a:t>Was wurde gezeigt? Wie sicher sind Sie sich?</a:t>
            </a:r>
            <a:endParaRPr 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Stühle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 Gemälde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Wohnzimmer</a:t>
            </a:r>
            <a:endParaRPr lang="de-DE" sz="3600" dirty="0">
              <a:latin typeface="Calibri Light"/>
            </a:endParaRPr>
          </a:p>
        </p:txBody>
      </p:sp>
      <p:sp>
        <p:nvSpPr>
          <p:cNvPr id="16896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Tisch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Stühle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Tischdecke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Uhr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Schrank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 Blumen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 Gemälde</a:t>
            </a:r>
          </a:p>
        </p:txBody>
      </p:sp>
      <p:pic>
        <p:nvPicPr>
          <p:cNvPr id="16896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5671F2B7-129F-40C2-9FD7-8DBB0F6E3277}"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3383032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Übertragung</a:t>
            </a:r>
            <a:r>
              <a:rPr lang="en-US" sz="3600" dirty="0"/>
              <a:t> auf den </a:t>
            </a:r>
            <a:r>
              <a:rPr lang="en-US" sz="3600" dirty="0" err="1"/>
              <a:t>Alltag</a:t>
            </a:r>
            <a:endParaRPr lang="en-US" sz="3600" dirty="0"/>
          </a:p>
        </p:txBody>
      </p:sp>
      <p:sp>
        <p:nvSpPr>
          <p:cNvPr id="5" name="Content Placeholder 4"/>
          <p:cNvSpPr>
            <a:spLocks noGrp="1"/>
          </p:cNvSpPr>
          <p:nvPr>
            <p:ph idx="1"/>
          </p:nvPr>
        </p:nvSpPr>
        <p:spPr/>
        <p:txBody>
          <a:bodyPr/>
          <a:lstStyle/>
          <a:p>
            <a:pPr lvl="0" defTabSz="914377"/>
            <a:r>
              <a:rPr lang="en-US" sz="2400" dirty="0" err="1">
                <a:solidFill>
                  <a:srgbClr val="333333"/>
                </a:solidFill>
                <a:latin typeface="Calibri Light"/>
                <a:ea typeface="+mj-ea"/>
                <a:cs typeface="+mj-cs"/>
              </a:rPr>
              <a:t>Lernziele</a:t>
            </a:r>
            <a:r>
              <a:rPr lang="en-US" sz="2400" dirty="0">
                <a:solidFill>
                  <a:srgbClr val="333333"/>
                </a:solidFill>
                <a:latin typeface="Calibri Light"/>
                <a:ea typeface="+mj-ea"/>
                <a:cs typeface="+mj-cs"/>
              </a:rPr>
              <a:t>:</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Unsere Erinnerungen können trügen!</a:t>
            </a:r>
            <a:br>
              <a:rPr lang="de-DE" altLang="de-DE" sz="2000" b="1"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Insbesondere für wichtige Begebenheiten (Streit, Zeugenaussagen etc.) gilt:</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Wenn Sie sich </a:t>
            </a:r>
            <a:r>
              <a:rPr lang="de-DE" altLang="de-DE" sz="2000" i="1" dirty="0">
                <a:solidFill>
                  <a:srgbClr val="333333"/>
                </a:solidFill>
                <a:latin typeface="Calibri Light"/>
                <a:ea typeface="ＭＳ Ｐゴシック" panose="020B0600070205080204" pitchFamily="34" charset="-128"/>
              </a:rPr>
              <a:t>nicht </a:t>
            </a:r>
            <a:r>
              <a:rPr lang="de-DE" altLang="de-DE" sz="2000" dirty="0">
                <a:solidFill>
                  <a:srgbClr val="333333"/>
                </a:solidFill>
                <a:latin typeface="Calibri Light"/>
                <a:ea typeface="ＭＳ Ｐゴシック" panose="020B0600070205080204" pitchFamily="34" charset="-128"/>
              </a:rPr>
              <a:t>lebhaft (d.h. detailliert) erinnern: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Bedenken Sie die Möglichkeit, dass Sie sich irren können.</a:t>
            </a:r>
          </a:p>
          <a:p>
            <a:pPr marL="342900" lvl="0" indent="-342900" defTabSz="914400" fontAlgn="base">
              <a:lnSpc>
                <a:spcPct val="100000"/>
              </a:lnSpc>
              <a:spcBef>
                <a:spcPts val="1200"/>
              </a:spcBef>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Suchen Sie bestätigende Informationen (z.B. Beteiligte fragen).</a:t>
            </a:r>
            <a:br>
              <a:rPr lang="de-DE" altLang="de-DE" sz="2000" dirty="0">
                <a:solidFill>
                  <a:srgbClr val="004992"/>
                </a:solidFill>
                <a:latin typeface="Calibri Light"/>
                <a:ea typeface="ＭＳ Ｐゴシック" panose="020B0600070205080204" pitchFamily="34" charset="-128"/>
              </a:rPr>
            </a:b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Beispiel: Sie haben sich mit jemandem gestritten und erinnern vage, dass Ihre Familie beschimpft wurde:</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Berücksichtigen Sie die Möglichkeit, dass Ihnen das Gedächtnis einen Streich spielt oder Sie Dinge verzerrt erinnern! Fragen Sie Anwesende nach deren Erinnerung.</a:t>
            </a:r>
          </a:p>
          <a:p>
            <a:pPr marL="342900" lvl="0" indent="-342900" defTabSz="914400" fontAlgn="base">
              <a:lnSpc>
                <a:spcPct val="100000"/>
              </a:lnSpc>
              <a:spcBef>
                <a:spcPts val="1200"/>
              </a:spcBef>
              <a:buClr>
                <a:srgbClr val="004992"/>
              </a:buClr>
              <a:buFont typeface="WingDings"/>
              <a:buChar char=""/>
            </a:pPr>
            <a:endParaRPr lang="de-DE" altLang="de-DE" sz="20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78</a:t>
            </a:fld>
            <a:endParaRPr lang="de-DE" altLang="de-DE" b="0">
              <a:latin typeface="Calibri Light"/>
            </a:endParaRPr>
          </a:p>
        </p:txBody>
      </p:sp>
    </p:spTree>
    <p:extLst>
      <p:ext uri="{BB962C8B-B14F-4D97-AF65-F5344CB8AC3E}">
        <p14:creationId xmlns:p14="http://schemas.microsoft.com/office/powerpoint/2010/main" val="22678256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79</a:t>
            </a:fld>
            <a:endParaRPr lang="de-DE" altLang="de-DE" b="0">
              <a:latin typeface="Calibri Light"/>
            </a:endParaRPr>
          </a:p>
        </p:txBody>
      </p:sp>
      <p:sp>
        <p:nvSpPr>
          <p:cNvPr id="12" name="Content Placeholder 4">
            <a:extLst>
              <a:ext uri="{FF2B5EF4-FFF2-40B4-BE49-F238E27FC236}">
                <a16:creationId xmlns:a16="http://schemas.microsoft.com/office/drawing/2014/main" id="{8E724B3D-F592-C180-B66C-E35C3E18037A}"/>
              </a:ext>
            </a:extLst>
          </p:cNvPr>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den britischen Geheimdienst angeworben wurde!</a:t>
            </a:r>
          </a:p>
          <a:p>
            <a:pPr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gepflegter Mann im dunklen Anzug betrat den Bus und fragte Claudia auf Englisch, ob der Platz neben ihr noch frei sei.</a:t>
            </a:r>
          </a:p>
          <a:p>
            <a:pPr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einer Reportage über die verdeckten Tätigkeiten von Geheimdiensten, die sie gesehen hatte. Sie hielt diesen Vorfall im Nachhinein für einen Anwerbungsversuch durch einen Agenten des britischen Geheimdienstes MI6 und schmückte dies in ihrer Erinnerung noch weiter aus (ohne Absicht): So meinte sie sich zu erinnern, dass der Mann ihr einen Briefumschlag reichte und sich als „Agent Miller“ ausgab.</a:t>
            </a:r>
            <a:endParaRPr lang="de-DE" altLang="de-DE" sz="2000" dirty="0">
              <a:solidFill>
                <a:srgbClr val="333333"/>
              </a:solidFill>
              <a:latin typeface="Calibri Light"/>
              <a:ea typeface="ＭＳ Ｐゴシック" panose="020B0600070205080204" pitchFamily="34" charset="-128"/>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80</a:t>
            </a:fld>
            <a:endParaRPr lang="de-DE" altLang="de-DE" b="0">
              <a:latin typeface="Calibri Light"/>
            </a:endParaRPr>
          </a:p>
        </p:txBody>
      </p:sp>
    </p:spTree>
    <p:extLst>
      <p:ext uri="{BB962C8B-B14F-4D97-AF65-F5344CB8AC3E}">
        <p14:creationId xmlns:p14="http://schemas.microsoft.com/office/powerpoint/2010/main" val="40177322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1844744"/>
            <a:ext cx="11340000" cy="4248000"/>
          </a:xfrm>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In der Psychose besteht die Gefahr, sich an Begebenheiten zu erinnern, die sich überhaupt nicht oder anders zugetragen haben.</a:t>
            </a:r>
          </a:p>
          <a:p>
            <a:pPr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Claudia ist überzeugt, dass sie für den britischen Geheimdienst angeworben wurde!</a:t>
            </a:r>
          </a:p>
          <a:p>
            <a:pPr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Ein gepflegter Mann im dunklen Anzug betrat den Bus und fragte Claudia auf Englisch, ob der Platz neben ihr noch frei sei.</a:t>
            </a:r>
          </a:p>
          <a:p>
            <a:pPr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Claudia hatte die Nächte zuvor wenig geschlafen und war sehr nervös aufgrund einer Reportage über die verdeckten Tätigkeiten von Geheimdiensten, die sie gesehen hatte. Sie hielt diesen Vorfall im Nachhinein für einen Anwerbungsversuch durch einen Agenten des britischen Geheimdienstes MI6 und schmückte dies in ihrer Erinnerung noch weiter aus (ohne Absicht): So meinte sie sich zu erinnern, dass der Mann ihr einen Briefumschlag reichte und sich als „Agent Miller“ ausgab.</a:t>
            </a:r>
            <a:endParaRPr lang="de-DE" altLang="de-DE" sz="20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333333"/>
                </a:solidFill>
                <a:latin typeface="Calibri Light"/>
                <a:ea typeface="ＭＳ Ｐゴシック" panose="020B0600070205080204" pitchFamily="34" charset="-128"/>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ea typeface="ＭＳ Ｐゴシック" panose="020B0600070205080204" pitchFamily="34" charset="-128"/>
              </a:rPr>
            </a:br>
            <a:r>
              <a:rPr lang="de-DE" altLang="de-DE" sz="2000" dirty="0">
                <a:solidFill>
                  <a:srgbClr val="333333"/>
                </a:solidFill>
                <a:latin typeface="Calibri Light"/>
                <a:ea typeface="ＭＳ Ｐゴシック" panose="020B0600070205080204" pitchFamily="34" charset="-128"/>
              </a:rPr>
              <a:t>Bedenken Sie außerdem: Trugerinnerungen sind oft blasser als echte Erinnerungen.</a:t>
            </a:r>
          </a:p>
          <a:p>
            <a:pPr lvl="0" defTabSz="914400" fontAlgn="base"/>
            <a:endParaRPr lang="de-DE" altLang="de-DE" sz="2000" dirty="0">
              <a:solidFill>
                <a:srgbClr val="333333"/>
              </a:solidFill>
              <a:latin typeface="Calibri Light"/>
              <a:ea typeface="ＭＳ Ｐゴシック" panose="020B0600070205080204" pitchFamily="34" charset="-128"/>
            </a:endParaRP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81</a:t>
            </a:fld>
            <a:endParaRPr lang="de-DE" altLang="de-DE" b="0">
              <a:latin typeface="Calibri Light"/>
            </a:endParaRPr>
          </a:p>
        </p:txBody>
      </p:sp>
    </p:spTree>
    <p:extLst>
      <p:ext uri="{BB962C8B-B14F-4D97-AF65-F5344CB8AC3E}">
        <p14:creationId xmlns:p14="http://schemas.microsoft.com/office/powerpoint/2010/main" val="18268434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82</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903076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a typeface="+mn-ea"/>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29995935"/>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Zerbombtes Dresden</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Nobik</a:t>
                      </a:r>
                      <a:r>
                        <a:rPr kumimoji="0" lang="en-GB" sz="1000" b="0" i="0" u="none" strike="noStrike" cap="none" normalizeH="0" baseline="0" dirty="0">
                          <a:ln>
                            <a:noFill/>
                          </a:ln>
                          <a:solidFill>
                            <a:srgbClr val="333333"/>
                          </a:solidFill>
                          <a:effectLst/>
                          <a:latin typeface="Calibri Light"/>
                          <a:cs typeface="Times New Roman" pitchFamily="18" charset="0"/>
                        </a:rPr>
                        <a:t>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False memory pictures/False Memory Bilder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Ximena</a:t>
                      </a:r>
                      <a:r>
                        <a:rPr kumimoji="0" lang="en-GB" sz="1000" b="0" i="0" u="none" strike="noStrike" cap="none" normalizeH="0" baseline="0" dirty="0">
                          <a:ln>
                            <a:noFill/>
                          </a:ln>
                          <a:solidFill>
                            <a:srgbClr val="333333"/>
                          </a:solidFill>
                          <a:effectLst/>
                          <a:latin typeface="Calibri Light"/>
                        </a:rPr>
                        <a:t>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dirty="0">
                <a:solidFill>
                  <a:srgbClr val="333333"/>
                </a:solidFill>
              </a:rPr>
              <a:t>Metakognitives Training 5 - Gedächtnis</a:t>
            </a: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83</a:t>
            </a:fld>
            <a:endParaRPr lang="de-DE" b="0" dirty="0">
              <a:solidFill>
                <a:srgbClr val="333333"/>
              </a:solidFill>
            </a:endParaRPr>
          </a:p>
        </p:txBody>
      </p:sp>
    </p:spTree>
    <p:extLst>
      <p:ext uri="{BB962C8B-B14F-4D97-AF65-F5344CB8AC3E}">
        <p14:creationId xmlns:p14="http://schemas.microsoft.com/office/powerpoint/2010/main" val="3968372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Bef>
                <a:spcPct val="50000"/>
              </a:spcBef>
              <a:spcAft>
                <a:spcPct val="0"/>
              </a:spcAft>
              <a:defRPr/>
            </a:pPr>
            <a:r>
              <a:rPr lang="de-DE" sz="3600">
                <a:solidFill>
                  <a:srgbClr val="004992"/>
                </a:solidFill>
                <a:ea typeface="ＭＳ Ｐゴシック" panose="020B0600070205080204" pitchFamily="34" charset="-128"/>
                <a:cs typeface="Times New Roman" pitchFamily="18" charset="0"/>
              </a:rPr>
              <a:t>Sehen und erinnern wir alle dasselbe?</a:t>
            </a:r>
            <a:br>
              <a:rPr lang="de-DE" sz="3600">
                <a:solidFill>
                  <a:srgbClr val="004992"/>
                </a:solidFill>
                <a:ea typeface="ＭＳ Ｐゴシック" panose="020B0600070205080204" pitchFamily="34" charset="-128"/>
                <a:cs typeface="Times New Roman" pitchFamily="18" charset="0"/>
              </a:rPr>
            </a:b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84</a:t>
            </a:fld>
            <a:endParaRPr lang="de-DE" altLang="de-DE" b="0">
              <a:latin typeface="Calibri Light"/>
            </a:endParaRPr>
          </a:p>
        </p:txBody>
      </p:sp>
      <p:pic>
        <p:nvPicPr>
          <p:cNvPr id="18739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08955" y="5988441"/>
            <a:ext cx="11376000" cy="464423"/>
          </a:xfrm>
          <a:prstGeom prst="rect">
            <a:avLst/>
          </a:prstGeom>
        </p:spPr>
        <p:txBody>
          <a:bodyPr>
            <a:spAutoFit/>
          </a:bodyPr>
          <a:lstStyle/>
          <a:p>
            <a:pPr lvl="0" algn="ctr" defTabSz="914377">
              <a:lnSpc>
                <a:spcPct val="105000"/>
              </a:lnSpc>
              <a:spcBef>
                <a:spcPts val="1999"/>
              </a:spcBef>
              <a:spcAft>
                <a:spcPts val="0"/>
              </a:spcAft>
            </a:pPr>
            <a:r>
              <a:rPr lang="de-DE" sz="2400" b="0" dirty="0">
                <a:solidFill>
                  <a:srgbClr val="333333"/>
                </a:solidFill>
                <a:latin typeface="Calibri Light"/>
              </a:rPr>
              <a:t>Beispiel: 3 Künstler malen denselben Dorfplatz …</a:t>
            </a:r>
            <a:endParaRPr lang="en-US" sz="2400" b="0"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Achten Sie auf Unterschiede bezüglich der Farben und Größen in den drei Gemälden! </a:t>
            </a:r>
            <a:r>
              <a:rPr lang="en-US" dirty="0" err="1">
                <a:solidFill>
                  <a:srgbClr val="004992"/>
                </a:solidFill>
                <a:ea typeface="ＭＳ Ｐゴシック" panose="020B0600070205080204" pitchFamily="34" charset="-128"/>
                <a:cs typeface="Times New Roman" pitchFamily="18" charset="0"/>
              </a:rPr>
              <a:t>Gibt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es</a:t>
            </a:r>
            <a:r>
              <a:rPr lang="en-US" dirty="0">
                <a:solidFill>
                  <a:srgbClr val="004992"/>
                </a:solidFill>
                <a:ea typeface="ＭＳ Ｐゴシック" panose="020B0600070205080204" pitchFamily="34" charset="-128"/>
                <a:cs typeface="Times New Roman" pitchFamily="18" charset="0"/>
              </a:rPr>
              <a:t> Dinge, die von den </a:t>
            </a:r>
            <a:r>
              <a:rPr lang="en-US" dirty="0" err="1">
                <a:solidFill>
                  <a:srgbClr val="004992"/>
                </a:solidFill>
                <a:ea typeface="ＭＳ Ｐゴシック" panose="020B0600070205080204" pitchFamily="34" charset="-128"/>
                <a:cs typeface="Times New Roman" pitchFamily="18" charset="0"/>
              </a:rPr>
              <a:t>Künstlern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unterschiedlich</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dargestellt</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oder</a:t>
            </a:r>
            <a:r>
              <a:rPr lang="en-US" dirty="0">
                <a:solidFill>
                  <a:srgbClr val="004992"/>
                </a:solidFill>
                <a:ea typeface="ＭＳ Ｐゴシック" panose="020B0600070205080204" pitchFamily="34" charset="-128"/>
                <a:cs typeface="Times New Roman" pitchFamily="18" charset="0"/>
              </a:rPr>
              <a:t> die </a:t>
            </a:r>
            <a:r>
              <a:rPr lang="en-US" dirty="0" err="1">
                <a:solidFill>
                  <a:srgbClr val="004992"/>
                </a:solidFill>
                <a:ea typeface="ＭＳ Ｐゴシック" panose="020B0600070205080204" pitchFamily="34" charset="-128"/>
                <a:cs typeface="Times New Roman" pitchFamily="18" charset="0"/>
              </a:rPr>
              <a:t>weggelassen</a:t>
            </a:r>
            <a:r>
              <a:rPr lang="en-US" dirty="0">
                <a:solidFill>
                  <a:srgbClr val="004992"/>
                </a:solidFill>
                <a:ea typeface="ＭＳ Ｐゴシック" panose="020B0600070205080204" pitchFamily="34" charset="-128"/>
                <a:cs typeface="Times New Roman" pitchFamily="18" charset="0"/>
              </a:rPr>
              <a:t> </a:t>
            </a:r>
            <a:r>
              <a:rPr lang="en-US" dirty="0" err="1">
                <a:solidFill>
                  <a:srgbClr val="004992"/>
                </a:solidFill>
                <a:ea typeface="ＭＳ Ｐゴシック" panose="020B0600070205080204" pitchFamily="34" charset="-128"/>
                <a:cs typeface="Times New Roman" pitchFamily="18" charset="0"/>
              </a:rPr>
              <a:t>wurden</a:t>
            </a:r>
            <a:r>
              <a:rPr lang="en-US" dirty="0">
                <a:solidFill>
                  <a:srgbClr val="004992"/>
                </a:solidFill>
                <a:ea typeface="ＭＳ Ｐゴシック" panose="020B0600070205080204" pitchFamily="34" charset="-128"/>
                <a:cs typeface="Times New Roman" pitchFamily="18" charset="0"/>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85</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3079"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3080"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ＭＳ Ｐゴシック" panose="020B0600070205080204" pitchFamily="34" charset="-128"/>
                <a:cs typeface="Times New Roman" pitchFamily="18" charset="0"/>
              </a:rPr>
              <a:t>Jeder Mensch nimmt Dinge anders wahr! </a:t>
            </a:r>
            <a:br>
              <a:rPr lang="de-DE" dirty="0">
                <a:solidFill>
                  <a:srgbClr val="004992"/>
                </a:solidFill>
                <a:ea typeface="ＭＳ Ｐゴシック" panose="020B0600070205080204" pitchFamily="34" charset="-128"/>
                <a:cs typeface="Times New Roman" pitchFamily="18" charset="0"/>
              </a:rPr>
            </a:br>
            <a:r>
              <a:rPr lang="de-DE" dirty="0">
                <a:solidFill>
                  <a:srgbClr val="004992"/>
                </a:solidFill>
                <a:ea typeface="ＭＳ Ｐゴシック" panose="020B0600070205080204" pitchFamily="34" charset="-128"/>
                <a:cs typeface="Times New Roman" pitchFamily="18" charset="0"/>
              </a:rPr>
              <a:t>Wie in den drei Gemälden: Derselbe Dorfplatz ist zu sehen aber mit unterschiedlichen Akzenten!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86</a:t>
            </a:fld>
            <a:endParaRPr lang="de-DE" altLang="de-DE" b="0">
              <a:latin typeface="Calibri Light"/>
            </a:endParaRPr>
          </a:p>
        </p:txBody>
      </p:sp>
      <p:pic>
        <p:nvPicPr>
          <p:cNvPr id="189443"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r>
              <a:rPr lang="de-DE" sz="1400" b="0" dirty="0">
                <a:latin typeface="Calibri Light"/>
                <a:cs typeface="Times New Roman" pitchFamily="18" charset="0"/>
              </a:rPr>
              <a:t> Der Dorfplatz wirkt hier fast bunt. Das rosa Haus zur Rechten ist auf dem rechten Bild lila und auf dem unteren rot gemalt (siehe Pfeile). </a:t>
            </a:r>
            <a:endParaRPr lang="de-DE" sz="1400" b="0" i="1" dirty="0">
              <a:solidFill>
                <a:srgbClr val="FF0000"/>
              </a:solidFill>
              <a:latin typeface="Calibri Light"/>
              <a:cs typeface="Times New Roman" pitchFamily="18" charset="0"/>
            </a:endParaRPr>
          </a:p>
        </p:txBody>
      </p:sp>
      <p:sp>
        <p:nvSpPr>
          <p:cNvPr id="12"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r>
              <a:rPr lang="de-DE" sz="1400" b="0" dirty="0">
                <a:latin typeface="Calibri Light"/>
                <a:cs typeface="Times New Roman" pitchFamily="18" charset="0"/>
              </a:rPr>
              <a:t> Auf diesem Bild wirkt alles viel gedrungener und dichter am Betrachter. Im Unterschied zu den anderen beiden Gemälden hat die Mauer 3 Torbögen (siehe Kreise).</a:t>
            </a:r>
          </a:p>
        </p:txBody>
      </p:sp>
      <p:sp>
        <p:nvSpPr>
          <p:cNvPr id="13"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r>
              <a:rPr lang="de-DE" sz="1400" b="0" dirty="0">
                <a:latin typeface="Calibri Light"/>
                <a:cs typeface="Times New Roman" pitchFamily="18" charset="0"/>
              </a:rPr>
              <a:t> Der Ton der Landschaft ist sehr viel </a:t>
            </a:r>
            <a:r>
              <a:rPr lang="de-DE" sz="1400" b="0" i="1" dirty="0">
                <a:latin typeface="Calibri Light"/>
                <a:cs typeface="Times New Roman" pitchFamily="18" charset="0"/>
              </a:rPr>
              <a:t>erdiger </a:t>
            </a:r>
            <a:r>
              <a:rPr lang="de-DE" sz="1400" b="0" dirty="0">
                <a:latin typeface="Calibri Light"/>
                <a:cs typeface="Times New Roman" pitchFamily="18" charset="0"/>
              </a:rPr>
              <a:t>dargestellt. Im Vergleich zu den anderen Bildern, stehen die Palmen auf diesem schief. </a:t>
            </a:r>
            <a:endParaRPr lang="de-DE" sz="1400" b="0" i="1" dirty="0">
              <a:solidFill>
                <a:srgbClr val="FF0000"/>
              </a:solidFill>
              <a:latin typeface="Calibri Light"/>
              <a:cs typeface="Times New Roman" pitchFamily="18" charset="0"/>
            </a:endParaRPr>
          </a:p>
        </p:txBody>
      </p:sp>
      <p:sp>
        <p:nvSpPr>
          <p:cNvPr id="14"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5"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16"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17"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8"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19"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041405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lvl="0" defTabSz="914400" fontAlgn="base">
              <a:lnSpc>
                <a:spcPct val="100000"/>
              </a:lnSpc>
              <a:spcAft>
                <a:spcPct val="0"/>
              </a:spcAft>
              <a:defRPr/>
            </a:pPr>
            <a:r>
              <a:rPr lang="de-DE" dirty="0">
                <a:solidFill>
                  <a:srgbClr val="004992"/>
                </a:solidFill>
                <a:ea typeface="ＭＳ Ｐゴシック" panose="020B0600070205080204" pitchFamily="34" charset="-128"/>
                <a:cs typeface="Times New Roman" pitchFamily="18" charset="0"/>
              </a:rPr>
              <a:t>Unser Gedächtnis arbeitet nicht wie ein Fotoapparat! Wir können uns irren! </a:t>
            </a:r>
            <a:br>
              <a:rPr lang="de-DE" dirty="0">
                <a:solidFill>
                  <a:srgbClr val="004992"/>
                </a:solidFill>
                <a:ea typeface="ＭＳ Ｐゴシック" panose="020B0600070205080204" pitchFamily="34" charset="-128"/>
                <a:cs typeface="Times New Roman" pitchFamily="18" charset="0"/>
              </a:rPr>
            </a:br>
            <a:endParaRPr lang="en-US" sz="40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626CDACB-83BC-4F93-A914-8807AF98DDF9}" type="slidenum">
              <a:rPr lang="de-DE" altLang="de-DE" b="0" smtClean="0">
                <a:latin typeface="Calibri Light"/>
              </a:rPr>
              <a:pPr>
                <a:defRPr/>
              </a:pPr>
              <a:t>87</a:t>
            </a:fld>
            <a:endParaRPr lang="de-DE" altLang="de-DE" b="0">
              <a:latin typeface="Calibri Light"/>
            </a:endParaRPr>
          </a:p>
        </p:txBody>
      </p:sp>
      <p:pic>
        <p:nvPicPr>
          <p:cNvPr id="193539"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0"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1"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2"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193543"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5128" name="Text Box 6"/>
          <p:cNvSpPr txBox="1">
            <a:spLocks noChangeArrowheads="1"/>
          </p:cNvSpPr>
          <p:nvPr/>
        </p:nvSpPr>
        <p:spPr bwMode="auto">
          <a:xfrm>
            <a:off x="8617867"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Bernd Hampel: </a:t>
            </a:r>
            <a:r>
              <a:rPr lang="de-DE" sz="1400" b="0" dirty="0">
                <a:latin typeface="Calibri Light"/>
                <a:cs typeface="Times New Roman" pitchFamily="18" charset="0"/>
              </a:rPr>
              <a:t>Es gibt nur 2 und nicht 3 Torbögen links (siehe roter Kreis). </a:t>
            </a:r>
          </a:p>
        </p:txBody>
      </p:sp>
      <p:sp>
        <p:nvSpPr>
          <p:cNvPr id="5129" name="Text Box 6"/>
          <p:cNvSpPr txBox="1">
            <a:spLocks noChangeArrowheads="1"/>
          </p:cNvSpPr>
          <p:nvPr/>
        </p:nvSpPr>
        <p:spPr bwMode="auto">
          <a:xfrm>
            <a:off x="4570195"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Helmut Schack: </a:t>
            </a:r>
            <a:r>
              <a:rPr lang="de-DE" sz="1400" b="0" dirty="0">
                <a:latin typeface="Calibri Light"/>
                <a:cs typeface="Times New Roman" pitchFamily="18" charset="0"/>
              </a:rPr>
              <a:t>Die originalen Palmen sind sehr gerade anders als im Bild.</a:t>
            </a:r>
          </a:p>
        </p:txBody>
      </p:sp>
      <p:sp>
        <p:nvSpPr>
          <p:cNvPr id="5130" name="Text Box 6"/>
          <p:cNvSpPr txBox="1">
            <a:spLocks noChangeAspect="1" noChangeArrowheads="1"/>
          </p:cNvSpPr>
          <p:nvPr/>
        </p:nvSpPr>
        <p:spPr bwMode="auto">
          <a:xfrm>
            <a:off x="631795" y="5787261"/>
            <a:ext cx="3017520" cy="954107"/>
          </a:xfrm>
          <a:prstGeom prst="rect">
            <a:avLst/>
          </a:prstGeom>
          <a:noFill/>
          <a:ln w="9525">
            <a:noFill/>
            <a:miter lim="800000"/>
            <a:headEnd/>
            <a:tailEnd/>
          </a:ln>
        </p:spPr>
        <p:txBody>
          <a:bodyPr>
            <a:spAutoFit/>
          </a:bodyPr>
          <a:lstStyle/>
          <a:p>
            <a:pPr eaLnBrk="1" hangingPunct="1">
              <a:spcBef>
                <a:spcPct val="50000"/>
              </a:spcBef>
              <a:defRPr/>
            </a:pPr>
            <a:r>
              <a:rPr lang="de-DE" sz="1400" dirty="0">
                <a:latin typeface="Calibri Light"/>
                <a:cs typeface="Times New Roman" pitchFamily="18" charset="0"/>
              </a:rPr>
              <a:t>Andreas Weißgerber: </a:t>
            </a:r>
            <a:r>
              <a:rPr lang="de-DE" sz="1400" b="0" dirty="0">
                <a:latin typeface="Calibri Light"/>
                <a:cs typeface="Times New Roman" pitchFamily="18" charset="0"/>
              </a:rPr>
              <a:t>Die Proportionen stimmig aber die Farben sind nicht naturgetreu (z.B. ist die Mauer nicht grün wie im Bild).</a:t>
            </a:r>
          </a:p>
        </p:txBody>
      </p:sp>
      <p:sp>
        <p:nvSpPr>
          <p:cNvPr id="5132" name="Caption_15"/>
          <p:cNvSpPr txBox="1">
            <a:spLocks noChangeArrowheads="1"/>
          </p:cNvSpPr>
          <p:nvPr/>
        </p:nvSpPr>
        <p:spPr bwMode="auto">
          <a:xfrm>
            <a:off x="7467600" y="1772816"/>
            <a:ext cx="4035417" cy="738664"/>
          </a:xfrm>
          <a:prstGeom prst="rect">
            <a:avLst/>
          </a:prstGeom>
          <a:noFill/>
          <a:ln w="9525">
            <a:noFill/>
            <a:miter lim="800000"/>
            <a:headEnd/>
            <a:tailEnd/>
          </a:ln>
        </p:spPr>
        <p:txBody>
          <a:bodyPr>
            <a:spAutoFit/>
          </a:bodyPr>
          <a:lstStyle/>
          <a:p>
            <a:pPr eaLnBrk="1" hangingPunct="1">
              <a:spcBef>
                <a:spcPct val="50000"/>
              </a:spcBef>
              <a:defRPr/>
            </a:pPr>
            <a:r>
              <a:rPr lang="de-DE" sz="1400" b="0" dirty="0">
                <a:latin typeface="Calibri Light"/>
                <a:cs typeface="Times New Roman" pitchFamily="18" charset="0"/>
              </a:rPr>
              <a:t>Foto des Dorfplatzes: Bitte beachten Sie, dass sich die Autos während des Malprozesses nicht auf dem Platz befanden</a:t>
            </a:r>
          </a:p>
        </p:txBody>
      </p:sp>
    </p:spTree>
    <p:extLst>
      <p:ext uri="{BB962C8B-B14F-4D97-AF65-F5344CB8AC3E}">
        <p14:creationId xmlns:p14="http://schemas.microsoft.com/office/powerpoint/2010/main" val="19140129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6974445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Paintings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of</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Spanish</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village</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square</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a:t>
                      </a:r>
                      <a:r>
                        <a:rPr kumimoji="0" lang="de-DE" sz="1000" b="0" i="0" u="none" strike="noStrike" cap="none" normalizeH="0" baseline="0" dirty="0" err="1">
                          <a:ln>
                            <a:noFill/>
                          </a:ln>
                          <a:solidFill>
                            <a:srgbClr val="333333"/>
                          </a:solidFill>
                          <a:effectLst/>
                          <a:latin typeface="Calibri Light"/>
                        </a:rPr>
                        <a:t>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Metakognitives Training 5 - Gedächtnis</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88</a:t>
            </a:fld>
            <a:endParaRPr lang="de-DE" dirty="0">
              <a:solidFill>
                <a:srgbClr val="333333"/>
              </a:solidFill>
            </a:endParaRPr>
          </a:p>
        </p:txBody>
      </p:sp>
    </p:spTree>
    <p:extLst>
      <p:ext uri="{BB962C8B-B14F-4D97-AF65-F5344CB8AC3E}">
        <p14:creationId xmlns:p14="http://schemas.microsoft.com/office/powerpoint/2010/main" val="144937369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5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7.xml><?xml version="1.0" encoding="utf-8"?>
<a:theme xmlns:a="http://schemas.openxmlformats.org/drawingml/2006/main" name="6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8.xml><?xml version="1.0" encoding="utf-8"?>
<a:theme xmlns:a="http://schemas.openxmlformats.org/drawingml/2006/main" name="7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4416</Words>
  <Application>Microsoft Macintosh PowerPoint</Application>
  <PresentationFormat>Benutzerdefiniert</PresentationFormat>
  <Paragraphs>740</Paragraphs>
  <Slides>88</Slides>
  <Notes>87</Notes>
  <HiddenSlides>0</HiddenSlides>
  <MMClips>0</MMClips>
  <ScaleCrop>false</ScaleCrop>
  <HeadingPairs>
    <vt:vector size="6" baseType="variant">
      <vt:variant>
        <vt:lpstr>Verwendete Schriftarten</vt:lpstr>
      </vt:variant>
      <vt:variant>
        <vt:i4>9</vt:i4>
      </vt:variant>
      <vt:variant>
        <vt:lpstr>Design</vt:lpstr>
      </vt:variant>
      <vt:variant>
        <vt:i4>8</vt:i4>
      </vt:variant>
      <vt:variant>
        <vt:lpstr>Folientitel</vt:lpstr>
      </vt:variant>
      <vt:variant>
        <vt:i4>88</vt:i4>
      </vt:variant>
    </vt:vector>
  </HeadingPairs>
  <TitlesOfParts>
    <vt:vector size="105"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4_UKE_PPT-Vorlage_16zu9</vt:lpstr>
      <vt:lpstr>5_UKE_PPT-Vorlage_16zu9</vt:lpstr>
      <vt:lpstr>6_UKE_PPT-Vorlage_16zu9</vt:lpstr>
      <vt:lpstr>7_UKE_PPT-Vorlage_16zu9</vt:lpstr>
      <vt:lpstr>MKT 5 B – Gedächtnis</vt:lpstr>
      <vt:lpstr>Gedächtnis</vt:lpstr>
      <vt:lpstr>Gedächtnis</vt:lpstr>
      <vt:lpstr>Gedächtnis</vt:lpstr>
      <vt:lpstr>Gedächtnis</vt:lpstr>
      <vt:lpstr>Gedächtnis</vt:lpstr>
      <vt:lpstr>Was stört die Gedächtnisbildung?</vt:lpstr>
      <vt:lpstr>Was stört die Gedächtnisbildung?</vt:lpstr>
      <vt:lpstr>Was stört die Gedächtnisbildung?</vt:lpstr>
      <vt:lpstr>Was stört die Gedächtnisbildung?</vt:lpstr>
      <vt:lpstr>Was stört die Gedächtnisbildung?</vt:lpstr>
      <vt:lpstr>Wie kann ich mir Dinge besser merken?</vt:lpstr>
      <vt:lpstr>Funktioniert unser Gedächtnis wie ein Videorekorder? (für eine alternative Übung siehe Ende der Präsentation)</vt:lpstr>
      <vt:lpstr>Funktioniert unser Gedächtnis wie ein Videorekorder?</vt:lpstr>
      <vt:lpstr>Später wurden allen Teilnehmern zwei Bilder gezeigt. Die Versuchspersonen sollten entscheiden, welches Bild sie ursprünglich gesehen hatten. Glauben Sie, dass die irreführende Frage einen Einfluss auf die Erinnerung hatte?</vt:lpstr>
      <vt:lpstr>Unser Gedächtnis ist kein perfektes Abbild der Realität!</vt:lpstr>
      <vt:lpstr>Unser Gedächtnis ist kein perfektes Abbild der Realität!</vt:lpstr>
      <vt:lpstr>Aufgabe</vt:lpstr>
      <vt:lpstr>Aufgabe</vt:lpstr>
      <vt:lpstr>Aufgabe</vt:lpstr>
      <vt:lpstr>PowerPoint-Präsentation</vt:lpstr>
      <vt:lpstr>Der Schmied  Was wurde gezeigt? Wie sicher sind Sie sich?</vt:lpstr>
      <vt:lpstr>Der Schmied</vt:lpstr>
      <vt:lpstr>PowerPoint-Präsentation</vt:lpstr>
      <vt:lpstr>Piratenschiff Was wurde gezeigt? Wie sicher sind Sie sich?</vt:lpstr>
      <vt:lpstr>Piratenschiff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Panzerknacker Was wurde gezeigt? Wie sicher sind Sie sich?</vt:lpstr>
      <vt:lpstr>Panzerknacker</vt:lpstr>
      <vt:lpstr>PowerPoint-Präsentation</vt:lpstr>
      <vt:lpstr>Klassenzimmer Was wurde gezeigt? Wie sicher sind Sie sich?</vt:lpstr>
      <vt:lpstr>Klassenzimmer</vt:lpstr>
      <vt:lpstr>Optional: Videoclip</vt:lpstr>
      <vt:lpstr>PowerPoint-Präsentation</vt:lpstr>
      <vt:lpstr>Strand Was wurde gezeigt? Wie sicher sind Sie sich?</vt:lpstr>
      <vt:lpstr>Strand</vt:lpstr>
      <vt:lpstr>PowerPoint-Präsentation</vt:lpstr>
      <vt:lpstr>Brainstorming</vt:lpstr>
      <vt:lpstr>Im Laden  Was wurde gezeigt? Wie sicher sind Sie sich?</vt:lpstr>
      <vt:lpstr>Im Laden</vt:lpstr>
      <vt:lpstr>PowerPoint-Präsentation</vt:lpstr>
      <vt:lpstr>Brainstorming</vt:lpstr>
      <vt:lpstr>Am Pool Was wurde gezeigt? Wie sicher sind Sie sich?</vt:lpstr>
      <vt:lpstr>Am Pool</vt:lpstr>
      <vt:lpstr>PowerPoint-Präsentation</vt:lpstr>
      <vt:lpstr>Bank Was wurde gezeigt? Wie sicher sind Sie sich?</vt:lpstr>
      <vt:lpstr>Bank</vt:lpstr>
      <vt:lpstr>PowerPoint-Präsentation</vt:lpstr>
      <vt:lpstr>Campingurlaub Was wurde gezeigt? Wie sicher sind Sie sich?</vt:lpstr>
      <vt:lpstr>Campingurlaub</vt:lpstr>
      <vt:lpstr>PowerPoint-Präsentation</vt:lpstr>
      <vt:lpstr>Brainstorming</vt:lpstr>
      <vt:lpstr>Zoo Was wurde gezeigt? Wie sicher sind Sie sich?</vt:lpstr>
      <vt:lpstr>Zoo</vt:lpstr>
      <vt:lpstr>PowerPoint-Präsentation</vt:lpstr>
      <vt:lpstr>Brainstorming</vt:lpstr>
      <vt:lpstr>Wohnzimmer Was wurde gezeigt? Wie sicher sind Sie sich?</vt:lpstr>
      <vt:lpstr>Wohnzimmer</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Sehen und erinnern wir alle dasselbe? </vt:lpstr>
      <vt:lpstr>Achten Sie auf Unterschiede bezüglich der Farben und Größen in den drei Gemälden! Gibt es Dinge, die von den Künstlern unterschiedlich dargestellt oder die weggelassen wurden?</vt:lpstr>
      <vt:lpstr>Jeder Mensch nimmt Dinge anders wahr!  Wie in den drei Gemälden: Derselbe Dorfplatz ist zu sehen aber mit unterschiedlichen Akzenten!</vt:lpstr>
      <vt:lpstr>Unser Gedächtnis arbeitet nicht wie ein Fotoapparat! Wir können uns irren!  </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320</cp:revision>
  <dcterms:created xsi:type="dcterms:W3CDTF">2004-06-30T16:15:23Z</dcterms:created>
  <dcterms:modified xsi:type="dcterms:W3CDTF">2025-08-05T14:47:58Z</dcterms:modified>
</cp:coreProperties>
</file>