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059" r:id="rId1"/>
    <p:sldMasterId id="2147484072" r:id="rId2"/>
  </p:sldMasterIdLst>
  <p:notesMasterIdLst>
    <p:notesMasterId r:id="rId125"/>
  </p:notesMasterIdLst>
  <p:sldIdLst>
    <p:sldId id="441" r:id="rId3"/>
    <p:sldId id="414" r:id="rId4"/>
    <p:sldId id="428" r:id="rId5"/>
    <p:sldId id="427" r:id="rId6"/>
    <p:sldId id="426" r:id="rId7"/>
    <p:sldId id="425" r:id="rId8"/>
    <p:sldId id="424" r:id="rId9"/>
    <p:sldId id="423" r:id="rId10"/>
    <p:sldId id="422" r:id="rId11"/>
    <p:sldId id="267" r:id="rId12"/>
    <p:sldId id="429" r:id="rId13"/>
    <p:sldId id="417" r:id="rId14"/>
    <p:sldId id="269" r:id="rId15"/>
    <p:sldId id="270" r:id="rId16"/>
    <p:sldId id="271" r:id="rId17"/>
    <p:sldId id="272" r:id="rId18"/>
    <p:sldId id="273" r:id="rId19"/>
    <p:sldId id="274" r:id="rId20"/>
    <p:sldId id="275" r:id="rId21"/>
    <p:sldId id="276" r:id="rId22"/>
    <p:sldId id="277" r:id="rId23"/>
    <p:sldId id="430" r:id="rId24"/>
    <p:sldId id="444" r:id="rId25"/>
    <p:sldId id="443" r:id="rId26"/>
    <p:sldId id="442" r:id="rId27"/>
    <p:sldId id="282" r:id="rId28"/>
    <p:sldId id="283" r:id="rId29"/>
    <p:sldId id="284" r:id="rId30"/>
    <p:sldId id="285" r:id="rId31"/>
    <p:sldId id="286" r:id="rId32"/>
    <p:sldId id="287" r:id="rId33"/>
    <p:sldId id="288" r:id="rId34"/>
    <p:sldId id="289" r:id="rId35"/>
    <p:sldId id="290" r:id="rId36"/>
    <p:sldId id="291" r:id="rId37"/>
    <p:sldId id="292" r:id="rId38"/>
    <p:sldId id="420"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412" r:id="rId52"/>
    <p:sldId id="434" r:id="rId53"/>
    <p:sldId id="433"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406" r:id="rId96"/>
    <p:sldId id="436" r:id="rId97"/>
    <p:sldId id="435" r:id="rId98"/>
    <p:sldId id="354" r:id="rId99"/>
    <p:sldId id="357" r:id="rId100"/>
    <p:sldId id="367" r:id="rId101"/>
    <p:sldId id="368" r:id="rId102"/>
    <p:sldId id="369" r:id="rId103"/>
    <p:sldId id="370" r:id="rId104"/>
    <p:sldId id="362" r:id="rId105"/>
    <p:sldId id="371" r:id="rId106"/>
    <p:sldId id="372" r:id="rId107"/>
    <p:sldId id="373" r:id="rId108"/>
    <p:sldId id="374" r:id="rId109"/>
    <p:sldId id="375" r:id="rId110"/>
    <p:sldId id="381" r:id="rId111"/>
    <p:sldId id="382" r:id="rId112"/>
    <p:sldId id="383" r:id="rId113"/>
    <p:sldId id="384" r:id="rId114"/>
    <p:sldId id="408" r:id="rId115"/>
    <p:sldId id="439" r:id="rId116"/>
    <p:sldId id="438" r:id="rId117"/>
    <p:sldId id="437" r:id="rId118"/>
    <p:sldId id="409" r:id="rId119"/>
    <p:sldId id="440" r:id="rId120"/>
    <p:sldId id="421" r:id="rId121"/>
    <p:sldId id="396" r:id="rId122"/>
    <p:sldId id="397" r:id="rId123"/>
    <p:sldId id="398" r:id="rId124"/>
  </p:sldIdLst>
  <p:sldSz cx="12195175" cy="6858000"/>
  <p:notesSz cx="6858000" cy="9144000"/>
  <p:embeddedFontLst>
    <p:embeddedFont>
      <p:font typeface="Calibri" panose="020F0502020204030204" pitchFamily="34" charset="0"/>
      <p:regular r:id="rId126"/>
      <p:bold r:id="rId127"/>
      <p:italic r:id="rId128"/>
      <p:boldItalic r:id="rId129"/>
    </p:embeddedFont>
    <p:embeddedFont>
      <p:font typeface="Calibri Light" panose="020F0302020204030204" pitchFamily="34" charset="0"/>
      <p:regular r:id="rId130"/>
      <p:italic r:id="rId131"/>
    </p:embeddedFont>
  </p:embeddedFontLst>
  <p:defaultTextStyle>
    <a:defPPr>
      <a:defRPr lang="el-GR"/>
    </a:defPPr>
    <a:lvl1pPr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546" autoAdjust="0"/>
    <p:restoredTop sz="94660"/>
  </p:normalViewPr>
  <p:slideViewPr>
    <p:cSldViewPr>
      <p:cViewPr varScale="1">
        <p:scale>
          <a:sx n="67" d="100"/>
          <a:sy n="67" d="100"/>
        </p:scale>
        <p:origin x="776" y="52"/>
      </p:cViewPr>
      <p:guideLst>
        <p:guide orient="horz" pos="2160"/>
        <p:guide pos="2880"/>
        <p:guide pos="3841"/>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viewProps" Target="viewProps.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font" Target="fonts/font3.fntdata"/><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13" Type="http://schemas.openxmlformats.org/officeDocument/2006/relationships/slide" Target="slides/slide111.xml"/><Relationship Id="rId118" Type="http://schemas.openxmlformats.org/officeDocument/2006/relationships/slide" Target="slides/slide116.xml"/><Relationship Id="rId126" Type="http://schemas.openxmlformats.org/officeDocument/2006/relationships/font" Target="fonts/font1.fntdata"/><Relationship Id="rId134"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slide" Target="slides/slide106.xml"/><Relationship Id="rId116" Type="http://schemas.openxmlformats.org/officeDocument/2006/relationships/slide" Target="slides/slide114.xml"/><Relationship Id="rId124" Type="http://schemas.openxmlformats.org/officeDocument/2006/relationships/slide" Target="slides/slide122.xml"/><Relationship Id="rId129" Type="http://schemas.openxmlformats.org/officeDocument/2006/relationships/font" Target="fonts/font4.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slide" Target="slides/slide109.xml"/><Relationship Id="rId13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slide" Target="slides/slide117.xml"/><Relationship Id="rId127" Type="http://schemas.openxmlformats.org/officeDocument/2006/relationships/font" Target="fonts/font2.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30" Type="http://schemas.openxmlformats.org/officeDocument/2006/relationships/font" Target="fonts/font5.fntdata"/><Relationship Id="rId135"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font" Target="fonts/font6.fntdata"/><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l-GR"/>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itchFamily="34" charset="0"/>
              </a:defRPr>
            </a:lvl1pPr>
          </a:lstStyle>
          <a:p>
            <a:pPr>
              <a:defRPr/>
            </a:pPr>
            <a:fld id="{598A0120-7410-42C1-BF09-C14325733746}" type="datetimeFigureOut">
              <a:rPr lang="el-GR"/>
              <a:pPr>
                <a:defRPr/>
              </a:pPr>
              <a:t>23/6/2022</a:t>
            </a:fld>
            <a:endParaRPr lang="el-GR"/>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l-GR"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l-GR"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l-G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069DD2E7-0D3D-4ECA-B885-D6BAEDC6CD20}" type="slidenum">
              <a:rPr lang="el-GR" altLang="de-DE"/>
              <a:pPr/>
              <a:t>‹Nr.›</a:t>
            </a:fld>
            <a:endParaRPr lang="el-GR" altLang="de-DE"/>
          </a:p>
        </p:txBody>
      </p:sp>
    </p:spTree>
    <p:extLst>
      <p:ext uri="{BB962C8B-B14F-4D97-AF65-F5344CB8AC3E}">
        <p14:creationId xmlns:p14="http://schemas.microsoft.com/office/powerpoint/2010/main" val="222228636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charset="0"/>
        <a:cs typeface="+mn-cs"/>
      </a:defRPr>
    </a:lvl1pPr>
    <a:lvl2pPr marL="457200" algn="l"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BFC91241-BAC8-4352-AE4F-B13020B04083}" type="slidenum">
              <a:rPr lang="en-US" altLang="de-DE"/>
              <a:pPr eaLnBrk="1" hangingPunct="1">
                <a:spcBef>
                  <a:spcPct val="0"/>
                </a:spcBef>
              </a:pPr>
              <a:t>2</a:t>
            </a:fld>
            <a:endParaRPr lang="en-US" altLang="de-DE"/>
          </a:p>
        </p:txBody>
      </p:sp>
      <p:sp>
        <p:nvSpPr>
          <p:cNvPr id="138243" name="Rectangle 1026"/>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4" name="Rectangle 1027"/>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40886514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BFC91241-BAC8-4352-AE4F-B13020B04083}" type="slidenum">
              <a:rPr lang="en-US" altLang="de-DE"/>
              <a:pPr eaLnBrk="1" hangingPunct="1">
                <a:spcBef>
                  <a:spcPct val="0"/>
                </a:spcBef>
              </a:pPr>
              <a:t>3</a:t>
            </a:fld>
            <a:endParaRPr lang="en-US" altLang="de-DE"/>
          </a:p>
        </p:txBody>
      </p:sp>
      <p:sp>
        <p:nvSpPr>
          <p:cNvPr id="138243" name="Rectangle 1026"/>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4" name="Rectangle 1027"/>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40886514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BFC91241-BAC8-4352-AE4F-B13020B04083}" type="slidenum">
              <a:rPr lang="en-US" altLang="de-DE"/>
              <a:pPr eaLnBrk="1" hangingPunct="1">
                <a:spcBef>
                  <a:spcPct val="0"/>
                </a:spcBef>
              </a:pPr>
              <a:t>4</a:t>
            </a:fld>
            <a:endParaRPr lang="en-US" altLang="de-DE"/>
          </a:p>
        </p:txBody>
      </p:sp>
      <p:sp>
        <p:nvSpPr>
          <p:cNvPr id="138243" name="Rectangle 1026"/>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4" name="Rectangle 1027"/>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40886514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BFC91241-BAC8-4352-AE4F-B13020B04083}" type="slidenum">
              <a:rPr lang="en-US" altLang="de-DE"/>
              <a:pPr eaLnBrk="1" hangingPunct="1">
                <a:spcBef>
                  <a:spcPct val="0"/>
                </a:spcBef>
              </a:pPr>
              <a:t>5</a:t>
            </a:fld>
            <a:endParaRPr lang="en-US" altLang="de-DE"/>
          </a:p>
        </p:txBody>
      </p:sp>
      <p:sp>
        <p:nvSpPr>
          <p:cNvPr id="138243" name="Rectangle 1026"/>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4" name="Rectangle 1027"/>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40886514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BFC91241-BAC8-4352-AE4F-B13020B04083}" type="slidenum">
              <a:rPr lang="en-US" altLang="de-DE"/>
              <a:pPr eaLnBrk="1" hangingPunct="1">
                <a:spcBef>
                  <a:spcPct val="0"/>
                </a:spcBef>
              </a:pPr>
              <a:t>6</a:t>
            </a:fld>
            <a:endParaRPr lang="en-US" altLang="de-DE"/>
          </a:p>
        </p:txBody>
      </p:sp>
      <p:sp>
        <p:nvSpPr>
          <p:cNvPr id="138243" name="Rectangle 1026"/>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4" name="Rectangle 1027"/>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40886514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BFC91241-BAC8-4352-AE4F-B13020B04083}" type="slidenum">
              <a:rPr lang="en-US" altLang="de-DE"/>
              <a:pPr eaLnBrk="1" hangingPunct="1">
                <a:spcBef>
                  <a:spcPct val="0"/>
                </a:spcBef>
              </a:pPr>
              <a:t>7</a:t>
            </a:fld>
            <a:endParaRPr lang="en-US" altLang="de-DE"/>
          </a:p>
        </p:txBody>
      </p:sp>
      <p:sp>
        <p:nvSpPr>
          <p:cNvPr id="138243" name="Rectangle 1026"/>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4" name="Rectangle 1027"/>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40886514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BFC91241-BAC8-4352-AE4F-B13020B04083}" type="slidenum">
              <a:rPr lang="en-US" altLang="de-DE"/>
              <a:pPr eaLnBrk="1" hangingPunct="1">
                <a:spcBef>
                  <a:spcPct val="0"/>
                </a:spcBef>
              </a:pPr>
              <a:t>8</a:t>
            </a:fld>
            <a:endParaRPr lang="en-US" altLang="de-DE"/>
          </a:p>
        </p:txBody>
      </p:sp>
      <p:sp>
        <p:nvSpPr>
          <p:cNvPr id="138243" name="Rectangle 1026"/>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4" name="Rectangle 1027"/>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40886514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BFC91241-BAC8-4352-AE4F-B13020B04083}" type="slidenum">
              <a:rPr lang="en-US" altLang="de-DE"/>
              <a:pPr eaLnBrk="1" hangingPunct="1">
                <a:spcBef>
                  <a:spcPct val="0"/>
                </a:spcBef>
              </a:pPr>
              <a:t>9</a:t>
            </a:fld>
            <a:endParaRPr lang="en-US" altLang="de-DE"/>
          </a:p>
        </p:txBody>
      </p:sp>
      <p:sp>
        <p:nvSpPr>
          <p:cNvPr id="138243" name="Rectangle 1026"/>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4" name="Rectangle 1027"/>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40886514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85AD3414-521C-4518-8C21-A2B919CFCF21}" type="slidenum">
              <a:rPr lang="en-US" altLang="de-DE"/>
              <a:pPr eaLnBrk="1" hangingPunct="1">
                <a:spcBef>
                  <a:spcPct val="0"/>
                </a:spcBef>
              </a:pPr>
              <a:t>10</a:t>
            </a:fld>
            <a:endParaRPr lang="en-US" altLang="de-DE"/>
          </a:p>
        </p:txBody>
      </p:sp>
      <p:sp>
        <p:nvSpPr>
          <p:cNvPr id="140291"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26130756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85AD3414-521C-4518-8C21-A2B919CFCF21}" type="slidenum">
              <a:rPr lang="en-US" altLang="de-DE"/>
              <a:pPr eaLnBrk="1" hangingPunct="1">
                <a:spcBef>
                  <a:spcPct val="0"/>
                </a:spcBef>
              </a:pPr>
              <a:t>11</a:t>
            </a:fld>
            <a:endParaRPr lang="en-US" altLang="de-DE"/>
          </a:p>
        </p:txBody>
      </p:sp>
      <p:sp>
        <p:nvSpPr>
          <p:cNvPr id="140291"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26130756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2752BE48-5FA3-410D-B18A-CB0765A3C802}" type="slidenum">
              <a:rPr lang="en-US" altLang="de-DE"/>
              <a:pPr eaLnBrk="1" hangingPunct="1">
                <a:spcBef>
                  <a:spcPct val="0"/>
                </a:spcBef>
              </a:pPr>
              <a:t>12</a:t>
            </a:fld>
            <a:endParaRPr lang="en-US" altLang="de-DE"/>
          </a:p>
        </p:txBody>
      </p:sp>
      <p:sp>
        <p:nvSpPr>
          <p:cNvPr id="141315" name="Rectangle 2"/>
          <p:cNvSpPr>
            <a:spLocks noGrp="1" noRot="1" noChangeAspect="1" noChangeArrowheads="1" noTextEdit="1"/>
          </p:cNvSpPr>
          <p:nvPr>
            <p:ph type="sldImg"/>
          </p:nvPr>
        </p:nvSpPr>
        <p:spPr bwMode="auto">
          <a:xfrm>
            <a:off x="381000" y="685800"/>
            <a:ext cx="6097588"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13918132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EA8D4218-E021-42B9-9518-C315BE8B2C70}" type="slidenum">
              <a:rPr lang="en-US" altLang="de-DE"/>
              <a:pPr eaLnBrk="1" hangingPunct="1">
                <a:spcBef>
                  <a:spcPct val="0"/>
                </a:spcBef>
              </a:pPr>
              <a:t>13</a:t>
            </a:fld>
            <a:endParaRPr lang="en-US" altLang="de-DE"/>
          </a:p>
        </p:txBody>
      </p:sp>
      <p:sp>
        <p:nvSpPr>
          <p:cNvPr id="142339"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4473839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65AF5C6C-7132-4698-9EE4-96F34453405C}" type="slidenum">
              <a:rPr lang="en-US" altLang="de-DE"/>
              <a:pPr eaLnBrk="1" hangingPunct="1">
                <a:spcBef>
                  <a:spcPct val="0"/>
                </a:spcBef>
              </a:pPr>
              <a:t>14</a:t>
            </a:fld>
            <a:endParaRPr lang="en-US" altLang="de-DE"/>
          </a:p>
        </p:txBody>
      </p:sp>
      <p:sp>
        <p:nvSpPr>
          <p:cNvPr id="143363"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28118448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2FA18168-C336-4535-9F91-2ECAD4DD0397}" type="slidenum">
              <a:rPr lang="en-US" altLang="de-DE"/>
              <a:pPr eaLnBrk="1" hangingPunct="1">
                <a:spcBef>
                  <a:spcPct val="0"/>
                </a:spcBef>
              </a:pPr>
              <a:t>15</a:t>
            </a:fld>
            <a:endParaRPr lang="en-US" altLang="de-DE"/>
          </a:p>
        </p:txBody>
      </p:sp>
      <p:sp>
        <p:nvSpPr>
          <p:cNvPr id="14438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30078026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32C33135-5A2C-40F1-9977-6447A8AF3FC1}" type="slidenum">
              <a:rPr lang="en-US" altLang="de-DE"/>
              <a:pPr eaLnBrk="1" hangingPunct="1">
                <a:spcBef>
                  <a:spcPct val="0"/>
                </a:spcBef>
              </a:pPr>
              <a:t>16</a:t>
            </a:fld>
            <a:endParaRPr lang="en-US" altLang="de-DE"/>
          </a:p>
        </p:txBody>
      </p:sp>
      <p:sp>
        <p:nvSpPr>
          <p:cNvPr id="145411"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39092411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F96CBF2D-F16D-42D0-8D68-92C52064C624}" type="slidenum">
              <a:rPr lang="en-US" altLang="de-DE"/>
              <a:pPr eaLnBrk="1" hangingPunct="1">
                <a:spcBef>
                  <a:spcPct val="0"/>
                </a:spcBef>
              </a:pPr>
              <a:t>17</a:t>
            </a:fld>
            <a:endParaRPr lang="en-US" altLang="de-DE"/>
          </a:p>
        </p:txBody>
      </p:sp>
      <p:sp>
        <p:nvSpPr>
          <p:cNvPr id="146435"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4405315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FCD82039-9DFE-49A7-9309-22A3CFE05BAB}" type="slidenum">
              <a:rPr lang="en-US" altLang="de-DE"/>
              <a:pPr eaLnBrk="1" hangingPunct="1">
                <a:spcBef>
                  <a:spcPct val="0"/>
                </a:spcBef>
              </a:pPr>
              <a:t>18</a:t>
            </a:fld>
            <a:endParaRPr lang="en-US" altLang="de-DE"/>
          </a:p>
        </p:txBody>
      </p:sp>
      <p:sp>
        <p:nvSpPr>
          <p:cNvPr id="147459" name="Rectangle 2"/>
          <p:cNvSpPr>
            <a:spLocks noGrp="1" noRot="1" noChangeAspect="1" noChangeArrowheads="1" noTextEdit="1"/>
          </p:cNvSpPr>
          <p:nvPr>
            <p:ph type="sldImg"/>
          </p:nvPr>
        </p:nvSpPr>
        <p:spPr bwMode="auto">
          <a:xfrm>
            <a:off x="381000" y="685800"/>
            <a:ext cx="6096000" cy="3429000"/>
          </a:xfrm>
          <a:solidFill>
            <a:srgbClr val="FFFFFF"/>
          </a:solidFill>
          <a:ln>
            <a:solidFill>
              <a:srgbClr val="000000"/>
            </a:solidFill>
            <a:miter lim="800000"/>
            <a:headEnd/>
            <a:tailEnd/>
          </a:ln>
        </p:spPr>
      </p:sp>
      <p:sp>
        <p:nvSpPr>
          <p:cNvPr id="147460"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32166958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A322863F-A65D-4EA1-B461-BCB77B835264}" type="slidenum">
              <a:rPr lang="en-US" altLang="de-DE"/>
              <a:pPr eaLnBrk="1" hangingPunct="1">
                <a:spcBef>
                  <a:spcPct val="0"/>
                </a:spcBef>
              </a:pPr>
              <a:t>19</a:t>
            </a:fld>
            <a:endParaRPr lang="en-US" altLang="de-DE"/>
          </a:p>
        </p:txBody>
      </p:sp>
      <p:sp>
        <p:nvSpPr>
          <p:cNvPr id="148483" name="Rectangle 2"/>
          <p:cNvSpPr>
            <a:spLocks noGrp="1" noRot="1" noChangeAspect="1" noChangeArrowheads="1" noTextEdit="1"/>
          </p:cNvSpPr>
          <p:nvPr>
            <p:ph type="sldImg"/>
          </p:nvPr>
        </p:nvSpPr>
        <p:spPr bwMode="auto">
          <a:xfrm>
            <a:off x="381000" y="685800"/>
            <a:ext cx="6096000" cy="3429000"/>
          </a:xfrm>
          <a:solidFill>
            <a:srgbClr val="FFFFFF"/>
          </a:solidFill>
          <a:ln>
            <a:solidFill>
              <a:srgbClr val="000000"/>
            </a:solidFill>
            <a:miter lim="800000"/>
            <a:headEnd/>
            <a:tailEnd/>
          </a:ln>
        </p:spPr>
      </p:sp>
      <p:sp>
        <p:nvSpPr>
          <p:cNvPr id="148484"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de-DE" altLang="de-DE">
              <a:ea typeface="ＭＳ Ｐゴシック" panose="020B0600070205080204" pitchFamily="34" charset="-128"/>
            </a:endParaRPr>
          </a:p>
        </p:txBody>
      </p:sp>
    </p:spTree>
    <p:extLst>
      <p:ext uri="{BB962C8B-B14F-4D97-AF65-F5344CB8AC3E}">
        <p14:creationId xmlns:p14="http://schemas.microsoft.com/office/powerpoint/2010/main" val="38253199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055A1932-BE3B-4D91-B86C-EF04D7235B31}" type="slidenum">
              <a:rPr lang="en-US" altLang="de-DE"/>
              <a:pPr eaLnBrk="1" hangingPunct="1">
                <a:spcBef>
                  <a:spcPct val="0"/>
                </a:spcBef>
              </a:pPr>
              <a:t>20</a:t>
            </a:fld>
            <a:endParaRPr lang="en-US" altLang="de-DE"/>
          </a:p>
        </p:txBody>
      </p:sp>
      <p:sp>
        <p:nvSpPr>
          <p:cNvPr id="1495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de-DE" altLang="de-DE">
              <a:solidFill>
                <a:schemeClr val="accent1"/>
              </a:solidFill>
              <a:ea typeface="ＭＳ Ｐゴシック" panose="020B0600070205080204" pitchFamily="34" charset="-128"/>
            </a:endParaRPr>
          </a:p>
        </p:txBody>
      </p:sp>
    </p:spTree>
    <p:extLst>
      <p:ext uri="{BB962C8B-B14F-4D97-AF65-F5344CB8AC3E}">
        <p14:creationId xmlns:p14="http://schemas.microsoft.com/office/powerpoint/2010/main" val="26323904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5A24DB35-B2DF-4808-84E5-901B968CE5B3}" type="slidenum">
              <a:rPr lang="en-US" altLang="de-DE"/>
              <a:pPr eaLnBrk="1" hangingPunct="1">
                <a:spcBef>
                  <a:spcPct val="0"/>
                </a:spcBef>
              </a:pPr>
              <a:t>21</a:t>
            </a:fld>
            <a:endParaRPr lang="en-US" altLang="de-DE"/>
          </a:p>
        </p:txBody>
      </p:sp>
      <p:sp>
        <p:nvSpPr>
          <p:cNvPr id="150531"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de-DE" altLang="de-DE">
              <a:solidFill>
                <a:schemeClr val="accent1"/>
              </a:solidFill>
              <a:ea typeface="ＭＳ Ｐゴシック" panose="020B0600070205080204" pitchFamily="34" charset="-128"/>
            </a:endParaRPr>
          </a:p>
        </p:txBody>
      </p:sp>
    </p:spTree>
    <p:extLst>
      <p:ext uri="{BB962C8B-B14F-4D97-AF65-F5344CB8AC3E}">
        <p14:creationId xmlns:p14="http://schemas.microsoft.com/office/powerpoint/2010/main" val="2917960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3155192B-75E3-42AD-8CF7-2EC3600EFE73}" type="slidenum">
              <a:rPr lang="en-US" altLang="de-DE"/>
              <a:pPr eaLnBrk="1" hangingPunct="1">
                <a:spcBef>
                  <a:spcPct val="0"/>
                </a:spcBef>
              </a:pPr>
              <a:t>22</a:t>
            </a:fld>
            <a:endParaRPr lang="en-US" altLang="de-DE"/>
          </a:p>
        </p:txBody>
      </p:sp>
      <p:sp>
        <p:nvSpPr>
          <p:cNvPr id="15462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16076711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3155192B-75E3-42AD-8CF7-2EC3600EFE73}" type="slidenum">
              <a:rPr lang="en-US" altLang="de-DE"/>
              <a:pPr eaLnBrk="1" hangingPunct="1">
                <a:spcBef>
                  <a:spcPct val="0"/>
                </a:spcBef>
              </a:pPr>
              <a:t>23</a:t>
            </a:fld>
            <a:endParaRPr lang="en-US" altLang="de-DE"/>
          </a:p>
        </p:txBody>
      </p:sp>
      <p:sp>
        <p:nvSpPr>
          <p:cNvPr id="15462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16076711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3155192B-75E3-42AD-8CF7-2EC3600EFE73}" type="slidenum">
              <a:rPr lang="en-US" altLang="de-DE"/>
              <a:pPr eaLnBrk="1" hangingPunct="1">
                <a:spcBef>
                  <a:spcPct val="0"/>
                </a:spcBef>
              </a:pPr>
              <a:t>24</a:t>
            </a:fld>
            <a:endParaRPr lang="en-US" altLang="de-DE"/>
          </a:p>
        </p:txBody>
      </p:sp>
      <p:sp>
        <p:nvSpPr>
          <p:cNvPr id="15462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16076711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3155192B-75E3-42AD-8CF7-2EC3600EFE73}" type="slidenum">
              <a:rPr lang="en-US" altLang="de-DE"/>
              <a:pPr eaLnBrk="1" hangingPunct="1">
                <a:spcBef>
                  <a:spcPct val="0"/>
                </a:spcBef>
              </a:pPr>
              <a:t>25</a:t>
            </a:fld>
            <a:endParaRPr lang="en-US" altLang="de-DE"/>
          </a:p>
        </p:txBody>
      </p:sp>
      <p:sp>
        <p:nvSpPr>
          <p:cNvPr id="15462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16076711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8425E7A2-D487-43A4-B7E5-5CDFDF201333}" type="slidenum">
              <a:rPr lang="en-US" altLang="de-DE"/>
              <a:pPr eaLnBrk="1" hangingPunct="1">
                <a:spcBef>
                  <a:spcPct val="0"/>
                </a:spcBef>
              </a:pPr>
              <a:t>26</a:t>
            </a:fld>
            <a:endParaRPr lang="en-US" altLang="de-DE"/>
          </a:p>
        </p:txBody>
      </p:sp>
      <p:sp>
        <p:nvSpPr>
          <p:cNvPr id="155651"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2133819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D7093D9F-FEB4-414C-8DA2-1B4367786516}" type="slidenum">
              <a:rPr lang="en-US" altLang="de-DE"/>
              <a:pPr eaLnBrk="1" hangingPunct="1">
                <a:spcBef>
                  <a:spcPct val="0"/>
                </a:spcBef>
              </a:pPr>
              <a:t>27</a:t>
            </a:fld>
            <a:endParaRPr lang="en-US" altLang="de-DE"/>
          </a:p>
        </p:txBody>
      </p:sp>
      <p:sp>
        <p:nvSpPr>
          <p:cNvPr id="156675"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3436727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7C8CB4C3-4CBE-4EC6-890C-61492B3DB110}" type="slidenum">
              <a:rPr lang="en-US" altLang="de-DE"/>
              <a:pPr eaLnBrk="1" hangingPunct="1">
                <a:spcBef>
                  <a:spcPct val="0"/>
                </a:spcBef>
              </a:pPr>
              <a:t>28</a:t>
            </a:fld>
            <a:endParaRPr lang="en-US" altLang="de-DE"/>
          </a:p>
        </p:txBody>
      </p:sp>
      <p:sp>
        <p:nvSpPr>
          <p:cNvPr id="157699"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7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29692312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69D4FB00-1441-4BD2-8B0B-D1C56B619F40}" type="slidenum">
              <a:rPr lang="en-US" altLang="de-DE"/>
              <a:pPr eaLnBrk="1" hangingPunct="1">
                <a:spcBef>
                  <a:spcPct val="0"/>
                </a:spcBef>
              </a:pPr>
              <a:t>29</a:t>
            </a:fld>
            <a:endParaRPr lang="en-US" altLang="de-DE"/>
          </a:p>
        </p:txBody>
      </p:sp>
      <p:sp>
        <p:nvSpPr>
          <p:cNvPr id="158723"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de-DE" altLang="de-DE">
              <a:ea typeface="ＭＳ Ｐゴシック" panose="020B0600070205080204" pitchFamily="34" charset="-128"/>
            </a:endParaRPr>
          </a:p>
        </p:txBody>
      </p:sp>
    </p:spTree>
    <p:extLst>
      <p:ext uri="{BB962C8B-B14F-4D97-AF65-F5344CB8AC3E}">
        <p14:creationId xmlns:p14="http://schemas.microsoft.com/office/powerpoint/2010/main" val="33909487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2CA5D15D-1E76-43BC-9D0F-4C7BF76C3E4D}" type="slidenum">
              <a:rPr lang="en-US" altLang="de-DE"/>
              <a:pPr eaLnBrk="1" hangingPunct="1">
                <a:spcBef>
                  <a:spcPct val="0"/>
                </a:spcBef>
              </a:pPr>
              <a:t>30</a:t>
            </a:fld>
            <a:endParaRPr lang="en-US" altLang="de-DE"/>
          </a:p>
        </p:txBody>
      </p:sp>
      <p:sp>
        <p:nvSpPr>
          <p:cNvPr id="15974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de-DE" altLang="de-DE">
              <a:ea typeface="ＭＳ Ｐゴシック" panose="020B0600070205080204" pitchFamily="34" charset="-128"/>
            </a:endParaRPr>
          </a:p>
        </p:txBody>
      </p:sp>
    </p:spTree>
    <p:extLst>
      <p:ext uri="{BB962C8B-B14F-4D97-AF65-F5344CB8AC3E}">
        <p14:creationId xmlns:p14="http://schemas.microsoft.com/office/powerpoint/2010/main" val="22112911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8B9D266E-4E41-4F8E-8340-D8EB222D75CA}" type="slidenum">
              <a:rPr lang="en-US" altLang="de-DE"/>
              <a:pPr eaLnBrk="1" hangingPunct="1">
                <a:spcBef>
                  <a:spcPct val="0"/>
                </a:spcBef>
              </a:pPr>
              <a:t>31</a:t>
            </a:fld>
            <a:endParaRPr lang="en-US" altLang="de-DE"/>
          </a:p>
        </p:txBody>
      </p:sp>
      <p:sp>
        <p:nvSpPr>
          <p:cNvPr id="160771"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nchor="b"/>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lgn="r" eaLnBrk="1" hangingPunct="1">
              <a:spcBef>
                <a:spcPct val="0"/>
              </a:spcBef>
            </a:pPr>
            <a:fld id="{5A581464-B55E-439F-9E2B-9FBE66F53647}" type="slidenum">
              <a:rPr lang="en-US" altLang="de-DE"/>
              <a:pPr algn="r" eaLnBrk="1" hangingPunct="1">
                <a:spcBef>
                  <a:spcPct val="0"/>
                </a:spcBef>
              </a:pPr>
              <a:t>31</a:t>
            </a:fld>
            <a:endParaRPr lang="en-US" altLang="de-DE"/>
          </a:p>
        </p:txBody>
      </p:sp>
      <p:sp>
        <p:nvSpPr>
          <p:cNvPr id="160772" name="Rectangle 2"/>
          <p:cNvSpPr>
            <a:spLocks noGrp="1" noRot="1" noChangeAspect="1" noChangeArrowheads="1" noTextEdit="1"/>
          </p:cNvSpPr>
          <p:nvPr>
            <p:ph type="sldImg"/>
          </p:nvPr>
        </p:nvSpPr>
        <p:spPr bwMode="auto">
          <a:xfrm>
            <a:off x="381000" y="685800"/>
            <a:ext cx="6097588"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6" tIns="45708" rIns="91416" bIns="45708" numCol="1" anchor="t" anchorCtr="0" compatLnSpc="1">
            <a:prstTxWarp prst="textNoShape">
              <a:avLst/>
            </a:prstTxWarp>
          </a:bodyPr>
          <a:lstStyle/>
          <a:p>
            <a:pPr eaLnBrk="1" hangingPunct="1">
              <a:spcBef>
                <a:spcPct val="0"/>
              </a:spcBef>
            </a:pPr>
            <a:endParaRPr lang="de-DE" altLang="de-DE">
              <a:ea typeface="ＭＳ Ｐゴシック" panose="020B0600070205080204" pitchFamily="34" charset="-128"/>
            </a:endParaRPr>
          </a:p>
        </p:txBody>
      </p:sp>
    </p:spTree>
    <p:extLst>
      <p:ext uri="{BB962C8B-B14F-4D97-AF65-F5344CB8AC3E}">
        <p14:creationId xmlns:p14="http://schemas.microsoft.com/office/powerpoint/2010/main" val="32960873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AE20D064-1005-4BFC-9BA6-03AAC9E61225}" type="slidenum">
              <a:rPr lang="en-US" altLang="de-DE"/>
              <a:pPr eaLnBrk="1" hangingPunct="1">
                <a:spcBef>
                  <a:spcPct val="0"/>
                </a:spcBef>
              </a:pPr>
              <a:t>32</a:t>
            </a:fld>
            <a:endParaRPr lang="en-US" altLang="de-DE"/>
          </a:p>
        </p:txBody>
      </p:sp>
      <p:sp>
        <p:nvSpPr>
          <p:cNvPr id="161795"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nchor="b"/>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lgn="r" eaLnBrk="1" hangingPunct="1">
              <a:spcBef>
                <a:spcPct val="0"/>
              </a:spcBef>
            </a:pPr>
            <a:fld id="{BC90B4A7-0320-4747-A8D2-5944FCBFA6FE}" type="slidenum">
              <a:rPr lang="en-US" altLang="de-DE"/>
              <a:pPr algn="r" eaLnBrk="1" hangingPunct="1">
                <a:spcBef>
                  <a:spcPct val="0"/>
                </a:spcBef>
              </a:pPr>
              <a:t>32</a:t>
            </a:fld>
            <a:endParaRPr lang="en-US" altLang="de-DE"/>
          </a:p>
        </p:txBody>
      </p:sp>
      <p:sp>
        <p:nvSpPr>
          <p:cNvPr id="161796" name="Rectangle 2"/>
          <p:cNvSpPr>
            <a:spLocks noGrp="1" noRot="1" noChangeAspect="1" noChangeArrowheads="1" noTextEdit="1"/>
          </p:cNvSpPr>
          <p:nvPr>
            <p:ph type="sldImg"/>
          </p:nvPr>
        </p:nvSpPr>
        <p:spPr bwMode="auto">
          <a:xfrm>
            <a:off x="381000" y="685800"/>
            <a:ext cx="6097588"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6" tIns="45708" rIns="91416" bIns="45708"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6410377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A8098857-8922-4805-99E4-5954515897A6}" type="slidenum">
              <a:rPr lang="en-US" altLang="de-DE"/>
              <a:pPr eaLnBrk="1" hangingPunct="1">
                <a:spcBef>
                  <a:spcPct val="0"/>
                </a:spcBef>
              </a:pPr>
              <a:t>33</a:t>
            </a:fld>
            <a:endParaRPr lang="en-US" altLang="de-DE"/>
          </a:p>
        </p:txBody>
      </p:sp>
      <p:sp>
        <p:nvSpPr>
          <p:cNvPr id="162819"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12700989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A6312241-B88B-4590-9812-E29ED200608A}" type="slidenum">
              <a:rPr lang="en-US" altLang="de-DE"/>
              <a:pPr eaLnBrk="1" hangingPunct="1">
                <a:spcBef>
                  <a:spcPct val="0"/>
                </a:spcBef>
              </a:pPr>
              <a:t>34</a:t>
            </a:fld>
            <a:endParaRPr lang="en-US" altLang="de-DE"/>
          </a:p>
        </p:txBody>
      </p:sp>
      <p:sp>
        <p:nvSpPr>
          <p:cNvPr id="163843"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5748094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EDD635A6-20B8-41A8-B615-7213118E8D6F}" type="slidenum">
              <a:rPr lang="en-US" altLang="de-DE"/>
              <a:pPr eaLnBrk="1" hangingPunct="1">
                <a:spcBef>
                  <a:spcPct val="0"/>
                </a:spcBef>
              </a:pPr>
              <a:t>35</a:t>
            </a:fld>
            <a:endParaRPr lang="en-US" altLang="de-DE"/>
          </a:p>
        </p:txBody>
      </p:sp>
      <p:sp>
        <p:nvSpPr>
          <p:cNvPr id="16486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de-DE" altLang="de-DE">
              <a:ea typeface="ＭＳ Ｐゴシック" panose="020B0600070205080204" pitchFamily="34" charset="-128"/>
            </a:endParaRPr>
          </a:p>
        </p:txBody>
      </p:sp>
    </p:spTree>
    <p:extLst>
      <p:ext uri="{BB962C8B-B14F-4D97-AF65-F5344CB8AC3E}">
        <p14:creationId xmlns:p14="http://schemas.microsoft.com/office/powerpoint/2010/main" val="87252657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F356B831-796C-4CFC-AA40-DD463D0D2FE9}" type="slidenum">
              <a:rPr lang="en-US" altLang="de-DE"/>
              <a:pPr eaLnBrk="1" hangingPunct="1">
                <a:spcBef>
                  <a:spcPct val="0"/>
                </a:spcBef>
              </a:pPr>
              <a:t>36</a:t>
            </a:fld>
            <a:endParaRPr lang="en-US" altLang="de-DE"/>
          </a:p>
        </p:txBody>
      </p:sp>
      <p:sp>
        <p:nvSpPr>
          <p:cNvPr id="165891"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7313702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549275" y="539750"/>
            <a:ext cx="5119688" cy="28797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1CBFB58A-BB0D-4642-8C67-E91B887C6D62}" type="slidenum">
              <a:rPr lang="en-US" altLang="de-DE"/>
              <a:pPr eaLnBrk="1" hangingPunct="1">
                <a:spcBef>
                  <a:spcPct val="0"/>
                </a:spcBef>
              </a:pPr>
              <a:t>38</a:t>
            </a:fld>
            <a:endParaRPr lang="en-US" altLang="de-DE"/>
          </a:p>
        </p:txBody>
      </p:sp>
      <p:sp>
        <p:nvSpPr>
          <p:cNvPr id="166915"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296289641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395B94E0-ADB7-4273-A379-EA624B87B189}" type="slidenum">
              <a:rPr lang="en-US" altLang="de-DE"/>
              <a:pPr eaLnBrk="1" hangingPunct="1">
                <a:spcBef>
                  <a:spcPct val="0"/>
                </a:spcBef>
              </a:pPr>
              <a:t>39</a:t>
            </a:fld>
            <a:endParaRPr lang="en-US" altLang="de-DE"/>
          </a:p>
        </p:txBody>
      </p:sp>
      <p:sp>
        <p:nvSpPr>
          <p:cNvPr id="167939"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4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220565376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E060C41A-8A60-42B2-B11F-C054588FC2BF}" type="slidenum">
              <a:rPr lang="en-US" altLang="de-DE"/>
              <a:pPr eaLnBrk="1" hangingPunct="1">
                <a:spcBef>
                  <a:spcPct val="0"/>
                </a:spcBef>
              </a:pPr>
              <a:t>40</a:t>
            </a:fld>
            <a:endParaRPr lang="en-US" altLang="de-DE"/>
          </a:p>
        </p:txBody>
      </p:sp>
      <p:sp>
        <p:nvSpPr>
          <p:cNvPr id="168963" name="Rectangle 1026"/>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4" name="Rectangle 1027"/>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111517154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4A94BA50-A54C-4035-B2A8-02E5A7A6EA5B}" type="slidenum">
              <a:rPr lang="en-US" altLang="de-DE"/>
              <a:pPr eaLnBrk="1" hangingPunct="1">
                <a:spcBef>
                  <a:spcPct val="0"/>
                </a:spcBef>
              </a:pPr>
              <a:t>41</a:t>
            </a:fld>
            <a:endParaRPr lang="en-US" altLang="de-DE"/>
          </a:p>
        </p:txBody>
      </p:sp>
      <p:sp>
        <p:nvSpPr>
          <p:cNvPr id="16998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148684329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BA4476E8-8DCC-467F-9CA4-1FBEA0C27F85}" type="slidenum">
              <a:rPr lang="en-US" altLang="de-DE"/>
              <a:pPr eaLnBrk="1" hangingPunct="1">
                <a:spcBef>
                  <a:spcPct val="0"/>
                </a:spcBef>
              </a:pPr>
              <a:t>42</a:t>
            </a:fld>
            <a:endParaRPr lang="en-US" altLang="de-DE"/>
          </a:p>
        </p:txBody>
      </p:sp>
      <p:sp>
        <p:nvSpPr>
          <p:cNvPr id="171011" name="Rectangle 1026"/>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2" name="Rectangle 1027"/>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383059440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3C5D4854-42CF-44EB-851B-FE610FFD46F6}" type="slidenum">
              <a:rPr lang="en-US" altLang="de-DE"/>
              <a:pPr eaLnBrk="1" hangingPunct="1">
                <a:spcBef>
                  <a:spcPct val="0"/>
                </a:spcBef>
              </a:pPr>
              <a:t>43</a:t>
            </a:fld>
            <a:endParaRPr lang="en-US" altLang="de-DE"/>
          </a:p>
        </p:txBody>
      </p:sp>
      <p:sp>
        <p:nvSpPr>
          <p:cNvPr id="172035"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398707692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660AE180-1C0C-4822-8705-1D71855D114A}" type="slidenum">
              <a:rPr lang="en-US" altLang="de-DE"/>
              <a:pPr eaLnBrk="1" hangingPunct="1">
                <a:spcBef>
                  <a:spcPct val="0"/>
                </a:spcBef>
              </a:pPr>
              <a:t>44</a:t>
            </a:fld>
            <a:endParaRPr lang="en-US" altLang="de-DE"/>
          </a:p>
        </p:txBody>
      </p:sp>
      <p:sp>
        <p:nvSpPr>
          <p:cNvPr id="173059" name="Rectangle 1026"/>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60" name="Rectangle 1027"/>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374467634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D632E020-B995-4D51-AEF4-9DCA643CB53A}" type="slidenum">
              <a:rPr lang="en-US" altLang="de-DE"/>
              <a:pPr eaLnBrk="1" hangingPunct="1">
                <a:spcBef>
                  <a:spcPct val="0"/>
                </a:spcBef>
              </a:pPr>
              <a:t>45</a:t>
            </a:fld>
            <a:endParaRPr lang="en-US" altLang="de-DE"/>
          </a:p>
        </p:txBody>
      </p:sp>
      <p:sp>
        <p:nvSpPr>
          <p:cNvPr id="174083"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414905478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68BF57F9-FC63-4038-91C8-E6111499AF60}" type="slidenum">
              <a:rPr lang="en-US" altLang="de-DE"/>
              <a:pPr eaLnBrk="1" hangingPunct="1">
                <a:spcBef>
                  <a:spcPct val="0"/>
                </a:spcBef>
              </a:pPr>
              <a:t>46</a:t>
            </a:fld>
            <a:endParaRPr lang="en-US" altLang="de-DE"/>
          </a:p>
        </p:txBody>
      </p:sp>
      <p:sp>
        <p:nvSpPr>
          <p:cNvPr id="175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de-DE" altLang="de-DE">
              <a:ea typeface="ＭＳ Ｐゴシック" panose="020B0600070205080204" pitchFamily="34" charset="-128"/>
            </a:endParaRPr>
          </a:p>
        </p:txBody>
      </p:sp>
    </p:spTree>
    <p:extLst>
      <p:ext uri="{BB962C8B-B14F-4D97-AF65-F5344CB8AC3E}">
        <p14:creationId xmlns:p14="http://schemas.microsoft.com/office/powerpoint/2010/main" val="314002923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6675F250-AA9A-4AA4-85ED-DC6A9F5C12D5}" type="slidenum">
              <a:rPr lang="en-US" altLang="de-DE"/>
              <a:pPr eaLnBrk="1" hangingPunct="1">
                <a:spcBef>
                  <a:spcPct val="0"/>
                </a:spcBef>
              </a:pPr>
              <a:t>47</a:t>
            </a:fld>
            <a:endParaRPr lang="en-US" altLang="de-DE"/>
          </a:p>
        </p:txBody>
      </p:sp>
      <p:sp>
        <p:nvSpPr>
          <p:cNvPr id="176131"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de-DE" altLang="de-DE">
              <a:ea typeface="ＭＳ Ｐゴシック" panose="020B0600070205080204" pitchFamily="34" charset="-128"/>
            </a:endParaRPr>
          </a:p>
        </p:txBody>
      </p:sp>
    </p:spTree>
    <p:extLst>
      <p:ext uri="{BB962C8B-B14F-4D97-AF65-F5344CB8AC3E}">
        <p14:creationId xmlns:p14="http://schemas.microsoft.com/office/powerpoint/2010/main" val="183489044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DC480513-C355-4776-A3F8-F5E33336FC4E}" type="slidenum">
              <a:rPr lang="en-US" altLang="de-DE"/>
              <a:pPr eaLnBrk="1" hangingPunct="1">
                <a:spcBef>
                  <a:spcPct val="0"/>
                </a:spcBef>
              </a:pPr>
              <a:t>48</a:t>
            </a:fld>
            <a:endParaRPr lang="en-US" altLang="de-DE"/>
          </a:p>
        </p:txBody>
      </p:sp>
      <p:sp>
        <p:nvSpPr>
          <p:cNvPr id="177155" name="Rectangle 2"/>
          <p:cNvSpPr>
            <a:spLocks noGrp="1" noRot="1" noChangeAspect="1" noChangeArrowheads="1" noTextEdit="1"/>
          </p:cNvSpPr>
          <p:nvPr>
            <p:ph type="sldImg"/>
          </p:nvPr>
        </p:nvSpPr>
        <p:spPr bwMode="auto">
          <a:xfrm>
            <a:off x="381000" y="685800"/>
            <a:ext cx="6096000" cy="3429000"/>
          </a:xfrm>
          <a:solidFill>
            <a:srgbClr val="FFFFFF"/>
          </a:solidFill>
          <a:ln>
            <a:solidFill>
              <a:srgbClr val="000000"/>
            </a:solidFill>
            <a:miter lim="800000"/>
            <a:headEnd/>
            <a:tailEnd/>
          </a:ln>
        </p:spPr>
      </p:sp>
      <p:sp>
        <p:nvSpPr>
          <p:cNvPr id="177156"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de-DE" altLang="de-DE">
              <a:ea typeface="ＭＳ Ｐゴシック" panose="020B0600070205080204" pitchFamily="34" charset="-128"/>
            </a:endParaRPr>
          </a:p>
        </p:txBody>
      </p:sp>
    </p:spTree>
    <p:extLst>
      <p:ext uri="{BB962C8B-B14F-4D97-AF65-F5344CB8AC3E}">
        <p14:creationId xmlns:p14="http://schemas.microsoft.com/office/powerpoint/2010/main" val="184048537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C2A69E2E-EE5B-4403-8C63-4B85F025ACB4}" type="slidenum">
              <a:rPr lang="en-US" altLang="de-DE"/>
              <a:pPr eaLnBrk="1" hangingPunct="1">
                <a:spcBef>
                  <a:spcPct val="0"/>
                </a:spcBef>
              </a:pPr>
              <a:t>49</a:t>
            </a:fld>
            <a:endParaRPr lang="en-US" altLang="de-DE"/>
          </a:p>
        </p:txBody>
      </p:sp>
      <p:sp>
        <p:nvSpPr>
          <p:cNvPr id="178179" name="Rectangle 2"/>
          <p:cNvSpPr>
            <a:spLocks noGrp="1" noRot="1" noChangeAspect="1" noChangeArrowheads="1" noTextEdit="1"/>
          </p:cNvSpPr>
          <p:nvPr>
            <p:ph type="sldImg"/>
          </p:nvPr>
        </p:nvSpPr>
        <p:spPr bwMode="auto">
          <a:xfrm>
            <a:off x="381000" y="685800"/>
            <a:ext cx="6096000" cy="3429000"/>
          </a:xfrm>
          <a:solidFill>
            <a:srgbClr val="FFFFFF"/>
          </a:solidFill>
          <a:ln>
            <a:solidFill>
              <a:srgbClr val="000000"/>
            </a:solidFill>
            <a:miter lim="800000"/>
            <a:headEnd/>
            <a:tailEnd/>
          </a:ln>
        </p:spPr>
      </p:sp>
      <p:sp>
        <p:nvSpPr>
          <p:cNvPr id="178180"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de-DE" altLang="de-DE">
              <a:ea typeface="ＭＳ Ｐゴシック" panose="020B0600070205080204" pitchFamily="34" charset="-128"/>
            </a:endParaRPr>
          </a:p>
        </p:txBody>
      </p:sp>
    </p:spTree>
    <p:extLst>
      <p:ext uri="{BB962C8B-B14F-4D97-AF65-F5344CB8AC3E}">
        <p14:creationId xmlns:p14="http://schemas.microsoft.com/office/powerpoint/2010/main" val="72188296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EB94D3D6-EFC1-48DA-BE03-4D133976CB24}" type="slidenum">
              <a:rPr lang="en-US" altLang="de-DE"/>
              <a:pPr eaLnBrk="1" hangingPunct="1">
                <a:spcBef>
                  <a:spcPct val="0"/>
                </a:spcBef>
              </a:pPr>
              <a:t>50</a:t>
            </a:fld>
            <a:endParaRPr lang="en-US" altLang="de-DE"/>
          </a:p>
        </p:txBody>
      </p:sp>
      <p:sp>
        <p:nvSpPr>
          <p:cNvPr id="181251"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46787839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EB94D3D6-EFC1-48DA-BE03-4D133976CB24}" type="slidenum">
              <a:rPr lang="en-US" altLang="de-DE"/>
              <a:pPr eaLnBrk="1" hangingPunct="1">
                <a:spcBef>
                  <a:spcPct val="0"/>
                </a:spcBef>
              </a:pPr>
              <a:t>51</a:t>
            </a:fld>
            <a:endParaRPr lang="en-US" altLang="de-DE"/>
          </a:p>
        </p:txBody>
      </p:sp>
      <p:sp>
        <p:nvSpPr>
          <p:cNvPr id="181251"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46787839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EB94D3D6-EFC1-48DA-BE03-4D133976CB24}" type="slidenum">
              <a:rPr lang="en-US" altLang="de-DE"/>
              <a:pPr eaLnBrk="1" hangingPunct="1">
                <a:spcBef>
                  <a:spcPct val="0"/>
                </a:spcBef>
              </a:pPr>
              <a:t>52</a:t>
            </a:fld>
            <a:endParaRPr lang="en-US" altLang="de-DE"/>
          </a:p>
        </p:txBody>
      </p:sp>
      <p:sp>
        <p:nvSpPr>
          <p:cNvPr id="181251"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46787839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A6FD198F-02AA-4891-98F1-2D38A2F450A0}" type="slidenum">
              <a:rPr lang="en-US" altLang="de-DE"/>
              <a:pPr eaLnBrk="1" hangingPunct="1">
                <a:spcBef>
                  <a:spcPct val="0"/>
                </a:spcBef>
              </a:pPr>
              <a:t>53</a:t>
            </a:fld>
            <a:endParaRPr lang="en-US" altLang="de-DE"/>
          </a:p>
        </p:txBody>
      </p:sp>
      <p:sp>
        <p:nvSpPr>
          <p:cNvPr id="182275"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144846555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D1043344-D76B-4AD5-B01C-9DBF086A8E16}" type="slidenum">
              <a:rPr lang="en-US" altLang="de-DE"/>
              <a:pPr eaLnBrk="1" hangingPunct="1">
                <a:spcBef>
                  <a:spcPct val="0"/>
                </a:spcBef>
              </a:pPr>
              <a:t>54</a:t>
            </a:fld>
            <a:endParaRPr lang="en-US" altLang="de-DE"/>
          </a:p>
        </p:txBody>
      </p:sp>
      <p:sp>
        <p:nvSpPr>
          <p:cNvPr id="183299"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3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de-DE" altLang="de-DE">
              <a:ea typeface="ＭＳ Ｐゴシック" panose="020B0600070205080204" pitchFamily="34" charset="-128"/>
            </a:endParaRPr>
          </a:p>
        </p:txBody>
      </p:sp>
    </p:spTree>
    <p:extLst>
      <p:ext uri="{BB962C8B-B14F-4D97-AF65-F5344CB8AC3E}">
        <p14:creationId xmlns:p14="http://schemas.microsoft.com/office/powerpoint/2010/main" val="323977558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66F5FC33-67B8-44FD-A4F1-595760B487AF}" type="slidenum">
              <a:rPr lang="en-US" altLang="de-DE"/>
              <a:pPr eaLnBrk="1" hangingPunct="1">
                <a:spcBef>
                  <a:spcPct val="0"/>
                </a:spcBef>
              </a:pPr>
              <a:t>55</a:t>
            </a:fld>
            <a:endParaRPr lang="en-US" altLang="de-DE"/>
          </a:p>
        </p:txBody>
      </p:sp>
      <p:sp>
        <p:nvSpPr>
          <p:cNvPr id="184323"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de-DE" altLang="de-DE">
              <a:ea typeface="ＭＳ Ｐゴシック" panose="020B0600070205080204" pitchFamily="34" charset="-128"/>
            </a:endParaRPr>
          </a:p>
        </p:txBody>
      </p:sp>
    </p:spTree>
    <p:extLst>
      <p:ext uri="{BB962C8B-B14F-4D97-AF65-F5344CB8AC3E}">
        <p14:creationId xmlns:p14="http://schemas.microsoft.com/office/powerpoint/2010/main" val="92010388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8D6FA19A-62CC-4629-89EE-B432214F7B45}" type="slidenum">
              <a:rPr lang="en-US" altLang="de-DE"/>
              <a:pPr eaLnBrk="1" hangingPunct="1">
                <a:spcBef>
                  <a:spcPct val="0"/>
                </a:spcBef>
              </a:pPr>
              <a:t>56</a:t>
            </a:fld>
            <a:endParaRPr lang="en-US" altLang="de-DE"/>
          </a:p>
        </p:txBody>
      </p:sp>
      <p:sp>
        <p:nvSpPr>
          <p:cNvPr id="18534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de-DE" altLang="de-DE">
              <a:ea typeface="ＭＳ Ｐゴシック" panose="020B0600070205080204" pitchFamily="34" charset="-128"/>
            </a:endParaRPr>
          </a:p>
        </p:txBody>
      </p:sp>
    </p:spTree>
    <p:extLst>
      <p:ext uri="{BB962C8B-B14F-4D97-AF65-F5344CB8AC3E}">
        <p14:creationId xmlns:p14="http://schemas.microsoft.com/office/powerpoint/2010/main" val="103084778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984ED678-5C0A-4BCA-A12B-D71C01706CDD}" type="slidenum">
              <a:rPr lang="en-US" altLang="de-DE"/>
              <a:pPr eaLnBrk="1" hangingPunct="1">
                <a:spcBef>
                  <a:spcPct val="0"/>
                </a:spcBef>
              </a:pPr>
              <a:t>57</a:t>
            </a:fld>
            <a:endParaRPr lang="en-US" altLang="de-DE"/>
          </a:p>
        </p:txBody>
      </p:sp>
      <p:sp>
        <p:nvSpPr>
          <p:cNvPr id="186371"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326902136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3633C3BD-E636-4CA0-AA5D-173F22F3E412}" type="slidenum">
              <a:rPr lang="en-US" altLang="de-DE"/>
              <a:pPr eaLnBrk="1" hangingPunct="1">
                <a:spcBef>
                  <a:spcPct val="0"/>
                </a:spcBef>
              </a:pPr>
              <a:t>58</a:t>
            </a:fld>
            <a:endParaRPr lang="en-US" altLang="de-DE"/>
          </a:p>
        </p:txBody>
      </p:sp>
      <p:sp>
        <p:nvSpPr>
          <p:cNvPr id="187395"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334185427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E226DD9C-715E-4537-BA13-DA79C8F5C5AE}" type="slidenum">
              <a:rPr lang="en-US" altLang="de-DE"/>
              <a:pPr eaLnBrk="1" hangingPunct="1">
                <a:spcBef>
                  <a:spcPct val="0"/>
                </a:spcBef>
              </a:pPr>
              <a:t>59</a:t>
            </a:fld>
            <a:endParaRPr lang="en-US" altLang="de-DE"/>
          </a:p>
        </p:txBody>
      </p:sp>
      <p:sp>
        <p:nvSpPr>
          <p:cNvPr id="188419"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de-DE" altLang="de-DE">
              <a:ea typeface="ＭＳ Ｐゴシック" panose="020B0600070205080204" pitchFamily="34" charset="-128"/>
            </a:endParaRPr>
          </a:p>
        </p:txBody>
      </p:sp>
    </p:spTree>
    <p:extLst>
      <p:ext uri="{BB962C8B-B14F-4D97-AF65-F5344CB8AC3E}">
        <p14:creationId xmlns:p14="http://schemas.microsoft.com/office/powerpoint/2010/main" val="201813098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84258BCB-2663-4489-8EE2-7220ECA202B5}" type="slidenum">
              <a:rPr lang="en-US" altLang="de-DE"/>
              <a:pPr eaLnBrk="1" hangingPunct="1">
                <a:spcBef>
                  <a:spcPct val="0"/>
                </a:spcBef>
              </a:pPr>
              <a:t>60</a:t>
            </a:fld>
            <a:endParaRPr lang="en-US" altLang="de-DE"/>
          </a:p>
        </p:txBody>
      </p:sp>
      <p:sp>
        <p:nvSpPr>
          <p:cNvPr id="189443"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de-DE" altLang="de-DE">
              <a:ea typeface="ＭＳ Ｐゴシック" panose="020B0600070205080204" pitchFamily="34" charset="-128"/>
            </a:endParaRPr>
          </a:p>
        </p:txBody>
      </p:sp>
    </p:spTree>
    <p:extLst>
      <p:ext uri="{BB962C8B-B14F-4D97-AF65-F5344CB8AC3E}">
        <p14:creationId xmlns:p14="http://schemas.microsoft.com/office/powerpoint/2010/main" val="67378811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10585391-9471-47CA-BBB2-0BE47F92E548}" type="slidenum">
              <a:rPr lang="en-US" altLang="de-DE"/>
              <a:pPr eaLnBrk="1" hangingPunct="1">
                <a:spcBef>
                  <a:spcPct val="0"/>
                </a:spcBef>
              </a:pPr>
              <a:t>61</a:t>
            </a:fld>
            <a:endParaRPr lang="en-US" altLang="de-DE"/>
          </a:p>
        </p:txBody>
      </p:sp>
      <p:sp>
        <p:nvSpPr>
          <p:cNvPr id="19046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320961302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B2448E80-B304-4D1A-88BE-B538D318C7B4}" type="slidenum">
              <a:rPr lang="en-US" altLang="de-DE"/>
              <a:pPr eaLnBrk="1" hangingPunct="1">
                <a:spcBef>
                  <a:spcPct val="0"/>
                </a:spcBef>
              </a:pPr>
              <a:t>62</a:t>
            </a:fld>
            <a:endParaRPr lang="en-US" altLang="de-DE"/>
          </a:p>
        </p:txBody>
      </p:sp>
      <p:sp>
        <p:nvSpPr>
          <p:cNvPr id="191491"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de-DE" altLang="de-DE">
              <a:ea typeface="ＭＳ Ｐゴシック" panose="020B0600070205080204" pitchFamily="34" charset="-128"/>
            </a:endParaRPr>
          </a:p>
        </p:txBody>
      </p:sp>
    </p:spTree>
    <p:extLst>
      <p:ext uri="{BB962C8B-B14F-4D97-AF65-F5344CB8AC3E}">
        <p14:creationId xmlns:p14="http://schemas.microsoft.com/office/powerpoint/2010/main" val="168468813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12C7433C-546A-47AD-BD43-861D421258E0}" type="slidenum">
              <a:rPr lang="en-US" altLang="de-DE"/>
              <a:pPr eaLnBrk="1" hangingPunct="1">
                <a:spcBef>
                  <a:spcPct val="0"/>
                </a:spcBef>
              </a:pPr>
              <a:t>63</a:t>
            </a:fld>
            <a:endParaRPr lang="en-US" altLang="de-DE"/>
          </a:p>
        </p:txBody>
      </p:sp>
      <p:sp>
        <p:nvSpPr>
          <p:cNvPr id="192515"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19442603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A91FF1F1-C4F2-4CE2-A391-13AE46838E25}" type="slidenum">
              <a:rPr lang="en-US" altLang="de-DE"/>
              <a:pPr eaLnBrk="1" hangingPunct="1">
                <a:spcBef>
                  <a:spcPct val="0"/>
                </a:spcBef>
              </a:pPr>
              <a:t>64</a:t>
            </a:fld>
            <a:endParaRPr lang="en-US" altLang="de-DE"/>
          </a:p>
        </p:txBody>
      </p:sp>
      <p:sp>
        <p:nvSpPr>
          <p:cNvPr id="193539"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4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de-DE" altLang="de-DE">
              <a:ea typeface="ＭＳ Ｐゴシック" panose="020B0600070205080204" pitchFamily="34" charset="-128"/>
            </a:endParaRPr>
          </a:p>
        </p:txBody>
      </p:sp>
    </p:spTree>
    <p:extLst>
      <p:ext uri="{BB962C8B-B14F-4D97-AF65-F5344CB8AC3E}">
        <p14:creationId xmlns:p14="http://schemas.microsoft.com/office/powerpoint/2010/main" val="28570791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81BE6625-3076-4106-9C88-C90A8F67EBE7}" type="slidenum">
              <a:rPr lang="en-US" altLang="de-DE"/>
              <a:pPr eaLnBrk="1" hangingPunct="1">
                <a:spcBef>
                  <a:spcPct val="0"/>
                </a:spcBef>
              </a:pPr>
              <a:t>65</a:t>
            </a:fld>
            <a:endParaRPr lang="en-US" altLang="de-DE"/>
          </a:p>
        </p:txBody>
      </p:sp>
      <p:sp>
        <p:nvSpPr>
          <p:cNvPr id="194563"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420606207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762AD228-1B1F-40F5-8AC9-A7367AC0F50D}" type="slidenum">
              <a:rPr lang="en-US" altLang="de-DE"/>
              <a:pPr eaLnBrk="1" hangingPunct="1">
                <a:spcBef>
                  <a:spcPct val="0"/>
                </a:spcBef>
              </a:pPr>
              <a:t>66</a:t>
            </a:fld>
            <a:endParaRPr lang="en-US" altLang="de-DE"/>
          </a:p>
        </p:txBody>
      </p:sp>
      <p:sp>
        <p:nvSpPr>
          <p:cNvPr id="19558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321680029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8844A996-6011-45C9-8116-542126EB7621}" type="slidenum">
              <a:rPr lang="en-US" altLang="de-DE"/>
              <a:pPr eaLnBrk="1" hangingPunct="1">
                <a:spcBef>
                  <a:spcPct val="0"/>
                </a:spcBef>
              </a:pPr>
              <a:t>67</a:t>
            </a:fld>
            <a:endParaRPr lang="en-US" altLang="de-DE"/>
          </a:p>
        </p:txBody>
      </p:sp>
      <p:sp>
        <p:nvSpPr>
          <p:cNvPr id="196611"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406263473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1D5EE5C9-A9C5-46DE-98AD-279968ED98A1}" type="slidenum">
              <a:rPr lang="en-US" altLang="de-DE"/>
              <a:pPr eaLnBrk="1" hangingPunct="1">
                <a:spcBef>
                  <a:spcPct val="0"/>
                </a:spcBef>
              </a:pPr>
              <a:t>68</a:t>
            </a:fld>
            <a:endParaRPr lang="en-US" altLang="de-DE"/>
          </a:p>
        </p:txBody>
      </p:sp>
      <p:sp>
        <p:nvSpPr>
          <p:cNvPr id="197635"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309416897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E6E6B329-1D22-4576-BC24-513318320D01}" type="slidenum">
              <a:rPr lang="en-US" altLang="de-DE"/>
              <a:pPr eaLnBrk="1" hangingPunct="1">
                <a:spcBef>
                  <a:spcPct val="0"/>
                </a:spcBef>
              </a:pPr>
              <a:t>69</a:t>
            </a:fld>
            <a:endParaRPr lang="en-US" altLang="de-DE"/>
          </a:p>
        </p:txBody>
      </p:sp>
      <p:sp>
        <p:nvSpPr>
          <p:cNvPr id="198659"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395710730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F08A97D0-6FB8-4E4A-B65D-CC2E4B56612A}" type="slidenum">
              <a:rPr lang="en-US" altLang="de-DE"/>
              <a:pPr eaLnBrk="1" hangingPunct="1">
                <a:spcBef>
                  <a:spcPct val="0"/>
                </a:spcBef>
              </a:pPr>
              <a:t>70</a:t>
            </a:fld>
            <a:endParaRPr lang="en-US" altLang="de-DE"/>
          </a:p>
        </p:txBody>
      </p:sp>
      <p:sp>
        <p:nvSpPr>
          <p:cNvPr id="199683"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259767637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30235122-95EA-495B-8239-0BBA6C71C9E6}" type="slidenum">
              <a:rPr lang="en-US" altLang="de-DE"/>
              <a:pPr eaLnBrk="1" hangingPunct="1">
                <a:spcBef>
                  <a:spcPct val="0"/>
                </a:spcBef>
              </a:pPr>
              <a:t>71</a:t>
            </a:fld>
            <a:endParaRPr lang="en-US" altLang="de-DE"/>
          </a:p>
        </p:txBody>
      </p:sp>
      <p:sp>
        <p:nvSpPr>
          <p:cNvPr id="2007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66617383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D64D178E-D021-45F7-A49F-D13EB3D6D3AC}" type="slidenum">
              <a:rPr lang="en-US" altLang="de-DE"/>
              <a:pPr eaLnBrk="1" hangingPunct="1">
                <a:spcBef>
                  <a:spcPct val="0"/>
                </a:spcBef>
              </a:pPr>
              <a:t>72</a:t>
            </a:fld>
            <a:endParaRPr lang="en-US" altLang="de-DE"/>
          </a:p>
        </p:txBody>
      </p:sp>
      <p:sp>
        <p:nvSpPr>
          <p:cNvPr id="201731"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15271706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17A9EC10-0FAA-4A8B-8949-0EC007975632}" type="slidenum">
              <a:rPr lang="en-US" altLang="de-DE"/>
              <a:pPr eaLnBrk="1" hangingPunct="1">
                <a:spcBef>
                  <a:spcPct val="0"/>
                </a:spcBef>
              </a:pPr>
              <a:t>73</a:t>
            </a:fld>
            <a:endParaRPr lang="en-US" altLang="de-DE"/>
          </a:p>
        </p:txBody>
      </p:sp>
      <p:sp>
        <p:nvSpPr>
          <p:cNvPr id="202755"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174923882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2E5A832F-0FE5-4CEE-A271-524C4EA58873}" type="slidenum">
              <a:rPr lang="en-US" altLang="de-DE"/>
              <a:pPr eaLnBrk="1" hangingPunct="1">
                <a:spcBef>
                  <a:spcPct val="0"/>
                </a:spcBef>
              </a:pPr>
              <a:t>74</a:t>
            </a:fld>
            <a:endParaRPr lang="en-US" altLang="de-DE"/>
          </a:p>
        </p:txBody>
      </p:sp>
      <p:sp>
        <p:nvSpPr>
          <p:cNvPr id="203779"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254130744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31DCBDD5-21DB-4654-BE05-63FEA9DBDABE}" type="slidenum">
              <a:rPr lang="en-US" altLang="de-DE"/>
              <a:pPr eaLnBrk="1" hangingPunct="1">
                <a:spcBef>
                  <a:spcPct val="0"/>
                </a:spcBef>
              </a:pPr>
              <a:t>75</a:t>
            </a:fld>
            <a:endParaRPr lang="en-US" altLang="de-DE"/>
          </a:p>
        </p:txBody>
      </p:sp>
      <p:sp>
        <p:nvSpPr>
          <p:cNvPr id="204803"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257730117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27E5550C-4BA7-413B-BB98-3982DCAB96D1}" type="slidenum">
              <a:rPr lang="en-US" altLang="de-DE"/>
              <a:pPr eaLnBrk="1" hangingPunct="1">
                <a:spcBef>
                  <a:spcPct val="0"/>
                </a:spcBef>
              </a:pPr>
              <a:t>76</a:t>
            </a:fld>
            <a:endParaRPr lang="en-US" altLang="de-DE"/>
          </a:p>
        </p:txBody>
      </p:sp>
      <p:sp>
        <p:nvSpPr>
          <p:cNvPr id="20582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427068777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F203ED4E-40F7-447B-ADED-DCF095491CB9}" type="slidenum">
              <a:rPr lang="en-US" altLang="de-DE"/>
              <a:pPr eaLnBrk="1" hangingPunct="1">
                <a:spcBef>
                  <a:spcPct val="0"/>
                </a:spcBef>
              </a:pPr>
              <a:t>77</a:t>
            </a:fld>
            <a:endParaRPr lang="en-US" altLang="de-DE"/>
          </a:p>
        </p:txBody>
      </p:sp>
      <p:sp>
        <p:nvSpPr>
          <p:cNvPr id="206851"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368589662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AB75ED45-B12D-4C5E-AAAD-755357B81E0E}" type="slidenum">
              <a:rPr lang="en-US" altLang="de-DE"/>
              <a:pPr eaLnBrk="1" hangingPunct="1">
                <a:spcBef>
                  <a:spcPct val="0"/>
                </a:spcBef>
              </a:pPr>
              <a:t>78</a:t>
            </a:fld>
            <a:endParaRPr lang="en-US" altLang="de-DE"/>
          </a:p>
        </p:txBody>
      </p:sp>
      <p:sp>
        <p:nvSpPr>
          <p:cNvPr id="207875"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194693352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187C3DBC-1858-4349-A777-8D8E329A38AE}" type="slidenum">
              <a:rPr lang="en-US" altLang="de-DE"/>
              <a:pPr eaLnBrk="1" hangingPunct="1">
                <a:spcBef>
                  <a:spcPct val="0"/>
                </a:spcBef>
              </a:pPr>
              <a:t>79</a:t>
            </a:fld>
            <a:endParaRPr lang="en-US" altLang="de-DE"/>
          </a:p>
        </p:txBody>
      </p:sp>
      <p:sp>
        <p:nvSpPr>
          <p:cNvPr id="208899"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9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80055798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58400BEC-E5F4-46F4-9BA9-E0DF5F8B420C}" type="slidenum">
              <a:rPr lang="en-US" altLang="de-DE"/>
              <a:pPr eaLnBrk="1" hangingPunct="1">
                <a:spcBef>
                  <a:spcPct val="0"/>
                </a:spcBef>
              </a:pPr>
              <a:t>80</a:t>
            </a:fld>
            <a:endParaRPr lang="en-US" altLang="de-DE"/>
          </a:p>
        </p:txBody>
      </p:sp>
      <p:sp>
        <p:nvSpPr>
          <p:cNvPr id="209923"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165369960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2D9DB9EB-4371-4395-AEBC-6D678A206791}" type="slidenum">
              <a:rPr lang="en-US" altLang="de-DE"/>
              <a:pPr eaLnBrk="1" hangingPunct="1">
                <a:spcBef>
                  <a:spcPct val="0"/>
                </a:spcBef>
              </a:pPr>
              <a:t>81</a:t>
            </a:fld>
            <a:endParaRPr lang="en-US" altLang="de-DE"/>
          </a:p>
        </p:txBody>
      </p:sp>
      <p:sp>
        <p:nvSpPr>
          <p:cNvPr id="21094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306802750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AE30AB07-E33C-4EC7-9161-1F4D376CD669}" type="slidenum">
              <a:rPr lang="en-US" altLang="de-DE"/>
              <a:pPr eaLnBrk="1" hangingPunct="1">
                <a:spcBef>
                  <a:spcPct val="0"/>
                </a:spcBef>
              </a:pPr>
              <a:t>82</a:t>
            </a:fld>
            <a:endParaRPr lang="en-US" altLang="de-DE"/>
          </a:p>
        </p:txBody>
      </p:sp>
      <p:sp>
        <p:nvSpPr>
          <p:cNvPr id="211971"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117379896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D7EE8545-3993-46C4-8519-6522BA8F9619}" type="slidenum">
              <a:rPr lang="en-US" altLang="de-DE"/>
              <a:pPr eaLnBrk="1" hangingPunct="1">
                <a:spcBef>
                  <a:spcPct val="0"/>
                </a:spcBef>
              </a:pPr>
              <a:t>83</a:t>
            </a:fld>
            <a:endParaRPr lang="en-US" altLang="de-DE"/>
          </a:p>
        </p:txBody>
      </p:sp>
      <p:sp>
        <p:nvSpPr>
          <p:cNvPr id="212995"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194137692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4CC0BD80-5ECE-4820-ACF6-D22944AF53CF}" type="slidenum">
              <a:rPr lang="en-US" altLang="de-DE"/>
              <a:pPr eaLnBrk="1" hangingPunct="1">
                <a:spcBef>
                  <a:spcPct val="0"/>
                </a:spcBef>
              </a:pPr>
              <a:t>84</a:t>
            </a:fld>
            <a:endParaRPr lang="en-US" altLang="de-DE"/>
          </a:p>
        </p:txBody>
      </p:sp>
      <p:sp>
        <p:nvSpPr>
          <p:cNvPr id="214019"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de-DE" altLang="de-DE">
              <a:ea typeface="ＭＳ Ｐゴシック" panose="020B0600070205080204" pitchFamily="34" charset="-128"/>
            </a:endParaRPr>
          </a:p>
        </p:txBody>
      </p:sp>
    </p:spTree>
    <p:extLst>
      <p:ext uri="{BB962C8B-B14F-4D97-AF65-F5344CB8AC3E}">
        <p14:creationId xmlns:p14="http://schemas.microsoft.com/office/powerpoint/2010/main" val="123866470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725207D6-33A1-4615-B40B-78CB6FF6AB57}" type="slidenum">
              <a:rPr lang="en-US" altLang="de-DE"/>
              <a:pPr eaLnBrk="1" hangingPunct="1">
                <a:spcBef>
                  <a:spcPct val="0"/>
                </a:spcBef>
              </a:pPr>
              <a:t>85</a:t>
            </a:fld>
            <a:endParaRPr lang="en-US" altLang="de-DE"/>
          </a:p>
        </p:txBody>
      </p:sp>
      <p:sp>
        <p:nvSpPr>
          <p:cNvPr id="215043"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426136381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469C4091-D906-4F06-B896-2C7FC6831307}" type="slidenum">
              <a:rPr lang="en-US" altLang="de-DE"/>
              <a:pPr eaLnBrk="1" hangingPunct="1">
                <a:spcBef>
                  <a:spcPct val="0"/>
                </a:spcBef>
              </a:pPr>
              <a:t>86</a:t>
            </a:fld>
            <a:endParaRPr lang="en-US" altLang="de-DE"/>
          </a:p>
        </p:txBody>
      </p:sp>
      <p:sp>
        <p:nvSpPr>
          <p:cNvPr id="21606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231435106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AF0265D5-E701-4BD7-B83B-DF0A67CB82EC}" type="slidenum">
              <a:rPr lang="en-US" altLang="de-DE"/>
              <a:pPr eaLnBrk="1" hangingPunct="1">
                <a:spcBef>
                  <a:spcPct val="0"/>
                </a:spcBef>
              </a:pPr>
              <a:t>87</a:t>
            </a:fld>
            <a:endParaRPr lang="en-US" altLang="de-DE"/>
          </a:p>
        </p:txBody>
      </p:sp>
      <p:sp>
        <p:nvSpPr>
          <p:cNvPr id="217091"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283308074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28A1F98E-4E2F-405A-AC04-536BB80FB039}" type="slidenum">
              <a:rPr lang="en-US" altLang="de-DE"/>
              <a:pPr eaLnBrk="1" hangingPunct="1">
                <a:spcBef>
                  <a:spcPct val="0"/>
                </a:spcBef>
              </a:pPr>
              <a:t>88</a:t>
            </a:fld>
            <a:endParaRPr lang="en-US" altLang="de-DE"/>
          </a:p>
        </p:txBody>
      </p:sp>
      <p:sp>
        <p:nvSpPr>
          <p:cNvPr id="218115"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de-DE" altLang="de-DE">
              <a:ea typeface="ＭＳ Ｐゴシック" panose="020B0600070205080204" pitchFamily="34" charset="-128"/>
            </a:endParaRPr>
          </a:p>
        </p:txBody>
      </p:sp>
    </p:spTree>
    <p:extLst>
      <p:ext uri="{BB962C8B-B14F-4D97-AF65-F5344CB8AC3E}">
        <p14:creationId xmlns:p14="http://schemas.microsoft.com/office/powerpoint/2010/main" val="194837778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EA7FA239-9ED2-4DDB-B2FF-5B69B788299D}" type="slidenum">
              <a:rPr lang="en-US" altLang="de-DE"/>
              <a:pPr eaLnBrk="1" hangingPunct="1">
                <a:spcBef>
                  <a:spcPct val="0"/>
                </a:spcBef>
              </a:pPr>
              <a:t>89</a:t>
            </a:fld>
            <a:endParaRPr lang="en-US" altLang="de-DE"/>
          </a:p>
        </p:txBody>
      </p:sp>
      <p:sp>
        <p:nvSpPr>
          <p:cNvPr id="219139"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4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389879763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F578DADF-4096-46D8-B978-F1EC48CA19F0}" type="slidenum">
              <a:rPr lang="en-US" altLang="de-DE"/>
              <a:pPr eaLnBrk="1" hangingPunct="1">
                <a:spcBef>
                  <a:spcPct val="0"/>
                </a:spcBef>
              </a:pPr>
              <a:t>90</a:t>
            </a:fld>
            <a:endParaRPr lang="en-US" altLang="de-DE"/>
          </a:p>
        </p:txBody>
      </p:sp>
      <p:sp>
        <p:nvSpPr>
          <p:cNvPr id="220163"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105646624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8280848C-97E6-4907-AFB1-48D2E76042E4}" type="slidenum">
              <a:rPr lang="en-US" altLang="de-DE"/>
              <a:pPr eaLnBrk="1" hangingPunct="1">
                <a:spcBef>
                  <a:spcPct val="0"/>
                </a:spcBef>
              </a:pPr>
              <a:t>91</a:t>
            </a:fld>
            <a:endParaRPr lang="en-US" altLang="de-DE"/>
          </a:p>
        </p:txBody>
      </p:sp>
      <p:sp>
        <p:nvSpPr>
          <p:cNvPr id="22118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92954766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C0399585-58D4-411C-BD0A-24AC81D2852A}" type="slidenum">
              <a:rPr lang="en-US" altLang="de-DE"/>
              <a:pPr eaLnBrk="1" hangingPunct="1">
                <a:spcBef>
                  <a:spcPct val="0"/>
                </a:spcBef>
              </a:pPr>
              <a:t>92</a:t>
            </a:fld>
            <a:endParaRPr lang="en-US" altLang="de-DE"/>
          </a:p>
        </p:txBody>
      </p:sp>
      <p:sp>
        <p:nvSpPr>
          <p:cNvPr id="222211"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47228457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BF351ED2-9C3B-4213-B5FF-47534C3066F3}" type="slidenum">
              <a:rPr lang="en-US" altLang="de-DE"/>
              <a:pPr eaLnBrk="1" hangingPunct="1">
                <a:spcBef>
                  <a:spcPct val="0"/>
                </a:spcBef>
              </a:pPr>
              <a:t>93</a:t>
            </a:fld>
            <a:endParaRPr lang="en-US" altLang="de-DE"/>
          </a:p>
        </p:txBody>
      </p:sp>
      <p:sp>
        <p:nvSpPr>
          <p:cNvPr id="223235"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79711376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875B90A5-941D-4485-BCC1-128EAEA398D9}" type="slidenum">
              <a:rPr lang="en-US" altLang="de-DE"/>
              <a:pPr eaLnBrk="1" hangingPunct="1">
                <a:spcBef>
                  <a:spcPct val="0"/>
                </a:spcBef>
              </a:pPr>
              <a:t>94</a:t>
            </a:fld>
            <a:endParaRPr lang="en-US" altLang="de-DE"/>
          </a:p>
        </p:txBody>
      </p:sp>
      <p:sp>
        <p:nvSpPr>
          <p:cNvPr id="2263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96645962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875B90A5-941D-4485-BCC1-128EAEA398D9}" type="slidenum">
              <a:rPr lang="en-US" altLang="de-DE"/>
              <a:pPr eaLnBrk="1" hangingPunct="1">
                <a:spcBef>
                  <a:spcPct val="0"/>
                </a:spcBef>
              </a:pPr>
              <a:t>95</a:t>
            </a:fld>
            <a:endParaRPr lang="en-US" altLang="de-DE"/>
          </a:p>
        </p:txBody>
      </p:sp>
      <p:sp>
        <p:nvSpPr>
          <p:cNvPr id="2263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96645962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875B90A5-941D-4485-BCC1-128EAEA398D9}" type="slidenum">
              <a:rPr lang="en-US" altLang="de-DE"/>
              <a:pPr eaLnBrk="1" hangingPunct="1">
                <a:spcBef>
                  <a:spcPct val="0"/>
                </a:spcBef>
              </a:pPr>
              <a:t>96</a:t>
            </a:fld>
            <a:endParaRPr lang="en-US" altLang="de-DE"/>
          </a:p>
        </p:txBody>
      </p:sp>
      <p:sp>
        <p:nvSpPr>
          <p:cNvPr id="2263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96645962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8ACF133F-3A62-4EB3-AE7E-7C1EF25C8869}" type="slidenum">
              <a:rPr lang="en-US" altLang="de-DE"/>
              <a:pPr eaLnBrk="1" hangingPunct="1">
                <a:spcBef>
                  <a:spcPct val="0"/>
                </a:spcBef>
              </a:pPr>
              <a:t>97</a:t>
            </a:fld>
            <a:endParaRPr lang="en-US" altLang="de-DE"/>
          </a:p>
        </p:txBody>
      </p:sp>
      <p:sp>
        <p:nvSpPr>
          <p:cNvPr id="227331"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75429362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D71EECFE-EA34-4276-864C-6453E35D16EB}" type="slidenum">
              <a:rPr lang="en-US" altLang="de-DE"/>
              <a:pPr eaLnBrk="1" hangingPunct="1">
                <a:spcBef>
                  <a:spcPct val="0"/>
                </a:spcBef>
              </a:pPr>
              <a:t>98</a:t>
            </a:fld>
            <a:endParaRPr lang="en-US" altLang="de-DE"/>
          </a:p>
        </p:txBody>
      </p:sp>
      <p:sp>
        <p:nvSpPr>
          <p:cNvPr id="228355"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397167639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948AE102-4B2D-41F7-9693-4F58D115D96D}" type="slidenum">
              <a:rPr lang="en-US" altLang="de-DE"/>
              <a:pPr eaLnBrk="1" hangingPunct="1">
                <a:spcBef>
                  <a:spcPct val="0"/>
                </a:spcBef>
              </a:pPr>
              <a:t>99</a:t>
            </a:fld>
            <a:endParaRPr lang="en-US" altLang="de-DE"/>
          </a:p>
        </p:txBody>
      </p:sp>
      <p:sp>
        <p:nvSpPr>
          <p:cNvPr id="229379"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88947303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E8803F60-9A06-4866-9DA7-2507B54CFC11}" type="slidenum">
              <a:rPr lang="en-US" altLang="de-DE"/>
              <a:pPr eaLnBrk="1" hangingPunct="1">
                <a:spcBef>
                  <a:spcPct val="0"/>
                </a:spcBef>
              </a:pPr>
              <a:t>100</a:t>
            </a:fld>
            <a:endParaRPr lang="en-US" altLang="de-DE"/>
          </a:p>
        </p:txBody>
      </p:sp>
      <p:sp>
        <p:nvSpPr>
          <p:cNvPr id="230403"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130734234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B48F013B-A03D-45CF-9365-F219C2B20E01}" type="slidenum">
              <a:rPr lang="en-US" altLang="de-DE"/>
              <a:pPr eaLnBrk="1" hangingPunct="1">
                <a:spcBef>
                  <a:spcPct val="0"/>
                </a:spcBef>
              </a:pPr>
              <a:t>101</a:t>
            </a:fld>
            <a:endParaRPr lang="en-US" altLang="de-DE"/>
          </a:p>
        </p:txBody>
      </p:sp>
      <p:sp>
        <p:nvSpPr>
          <p:cNvPr id="23142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356481603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6285C248-B29A-498C-A5BB-181876B48EEB}" type="slidenum">
              <a:rPr lang="en-US" altLang="de-DE"/>
              <a:pPr eaLnBrk="1" hangingPunct="1">
                <a:spcBef>
                  <a:spcPct val="0"/>
                </a:spcBef>
              </a:pPr>
              <a:t>102</a:t>
            </a:fld>
            <a:endParaRPr lang="en-US" altLang="de-DE"/>
          </a:p>
        </p:txBody>
      </p:sp>
      <p:sp>
        <p:nvSpPr>
          <p:cNvPr id="232451"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1518830505"/>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BAC55B41-1DAA-4644-8A38-AF2A3FEE6673}" type="slidenum">
              <a:rPr lang="en-US" altLang="de-DE"/>
              <a:pPr eaLnBrk="1" hangingPunct="1">
                <a:spcBef>
                  <a:spcPct val="0"/>
                </a:spcBef>
              </a:pPr>
              <a:t>103</a:t>
            </a:fld>
            <a:endParaRPr lang="en-US" altLang="de-DE"/>
          </a:p>
        </p:txBody>
      </p:sp>
      <p:sp>
        <p:nvSpPr>
          <p:cNvPr id="233475"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263343033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C75E7F87-9362-4686-99EA-112AD1203337}" type="slidenum">
              <a:rPr lang="en-US" altLang="de-DE"/>
              <a:pPr eaLnBrk="1" hangingPunct="1">
                <a:spcBef>
                  <a:spcPct val="0"/>
                </a:spcBef>
              </a:pPr>
              <a:t>104</a:t>
            </a:fld>
            <a:endParaRPr lang="en-US" altLang="de-DE"/>
          </a:p>
        </p:txBody>
      </p:sp>
      <p:sp>
        <p:nvSpPr>
          <p:cNvPr id="234499"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5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1071525519"/>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8131597F-60CC-4398-B50B-FBDF19E795F7}" type="slidenum">
              <a:rPr lang="en-US" altLang="de-DE"/>
              <a:pPr eaLnBrk="1" hangingPunct="1">
                <a:spcBef>
                  <a:spcPct val="0"/>
                </a:spcBef>
              </a:pPr>
              <a:t>105</a:t>
            </a:fld>
            <a:endParaRPr lang="en-US" altLang="de-DE"/>
          </a:p>
        </p:txBody>
      </p:sp>
      <p:sp>
        <p:nvSpPr>
          <p:cNvPr id="235523"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116338833"/>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C097F1CB-4469-4F56-B334-97604E0FF4F2}" type="slidenum">
              <a:rPr lang="en-US" altLang="de-DE"/>
              <a:pPr eaLnBrk="1" hangingPunct="1">
                <a:spcBef>
                  <a:spcPct val="0"/>
                </a:spcBef>
              </a:pPr>
              <a:t>106</a:t>
            </a:fld>
            <a:endParaRPr lang="en-US" altLang="de-DE"/>
          </a:p>
        </p:txBody>
      </p:sp>
      <p:sp>
        <p:nvSpPr>
          <p:cNvPr id="23654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130980749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16F1917F-D0F9-4E62-A9CA-9471E2D1DF9A}" type="slidenum">
              <a:rPr lang="en-US" altLang="de-DE"/>
              <a:pPr eaLnBrk="1" hangingPunct="1">
                <a:spcBef>
                  <a:spcPct val="0"/>
                </a:spcBef>
              </a:pPr>
              <a:t>107</a:t>
            </a:fld>
            <a:endParaRPr lang="en-US" altLang="de-DE"/>
          </a:p>
        </p:txBody>
      </p:sp>
      <p:sp>
        <p:nvSpPr>
          <p:cNvPr id="237571"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757184323"/>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380F6427-191F-4B37-B192-BA9C9FB64A71}" type="slidenum">
              <a:rPr lang="en-US" altLang="de-DE"/>
              <a:pPr eaLnBrk="1" hangingPunct="1">
                <a:spcBef>
                  <a:spcPct val="0"/>
                </a:spcBef>
              </a:pPr>
              <a:t>108</a:t>
            </a:fld>
            <a:endParaRPr lang="en-US" altLang="de-DE"/>
          </a:p>
        </p:txBody>
      </p:sp>
      <p:sp>
        <p:nvSpPr>
          <p:cNvPr id="238595"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3226000438"/>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ADBB5E67-1B2C-42E7-968B-3833AA7A1110}" type="slidenum">
              <a:rPr lang="en-US" altLang="de-DE"/>
              <a:pPr eaLnBrk="1" hangingPunct="1">
                <a:spcBef>
                  <a:spcPct val="0"/>
                </a:spcBef>
              </a:pPr>
              <a:t>109</a:t>
            </a:fld>
            <a:endParaRPr lang="en-US" altLang="de-DE"/>
          </a:p>
        </p:txBody>
      </p:sp>
      <p:sp>
        <p:nvSpPr>
          <p:cNvPr id="239619"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2281534278"/>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96417BD7-6609-4101-866D-1DD402B03AF3}" type="slidenum">
              <a:rPr lang="en-US" altLang="de-DE"/>
              <a:pPr eaLnBrk="1" hangingPunct="1">
                <a:spcBef>
                  <a:spcPct val="0"/>
                </a:spcBef>
              </a:pPr>
              <a:t>110</a:t>
            </a:fld>
            <a:endParaRPr lang="en-US" altLang="de-DE"/>
          </a:p>
        </p:txBody>
      </p:sp>
      <p:sp>
        <p:nvSpPr>
          <p:cNvPr id="240643"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24713889"/>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D4314233-E127-4C40-90E6-1D427D0AB833}" type="slidenum">
              <a:rPr lang="en-US" altLang="de-DE"/>
              <a:pPr eaLnBrk="1" hangingPunct="1">
                <a:spcBef>
                  <a:spcPct val="0"/>
                </a:spcBef>
              </a:pPr>
              <a:t>111</a:t>
            </a:fld>
            <a:endParaRPr lang="en-US" altLang="de-DE"/>
          </a:p>
        </p:txBody>
      </p:sp>
      <p:sp>
        <p:nvSpPr>
          <p:cNvPr id="24166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662040022"/>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5B8FBA83-060C-431D-A197-141986F90AB1}" type="slidenum">
              <a:rPr lang="en-US" altLang="de-DE"/>
              <a:pPr eaLnBrk="1" hangingPunct="1">
                <a:spcBef>
                  <a:spcPct val="0"/>
                </a:spcBef>
              </a:pPr>
              <a:t>112</a:t>
            </a:fld>
            <a:endParaRPr lang="en-US" altLang="de-DE"/>
          </a:p>
        </p:txBody>
      </p:sp>
      <p:sp>
        <p:nvSpPr>
          <p:cNvPr id="242691"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2269624442"/>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15B4423D-870A-4034-9046-A46CAEE9EE1F}" type="slidenum">
              <a:rPr lang="en-US" altLang="de-DE"/>
              <a:pPr eaLnBrk="1" hangingPunct="1">
                <a:spcBef>
                  <a:spcPct val="0"/>
                </a:spcBef>
              </a:pPr>
              <a:t>113</a:t>
            </a:fld>
            <a:endParaRPr lang="en-US" altLang="de-DE"/>
          </a:p>
        </p:txBody>
      </p:sp>
      <p:sp>
        <p:nvSpPr>
          <p:cNvPr id="24678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3053407007"/>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15B4423D-870A-4034-9046-A46CAEE9EE1F}" type="slidenum">
              <a:rPr lang="en-US" altLang="de-DE"/>
              <a:pPr eaLnBrk="1" hangingPunct="1">
                <a:spcBef>
                  <a:spcPct val="0"/>
                </a:spcBef>
              </a:pPr>
              <a:t>114</a:t>
            </a:fld>
            <a:endParaRPr lang="en-US" altLang="de-DE"/>
          </a:p>
        </p:txBody>
      </p:sp>
      <p:sp>
        <p:nvSpPr>
          <p:cNvPr id="24678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3053407007"/>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15B4423D-870A-4034-9046-A46CAEE9EE1F}" type="slidenum">
              <a:rPr lang="en-US" altLang="de-DE"/>
              <a:pPr eaLnBrk="1" hangingPunct="1">
                <a:spcBef>
                  <a:spcPct val="0"/>
                </a:spcBef>
              </a:pPr>
              <a:t>115</a:t>
            </a:fld>
            <a:endParaRPr lang="en-US" altLang="de-DE"/>
          </a:p>
        </p:txBody>
      </p:sp>
      <p:sp>
        <p:nvSpPr>
          <p:cNvPr id="24678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3053407007"/>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15B4423D-870A-4034-9046-A46CAEE9EE1F}" type="slidenum">
              <a:rPr lang="en-US" altLang="de-DE"/>
              <a:pPr eaLnBrk="1" hangingPunct="1">
                <a:spcBef>
                  <a:spcPct val="0"/>
                </a:spcBef>
              </a:pPr>
              <a:t>116</a:t>
            </a:fld>
            <a:endParaRPr lang="en-US" altLang="de-DE"/>
          </a:p>
        </p:txBody>
      </p:sp>
      <p:sp>
        <p:nvSpPr>
          <p:cNvPr id="24678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3053407007"/>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38D5F956-434C-4F76-AA5D-CD766BFA884B}" type="slidenum">
              <a:rPr lang="en-US" altLang="de-DE"/>
              <a:pPr eaLnBrk="1" hangingPunct="1">
                <a:spcBef>
                  <a:spcPct val="0"/>
                </a:spcBef>
              </a:pPr>
              <a:t>117</a:t>
            </a:fld>
            <a:endParaRPr lang="en-US" altLang="de-DE"/>
          </a:p>
        </p:txBody>
      </p:sp>
      <p:sp>
        <p:nvSpPr>
          <p:cNvPr id="248835"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428507535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38D5F956-434C-4F76-AA5D-CD766BFA884B}" type="slidenum">
              <a:rPr lang="en-US" altLang="de-DE"/>
              <a:pPr eaLnBrk="1" hangingPunct="1">
                <a:spcBef>
                  <a:spcPct val="0"/>
                </a:spcBef>
              </a:pPr>
              <a:t>118</a:t>
            </a:fld>
            <a:endParaRPr lang="en-US" altLang="de-DE"/>
          </a:p>
        </p:txBody>
      </p:sp>
      <p:sp>
        <p:nvSpPr>
          <p:cNvPr id="248835"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428507535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3E8887F5-E4ED-4381-ABD6-51E4CFF977D2}" type="slidenum">
              <a:rPr lang="en-US" altLang="de-DE"/>
              <a:pPr eaLnBrk="1" hangingPunct="1">
                <a:spcBef>
                  <a:spcPct val="0"/>
                </a:spcBef>
              </a:pPr>
              <a:t>120</a:t>
            </a:fld>
            <a:endParaRPr lang="en-US" altLang="de-DE"/>
          </a:p>
        </p:txBody>
      </p:sp>
      <p:sp>
        <p:nvSpPr>
          <p:cNvPr id="250883"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04980838"/>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2D03D680-DD0C-4677-BBDD-85710EF39ABC}" type="slidenum">
              <a:rPr lang="en-US" altLang="de-DE"/>
              <a:pPr eaLnBrk="1" hangingPunct="1">
                <a:spcBef>
                  <a:spcPct val="0"/>
                </a:spcBef>
              </a:pPr>
              <a:t>121</a:t>
            </a:fld>
            <a:endParaRPr lang="en-US" altLang="de-DE"/>
          </a:p>
        </p:txBody>
      </p:sp>
      <p:sp>
        <p:nvSpPr>
          <p:cNvPr id="2519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115132678"/>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7EE7842B-63B5-4CE3-9E44-607554E363F3}" type="slidenum">
              <a:rPr lang="en-US" altLang="de-DE"/>
              <a:pPr eaLnBrk="1" hangingPunct="1">
                <a:spcBef>
                  <a:spcPct val="0"/>
                </a:spcBef>
              </a:pPr>
              <a:t>122</a:t>
            </a:fld>
            <a:endParaRPr lang="en-US" altLang="de-DE"/>
          </a:p>
        </p:txBody>
      </p:sp>
      <p:sp>
        <p:nvSpPr>
          <p:cNvPr id="252931"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09505853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l-GR" altLang="ko-KR" dirty="0">
                <a:solidFill>
                  <a:srgbClr val="004992"/>
                </a:solidFill>
              </a:rPr>
              <a:t>Μεταγνωστική Θεραπεία (ΜΓΘ)</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l-GR" altLang="ko-KR" sz="1000" dirty="0">
                <a:latin typeface="+mj-lt"/>
              </a:rPr>
              <a:t>Η χρήση εικόνων σε αυτή την ενότητα επιτράπηκε ευγενικά σε εμάς, από τους καλλιτέχνες ,δηλ. τους κατόχους πνευματικών δικαιωμάτων για αυτές τις εικόνες. Για λεπτομέρειες (καλλιτέχνης, τίτλος εικόνας) παρακαλούμε ανατρέξτε στο τέλος αυτής της παρουσίασης. </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l-GR"/>
              <a:t>Μεταγνωστική Θεραπεία 4 – Ενσυναίσθηση... Ι</a:t>
            </a:r>
          </a:p>
        </p:txBody>
      </p:sp>
      <p:sp>
        <p:nvSpPr>
          <p:cNvPr id="4" name="Slide Number Placeholder 3"/>
          <p:cNvSpPr>
            <a:spLocks noGrp="1"/>
          </p:cNvSpPr>
          <p:nvPr>
            <p:ph type="sldNum" sz="quarter" idx="12"/>
          </p:nvPr>
        </p:nvSpPr>
        <p:spPr bwMode="gray"/>
        <p:txBody>
          <a:bodyPr/>
          <a:lstStyle>
            <a:lvl1pPr>
              <a:defRPr b="0"/>
            </a:lvl1pPr>
          </a:lstStyle>
          <a:p>
            <a:fld id="{7DCBE1BA-A85E-4DD0-BC4B-73DEB0AFC769}" type="slidenum">
              <a:rPr lang="el-GR" altLang="de-DE" smtClean="0"/>
              <a:pPr/>
              <a:t>‹Nr.›</a:t>
            </a:fld>
            <a:endParaRPr lang="el-GR"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el-GR"/>
              <a:t>Μεταγνωστική Θεραπεία 4 – Ενσυναίσθηση... Ι</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1E4EF1F9-9AC6-4580-9167-B1DA9F1F8DD7}"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l-GR"/>
              <a:t>Μεταγνωστική Θεραπεία 4 – Ενσυναίσθηση... Ι</a:t>
            </a:r>
            <a:endParaRPr lang="de-DE"/>
          </a:p>
        </p:txBody>
      </p:sp>
      <p:sp>
        <p:nvSpPr>
          <p:cNvPr id="7" name="Slide Number Placeholder 6"/>
          <p:cNvSpPr>
            <a:spLocks noGrp="1"/>
          </p:cNvSpPr>
          <p:nvPr>
            <p:ph type="sldNum" sz="quarter" idx="12"/>
          </p:nvPr>
        </p:nvSpPr>
        <p:spPr bwMode="gray"/>
        <p:txBody>
          <a:bodyPr/>
          <a:lstStyle>
            <a:lvl1pPr>
              <a:defRPr b="0"/>
            </a:lvl1pPr>
          </a:lstStyle>
          <a:p>
            <a:fld id="{D1D2CA57-1700-418E-A989-2A7B529286D4}"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l-GR"/>
              <a:t>Μεταγνωστική Θεραπεία 4 – Ενσυναίσθηση... Ι</a:t>
            </a:r>
          </a:p>
        </p:txBody>
      </p:sp>
      <p:sp>
        <p:nvSpPr>
          <p:cNvPr id="7" name="Slide Number Placeholder 6"/>
          <p:cNvSpPr>
            <a:spLocks noGrp="1"/>
          </p:cNvSpPr>
          <p:nvPr>
            <p:ph type="sldNum" sz="quarter" idx="12"/>
          </p:nvPr>
        </p:nvSpPr>
        <p:spPr bwMode="gray"/>
        <p:txBody>
          <a:bodyPr/>
          <a:lstStyle>
            <a:lvl1pPr>
              <a:defRPr b="0"/>
            </a:lvl1pPr>
          </a:lstStyle>
          <a:p>
            <a:fld id="{7DCBE1BA-A85E-4DD0-BC4B-73DEB0AFC769}" type="slidenum">
              <a:rPr lang="el-GR" altLang="de-DE" smtClean="0"/>
              <a:pPr/>
              <a:t>‹Nr.›</a:t>
            </a:fld>
            <a:endParaRPr lang="el-GR"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el-GR"/>
              <a:t>Μεταγνωστική Θεραπεία 4 – Ενσυναίσθηση... Ι</a:t>
            </a:r>
          </a:p>
        </p:txBody>
      </p:sp>
      <p:sp>
        <p:nvSpPr>
          <p:cNvPr id="7" name="Slide Number Placeholder 6"/>
          <p:cNvSpPr>
            <a:spLocks noGrp="1"/>
          </p:cNvSpPr>
          <p:nvPr>
            <p:ph type="sldNum" sz="quarter" idx="12"/>
          </p:nvPr>
        </p:nvSpPr>
        <p:spPr bwMode="gray"/>
        <p:txBody>
          <a:bodyPr/>
          <a:lstStyle>
            <a:lvl1pPr>
              <a:defRPr b="0"/>
            </a:lvl1pPr>
          </a:lstStyle>
          <a:p>
            <a:fld id="{7DCBE1BA-A85E-4DD0-BC4B-73DEB0AFC769}" type="slidenum">
              <a:rPr lang="el-GR" altLang="de-DE" smtClean="0"/>
              <a:pPr/>
              <a:t>‹Nr.›</a:t>
            </a:fld>
            <a:endParaRPr lang="el-GR"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el-GR"/>
              <a:t>Μεταγνωστική Θεραπεία 4 – Ενσυναίσθηση... Ι</a:t>
            </a:r>
            <a:endParaRPr lang="de-DE"/>
          </a:p>
        </p:txBody>
      </p:sp>
      <p:sp>
        <p:nvSpPr>
          <p:cNvPr id="5" name="Slide Number Placeholder 4"/>
          <p:cNvSpPr>
            <a:spLocks noGrp="1"/>
          </p:cNvSpPr>
          <p:nvPr>
            <p:ph type="sldNum" sz="quarter" idx="12"/>
          </p:nvPr>
        </p:nvSpPr>
        <p:spPr bwMode="gray"/>
        <p:txBody>
          <a:bodyPr/>
          <a:lstStyle>
            <a:lvl1pPr>
              <a:defRPr b="0"/>
            </a:lvl1pPr>
          </a:lstStyle>
          <a:p>
            <a:fld id="{E7835EFA-5B0B-478B-A20E-1032E7262496}"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l-GR"/>
              <a:t>Μεταγνωστική Θεραπεία 4 – Ενσυναίσθηση... Ι</a:t>
            </a:r>
            <a:endParaRPr lang="de-DE"/>
          </a:p>
        </p:txBody>
      </p:sp>
      <p:sp>
        <p:nvSpPr>
          <p:cNvPr id="4" name="Slide Number Placeholder 3"/>
          <p:cNvSpPr>
            <a:spLocks noGrp="1"/>
          </p:cNvSpPr>
          <p:nvPr>
            <p:ph type="sldNum" sz="quarter" idx="12"/>
          </p:nvPr>
        </p:nvSpPr>
        <p:spPr bwMode="gray"/>
        <p:txBody>
          <a:bodyPr/>
          <a:lstStyle>
            <a:lvl1pPr>
              <a:defRPr b="0"/>
            </a:lvl1pPr>
          </a:lstStyle>
          <a:p>
            <a:fld id="{79128A32-9E1E-4E4D-A9C6-179F20E22DAA}"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929475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093054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l-GR" altLang="ko-KR" dirty="0">
                <a:solidFill>
                  <a:srgbClr val="004992"/>
                </a:solidFill>
              </a:rPr>
              <a:t>Μεταγνωστική Θεραπεία (ΜΓΘ)</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el-GR" altLang="ko-KR" sz="1000" dirty="0">
                <a:solidFill>
                  <a:srgbClr val="333333"/>
                </a:solidFill>
                <a:latin typeface="Calibri Light"/>
              </a:rPr>
              <a:t>Η χρήση εικόνων σε αυτή την ενότητα επιτράπηκε ευγενικά σε εμάς, από τους καλλιτέχνες ,δηλ. τους κατόχους πνευματικών δικαιωμάτων για αυτές τις εικόνες. Για λεπτομέρειες (καλλιτέχνης, τίτλος εικόνας) παρακαλούμε ανατρέξτε στο τέλος αυτής της παρουσίασης. </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3156634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1649430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8541630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spTree>
    <p:extLst>
      <p:ext uri="{BB962C8B-B14F-4D97-AF65-F5344CB8AC3E}">
        <p14:creationId xmlns:p14="http://schemas.microsoft.com/office/powerpoint/2010/main" val="21454951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2355669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41010150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1893314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9548835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9110548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779564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el-GR"/>
              <a:t>Μεταγνωστική Θεραπεία 4 – Ενσυναίσθηση... Ι</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7DCBE1BA-A85E-4DD0-BC4B-73DEB0AFC769}" type="slidenum">
              <a:rPr lang="el-GR" altLang="de-DE" smtClean="0"/>
              <a:pPr/>
              <a:t>‹Nr.›</a:t>
            </a:fld>
            <a:endParaRPr lang="el-GR"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060" r:id="rId1"/>
    <p:sldLayoutId id="2147484061" r:id="rId2"/>
    <p:sldLayoutId id="2147484062" r:id="rId3"/>
    <p:sldLayoutId id="2147484063" r:id="rId4"/>
    <p:sldLayoutId id="2147484064" r:id="rId5"/>
    <p:sldLayoutId id="2147484065" r:id="rId6"/>
    <p:sldLayoutId id="2147484066" r:id="rId7"/>
    <p:sldLayoutId id="2147484067" r:id="rId8"/>
    <p:sldLayoutId id="2147484068" r:id="rId9"/>
    <p:sldLayoutId id="2147484069" r:id="rId10"/>
    <p:sldLayoutId id="2147484070" r:id="rId11"/>
    <p:sldLayoutId id="214748407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265047239"/>
      </p:ext>
    </p:extLst>
  </p:cSld>
  <p:clrMap bg1="lt1" tx1="dk1" bg2="lt2" tx2="dk2" accent1="accent1" accent2="accent2" accent3="accent3" accent4="accent4" accent5="accent5" accent6="accent6" hlink="hlink" folHlink="folHlink"/>
  <p:sldLayoutIdLst>
    <p:sldLayoutId id="2147484073" r:id="rId1"/>
    <p:sldLayoutId id="2147484074" r:id="rId2"/>
    <p:sldLayoutId id="2147484075" r:id="rId3"/>
    <p:sldLayoutId id="2147484076" r:id="rId4"/>
    <p:sldLayoutId id="2147484077" r:id="rId5"/>
    <p:sldLayoutId id="2147484078" r:id="rId6"/>
    <p:sldLayoutId id="2147484079" r:id="rId7"/>
    <p:sldLayoutId id="2147484080" r:id="rId8"/>
    <p:sldLayoutId id="2147484081" r:id="rId9"/>
    <p:sldLayoutId id="2147484082" r:id="rId10"/>
    <p:sldLayoutId id="2147484083" r:id="rId11"/>
    <p:sldLayoutId id="2147484084"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5.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9.xml"/><Relationship Id="rId1" Type="http://schemas.openxmlformats.org/officeDocument/2006/relationships/slideLayout" Target="../slideLayouts/slideLayout11.xml"/><Relationship Id="rId5" Type="http://schemas.openxmlformats.org/officeDocument/2006/relationships/image" Target="../media/image47.jpeg"/><Relationship Id="rId4" Type="http://schemas.openxmlformats.org/officeDocument/2006/relationships/image" Target="../media/image46.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55.xml.rels><?xml version="1.0" encoding="UTF-8" standalone="yes"?>
<Relationships xmlns="http://schemas.openxmlformats.org/package/2006/relationships"><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56.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5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0.jpeg"/></Relationships>
</file>

<file path=ppt/slides/_rels/slide5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59.xml.rels><?xml version="1.0" encoding="UTF-8" standalone="yes"?>
<Relationships xmlns="http://schemas.openxmlformats.org/package/2006/relationships"><Relationship Id="rId3" Type="http://schemas.openxmlformats.org/officeDocument/2006/relationships/image" Target="../media/image58.jpeg"/><Relationship Id="rId7" Type="http://schemas.openxmlformats.org/officeDocument/2006/relationships/image" Target="../media/image57.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60.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image" Target="../media/image58.jpeg"/><Relationship Id="rId7" Type="http://schemas.openxmlformats.org/officeDocument/2006/relationships/image" Target="../media/image56.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9.jpeg"/></Relationships>
</file>

<file path=ppt/slides/_rels/slide6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9.jpeg"/></Relationships>
</file>

<file path=ppt/slides/_rels/slide6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63.xml.rels><?xml version="1.0" encoding="UTF-8" standalone="yes"?>
<Relationships xmlns="http://schemas.openxmlformats.org/package/2006/relationships"><Relationship Id="rId3" Type="http://schemas.openxmlformats.org/officeDocument/2006/relationships/image" Target="../media/image60.jpeg"/><Relationship Id="rId7" Type="http://schemas.openxmlformats.org/officeDocument/2006/relationships/image" Target="../media/image64.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64.xml.rels><?xml version="1.0" encoding="UTF-8" standalone="yes"?>
<Relationships xmlns="http://schemas.openxmlformats.org/package/2006/relationships"><Relationship Id="rId8" Type="http://schemas.openxmlformats.org/officeDocument/2006/relationships/image" Target="../media/image65.jpeg"/><Relationship Id="rId3" Type="http://schemas.openxmlformats.org/officeDocument/2006/relationships/image" Target="../media/image60.jpeg"/><Relationship Id="rId7" Type="http://schemas.openxmlformats.org/officeDocument/2006/relationships/image" Target="../media/image64.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6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s>
</file>

<file path=ppt/slides/_rels/slide6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67.xml.rels><?xml version="1.0" encoding="UTF-8" standalone="yes"?>
<Relationships xmlns="http://schemas.openxmlformats.org/package/2006/relationships"><Relationship Id="rId3" Type="http://schemas.openxmlformats.org/officeDocument/2006/relationships/image" Target="../media/image66.jpeg"/><Relationship Id="rId7" Type="http://schemas.openxmlformats.org/officeDocument/2006/relationships/image" Target="../media/image70.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68.xml.rels><?xml version="1.0" encoding="UTF-8" standalone="yes"?>
<Relationships xmlns="http://schemas.openxmlformats.org/package/2006/relationships"><Relationship Id="rId8" Type="http://schemas.openxmlformats.org/officeDocument/2006/relationships/image" Target="../media/image71.jpeg"/><Relationship Id="rId3" Type="http://schemas.openxmlformats.org/officeDocument/2006/relationships/image" Target="../media/image66.jpeg"/><Relationship Id="rId7" Type="http://schemas.openxmlformats.org/officeDocument/2006/relationships/image" Target="../media/image70.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69.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jpeg"/></Relationships>
</file>

<file path=ppt/slides/_rels/slide7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71.xml.rels><?xml version="1.0" encoding="UTF-8" standalone="yes"?>
<Relationships xmlns="http://schemas.openxmlformats.org/package/2006/relationships"><Relationship Id="rId3" Type="http://schemas.openxmlformats.org/officeDocument/2006/relationships/image" Target="../media/image72.jpeg"/><Relationship Id="rId7" Type="http://schemas.openxmlformats.org/officeDocument/2006/relationships/image" Target="../media/image76.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72.xml.rels><?xml version="1.0" encoding="UTF-8" standalone="yes"?>
<Relationships xmlns="http://schemas.openxmlformats.org/package/2006/relationships"><Relationship Id="rId8" Type="http://schemas.openxmlformats.org/officeDocument/2006/relationships/image" Target="../media/image77.jpeg"/><Relationship Id="rId3" Type="http://schemas.openxmlformats.org/officeDocument/2006/relationships/image" Target="../media/image72.jpeg"/><Relationship Id="rId7" Type="http://schemas.openxmlformats.org/officeDocument/2006/relationships/image" Target="../media/image76.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7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72.jpeg"/><Relationship Id="rId5" Type="http://schemas.openxmlformats.org/officeDocument/2006/relationships/image" Target="../media/image77.jpeg"/><Relationship Id="rId4" Type="http://schemas.openxmlformats.org/officeDocument/2006/relationships/image" Target="../media/image76.jpeg"/></Relationships>
</file>

<file path=ppt/slides/_rels/slide7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75.xml.rels><?xml version="1.0" encoding="UTF-8" standalone="yes"?>
<Relationships xmlns="http://schemas.openxmlformats.org/package/2006/relationships"><Relationship Id="rId3" Type="http://schemas.openxmlformats.org/officeDocument/2006/relationships/image" Target="../media/image78.jpeg"/><Relationship Id="rId7" Type="http://schemas.openxmlformats.org/officeDocument/2006/relationships/image" Target="../media/image82.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76.xml.rels><?xml version="1.0" encoding="UTF-8" standalone="yes"?>
<Relationships xmlns="http://schemas.openxmlformats.org/package/2006/relationships"><Relationship Id="rId8" Type="http://schemas.openxmlformats.org/officeDocument/2006/relationships/image" Target="../media/image83.jpeg"/><Relationship Id="rId3" Type="http://schemas.openxmlformats.org/officeDocument/2006/relationships/image" Target="../media/image78.jpeg"/><Relationship Id="rId7" Type="http://schemas.openxmlformats.org/officeDocument/2006/relationships/image" Target="../media/image82.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77.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78.jpeg"/><Relationship Id="rId5" Type="http://schemas.openxmlformats.org/officeDocument/2006/relationships/image" Target="../media/image83.jpeg"/><Relationship Id="rId4" Type="http://schemas.openxmlformats.org/officeDocument/2006/relationships/image" Target="../media/image82.jpeg"/></Relationships>
</file>

<file path=ppt/slides/_rels/slide78.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87.jpeg"/><Relationship Id="rId5" Type="http://schemas.openxmlformats.org/officeDocument/2006/relationships/image" Target="../media/image86.jpeg"/><Relationship Id="rId4" Type="http://schemas.openxmlformats.org/officeDocument/2006/relationships/image" Target="../media/image85.jpeg"/></Relationships>
</file>

<file path=ppt/slides/_rels/slide79.xml.rels><?xml version="1.0" encoding="UTF-8" standalone="yes"?>
<Relationships xmlns="http://schemas.openxmlformats.org/package/2006/relationships"><Relationship Id="rId3" Type="http://schemas.openxmlformats.org/officeDocument/2006/relationships/image" Target="../media/image85.jpeg"/><Relationship Id="rId7" Type="http://schemas.openxmlformats.org/officeDocument/2006/relationships/image" Target="../media/image88.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4.jpeg"/><Relationship Id="rId5" Type="http://schemas.openxmlformats.org/officeDocument/2006/relationships/image" Target="../media/image87.jpeg"/><Relationship Id="rId4" Type="http://schemas.openxmlformats.org/officeDocument/2006/relationships/image" Target="../media/image86.jpeg"/></Relationships>
</file>

<file path=ppt/slides/_rels/slide80.xml.rels><?xml version="1.0" encoding="UTF-8" standalone="yes"?>
<Relationships xmlns="http://schemas.openxmlformats.org/package/2006/relationships"><Relationship Id="rId8" Type="http://schemas.openxmlformats.org/officeDocument/2006/relationships/image" Target="../media/image89.jpeg"/><Relationship Id="rId3" Type="http://schemas.openxmlformats.org/officeDocument/2006/relationships/image" Target="../media/image85.jpeg"/><Relationship Id="rId7" Type="http://schemas.openxmlformats.org/officeDocument/2006/relationships/image" Target="../media/image88.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4.jpeg"/><Relationship Id="rId5" Type="http://schemas.openxmlformats.org/officeDocument/2006/relationships/image" Target="../media/image87.jpeg"/><Relationship Id="rId4" Type="http://schemas.openxmlformats.org/officeDocument/2006/relationships/image" Target="../media/image86.jpeg"/></Relationships>
</file>

<file path=ppt/slides/_rels/slide81.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87.jpeg"/><Relationship Id="rId5" Type="http://schemas.openxmlformats.org/officeDocument/2006/relationships/image" Target="../media/image89.jpeg"/><Relationship Id="rId4" Type="http://schemas.openxmlformats.org/officeDocument/2006/relationships/image" Target="../media/image88.jpeg"/></Relationships>
</file>

<file path=ppt/slides/_rels/slide82.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83.xml.rels><?xml version="1.0" encoding="UTF-8" standalone="yes"?>
<Relationships xmlns="http://schemas.openxmlformats.org/package/2006/relationships"><Relationship Id="rId3" Type="http://schemas.openxmlformats.org/officeDocument/2006/relationships/image" Target="../media/image90.jpeg"/><Relationship Id="rId7" Type="http://schemas.openxmlformats.org/officeDocument/2006/relationships/image" Target="../media/image94.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84.xml.rels><?xml version="1.0" encoding="UTF-8" standalone="yes"?>
<Relationships xmlns="http://schemas.openxmlformats.org/package/2006/relationships"><Relationship Id="rId8" Type="http://schemas.openxmlformats.org/officeDocument/2006/relationships/image" Target="../media/image95.jpeg"/><Relationship Id="rId3" Type="http://schemas.openxmlformats.org/officeDocument/2006/relationships/image" Target="../media/image90.jpeg"/><Relationship Id="rId7" Type="http://schemas.openxmlformats.org/officeDocument/2006/relationships/image" Target="../media/image94.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85.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90.jpeg"/><Relationship Id="rId5" Type="http://schemas.openxmlformats.org/officeDocument/2006/relationships/image" Target="../media/image95.jpeg"/><Relationship Id="rId4" Type="http://schemas.openxmlformats.org/officeDocument/2006/relationships/image" Target="../media/image94.jpeg"/></Relationships>
</file>

<file path=ppt/slides/_rels/slide8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87.xml.rels><?xml version="1.0" encoding="UTF-8" standalone="yes"?>
<Relationships xmlns="http://schemas.openxmlformats.org/package/2006/relationships"><Relationship Id="rId3" Type="http://schemas.openxmlformats.org/officeDocument/2006/relationships/image" Target="../media/image96.jpeg"/><Relationship Id="rId7" Type="http://schemas.openxmlformats.org/officeDocument/2006/relationships/image" Target="../media/image100.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88.xml.rels><?xml version="1.0" encoding="UTF-8" standalone="yes"?>
<Relationships xmlns="http://schemas.openxmlformats.org/package/2006/relationships"><Relationship Id="rId8" Type="http://schemas.openxmlformats.org/officeDocument/2006/relationships/image" Target="../media/image101.jpeg"/><Relationship Id="rId3" Type="http://schemas.openxmlformats.org/officeDocument/2006/relationships/image" Target="../media/image96.jpeg"/><Relationship Id="rId7" Type="http://schemas.openxmlformats.org/officeDocument/2006/relationships/image" Target="../media/image100.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89.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97.jpeg"/><Relationship Id="rId5" Type="http://schemas.openxmlformats.org/officeDocument/2006/relationships/image" Target="../media/image101.jpeg"/><Relationship Id="rId4" Type="http://schemas.openxmlformats.org/officeDocument/2006/relationships/image" Target="../media/image100.jpeg"/></Relationships>
</file>

<file path=ppt/slides/_rels/slide90.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91.xml.rels><?xml version="1.0" encoding="UTF-8" standalone="yes"?>
<Relationships xmlns="http://schemas.openxmlformats.org/package/2006/relationships"><Relationship Id="rId3" Type="http://schemas.openxmlformats.org/officeDocument/2006/relationships/image" Target="../media/image102.jpeg"/><Relationship Id="rId7" Type="http://schemas.openxmlformats.org/officeDocument/2006/relationships/image" Target="../media/image106.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92.xml.rels><?xml version="1.0" encoding="UTF-8" standalone="yes"?>
<Relationships xmlns="http://schemas.openxmlformats.org/package/2006/relationships"><Relationship Id="rId8" Type="http://schemas.openxmlformats.org/officeDocument/2006/relationships/image" Target="../media/image107.jpeg"/><Relationship Id="rId3" Type="http://schemas.openxmlformats.org/officeDocument/2006/relationships/image" Target="../media/image102.jpeg"/><Relationship Id="rId7" Type="http://schemas.openxmlformats.org/officeDocument/2006/relationships/image" Target="../media/image106.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93.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102.jpeg"/><Relationship Id="rId5" Type="http://schemas.openxmlformats.org/officeDocument/2006/relationships/image" Target="../media/image107.jpeg"/><Relationship Id="rId4" Type="http://schemas.openxmlformats.org/officeDocument/2006/relationships/image" Target="../media/image106.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9.xml"/><Relationship Id="rId1" Type="http://schemas.openxmlformats.org/officeDocument/2006/relationships/slideLayout" Target="../slideLayouts/slideLayout10.xml"/><Relationship Id="rId4" Type="http://schemas.openxmlformats.org/officeDocument/2006/relationships/image" Target="../media/image110.jpeg"/></Relationships>
</file>

<file path=ppt/slides/_rels/slide100.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0.xml"/><Relationship Id="rId1" Type="http://schemas.openxmlformats.org/officeDocument/2006/relationships/slideLayout" Target="../slideLayouts/slideLayout10.xml"/><Relationship Id="rId5" Type="http://schemas.openxmlformats.org/officeDocument/2006/relationships/image" Target="../media/image110.jpeg"/><Relationship Id="rId4" Type="http://schemas.openxmlformats.org/officeDocument/2006/relationships/image" Target="../media/image111.jpeg"/></Relationships>
</file>

<file path=ppt/slides/_rels/slide101.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1.xml"/><Relationship Id="rId1" Type="http://schemas.openxmlformats.org/officeDocument/2006/relationships/slideLayout" Target="../slideLayouts/slideLayout10.xml"/><Relationship Id="rId6" Type="http://schemas.openxmlformats.org/officeDocument/2006/relationships/image" Target="../media/image110.jpeg"/><Relationship Id="rId5" Type="http://schemas.openxmlformats.org/officeDocument/2006/relationships/image" Target="../media/image111.jpeg"/><Relationship Id="rId4" Type="http://schemas.openxmlformats.org/officeDocument/2006/relationships/image" Target="../media/image109.jpeg"/></Relationships>
</file>

<file path=ppt/slides/_rels/slide102.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2.xml"/><Relationship Id="rId1" Type="http://schemas.openxmlformats.org/officeDocument/2006/relationships/slideLayout" Target="../slideLayouts/slideLayout10.xml"/><Relationship Id="rId6" Type="http://schemas.openxmlformats.org/officeDocument/2006/relationships/image" Target="../media/image109.jpeg"/><Relationship Id="rId5" Type="http://schemas.openxmlformats.org/officeDocument/2006/relationships/image" Target="../media/image110.jpeg"/><Relationship Id="rId4" Type="http://schemas.openxmlformats.org/officeDocument/2006/relationships/image" Target="../media/image111.jpeg"/></Relationships>
</file>

<file path=ppt/slides/_rels/slide103.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4.xml"/><Relationship Id="rId1" Type="http://schemas.openxmlformats.org/officeDocument/2006/relationships/slideLayout" Target="../slideLayouts/slideLayout10.xml"/><Relationship Id="rId4" Type="http://schemas.openxmlformats.org/officeDocument/2006/relationships/image" Target="../media/image113.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5.xml"/><Relationship Id="rId1" Type="http://schemas.openxmlformats.org/officeDocument/2006/relationships/slideLayout" Target="../slideLayouts/slideLayout10.xml"/><Relationship Id="rId5" Type="http://schemas.openxmlformats.org/officeDocument/2006/relationships/image" Target="../media/image113.jpeg"/><Relationship Id="rId4" Type="http://schemas.openxmlformats.org/officeDocument/2006/relationships/image" Target="../media/image115.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6.xml"/><Relationship Id="rId1" Type="http://schemas.openxmlformats.org/officeDocument/2006/relationships/slideLayout" Target="../slideLayouts/slideLayout10.xml"/><Relationship Id="rId6" Type="http://schemas.openxmlformats.org/officeDocument/2006/relationships/image" Target="../media/image113.jpeg"/><Relationship Id="rId5" Type="http://schemas.openxmlformats.org/officeDocument/2006/relationships/image" Target="../media/image114.jpeg"/><Relationship Id="rId4" Type="http://schemas.openxmlformats.org/officeDocument/2006/relationships/image" Target="../media/image115.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7.xml"/><Relationship Id="rId1" Type="http://schemas.openxmlformats.org/officeDocument/2006/relationships/slideLayout" Target="../slideLayouts/slideLayout10.xml"/><Relationship Id="rId6" Type="http://schemas.openxmlformats.org/officeDocument/2006/relationships/image" Target="../media/image113.jpeg"/><Relationship Id="rId5" Type="http://schemas.openxmlformats.org/officeDocument/2006/relationships/image" Target="../media/image114.jpeg"/><Relationship Id="rId4" Type="http://schemas.openxmlformats.org/officeDocument/2006/relationships/image" Target="../media/image115.jpeg"/></Relationships>
</file>

<file path=ppt/slides/_rels/slide108.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09.xml"/><Relationship Id="rId1" Type="http://schemas.openxmlformats.org/officeDocument/2006/relationships/slideLayout" Target="../slideLayouts/slideLayout10.xml"/><Relationship Id="rId4" Type="http://schemas.openxmlformats.org/officeDocument/2006/relationships/image" Target="../media/image117.jpeg"/></Relationships>
</file>

<file path=ppt/slides/_rels/slide110.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0.xml"/><Relationship Id="rId1" Type="http://schemas.openxmlformats.org/officeDocument/2006/relationships/slideLayout" Target="../slideLayouts/slideLayout10.xml"/><Relationship Id="rId5" Type="http://schemas.openxmlformats.org/officeDocument/2006/relationships/image" Target="../media/image117.jpeg"/><Relationship Id="rId4" Type="http://schemas.openxmlformats.org/officeDocument/2006/relationships/image" Target="../media/image118.jpeg"/></Relationships>
</file>

<file path=ppt/slides/_rels/slide111.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1.xml"/><Relationship Id="rId1" Type="http://schemas.openxmlformats.org/officeDocument/2006/relationships/slideLayout" Target="../slideLayouts/slideLayout10.xml"/><Relationship Id="rId6" Type="http://schemas.openxmlformats.org/officeDocument/2006/relationships/image" Target="../media/image117.jpeg"/><Relationship Id="rId5" Type="http://schemas.openxmlformats.org/officeDocument/2006/relationships/image" Target="../media/image118.jpeg"/><Relationship Id="rId4" Type="http://schemas.openxmlformats.org/officeDocument/2006/relationships/image" Target="../media/image121.jpeg"/></Relationships>
</file>

<file path=ppt/slides/_rels/slide112.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2.xml"/><Relationship Id="rId1" Type="http://schemas.openxmlformats.org/officeDocument/2006/relationships/slideLayout" Target="../slideLayouts/slideLayout10.xml"/><Relationship Id="rId6" Type="http://schemas.openxmlformats.org/officeDocument/2006/relationships/image" Target="../media/image117.jpeg"/><Relationship Id="rId5" Type="http://schemas.openxmlformats.org/officeDocument/2006/relationships/image" Target="../media/image118.jpeg"/><Relationship Id="rId4" Type="http://schemas.openxmlformats.org/officeDocument/2006/relationships/image" Target="../media/image121.jpe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119.xml"/><Relationship Id="rId1" Type="http://schemas.openxmlformats.org/officeDocument/2006/relationships/slideLayout" Target="../slideLayouts/slideLayout5.xml"/><Relationship Id="rId4" Type="http://schemas.openxmlformats.org/officeDocument/2006/relationships/image" Target="../media/image123.pn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ja-JP" dirty="0"/>
              <a:t>ΜΓΘ</a:t>
            </a:r>
            <a:r>
              <a:rPr lang="en-US" altLang="ja-JP" dirty="0"/>
              <a:t> 4</a:t>
            </a:r>
            <a:r>
              <a:rPr lang="el-GR" altLang="ja-JP" dirty="0">
                <a:latin typeface="Calibri Light"/>
              </a:rPr>
              <a:t> </a:t>
            </a:r>
            <a:r>
              <a:rPr lang="en-US" altLang="ja-JP" dirty="0">
                <a:latin typeface="Calibri Light"/>
              </a:rPr>
              <a:t>A – </a:t>
            </a:r>
            <a:r>
              <a:rPr lang="el-GR" altLang="ko-KR" dirty="0"/>
              <a:t>Ενσυναίσθηση... </a:t>
            </a:r>
            <a:r>
              <a:rPr lang="el-GR" altLang="ko-KR"/>
              <a:t>Ι</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Georgiou &amp; Bozikas </a:t>
            </a:r>
            <a:r>
              <a:rPr lang="nl-NL" sz="1600" dirty="0">
                <a:solidFill>
                  <a:srgbClr val="004992"/>
                </a:solidFill>
              </a:rPr>
              <a:t>(6|22)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4442483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Πώς μπορώ να δείξω ενσυναίσθηση για ένα άλλο άτομο ...;</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dirty="0">
                <a:solidFill>
                  <a:srgbClr val="333333"/>
                </a:solidFill>
              </a:rPr>
              <a:t>Πα</a:t>
            </a:r>
            <a:r>
              <a:rPr lang="de-DE" altLang="de-DE" sz="2000" dirty="0" err="1">
                <a:solidFill>
                  <a:srgbClr val="333333"/>
                </a:solidFill>
              </a:rPr>
              <a:t>ράδειγμ</a:t>
            </a:r>
            <a:r>
              <a:rPr lang="de-DE" altLang="de-DE" sz="2000" dirty="0">
                <a:solidFill>
                  <a:srgbClr val="333333"/>
                </a:solidFill>
              </a:rPr>
              <a:t>α: Ένα άτομο αγγίζει</a:t>
            </a:r>
            <a:r>
              <a:rPr lang="el-GR" altLang="de-DE" sz="2000" dirty="0">
                <a:solidFill>
                  <a:srgbClr val="333333"/>
                </a:solidFill>
              </a:rPr>
              <a:t> τον κρόταφό του/της</a:t>
            </a:r>
            <a:r>
              <a:rPr lang="de-DE" altLang="de-DE" sz="2000" dirty="0">
                <a:solidFill>
                  <a:srgbClr val="333333"/>
                </a:solidFill>
              </a:rPr>
              <a:t>.</a:t>
            </a:r>
          </a:p>
          <a:p>
            <a:pPr lvl="0" defTabSz="914400" fontAlgn="base">
              <a:lnSpc>
                <a:spcPct val="100000"/>
              </a:lnSpc>
              <a:spcBef>
                <a:spcPts val="1200"/>
              </a:spcBef>
            </a:pPr>
            <a:r>
              <a:rPr lang="el-GR" altLang="de-DE" sz="2000" i="1" dirty="0">
                <a:solidFill>
                  <a:srgbClr val="004992"/>
                </a:solidFill>
              </a:rPr>
              <a:t>;;;</a:t>
            </a:r>
            <a:endParaRPr lang="de-DE" altLang="de-DE" sz="2000" b="1" dirty="0">
              <a:solidFill>
                <a:srgbClr val="004992"/>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2</a:t>
            </a:fld>
            <a:endParaRPr lang="de-DE" altLang="de-DE">
              <a:latin typeface="+mn-lt"/>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Πώς μπορώ να δείξω ενσυναίσθηση για ένα άλλο άτομο ...;</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dirty="0">
                <a:solidFill>
                  <a:srgbClr val="333333"/>
                </a:solidFill>
              </a:rPr>
              <a:t>Πα</a:t>
            </a:r>
            <a:r>
              <a:rPr lang="de-DE" altLang="de-DE" sz="2000" dirty="0" err="1">
                <a:solidFill>
                  <a:srgbClr val="333333"/>
                </a:solidFill>
              </a:rPr>
              <a:t>ράδειγμ</a:t>
            </a:r>
            <a:r>
              <a:rPr lang="de-DE" altLang="de-DE" sz="2000" dirty="0">
                <a:solidFill>
                  <a:srgbClr val="333333"/>
                </a:solidFill>
              </a:rPr>
              <a:t>α: Ένα άτομο αγγίζει</a:t>
            </a:r>
            <a:r>
              <a:rPr lang="el-GR" altLang="de-DE" sz="2000" dirty="0">
                <a:solidFill>
                  <a:srgbClr val="333333"/>
                </a:solidFill>
              </a:rPr>
              <a:t> τον κρόταφό του/της</a:t>
            </a:r>
            <a:r>
              <a:rPr lang="de-DE" altLang="de-DE" sz="2000" dirty="0">
                <a:solidFill>
                  <a:srgbClr val="333333"/>
                </a:solidFill>
              </a:rPr>
              <a:t>.</a:t>
            </a:r>
          </a:p>
          <a:p>
            <a:pPr lvl="0" defTabSz="914400" fontAlgn="base">
              <a:lnSpc>
                <a:spcPct val="100000"/>
              </a:lnSpc>
              <a:spcBef>
                <a:spcPts val="1200"/>
              </a:spcBef>
            </a:pPr>
            <a:r>
              <a:rPr lang="de-DE" altLang="de-DE" sz="2000" i="1" dirty="0">
                <a:solidFill>
                  <a:srgbClr val="004992"/>
                </a:solidFill>
              </a:rPr>
              <a:t>Γιατί;</a:t>
            </a:r>
            <a:endParaRPr lang="de-DE" altLang="de-DE" sz="2000" b="1"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3</a:t>
            </a:fld>
            <a:endParaRPr lang="de-DE" altLang="de-DE">
              <a:latin typeface="+mn-lt"/>
              <a:ea typeface="+mn-ea"/>
            </a:endParaRPr>
          </a:p>
        </p:txBody>
      </p:sp>
      <p:pic>
        <p:nvPicPr>
          <p:cNvPr id="9" name="Picture 8"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25172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Πώς μπορώ να δείξω ενσυναίσθηση για ένα άλλο άτομο ...;</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dirty="0">
                <a:solidFill>
                  <a:srgbClr val="333333"/>
                </a:solidFill>
              </a:rPr>
              <a:t>Πα</a:t>
            </a:r>
            <a:r>
              <a:rPr lang="de-DE" altLang="de-DE" sz="2000" dirty="0" err="1">
                <a:solidFill>
                  <a:srgbClr val="333333"/>
                </a:solidFill>
              </a:rPr>
              <a:t>ράδειγμ</a:t>
            </a:r>
            <a:r>
              <a:rPr lang="de-DE" altLang="de-DE" sz="2000" dirty="0">
                <a:solidFill>
                  <a:srgbClr val="333333"/>
                </a:solidFill>
              </a:rPr>
              <a:t>α: Ένα άτομο αγγίζει</a:t>
            </a:r>
            <a:r>
              <a:rPr lang="el-GR" altLang="de-DE" sz="2000" dirty="0">
                <a:solidFill>
                  <a:srgbClr val="333333"/>
                </a:solidFill>
              </a:rPr>
              <a:t> τον κρόταφό του/της</a:t>
            </a:r>
            <a:r>
              <a:rPr lang="de-DE" altLang="de-DE" sz="2000" dirty="0">
                <a:solidFill>
                  <a:srgbClr val="333333"/>
                </a:solidFill>
              </a:rPr>
              <a:t>.</a:t>
            </a:r>
          </a:p>
          <a:p>
            <a:pPr lvl="0" defTabSz="914400" fontAlgn="base">
              <a:lnSpc>
                <a:spcPct val="100000"/>
              </a:lnSpc>
              <a:spcBef>
                <a:spcPts val="1200"/>
              </a:spcBef>
            </a:pPr>
            <a:r>
              <a:rPr lang="de-DE" altLang="de-DE" sz="2000" i="1" dirty="0">
                <a:solidFill>
                  <a:srgbClr val="004992"/>
                </a:solidFill>
              </a:rPr>
              <a:t>Γιατί; </a:t>
            </a:r>
            <a:r>
              <a:rPr lang="de-DE" altLang="de-DE" sz="2000" dirty="0">
                <a:solidFill>
                  <a:srgbClr val="333333"/>
                </a:solidFill>
              </a:rPr>
              <a:t>Αδιαφορία, συγκέντρωση, κόπωση, </a:t>
            </a:r>
            <a:r>
              <a:rPr lang="el-GR" altLang="de-DE" sz="2000" dirty="0">
                <a:solidFill>
                  <a:srgbClr val="333333"/>
                </a:solidFill>
              </a:rPr>
              <a:t>πονοκέφαλος</a:t>
            </a:r>
            <a:r>
              <a:rPr lang="de-DE" altLang="de-DE" sz="2000" dirty="0">
                <a:solidFill>
                  <a:srgbClr val="333333"/>
                </a:solidFill>
              </a:rPr>
              <a:t>;</a:t>
            </a: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4</a:t>
            </a:fld>
            <a:endParaRPr lang="de-DE" altLang="de-DE">
              <a:latin typeface="+mn-lt"/>
              <a:ea typeface="+mn-ea"/>
            </a:endParaRPr>
          </a:p>
        </p:txBody>
      </p:sp>
      <p:pic>
        <p:nvPicPr>
          <p:cNvPr id="9" name="Picture 8"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73169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Πώς μπορώ να δείξω ενσυναίσθηση για ένα άλλο άτομο ...;</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dirty="0">
                <a:solidFill>
                  <a:srgbClr val="333333"/>
                </a:solidFill>
              </a:rPr>
              <a:t>Πα</a:t>
            </a:r>
            <a:r>
              <a:rPr lang="de-DE" altLang="de-DE" sz="2000" dirty="0" err="1">
                <a:solidFill>
                  <a:srgbClr val="333333"/>
                </a:solidFill>
              </a:rPr>
              <a:t>ράδειγμ</a:t>
            </a:r>
            <a:r>
              <a:rPr lang="de-DE" altLang="de-DE" sz="2000" dirty="0">
                <a:solidFill>
                  <a:srgbClr val="333333"/>
                </a:solidFill>
              </a:rPr>
              <a:t>α: Ένα άτομο αγγίζει</a:t>
            </a:r>
            <a:r>
              <a:rPr lang="el-GR" altLang="de-DE" sz="2000" dirty="0">
                <a:solidFill>
                  <a:srgbClr val="333333"/>
                </a:solidFill>
              </a:rPr>
              <a:t> τον κρόταφό του/της</a:t>
            </a:r>
            <a:r>
              <a:rPr lang="de-DE" altLang="de-DE" sz="2000" dirty="0">
                <a:solidFill>
                  <a:srgbClr val="333333"/>
                </a:solidFill>
              </a:rPr>
              <a:t>.</a:t>
            </a:r>
          </a:p>
          <a:p>
            <a:pPr lvl="0" defTabSz="914400" fontAlgn="base">
              <a:lnSpc>
                <a:spcPct val="100000"/>
              </a:lnSpc>
              <a:spcBef>
                <a:spcPts val="1200"/>
              </a:spcBef>
            </a:pPr>
            <a:r>
              <a:rPr lang="de-DE" altLang="de-DE" sz="2000" i="1" dirty="0">
                <a:solidFill>
                  <a:srgbClr val="004992"/>
                </a:solidFill>
              </a:rPr>
              <a:t>Γιατί; </a:t>
            </a:r>
            <a:r>
              <a:rPr lang="de-DE" altLang="de-DE" sz="2000" dirty="0">
                <a:solidFill>
                  <a:srgbClr val="333333"/>
                </a:solidFill>
              </a:rPr>
              <a:t>Αδιαφορία, συγκέντρωση, κόπωση, </a:t>
            </a:r>
            <a:r>
              <a:rPr lang="el-GR" altLang="de-DE" sz="2000" dirty="0">
                <a:solidFill>
                  <a:srgbClr val="333333"/>
                </a:solidFill>
              </a:rPr>
              <a:t>πονοκέφαλος</a:t>
            </a:r>
            <a:r>
              <a:rPr lang="de-DE" altLang="de-DE" sz="2000" dirty="0">
                <a:solidFill>
                  <a:srgbClr val="333333"/>
                </a:solidFill>
              </a:rPr>
              <a:t>;</a:t>
            </a:r>
          </a:p>
          <a:p>
            <a:pPr lvl="0" defTabSz="914400" fontAlgn="base">
              <a:lnSpc>
                <a:spcPct val="100000"/>
              </a:lnSpc>
              <a:spcBef>
                <a:spcPts val="1200"/>
              </a:spcBef>
            </a:pPr>
            <a:r>
              <a:rPr lang="el-GR" altLang="de-DE" sz="2000" b="1" dirty="0">
                <a:solidFill>
                  <a:srgbClr val="333333"/>
                </a:solidFill>
              </a:rPr>
              <a:t>Τί μπορεί να βοηθήσει στην απάντηση</a:t>
            </a:r>
            <a:r>
              <a:rPr lang="de-DE" altLang="de-DE" sz="2000" b="1" dirty="0">
                <a:solidFill>
                  <a:srgbClr val="333333"/>
                </a:solidFill>
              </a:rPr>
              <a:t> </a:t>
            </a:r>
            <a:r>
              <a:rPr lang="el-GR" altLang="de-DE" sz="2000" b="1" dirty="0">
                <a:solidFill>
                  <a:srgbClr val="333333"/>
                </a:solidFill>
              </a:rPr>
              <a:t>αυτού του</a:t>
            </a:r>
            <a:r>
              <a:rPr lang="de-DE" altLang="de-DE" sz="2000" b="1" dirty="0">
                <a:solidFill>
                  <a:srgbClr val="333333"/>
                </a:solidFill>
              </a:rPr>
              <a:t> ερ</a:t>
            </a:r>
            <a:r>
              <a:rPr lang="el-GR" altLang="de-DE" sz="2000" b="1" dirty="0">
                <a:solidFill>
                  <a:srgbClr val="333333"/>
                </a:solidFill>
              </a:rPr>
              <a:t>ωτήματος</a:t>
            </a:r>
            <a:r>
              <a:rPr lang="de-DE" altLang="de-DE" sz="2000" b="1" dirty="0">
                <a:solidFill>
                  <a:srgbClr val="333333"/>
                </a:solidFill>
              </a:rPr>
              <a:t>;</a:t>
            </a: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5</a:t>
            </a:fld>
            <a:endParaRPr lang="de-DE" altLang="de-DE">
              <a:latin typeface="+mn-lt"/>
              <a:ea typeface="+mn-ea"/>
            </a:endParaRPr>
          </a:p>
        </p:txBody>
      </p:sp>
      <p:pic>
        <p:nvPicPr>
          <p:cNvPr id="9" name="Picture 8"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38425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Πώς μπορώ να δείξω ενσυναίσθηση για ένα άλλο άτομο ...;</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dirty="0">
                <a:solidFill>
                  <a:srgbClr val="333333"/>
                </a:solidFill>
              </a:rPr>
              <a:t>Πα</a:t>
            </a:r>
            <a:r>
              <a:rPr lang="de-DE" altLang="de-DE" sz="2000" dirty="0" err="1">
                <a:solidFill>
                  <a:srgbClr val="333333"/>
                </a:solidFill>
              </a:rPr>
              <a:t>ράδειγμ</a:t>
            </a:r>
            <a:r>
              <a:rPr lang="de-DE" altLang="de-DE" sz="2000" dirty="0">
                <a:solidFill>
                  <a:srgbClr val="333333"/>
                </a:solidFill>
              </a:rPr>
              <a:t>α: Ένα άτομο αγγίζει</a:t>
            </a:r>
            <a:r>
              <a:rPr lang="el-GR" altLang="de-DE" sz="2000" dirty="0">
                <a:solidFill>
                  <a:srgbClr val="333333"/>
                </a:solidFill>
              </a:rPr>
              <a:t> τον κρόταφό του/της</a:t>
            </a:r>
            <a:r>
              <a:rPr lang="de-DE" altLang="de-DE" sz="2000" dirty="0">
                <a:solidFill>
                  <a:srgbClr val="333333"/>
                </a:solidFill>
              </a:rPr>
              <a:t>.</a:t>
            </a:r>
          </a:p>
          <a:p>
            <a:pPr lvl="0" defTabSz="914400" fontAlgn="base">
              <a:lnSpc>
                <a:spcPct val="100000"/>
              </a:lnSpc>
              <a:spcBef>
                <a:spcPts val="1200"/>
              </a:spcBef>
            </a:pPr>
            <a:r>
              <a:rPr lang="de-DE" altLang="de-DE" sz="2000" i="1" dirty="0">
                <a:solidFill>
                  <a:srgbClr val="004992"/>
                </a:solidFill>
              </a:rPr>
              <a:t>Γιατί; </a:t>
            </a:r>
            <a:r>
              <a:rPr lang="de-DE" altLang="de-DE" sz="2000" dirty="0">
                <a:solidFill>
                  <a:srgbClr val="333333"/>
                </a:solidFill>
              </a:rPr>
              <a:t>Αδιαφορία, συγκέντρωση, κόπωση, </a:t>
            </a:r>
            <a:r>
              <a:rPr lang="el-GR" altLang="de-DE" sz="2000" dirty="0">
                <a:solidFill>
                  <a:srgbClr val="333333"/>
                </a:solidFill>
              </a:rPr>
              <a:t>πονοκέφαλος</a:t>
            </a:r>
            <a:r>
              <a:rPr lang="de-DE" altLang="de-DE" sz="2000" dirty="0">
                <a:solidFill>
                  <a:srgbClr val="333333"/>
                </a:solidFill>
              </a:rPr>
              <a:t>;</a:t>
            </a:r>
          </a:p>
          <a:p>
            <a:pPr lvl="0" defTabSz="914400" fontAlgn="base">
              <a:lnSpc>
                <a:spcPct val="100000"/>
              </a:lnSpc>
              <a:spcBef>
                <a:spcPts val="1200"/>
              </a:spcBef>
            </a:pPr>
            <a:r>
              <a:rPr lang="el-GR" altLang="de-DE" sz="2000" b="1" dirty="0">
                <a:solidFill>
                  <a:srgbClr val="333333"/>
                </a:solidFill>
              </a:rPr>
              <a:t>Τί μπορεί να βοηθήσει στην απάντηση</a:t>
            </a:r>
            <a:r>
              <a:rPr lang="de-DE" altLang="de-DE" sz="2000" b="1" dirty="0">
                <a:solidFill>
                  <a:srgbClr val="333333"/>
                </a:solidFill>
              </a:rPr>
              <a:t> </a:t>
            </a:r>
            <a:r>
              <a:rPr lang="el-GR" altLang="de-DE" sz="2000" b="1" dirty="0">
                <a:solidFill>
                  <a:srgbClr val="333333"/>
                </a:solidFill>
              </a:rPr>
              <a:t>αυτού του</a:t>
            </a:r>
            <a:r>
              <a:rPr lang="de-DE" altLang="de-DE" sz="2000" b="1" dirty="0">
                <a:solidFill>
                  <a:srgbClr val="333333"/>
                </a:solidFill>
              </a:rPr>
              <a:t> ερ</a:t>
            </a:r>
            <a:r>
              <a:rPr lang="el-GR" altLang="de-DE" sz="2000" b="1" dirty="0">
                <a:solidFill>
                  <a:srgbClr val="333333"/>
                </a:solidFill>
              </a:rPr>
              <a:t>ωτήματος</a:t>
            </a:r>
            <a:r>
              <a:rPr lang="de-DE" altLang="de-DE" sz="20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l-GR" altLang="de-DE" sz="2000" dirty="0">
                <a:solidFill>
                  <a:srgbClr val="004992"/>
                </a:solidFill>
              </a:rPr>
              <a:t>Η</a:t>
            </a:r>
            <a:r>
              <a:rPr lang="de-DE" altLang="de-DE" sz="2000" dirty="0">
                <a:solidFill>
                  <a:srgbClr val="004992"/>
                </a:solidFill>
              </a:rPr>
              <a:t> γνώσ</a:t>
            </a:r>
            <a:r>
              <a:rPr lang="el-GR" altLang="de-DE" sz="2000" dirty="0">
                <a:solidFill>
                  <a:srgbClr val="004992"/>
                </a:solidFill>
              </a:rPr>
              <a:t>η</a:t>
            </a:r>
            <a:r>
              <a:rPr lang="de-DE" altLang="de-DE" sz="2000" dirty="0">
                <a:solidFill>
                  <a:srgbClr val="004992"/>
                </a:solidFill>
              </a:rPr>
              <a:t> σχετικά με το </a:t>
            </a:r>
            <a:r>
              <a:rPr lang="el-GR" altLang="de-DE" sz="2000" dirty="0">
                <a:solidFill>
                  <a:srgbClr val="004992"/>
                </a:solidFill>
              </a:rPr>
              <a:t>άτομο</a:t>
            </a:r>
            <a:r>
              <a:rPr lang="de-DE" altLang="de-DE" sz="2000" b="1" dirty="0">
                <a:solidFill>
                  <a:srgbClr val="004992"/>
                </a:solidFill>
              </a:rPr>
              <a:t> </a:t>
            </a:r>
            <a:r>
              <a:rPr lang="de-DE" altLang="de-DE" sz="2000" dirty="0">
                <a:solidFill>
                  <a:srgbClr val="333333"/>
                </a:solidFill>
                <a:latin typeface="Times New Roman"/>
                <a:sym typeface="Wingdings" panose="05000000000000000000" pitchFamily="2" charset="2"/>
              </a:rPr>
              <a:t>→</a:t>
            </a:r>
            <a:r>
              <a:rPr lang="de-DE" altLang="de-DE" sz="2000" dirty="0">
                <a:solidFill>
                  <a:srgbClr val="333333"/>
                </a:solidFill>
              </a:rPr>
              <a:t> Μήπως το </a:t>
            </a:r>
            <a:r>
              <a:rPr lang="el-GR" altLang="de-DE" sz="2000" dirty="0">
                <a:solidFill>
                  <a:srgbClr val="333333"/>
                </a:solidFill>
              </a:rPr>
              <a:t>συγκεκριμένο άτομο</a:t>
            </a:r>
            <a:r>
              <a:rPr lang="de-DE" altLang="de-DE" sz="2000" dirty="0">
                <a:solidFill>
                  <a:srgbClr val="333333"/>
                </a:solidFill>
              </a:rPr>
              <a:t> </a:t>
            </a:r>
            <a:r>
              <a:rPr lang="el-GR" altLang="de-DE" sz="2000" dirty="0">
                <a:solidFill>
                  <a:srgbClr val="333333"/>
                </a:solidFill>
              </a:rPr>
              <a:t>υποφέρει</a:t>
            </a:r>
            <a:r>
              <a:rPr lang="de-DE" altLang="de-DE" sz="2000" dirty="0">
                <a:solidFill>
                  <a:srgbClr val="333333"/>
                </a:solidFill>
              </a:rPr>
              <a:t> από ημικρανίες;</a:t>
            </a:r>
            <a:endParaRPr lang="el-GR" altLang="de-DE" sz="20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6</a:t>
            </a:fld>
            <a:endParaRPr lang="de-DE" altLang="de-DE">
              <a:latin typeface="+mn-lt"/>
              <a:ea typeface="+mn-ea"/>
            </a:endParaRPr>
          </a:p>
        </p:txBody>
      </p:sp>
    </p:spTree>
    <p:extLst>
      <p:ext uri="{BB962C8B-B14F-4D97-AF65-F5344CB8AC3E}">
        <p14:creationId xmlns:p14="http://schemas.microsoft.com/office/powerpoint/2010/main" val="4057747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Πώς μπορώ να δείξω ενσυναίσθηση για ένα άλλο άτομο ...;</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dirty="0">
                <a:solidFill>
                  <a:srgbClr val="333333"/>
                </a:solidFill>
              </a:rPr>
              <a:t>Πα</a:t>
            </a:r>
            <a:r>
              <a:rPr lang="de-DE" altLang="de-DE" sz="2000" dirty="0" err="1">
                <a:solidFill>
                  <a:srgbClr val="333333"/>
                </a:solidFill>
              </a:rPr>
              <a:t>ράδειγμ</a:t>
            </a:r>
            <a:r>
              <a:rPr lang="de-DE" altLang="de-DE" sz="2000" dirty="0">
                <a:solidFill>
                  <a:srgbClr val="333333"/>
                </a:solidFill>
              </a:rPr>
              <a:t>α: Ένα άτομο αγγίζει</a:t>
            </a:r>
            <a:r>
              <a:rPr lang="el-GR" altLang="de-DE" sz="2000" dirty="0">
                <a:solidFill>
                  <a:srgbClr val="333333"/>
                </a:solidFill>
              </a:rPr>
              <a:t> τον κρόταφό του/της</a:t>
            </a:r>
            <a:r>
              <a:rPr lang="de-DE" altLang="de-DE" sz="2000" dirty="0">
                <a:solidFill>
                  <a:srgbClr val="333333"/>
                </a:solidFill>
              </a:rPr>
              <a:t>.</a:t>
            </a:r>
          </a:p>
          <a:p>
            <a:pPr lvl="0" defTabSz="914400" fontAlgn="base">
              <a:lnSpc>
                <a:spcPct val="100000"/>
              </a:lnSpc>
              <a:spcBef>
                <a:spcPts val="1200"/>
              </a:spcBef>
            </a:pPr>
            <a:r>
              <a:rPr lang="de-DE" altLang="de-DE" sz="2000" i="1" dirty="0">
                <a:solidFill>
                  <a:srgbClr val="004992"/>
                </a:solidFill>
              </a:rPr>
              <a:t>Γιατί; </a:t>
            </a:r>
            <a:r>
              <a:rPr lang="de-DE" altLang="de-DE" sz="2000" dirty="0">
                <a:solidFill>
                  <a:srgbClr val="333333"/>
                </a:solidFill>
              </a:rPr>
              <a:t>Αδιαφορία, συγκέντρωση, κόπωση, </a:t>
            </a:r>
            <a:r>
              <a:rPr lang="el-GR" altLang="de-DE" sz="2000" dirty="0">
                <a:solidFill>
                  <a:srgbClr val="333333"/>
                </a:solidFill>
              </a:rPr>
              <a:t>πονοκέφαλος</a:t>
            </a:r>
            <a:r>
              <a:rPr lang="de-DE" altLang="de-DE" sz="2000" dirty="0">
                <a:solidFill>
                  <a:srgbClr val="333333"/>
                </a:solidFill>
              </a:rPr>
              <a:t>;</a:t>
            </a:r>
          </a:p>
          <a:p>
            <a:pPr lvl="0" defTabSz="914400" fontAlgn="base">
              <a:lnSpc>
                <a:spcPct val="100000"/>
              </a:lnSpc>
              <a:spcBef>
                <a:spcPts val="1200"/>
              </a:spcBef>
            </a:pPr>
            <a:r>
              <a:rPr lang="el-GR" altLang="de-DE" sz="2000" b="1" dirty="0">
                <a:solidFill>
                  <a:srgbClr val="333333"/>
                </a:solidFill>
              </a:rPr>
              <a:t>Τί μπορεί να βοηθήσει στην απάντηση</a:t>
            </a:r>
            <a:r>
              <a:rPr lang="de-DE" altLang="de-DE" sz="2000" b="1" dirty="0">
                <a:solidFill>
                  <a:srgbClr val="333333"/>
                </a:solidFill>
              </a:rPr>
              <a:t> </a:t>
            </a:r>
            <a:r>
              <a:rPr lang="el-GR" altLang="de-DE" sz="2000" b="1" dirty="0">
                <a:solidFill>
                  <a:srgbClr val="333333"/>
                </a:solidFill>
              </a:rPr>
              <a:t>αυτού του</a:t>
            </a:r>
            <a:r>
              <a:rPr lang="de-DE" altLang="de-DE" sz="2000" b="1" dirty="0">
                <a:solidFill>
                  <a:srgbClr val="333333"/>
                </a:solidFill>
              </a:rPr>
              <a:t> ερ</a:t>
            </a:r>
            <a:r>
              <a:rPr lang="el-GR" altLang="de-DE" sz="2000" b="1" dirty="0">
                <a:solidFill>
                  <a:srgbClr val="333333"/>
                </a:solidFill>
              </a:rPr>
              <a:t>ωτήματος</a:t>
            </a:r>
            <a:r>
              <a:rPr lang="de-DE" altLang="de-DE" sz="20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l-GR" altLang="de-DE" sz="2000" dirty="0">
                <a:solidFill>
                  <a:srgbClr val="004992"/>
                </a:solidFill>
              </a:rPr>
              <a:t>Η</a:t>
            </a:r>
            <a:r>
              <a:rPr lang="de-DE" altLang="de-DE" sz="2000" dirty="0">
                <a:solidFill>
                  <a:srgbClr val="004992"/>
                </a:solidFill>
              </a:rPr>
              <a:t> γνώσ</a:t>
            </a:r>
            <a:r>
              <a:rPr lang="el-GR" altLang="de-DE" sz="2000" dirty="0">
                <a:solidFill>
                  <a:srgbClr val="004992"/>
                </a:solidFill>
              </a:rPr>
              <a:t>η</a:t>
            </a:r>
            <a:r>
              <a:rPr lang="de-DE" altLang="de-DE" sz="2000" dirty="0">
                <a:solidFill>
                  <a:srgbClr val="004992"/>
                </a:solidFill>
              </a:rPr>
              <a:t> σχετικά με το </a:t>
            </a:r>
            <a:r>
              <a:rPr lang="el-GR" altLang="de-DE" sz="2000" dirty="0">
                <a:solidFill>
                  <a:srgbClr val="004992"/>
                </a:solidFill>
              </a:rPr>
              <a:t>άτομο</a:t>
            </a:r>
            <a:r>
              <a:rPr lang="de-DE" altLang="de-DE" sz="2000" b="1" dirty="0">
                <a:solidFill>
                  <a:srgbClr val="004992"/>
                </a:solidFill>
              </a:rPr>
              <a:t> </a:t>
            </a:r>
            <a:r>
              <a:rPr lang="de-DE" altLang="de-DE" sz="2000" dirty="0">
                <a:solidFill>
                  <a:srgbClr val="333333"/>
                </a:solidFill>
                <a:latin typeface="Times New Roman"/>
                <a:sym typeface="Wingdings" panose="05000000000000000000" pitchFamily="2" charset="2"/>
              </a:rPr>
              <a:t>→</a:t>
            </a:r>
            <a:r>
              <a:rPr lang="de-DE" altLang="de-DE" sz="2000" dirty="0">
                <a:solidFill>
                  <a:srgbClr val="333333"/>
                </a:solidFill>
              </a:rPr>
              <a:t> Μήπως το </a:t>
            </a:r>
            <a:r>
              <a:rPr lang="el-GR" altLang="de-DE" sz="2000" dirty="0">
                <a:solidFill>
                  <a:srgbClr val="333333"/>
                </a:solidFill>
              </a:rPr>
              <a:t>συγκεκριμένο άτομο</a:t>
            </a:r>
            <a:r>
              <a:rPr lang="de-DE" altLang="de-DE" sz="2000" dirty="0">
                <a:solidFill>
                  <a:srgbClr val="333333"/>
                </a:solidFill>
              </a:rPr>
              <a:t> </a:t>
            </a:r>
            <a:r>
              <a:rPr lang="el-GR" altLang="de-DE" sz="2000" dirty="0">
                <a:solidFill>
                  <a:srgbClr val="333333"/>
                </a:solidFill>
              </a:rPr>
              <a:t>υποφέρει</a:t>
            </a:r>
            <a:r>
              <a:rPr lang="de-DE" altLang="de-DE" sz="2000" dirty="0">
                <a:solidFill>
                  <a:srgbClr val="333333"/>
                </a:solidFill>
              </a:rPr>
              <a:t> από ημικρανίες;</a:t>
            </a:r>
            <a:endParaRPr lang="el-GR"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en-US" altLang="de-DE" sz="2000" dirty="0" err="1">
                <a:solidFill>
                  <a:srgbClr val="004992"/>
                </a:solidFill>
              </a:rPr>
              <a:t>Περι</a:t>
            </a:r>
            <a:r>
              <a:rPr lang="en-US" altLang="de-DE" sz="2000" dirty="0">
                <a:solidFill>
                  <a:srgbClr val="004992"/>
                </a:solidFill>
              </a:rPr>
              <a:t>βάλλον / κατάσταση</a:t>
            </a:r>
            <a:r>
              <a:rPr lang="de-DE" altLang="de-DE" sz="2000" b="1" dirty="0">
                <a:solidFill>
                  <a:srgbClr val="004992"/>
                </a:solidFill>
              </a:rPr>
              <a:t> </a:t>
            </a:r>
            <a:r>
              <a:rPr lang="de-DE" altLang="de-DE" sz="2000" dirty="0">
                <a:solidFill>
                  <a:srgbClr val="333333"/>
                </a:solidFill>
                <a:latin typeface="Times New Roman"/>
                <a:sym typeface="Wingdings" panose="05000000000000000000" pitchFamily="2" charset="2"/>
              </a:rPr>
              <a:t>→</a:t>
            </a:r>
            <a:r>
              <a:rPr lang="de-DE" altLang="de-DE" sz="2000" dirty="0">
                <a:solidFill>
                  <a:srgbClr val="333333"/>
                </a:solidFill>
              </a:rPr>
              <a:t> Μήπως το </a:t>
            </a:r>
            <a:r>
              <a:rPr lang="el-GR" altLang="de-DE" sz="2000" dirty="0">
                <a:solidFill>
                  <a:srgbClr val="333333"/>
                </a:solidFill>
              </a:rPr>
              <a:t>συγκεκριμένο </a:t>
            </a:r>
            <a:r>
              <a:rPr lang="de-DE" altLang="de-DE" sz="2000" dirty="0">
                <a:solidFill>
                  <a:srgbClr val="333333"/>
                </a:solidFill>
              </a:rPr>
              <a:t>άτομο </a:t>
            </a:r>
            <a:r>
              <a:rPr lang="el-GR" altLang="de-DE" sz="2000" dirty="0">
                <a:solidFill>
                  <a:srgbClr val="333333"/>
                </a:solidFill>
              </a:rPr>
              <a:t>ξενύχτισε χθές το βράδυ κάνοντας πάρτυ</a:t>
            </a:r>
            <a:r>
              <a:rPr lang="de-DE" altLang="de-DE" sz="2000" dirty="0">
                <a:solidFill>
                  <a:srgbClr val="333333"/>
                </a:solidFill>
              </a:rPr>
              <a:t>;</a:t>
            </a:r>
            <a:endParaRPr lang="el-GR" altLang="de-DE" sz="20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7</a:t>
            </a:fld>
            <a:endParaRPr lang="de-DE" altLang="de-DE">
              <a:latin typeface="+mn-lt"/>
              <a:ea typeface="+mn-ea"/>
            </a:endParaRPr>
          </a:p>
        </p:txBody>
      </p:sp>
    </p:spTree>
    <p:extLst>
      <p:ext uri="{BB962C8B-B14F-4D97-AF65-F5344CB8AC3E}">
        <p14:creationId xmlns:p14="http://schemas.microsoft.com/office/powerpoint/2010/main" val="8930431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Πώς μπορώ να δείξω ενσυναίσθηση για ένα άλλο άτομο ...;</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dirty="0">
                <a:solidFill>
                  <a:srgbClr val="333333"/>
                </a:solidFill>
              </a:rPr>
              <a:t>Πα</a:t>
            </a:r>
            <a:r>
              <a:rPr lang="de-DE" altLang="de-DE" sz="2000" dirty="0" err="1">
                <a:solidFill>
                  <a:srgbClr val="333333"/>
                </a:solidFill>
              </a:rPr>
              <a:t>ράδειγμ</a:t>
            </a:r>
            <a:r>
              <a:rPr lang="de-DE" altLang="de-DE" sz="2000" dirty="0">
                <a:solidFill>
                  <a:srgbClr val="333333"/>
                </a:solidFill>
              </a:rPr>
              <a:t>α: Ένα άτομο αγγίζει</a:t>
            </a:r>
            <a:r>
              <a:rPr lang="el-GR" altLang="de-DE" sz="2000" dirty="0">
                <a:solidFill>
                  <a:srgbClr val="333333"/>
                </a:solidFill>
              </a:rPr>
              <a:t> τον κρόταφό του/της</a:t>
            </a:r>
            <a:r>
              <a:rPr lang="de-DE" altLang="de-DE" sz="2000" dirty="0">
                <a:solidFill>
                  <a:srgbClr val="333333"/>
                </a:solidFill>
              </a:rPr>
              <a:t>.</a:t>
            </a:r>
          </a:p>
          <a:p>
            <a:pPr lvl="0" defTabSz="914400" fontAlgn="base">
              <a:lnSpc>
                <a:spcPct val="100000"/>
              </a:lnSpc>
              <a:spcBef>
                <a:spcPts val="1200"/>
              </a:spcBef>
            </a:pPr>
            <a:r>
              <a:rPr lang="de-DE" altLang="de-DE" sz="2000" i="1" dirty="0">
                <a:solidFill>
                  <a:srgbClr val="004992"/>
                </a:solidFill>
              </a:rPr>
              <a:t>Γιατί; </a:t>
            </a:r>
            <a:r>
              <a:rPr lang="de-DE" altLang="de-DE" sz="2000" dirty="0">
                <a:solidFill>
                  <a:srgbClr val="333333"/>
                </a:solidFill>
              </a:rPr>
              <a:t>Αδιαφορία, συγκέντρωση, κόπωση, </a:t>
            </a:r>
            <a:r>
              <a:rPr lang="el-GR" altLang="de-DE" sz="2000" dirty="0">
                <a:solidFill>
                  <a:srgbClr val="333333"/>
                </a:solidFill>
              </a:rPr>
              <a:t>πονοκέφαλος</a:t>
            </a:r>
            <a:r>
              <a:rPr lang="de-DE" altLang="de-DE" sz="2000" dirty="0">
                <a:solidFill>
                  <a:srgbClr val="333333"/>
                </a:solidFill>
              </a:rPr>
              <a:t>;</a:t>
            </a:r>
          </a:p>
          <a:p>
            <a:pPr lvl="0" defTabSz="914400" fontAlgn="base">
              <a:lnSpc>
                <a:spcPct val="100000"/>
              </a:lnSpc>
              <a:spcBef>
                <a:spcPts val="1200"/>
              </a:spcBef>
            </a:pPr>
            <a:r>
              <a:rPr lang="el-GR" altLang="de-DE" sz="2000" b="1" dirty="0">
                <a:solidFill>
                  <a:srgbClr val="333333"/>
                </a:solidFill>
              </a:rPr>
              <a:t>Τί μπορεί να βοηθήσει στην απάντηση</a:t>
            </a:r>
            <a:r>
              <a:rPr lang="de-DE" altLang="de-DE" sz="2000" b="1" dirty="0">
                <a:solidFill>
                  <a:srgbClr val="333333"/>
                </a:solidFill>
              </a:rPr>
              <a:t> </a:t>
            </a:r>
            <a:r>
              <a:rPr lang="el-GR" altLang="de-DE" sz="2000" b="1" dirty="0">
                <a:solidFill>
                  <a:srgbClr val="333333"/>
                </a:solidFill>
              </a:rPr>
              <a:t>αυτού του</a:t>
            </a:r>
            <a:r>
              <a:rPr lang="de-DE" altLang="de-DE" sz="2000" b="1" dirty="0">
                <a:solidFill>
                  <a:srgbClr val="333333"/>
                </a:solidFill>
              </a:rPr>
              <a:t> ερ</a:t>
            </a:r>
            <a:r>
              <a:rPr lang="el-GR" altLang="de-DE" sz="2000" b="1" dirty="0">
                <a:solidFill>
                  <a:srgbClr val="333333"/>
                </a:solidFill>
              </a:rPr>
              <a:t>ωτήματος</a:t>
            </a:r>
            <a:r>
              <a:rPr lang="de-DE" altLang="de-DE" sz="20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l-GR" altLang="de-DE" sz="2000" dirty="0">
                <a:solidFill>
                  <a:srgbClr val="004992"/>
                </a:solidFill>
              </a:rPr>
              <a:t>Η</a:t>
            </a:r>
            <a:r>
              <a:rPr lang="de-DE" altLang="de-DE" sz="2000" dirty="0">
                <a:solidFill>
                  <a:srgbClr val="004992"/>
                </a:solidFill>
              </a:rPr>
              <a:t> γνώσ</a:t>
            </a:r>
            <a:r>
              <a:rPr lang="el-GR" altLang="de-DE" sz="2000" dirty="0">
                <a:solidFill>
                  <a:srgbClr val="004992"/>
                </a:solidFill>
              </a:rPr>
              <a:t>η</a:t>
            </a:r>
            <a:r>
              <a:rPr lang="de-DE" altLang="de-DE" sz="2000" dirty="0">
                <a:solidFill>
                  <a:srgbClr val="004992"/>
                </a:solidFill>
              </a:rPr>
              <a:t> σχετικά με το </a:t>
            </a:r>
            <a:r>
              <a:rPr lang="el-GR" altLang="de-DE" sz="2000" dirty="0">
                <a:solidFill>
                  <a:srgbClr val="004992"/>
                </a:solidFill>
              </a:rPr>
              <a:t>άτομο</a:t>
            </a:r>
            <a:r>
              <a:rPr lang="de-DE" altLang="de-DE" sz="2000" b="1" dirty="0">
                <a:solidFill>
                  <a:srgbClr val="004992"/>
                </a:solidFill>
              </a:rPr>
              <a:t> </a:t>
            </a:r>
            <a:r>
              <a:rPr lang="de-DE" altLang="de-DE" sz="2000" dirty="0">
                <a:solidFill>
                  <a:srgbClr val="333333"/>
                </a:solidFill>
                <a:latin typeface="Times New Roman"/>
                <a:sym typeface="Wingdings" panose="05000000000000000000" pitchFamily="2" charset="2"/>
              </a:rPr>
              <a:t>→</a:t>
            </a:r>
            <a:r>
              <a:rPr lang="de-DE" altLang="de-DE" sz="2000" dirty="0">
                <a:solidFill>
                  <a:srgbClr val="333333"/>
                </a:solidFill>
              </a:rPr>
              <a:t> Μήπως το </a:t>
            </a:r>
            <a:r>
              <a:rPr lang="el-GR" altLang="de-DE" sz="2000" dirty="0">
                <a:solidFill>
                  <a:srgbClr val="333333"/>
                </a:solidFill>
              </a:rPr>
              <a:t>συγκεκριμένο άτομο</a:t>
            </a:r>
            <a:r>
              <a:rPr lang="de-DE" altLang="de-DE" sz="2000" dirty="0">
                <a:solidFill>
                  <a:srgbClr val="333333"/>
                </a:solidFill>
              </a:rPr>
              <a:t> </a:t>
            </a:r>
            <a:r>
              <a:rPr lang="el-GR" altLang="de-DE" sz="2000" dirty="0">
                <a:solidFill>
                  <a:srgbClr val="333333"/>
                </a:solidFill>
              </a:rPr>
              <a:t>υποφέρει</a:t>
            </a:r>
            <a:r>
              <a:rPr lang="de-DE" altLang="de-DE" sz="2000" dirty="0">
                <a:solidFill>
                  <a:srgbClr val="333333"/>
                </a:solidFill>
              </a:rPr>
              <a:t> από ημικρανίες;</a:t>
            </a:r>
            <a:endParaRPr lang="el-GR"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en-US" altLang="de-DE" sz="2000" dirty="0" err="1">
                <a:solidFill>
                  <a:srgbClr val="004992"/>
                </a:solidFill>
              </a:rPr>
              <a:t>Περι</a:t>
            </a:r>
            <a:r>
              <a:rPr lang="en-US" altLang="de-DE" sz="2000" dirty="0">
                <a:solidFill>
                  <a:srgbClr val="004992"/>
                </a:solidFill>
              </a:rPr>
              <a:t>βάλλον / κατάσταση</a:t>
            </a:r>
            <a:r>
              <a:rPr lang="de-DE" altLang="de-DE" sz="2000" b="1" dirty="0">
                <a:solidFill>
                  <a:srgbClr val="004992"/>
                </a:solidFill>
              </a:rPr>
              <a:t> </a:t>
            </a:r>
            <a:r>
              <a:rPr lang="de-DE" altLang="de-DE" sz="2000" dirty="0">
                <a:solidFill>
                  <a:srgbClr val="333333"/>
                </a:solidFill>
                <a:latin typeface="Times New Roman"/>
                <a:sym typeface="Wingdings" panose="05000000000000000000" pitchFamily="2" charset="2"/>
              </a:rPr>
              <a:t>→</a:t>
            </a:r>
            <a:r>
              <a:rPr lang="de-DE" altLang="de-DE" sz="2000" dirty="0">
                <a:solidFill>
                  <a:srgbClr val="333333"/>
                </a:solidFill>
              </a:rPr>
              <a:t> Μήπως το </a:t>
            </a:r>
            <a:r>
              <a:rPr lang="el-GR" altLang="de-DE" sz="2000" dirty="0">
                <a:solidFill>
                  <a:srgbClr val="333333"/>
                </a:solidFill>
              </a:rPr>
              <a:t>συγκεκριμένο </a:t>
            </a:r>
            <a:r>
              <a:rPr lang="de-DE" altLang="de-DE" sz="2000" dirty="0">
                <a:solidFill>
                  <a:srgbClr val="333333"/>
                </a:solidFill>
              </a:rPr>
              <a:t>άτομο </a:t>
            </a:r>
            <a:r>
              <a:rPr lang="el-GR" altLang="de-DE" sz="2000" dirty="0">
                <a:solidFill>
                  <a:srgbClr val="333333"/>
                </a:solidFill>
              </a:rPr>
              <a:t>ξενύχτισε χθές το βράδυ κάνοντας πάρτυ</a:t>
            </a:r>
            <a:r>
              <a:rPr lang="de-DE" altLang="de-DE" sz="2000" dirty="0">
                <a:solidFill>
                  <a:srgbClr val="333333"/>
                </a:solidFill>
              </a:rPr>
              <a:t>;</a:t>
            </a:r>
            <a:endParaRPr lang="el-GR"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en-US" altLang="de-DE" sz="2000" dirty="0" err="1">
                <a:solidFill>
                  <a:srgbClr val="004992"/>
                </a:solidFill>
              </a:rPr>
              <a:t>Αυτο</a:t>
            </a:r>
            <a:r>
              <a:rPr lang="en-US" altLang="de-DE" sz="2000" dirty="0">
                <a:solidFill>
                  <a:srgbClr val="004992"/>
                </a:solidFill>
              </a:rPr>
              <a:t>-παρα</a:t>
            </a:r>
            <a:r>
              <a:rPr lang="en-US" altLang="de-DE" sz="2000" dirty="0" err="1">
                <a:solidFill>
                  <a:srgbClr val="004992"/>
                </a:solidFill>
              </a:rPr>
              <a:t>τήρηση</a:t>
            </a:r>
            <a:r>
              <a:rPr lang="en-US" altLang="de-DE" sz="2000" dirty="0">
                <a:solidFill>
                  <a:srgbClr val="004992"/>
                </a:solidFill>
              </a:rPr>
              <a:t> </a:t>
            </a:r>
            <a:r>
              <a:rPr lang="en-US" altLang="de-DE" sz="2000" dirty="0">
                <a:solidFill>
                  <a:srgbClr val="333333"/>
                </a:solidFill>
                <a:latin typeface="Times New Roman"/>
                <a:sym typeface="Wingdings" panose="05000000000000000000" pitchFamily="2" charset="2"/>
              </a:rPr>
              <a:t>→</a:t>
            </a:r>
            <a:r>
              <a:rPr lang="en-US" altLang="de-DE" sz="2000" dirty="0">
                <a:solidFill>
                  <a:srgbClr val="333333"/>
                </a:solidFill>
              </a:rPr>
              <a:t> </a:t>
            </a:r>
            <a:r>
              <a:rPr lang="en-US" altLang="de-DE" sz="2000" dirty="0" err="1">
                <a:solidFill>
                  <a:srgbClr val="333333"/>
                </a:solidFill>
              </a:rPr>
              <a:t>Σε</a:t>
            </a:r>
            <a:r>
              <a:rPr lang="en-US" altLang="de-DE" sz="2000" dirty="0">
                <a:solidFill>
                  <a:srgbClr val="333333"/>
                </a:solidFill>
              </a:rPr>
              <a:t> πο</a:t>
            </a:r>
            <a:r>
              <a:rPr lang="el-GR" altLang="de-DE" sz="2000" dirty="0">
                <a:solidFill>
                  <a:srgbClr val="333333"/>
                </a:solidFill>
              </a:rPr>
              <a:t>ιές</a:t>
            </a:r>
            <a:r>
              <a:rPr lang="en-US" altLang="de-DE" sz="2000" dirty="0">
                <a:solidFill>
                  <a:srgbClr val="333333"/>
                </a:solidFill>
              </a:rPr>
              <a:t> π</a:t>
            </a:r>
            <a:r>
              <a:rPr lang="en-US" altLang="de-DE" sz="2000" dirty="0" err="1">
                <a:solidFill>
                  <a:srgbClr val="333333"/>
                </a:solidFill>
              </a:rPr>
              <a:t>ερι</a:t>
            </a:r>
            <a:r>
              <a:rPr lang="en-US" altLang="de-DE" sz="2000" dirty="0">
                <a:solidFill>
                  <a:srgbClr val="333333"/>
                </a:solidFill>
              </a:rPr>
              <a:t>πτώσεις μπορ</a:t>
            </a:r>
            <a:r>
              <a:rPr lang="el-GR" altLang="de-DE" sz="2000" dirty="0">
                <a:solidFill>
                  <a:srgbClr val="333333"/>
                </a:solidFill>
              </a:rPr>
              <a:t>εί να αγγίξω τον κρόταφό </a:t>
            </a:r>
            <a:r>
              <a:rPr lang="de-DE" altLang="de-DE" sz="2000" dirty="0">
                <a:solidFill>
                  <a:srgbClr val="333333"/>
                </a:solidFill>
              </a:rPr>
              <a:t>μου;</a:t>
            </a:r>
            <a:r>
              <a:rPr lang="en-US" altLang="de-DE" sz="2000" dirty="0">
                <a:solidFill>
                  <a:srgbClr val="333333"/>
                </a:solidFill>
              </a:rPr>
              <a:t> (</a:t>
            </a:r>
            <a:r>
              <a:rPr lang="en-US" altLang="de-DE" sz="2000" dirty="0" err="1">
                <a:solidFill>
                  <a:srgbClr val="333333"/>
                </a:solidFill>
              </a:rPr>
              <a:t>Προσοχή</a:t>
            </a:r>
            <a:r>
              <a:rPr lang="en-US" altLang="de-DE" sz="2000" dirty="0">
                <a:solidFill>
                  <a:srgbClr val="333333"/>
                </a:solidFill>
              </a:rPr>
              <a:t>! </a:t>
            </a:r>
            <a:r>
              <a:rPr lang="en-US" altLang="de-DE" sz="2000" dirty="0" err="1">
                <a:solidFill>
                  <a:srgbClr val="333333"/>
                </a:solidFill>
              </a:rPr>
              <a:t>Μη</a:t>
            </a:r>
            <a:r>
              <a:rPr lang="el-GR" altLang="de-DE" sz="2000" dirty="0">
                <a:solidFill>
                  <a:srgbClr val="333333"/>
                </a:solidFill>
              </a:rPr>
              <a:t> βγάζετε κατευθείαν Συμπέράσματα για τους άλλους βάσει του εαυτού σας</a:t>
            </a:r>
            <a:r>
              <a:rPr lang="de-DE" altLang="de-DE" sz="2000" dirty="0">
                <a:solidFill>
                  <a:srgbClr val="333333"/>
                </a:solidFill>
              </a:rPr>
              <a:t>!</a:t>
            </a:r>
            <a:r>
              <a:rPr lang="en-US" altLang="de-DE" sz="2000" dirty="0">
                <a:solidFill>
                  <a:srgbClr val="333333"/>
                </a:solidFill>
              </a:rPr>
              <a:t>)</a:t>
            </a:r>
            <a:endParaRPr lang="el-GR" altLang="de-DE" sz="20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8</a:t>
            </a:fld>
            <a:endParaRPr lang="de-DE" altLang="de-DE">
              <a:latin typeface="+mn-lt"/>
              <a:ea typeface="+mn-ea"/>
            </a:endParaRPr>
          </a:p>
        </p:txBody>
      </p:sp>
    </p:spTree>
    <p:extLst>
      <p:ext uri="{BB962C8B-B14F-4D97-AF65-F5344CB8AC3E}">
        <p14:creationId xmlns:p14="http://schemas.microsoft.com/office/powerpoint/2010/main" val="39901032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Πώς μπορώ να δείξω ενσυναίσθηση για ένα άλλο άτομο ...;</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dirty="0">
                <a:solidFill>
                  <a:srgbClr val="333333"/>
                </a:solidFill>
              </a:rPr>
              <a:t>Πα</a:t>
            </a:r>
            <a:r>
              <a:rPr lang="de-DE" altLang="de-DE" sz="2000" dirty="0" err="1">
                <a:solidFill>
                  <a:srgbClr val="333333"/>
                </a:solidFill>
              </a:rPr>
              <a:t>ράδειγμ</a:t>
            </a:r>
            <a:r>
              <a:rPr lang="de-DE" altLang="de-DE" sz="2000" dirty="0">
                <a:solidFill>
                  <a:srgbClr val="333333"/>
                </a:solidFill>
              </a:rPr>
              <a:t>α: Ένα άτομο αγγίζει</a:t>
            </a:r>
            <a:r>
              <a:rPr lang="el-GR" altLang="de-DE" sz="2000" dirty="0">
                <a:solidFill>
                  <a:srgbClr val="333333"/>
                </a:solidFill>
              </a:rPr>
              <a:t> τον κρόταφό του/της</a:t>
            </a:r>
            <a:r>
              <a:rPr lang="de-DE" altLang="de-DE" sz="2000" dirty="0">
                <a:solidFill>
                  <a:srgbClr val="333333"/>
                </a:solidFill>
              </a:rPr>
              <a:t>.</a:t>
            </a:r>
          </a:p>
          <a:p>
            <a:pPr lvl="0" defTabSz="914400" fontAlgn="base">
              <a:lnSpc>
                <a:spcPct val="100000"/>
              </a:lnSpc>
              <a:spcBef>
                <a:spcPts val="1200"/>
              </a:spcBef>
            </a:pPr>
            <a:r>
              <a:rPr lang="de-DE" altLang="de-DE" sz="2000" i="1" dirty="0">
                <a:solidFill>
                  <a:srgbClr val="004992"/>
                </a:solidFill>
              </a:rPr>
              <a:t>Γιατί; </a:t>
            </a:r>
            <a:r>
              <a:rPr lang="de-DE" altLang="de-DE" sz="2000" dirty="0">
                <a:solidFill>
                  <a:srgbClr val="333333"/>
                </a:solidFill>
              </a:rPr>
              <a:t>Αδιαφορία, συγκέντρωση, κόπωση, </a:t>
            </a:r>
            <a:r>
              <a:rPr lang="el-GR" altLang="de-DE" sz="2000" dirty="0">
                <a:solidFill>
                  <a:srgbClr val="333333"/>
                </a:solidFill>
              </a:rPr>
              <a:t>πονοκέφαλος</a:t>
            </a:r>
            <a:r>
              <a:rPr lang="de-DE" altLang="de-DE" sz="2000" dirty="0">
                <a:solidFill>
                  <a:srgbClr val="333333"/>
                </a:solidFill>
              </a:rPr>
              <a:t>;</a:t>
            </a:r>
          </a:p>
          <a:p>
            <a:pPr lvl="0" defTabSz="914400" fontAlgn="base">
              <a:lnSpc>
                <a:spcPct val="100000"/>
              </a:lnSpc>
              <a:spcBef>
                <a:spcPts val="1200"/>
              </a:spcBef>
            </a:pPr>
            <a:r>
              <a:rPr lang="el-GR" altLang="de-DE" sz="2000" b="1" dirty="0">
                <a:solidFill>
                  <a:srgbClr val="333333"/>
                </a:solidFill>
              </a:rPr>
              <a:t>Τί μπορεί να βοηθήσει στην απάντηση</a:t>
            </a:r>
            <a:r>
              <a:rPr lang="de-DE" altLang="de-DE" sz="2000" b="1" dirty="0">
                <a:solidFill>
                  <a:srgbClr val="333333"/>
                </a:solidFill>
              </a:rPr>
              <a:t> </a:t>
            </a:r>
            <a:r>
              <a:rPr lang="el-GR" altLang="de-DE" sz="2000" b="1" dirty="0">
                <a:solidFill>
                  <a:srgbClr val="333333"/>
                </a:solidFill>
              </a:rPr>
              <a:t>αυτού του</a:t>
            </a:r>
            <a:r>
              <a:rPr lang="de-DE" altLang="de-DE" sz="2000" b="1" dirty="0">
                <a:solidFill>
                  <a:srgbClr val="333333"/>
                </a:solidFill>
              </a:rPr>
              <a:t> ερ</a:t>
            </a:r>
            <a:r>
              <a:rPr lang="el-GR" altLang="de-DE" sz="2000" b="1" dirty="0">
                <a:solidFill>
                  <a:srgbClr val="333333"/>
                </a:solidFill>
              </a:rPr>
              <a:t>ωτήματος</a:t>
            </a:r>
            <a:r>
              <a:rPr lang="de-DE" altLang="de-DE" sz="20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l-GR" altLang="de-DE" sz="2000" dirty="0">
                <a:solidFill>
                  <a:srgbClr val="004992"/>
                </a:solidFill>
              </a:rPr>
              <a:t>Η</a:t>
            </a:r>
            <a:r>
              <a:rPr lang="de-DE" altLang="de-DE" sz="2000" dirty="0">
                <a:solidFill>
                  <a:srgbClr val="004992"/>
                </a:solidFill>
              </a:rPr>
              <a:t> γνώσ</a:t>
            </a:r>
            <a:r>
              <a:rPr lang="el-GR" altLang="de-DE" sz="2000" dirty="0">
                <a:solidFill>
                  <a:srgbClr val="004992"/>
                </a:solidFill>
              </a:rPr>
              <a:t>η</a:t>
            </a:r>
            <a:r>
              <a:rPr lang="de-DE" altLang="de-DE" sz="2000" dirty="0">
                <a:solidFill>
                  <a:srgbClr val="004992"/>
                </a:solidFill>
              </a:rPr>
              <a:t> σχετικά με το </a:t>
            </a:r>
            <a:r>
              <a:rPr lang="el-GR" altLang="de-DE" sz="2000" dirty="0">
                <a:solidFill>
                  <a:srgbClr val="004992"/>
                </a:solidFill>
              </a:rPr>
              <a:t>άτομο</a:t>
            </a:r>
            <a:r>
              <a:rPr lang="de-DE" altLang="de-DE" sz="2000" b="1" dirty="0">
                <a:solidFill>
                  <a:srgbClr val="004992"/>
                </a:solidFill>
              </a:rPr>
              <a:t> </a:t>
            </a:r>
            <a:r>
              <a:rPr lang="de-DE" altLang="de-DE" sz="2000" dirty="0">
                <a:solidFill>
                  <a:srgbClr val="333333"/>
                </a:solidFill>
                <a:latin typeface="Times New Roman"/>
                <a:sym typeface="Wingdings" panose="05000000000000000000" pitchFamily="2" charset="2"/>
              </a:rPr>
              <a:t>→</a:t>
            </a:r>
            <a:r>
              <a:rPr lang="de-DE" altLang="de-DE" sz="2000" dirty="0">
                <a:solidFill>
                  <a:srgbClr val="333333"/>
                </a:solidFill>
              </a:rPr>
              <a:t> Μήπως το </a:t>
            </a:r>
            <a:r>
              <a:rPr lang="el-GR" altLang="de-DE" sz="2000" dirty="0">
                <a:solidFill>
                  <a:srgbClr val="333333"/>
                </a:solidFill>
              </a:rPr>
              <a:t>συγκεκριμένο άτομο</a:t>
            </a:r>
            <a:r>
              <a:rPr lang="de-DE" altLang="de-DE" sz="2000" dirty="0">
                <a:solidFill>
                  <a:srgbClr val="333333"/>
                </a:solidFill>
              </a:rPr>
              <a:t> </a:t>
            </a:r>
            <a:r>
              <a:rPr lang="el-GR" altLang="de-DE" sz="2000" dirty="0">
                <a:solidFill>
                  <a:srgbClr val="333333"/>
                </a:solidFill>
              </a:rPr>
              <a:t>υποφέρει</a:t>
            </a:r>
            <a:r>
              <a:rPr lang="de-DE" altLang="de-DE" sz="2000" dirty="0">
                <a:solidFill>
                  <a:srgbClr val="333333"/>
                </a:solidFill>
              </a:rPr>
              <a:t> από ημικρανίες;</a:t>
            </a:r>
            <a:endParaRPr lang="el-GR"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en-US" altLang="de-DE" sz="2000" dirty="0" err="1">
                <a:solidFill>
                  <a:srgbClr val="004992"/>
                </a:solidFill>
              </a:rPr>
              <a:t>Περι</a:t>
            </a:r>
            <a:r>
              <a:rPr lang="en-US" altLang="de-DE" sz="2000" dirty="0">
                <a:solidFill>
                  <a:srgbClr val="004992"/>
                </a:solidFill>
              </a:rPr>
              <a:t>βάλλον / κατάσταση</a:t>
            </a:r>
            <a:r>
              <a:rPr lang="de-DE" altLang="de-DE" sz="2000" b="1" dirty="0">
                <a:solidFill>
                  <a:srgbClr val="004992"/>
                </a:solidFill>
              </a:rPr>
              <a:t> </a:t>
            </a:r>
            <a:r>
              <a:rPr lang="de-DE" altLang="de-DE" sz="2000" dirty="0">
                <a:solidFill>
                  <a:srgbClr val="333333"/>
                </a:solidFill>
                <a:latin typeface="Times New Roman"/>
                <a:sym typeface="Wingdings" panose="05000000000000000000" pitchFamily="2" charset="2"/>
              </a:rPr>
              <a:t>→</a:t>
            </a:r>
            <a:r>
              <a:rPr lang="de-DE" altLang="de-DE" sz="2000" dirty="0">
                <a:solidFill>
                  <a:srgbClr val="333333"/>
                </a:solidFill>
              </a:rPr>
              <a:t> Μήπως το </a:t>
            </a:r>
            <a:r>
              <a:rPr lang="el-GR" altLang="de-DE" sz="2000" dirty="0">
                <a:solidFill>
                  <a:srgbClr val="333333"/>
                </a:solidFill>
              </a:rPr>
              <a:t>συγκεκριμένο </a:t>
            </a:r>
            <a:r>
              <a:rPr lang="de-DE" altLang="de-DE" sz="2000" dirty="0">
                <a:solidFill>
                  <a:srgbClr val="333333"/>
                </a:solidFill>
              </a:rPr>
              <a:t>άτομο </a:t>
            </a:r>
            <a:r>
              <a:rPr lang="el-GR" altLang="de-DE" sz="2000" dirty="0">
                <a:solidFill>
                  <a:srgbClr val="333333"/>
                </a:solidFill>
              </a:rPr>
              <a:t>ξενύχτισε χθές το βράδυ κάνοντας πάρτυ</a:t>
            </a:r>
            <a:r>
              <a:rPr lang="de-DE" altLang="de-DE" sz="2000" dirty="0">
                <a:solidFill>
                  <a:srgbClr val="333333"/>
                </a:solidFill>
              </a:rPr>
              <a:t>;</a:t>
            </a:r>
            <a:endParaRPr lang="el-GR"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en-US" altLang="de-DE" sz="2000" dirty="0" err="1">
                <a:solidFill>
                  <a:srgbClr val="004992"/>
                </a:solidFill>
              </a:rPr>
              <a:t>Αυτο</a:t>
            </a:r>
            <a:r>
              <a:rPr lang="en-US" altLang="de-DE" sz="2000" dirty="0">
                <a:solidFill>
                  <a:srgbClr val="004992"/>
                </a:solidFill>
              </a:rPr>
              <a:t>-παρα</a:t>
            </a:r>
            <a:r>
              <a:rPr lang="en-US" altLang="de-DE" sz="2000" dirty="0" err="1">
                <a:solidFill>
                  <a:srgbClr val="004992"/>
                </a:solidFill>
              </a:rPr>
              <a:t>τήρηση</a:t>
            </a:r>
            <a:r>
              <a:rPr lang="en-US" altLang="de-DE" sz="2000" dirty="0">
                <a:solidFill>
                  <a:srgbClr val="004992"/>
                </a:solidFill>
              </a:rPr>
              <a:t> </a:t>
            </a:r>
            <a:r>
              <a:rPr lang="en-US" altLang="de-DE" sz="2000" dirty="0">
                <a:solidFill>
                  <a:srgbClr val="333333"/>
                </a:solidFill>
                <a:latin typeface="Times New Roman"/>
                <a:sym typeface="Wingdings" panose="05000000000000000000" pitchFamily="2" charset="2"/>
              </a:rPr>
              <a:t>→</a:t>
            </a:r>
            <a:r>
              <a:rPr lang="en-US" altLang="de-DE" sz="2000" dirty="0">
                <a:solidFill>
                  <a:srgbClr val="333333"/>
                </a:solidFill>
              </a:rPr>
              <a:t> </a:t>
            </a:r>
            <a:r>
              <a:rPr lang="en-US" altLang="de-DE" sz="2000" dirty="0" err="1">
                <a:solidFill>
                  <a:srgbClr val="333333"/>
                </a:solidFill>
              </a:rPr>
              <a:t>Σε</a:t>
            </a:r>
            <a:r>
              <a:rPr lang="en-US" altLang="de-DE" sz="2000" dirty="0">
                <a:solidFill>
                  <a:srgbClr val="333333"/>
                </a:solidFill>
              </a:rPr>
              <a:t> πο</a:t>
            </a:r>
            <a:r>
              <a:rPr lang="el-GR" altLang="de-DE" sz="2000" dirty="0">
                <a:solidFill>
                  <a:srgbClr val="333333"/>
                </a:solidFill>
              </a:rPr>
              <a:t>ιές</a:t>
            </a:r>
            <a:r>
              <a:rPr lang="en-US" altLang="de-DE" sz="2000" dirty="0">
                <a:solidFill>
                  <a:srgbClr val="333333"/>
                </a:solidFill>
              </a:rPr>
              <a:t> π</a:t>
            </a:r>
            <a:r>
              <a:rPr lang="en-US" altLang="de-DE" sz="2000" dirty="0" err="1">
                <a:solidFill>
                  <a:srgbClr val="333333"/>
                </a:solidFill>
              </a:rPr>
              <a:t>ερι</a:t>
            </a:r>
            <a:r>
              <a:rPr lang="en-US" altLang="de-DE" sz="2000" dirty="0">
                <a:solidFill>
                  <a:srgbClr val="333333"/>
                </a:solidFill>
              </a:rPr>
              <a:t>πτώσεις μπορ</a:t>
            </a:r>
            <a:r>
              <a:rPr lang="el-GR" altLang="de-DE" sz="2000" dirty="0">
                <a:solidFill>
                  <a:srgbClr val="333333"/>
                </a:solidFill>
              </a:rPr>
              <a:t>εί να αγγίξω τον κρόταφό </a:t>
            </a:r>
            <a:r>
              <a:rPr lang="de-DE" altLang="de-DE" sz="2000" dirty="0">
                <a:solidFill>
                  <a:srgbClr val="333333"/>
                </a:solidFill>
              </a:rPr>
              <a:t>μου;</a:t>
            </a:r>
            <a:r>
              <a:rPr lang="en-US" altLang="de-DE" sz="2000" dirty="0">
                <a:solidFill>
                  <a:srgbClr val="333333"/>
                </a:solidFill>
              </a:rPr>
              <a:t> (</a:t>
            </a:r>
            <a:r>
              <a:rPr lang="en-US" altLang="de-DE" sz="2000" dirty="0" err="1">
                <a:solidFill>
                  <a:srgbClr val="333333"/>
                </a:solidFill>
              </a:rPr>
              <a:t>Προσοχή</a:t>
            </a:r>
            <a:r>
              <a:rPr lang="en-US" altLang="de-DE" sz="2000" dirty="0">
                <a:solidFill>
                  <a:srgbClr val="333333"/>
                </a:solidFill>
              </a:rPr>
              <a:t>! </a:t>
            </a:r>
            <a:r>
              <a:rPr lang="en-US" altLang="de-DE" sz="2000" dirty="0" err="1">
                <a:solidFill>
                  <a:srgbClr val="333333"/>
                </a:solidFill>
              </a:rPr>
              <a:t>Μη</a:t>
            </a:r>
            <a:r>
              <a:rPr lang="el-GR" altLang="de-DE" sz="2000" dirty="0">
                <a:solidFill>
                  <a:srgbClr val="333333"/>
                </a:solidFill>
              </a:rPr>
              <a:t> βγάζετε κατευθείαν Συμπέράσματα για τους άλλους βάσει του εαυτού σας</a:t>
            </a:r>
            <a:r>
              <a:rPr lang="de-DE" altLang="de-DE" sz="2000" dirty="0">
                <a:solidFill>
                  <a:srgbClr val="333333"/>
                </a:solidFill>
              </a:rPr>
              <a:t>!</a:t>
            </a:r>
            <a:r>
              <a:rPr lang="en-US" altLang="de-DE" sz="2000" dirty="0">
                <a:solidFill>
                  <a:srgbClr val="333333"/>
                </a:solidFill>
              </a:rPr>
              <a:t>)</a:t>
            </a:r>
            <a:endParaRPr lang="el-GR"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en-US" altLang="de-DE" sz="2000" dirty="0" err="1">
                <a:solidFill>
                  <a:srgbClr val="004992"/>
                </a:solidFill>
              </a:rPr>
              <a:t>Έκφρ</a:t>
            </a:r>
            <a:r>
              <a:rPr lang="en-US" altLang="de-DE" sz="2000" dirty="0">
                <a:solidFill>
                  <a:srgbClr val="004992"/>
                </a:solidFill>
              </a:rPr>
              <a:t>αση του προσώπου: </a:t>
            </a:r>
            <a:r>
              <a:rPr lang="en-US" altLang="de-DE" sz="2000" dirty="0">
                <a:solidFill>
                  <a:srgbClr val="333333"/>
                </a:solidFill>
                <a:latin typeface="Times New Roman"/>
                <a:sym typeface="Wingdings" panose="05000000000000000000" pitchFamily="2" charset="2"/>
              </a:rPr>
              <a:t>→</a:t>
            </a:r>
            <a:r>
              <a:rPr lang="en-US" altLang="de-DE" sz="2000" dirty="0">
                <a:solidFill>
                  <a:srgbClr val="333333"/>
                </a:solidFill>
              </a:rPr>
              <a:t> Μήπως </a:t>
            </a:r>
            <a:r>
              <a:rPr lang="el-GR" altLang="de-DE" sz="2000" dirty="0">
                <a:solidFill>
                  <a:srgbClr val="333333"/>
                </a:solidFill>
              </a:rPr>
              <a:t>το συγκεκριμένο άτομο φαίνεται</a:t>
            </a:r>
            <a:r>
              <a:rPr lang="en-US" altLang="de-DE" sz="2000" dirty="0">
                <a:solidFill>
                  <a:srgbClr val="333333"/>
                </a:solidFill>
              </a:rPr>
              <a:t> </a:t>
            </a:r>
            <a:r>
              <a:rPr lang="de-DE" altLang="de-DE" sz="2000" dirty="0">
                <a:solidFill>
                  <a:srgbClr val="333333"/>
                </a:solidFill>
              </a:rPr>
              <a:t>κουρασμένο, σ</a:t>
            </a:r>
            <a:r>
              <a:rPr lang="el-GR" altLang="de-DE" sz="2000" dirty="0">
                <a:solidFill>
                  <a:srgbClr val="333333"/>
                </a:solidFill>
              </a:rPr>
              <a:t>κεπτικό</a:t>
            </a:r>
            <a:r>
              <a:rPr lang="de-DE" altLang="de-DE" sz="2000" dirty="0">
                <a:solidFill>
                  <a:srgbClr val="333333"/>
                </a:solidFill>
              </a:rPr>
              <a:t>, </a:t>
            </a:r>
            <a:r>
              <a:rPr lang="el-GR" altLang="de-DE" sz="2000" dirty="0">
                <a:solidFill>
                  <a:srgbClr val="333333"/>
                </a:solidFill>
              </a:rPr>
              <a:t>ή να πονάει</a:t>
            </a:r>
            <a:r>
              <a:rPr lang="de-DE" altLang="de-DE" sz="2000" dirty="0">
                <a:solidFill>
                  <a:srgbClr val="333333"/>
                </a:solidFill>
              </a:rPr>
              <a:t> </a:t>
            </a:r>
            <a:r>
              <a:rPr lang="en-US" altLang="de-DE" sz="2000" dirty="0">
                <a:solidFill>
                  <a:srgbClr val="333333"/>
                </a:solidFill>
              </a:rPr>
              <a:t>κ</a:t>
            </a:r>
            <a:r>
              <a:rPr lang="el-GR" altLang="de-DE" sz="2000" dirty="0">
                <a:solidFill>
                  <a:srgbClr val="333333"/>
                </a:solidFill>
              </a:rPr>
              <a:t>.</a:t>
            </a:r>
            <a:r>
              <a:rPr lang="en-US" altLang="de-DE" sz="2000" dirty="0">
                <a:solidFill>
                  <a:srgbClr val="333333"/>
                </a:solidFill>
              </a:rPr>
              <a:t>λ</a:t>
            </a:r>
            <a:r>
              <a:rPr lang="el-GR" altLang="de-DE" sz="2000" dirty="0">
                <a:solidFill>
                  <a:srgbClr val="333333"/>
                </a:solidFill>
              </a:rPr>
              <a:t>.</a:t>
            </a:r>
            <a:r>
              <a:rPr lang="en-US" altLang="de-DE" sz="2000" dirty="0">
                <a:solidFill>
                  <a:srgbClr val="333333"/>
                </a:solidFill>
              </a:rPr>
              <a:t>π</a:t>
            </a:r>
            <a:r>
              <a:rPr lang="el-GR" altLang="de-DE" sz="2000" dirty="0">
                <a:solidFill>
                  <a:srgbClr val="333333"/>
                </a:solidFill>
              </a:rPr>
              <a:t>.</a:t>
            </a:r>
            <a:r>
              <a:rPr lang="en-US" altLang="de-DE" sz="2000" dirty="0">
                <a:solidFill>
                  <a:srgbClr val="333333"/>
                </a:solidFill>
              </a:rPr>
              <a:t>;</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9</a:t>
            </a:fld>
            <a:endParaRPr lang="de-DE" altLang="de-DE">
              <a:latin typeface="+mn-lt"/>
              <a:ea typeface="+mn-ea"/>
            </a:endParaRPr>
          </a:p>
        </p:txBody>
      </p:sp>
    </p:spTree>
    <p:extLst>
      <p:ext uri="{BB962C8B-B14F-4D97-AF65-F5344CB8AC3E}">
        <p14:creationId xmlns:p14="http://schemas.microsoft.com/office/powerpoint/2010/main" val="28625648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Γιατί το κάνουμε αυτό;</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en-US" altLang="de-DE" sz="2400" dirty="0" err="1">
                <a:solidFill>
                  <a:srgbClr val="333333"/>
                </a:solidFill>
              </a:rPr>
              <a:t>Οι</a:t>
            </a:r>
            <a:r>
              <a:rPr lang="en-US" altLang="de-DE" sz="2400" dirty="0">
                <a:solidFill>
                  <a:srgbClr val="333333"/>
                </a:solidFill>
              </a:rPr>
              <a:t> </a:t>
            </a:r>
            <a:r>
              <a:rPr lang="en-US" altLang="de-DE" sz="2400" dirty="0" err="1">
                <a:solidFill>
                  <a:srgbClr val="333333"/>
                </a:solidFill>
              </a:rPr>
              <a:t>μελέτες</a:t>
            </a:r>
            <a:r>
              <a:rPr lang="en-US" altLang="de-DE" sz="2400" dirty="0">
                <a:solidFill>
                  <a:srgbClr val="333333"/>
                </a:solidFill>
              </a:rPr>
              <a:t> </a:t>
            </a:r>
            <a:r>
              <a:rPr lang="en-US" altLang="de-DE" sz="2400" dirty="0" err="1">
                <a:solidFill>
                  <a:srgbClr val="333333"/>
                </a:solidFill>
              </a:rPr>
              <a:t>δείχνουν</a:t>
            </a:r>
            <a:r>
              <a:rPr lang="en-US" altLang="de-DE" sz="2400" dirty="0">
                <a:solidFill>
                  <a:srgbClr val="333333"/>
                </a:solidFill>
              </a:rPr>
              <a:t> </a:t>
            </a:r>
            <a:r>
              <a:rPr lang="en-US" altLang="de-DE" sz="2400" dirty="0" err="1">
                <a:solidFill>
                  <a:srgbClr val="333333"/>
                </a:solidFill>
              </a:rPr>
              <a:t>ότι</a:t>
            </a:r>
            <a:r>
              <a:rPr lang="en-US" altLang="de-DE" sz="2400" dirty="0">
                <a:solidFill>
                  <a:srgbClr val="333333"/>
                </a:solidFill>
              </a:rPr>
              <a:t> π</a:t>
            </a:r>
            <a:r>
              <a:rPr lang="en-US" altLang="de-DE" sz="2400" dirty="0" err="1">
                <a:solidFill>
                  <a:srgbClr val="333333"/>
                </a:solidFill>
              </a:rPr>
              <a:t>ολλοί</a:t>
            </a:r>
            <a:r>
              <a:rPr lang="en-US" altLang="de-DE" sz="2400" dirty="0">
                <a:solidFill>
                  <a:srgbClr val="333333"/>
                </a:solidFill>
              </a:rPr>
              <a:t> (α</a:t>
            </a:r>
            <a:r>
              <a:rPr lang="en-US" altLang="de-DE" sz="2400" dirty="0" err="1">
                <a:solidFill>
                  <a:srgbClr val="333333"/>
                </a:solidFill>
              </a:rPr>
              <a:t>λλά</a:t>
            </a:r>
            <a:r>
              <a:rPr lang="en-US" altLang="de-DE" sz="2400" dirty="0">
                <a:solidFill>
                  <a:srgbClr val="333333"/>
                </a:solidFill>
              </a:rPr>
              <a:t> </a:t>
            </a:r>
            <a:r>
              <a:rPr lang="en-US" altLang="de-DE" sz="2400" dirty="0" err="1">
                <a:solidFill>
                  <a:srgbClr val="333333"/>
                </a:solidFill>
              </a:rPr>
              <a:t>όχι</a:t>
            </a:r>
            <a:r>
              <a:rPr lang="en-US" altLang="de-DE" sz="2400" dirty="0">
                <a:solidFill>
                  <a:srgbClr val="333333"/>
                </a:solidFill>
              </a:rPr>
              <a:t> </a:t>
            </a:r>
            <a:r>
              <a:rPr lang="en-US" altLang="de-DE" sz="2400" dirty="0" err="1">
                <a:solidFill>
                  <a:srgbClr val="333333"/>
                </a:solidFill>
              </a:rPr>
              <a:t>όλ</a:t>
            </a:r>
            <a:r>
              <a:rPr lang="el-GR" altLang="de-DE" sz="2400" dirty="0">
                <a:solidFill>
                  <a:srgbClr val="333333"/>
                </a:solidFill>
              </a:rPr>
              <a:t>οι</a:t>
            </a:r>
            <a:r>
              <a:rPr lang="en-US" altLang="de-DE" sz="2400" dirty="0">
                <a:solidFill>
                  <a:srgbClr val="333333"/>
                </a:solidFill>
              </a:rPr>
              <a:t>!) </a:t>
            </a:r>
            <a:r>
              <a:rPr lang="el-GR" altLang="de-DE" sz="2400" dirty="0">
                <a:solidFill>
                  <a:srgbClr val="333333"/>
                </a:solidFill>
              </a:rPr>
              <a:t>άνθρωποι</a:t>
            </a:r>
            <a:r>
              <a:rPr lang="en-US" altLang="de-DE" sz="2400" dirty="0">
                <a:solidFill>
                  <a:srgbClr val="333333"/>
                </a:solidFill>
              </a:rPr>
              <a:t> </a:t>
            </a:r>
            <a:r>
              <a:rPr lang="en-US" altLang="de-DE" sz="2400" dirty="0" err="1">
                <a:solidFill>
                  <a:srgbClr val="333333"/>
                </a:solidFill>
              </a:rPr>
              <a:t>με</a:t>
            </a:r>
            <a:r>
              <a:rPr lang="en-US" altLang="de-DE" sz="2400" dirty="0">
                <a:solidFill>
                  <a:srgbClr val="333333"/>
                </a:solidFill>
              </a:rPr>
              <a:t> </a:t>
            </a:r>
            <a:r>
              <a:rPr lang="en-US" altLang="de-DE" sz="2400" dirty="0" err="1">
                <a:solidFill>
                  <a:srgbClr val="333333"/>
                </a:solidFill>
              </a:rPr>
              <a:t>ψυχι</a:t>
            </a:r>
            <a:r>
              <a:rPr lang="en-US" altLang="de-DE" sz="2400" dirty="0">
                <a:solidFill>
                  <a:srgbClr val="333333"/>
                </a:solidFill>
              </a:rPr>
              <a:t>ατρικά προβλήματα (ειδικά ψύχωση) έχουν προβλήματα με τα </a:t>
            </a:r>
            <a:r>
              <a:rPr lang="el-GR" altLang="de-DE" sz="2400" dirty="0">
                <a:solidFill>
                  <a:srgbClr val="333333"/>
                </a:solidFill>
              </a:rPr>
              <a:t>ακόλουθα</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004992"/>
                </a:solidFill>
              </a:rPr>
              <a:t>Δυσκολίες</a:t>
            </a:r>
            <a:r>
              <a:rPr lang="en-US" altLang="de-DE" sz="2400" dirty="0">
                <a:solidFill>
                  <a:srgbClr val="004992"/>
                </a:solidFill>
              </a:rPr>
              <a:t> </a:t>
            </a:r>
            <a:r>
              <a:rPr lang="el-GR" altLang="de-DE" sz="2400" dirty="0">
                <a:solidFill>
                  <a:srgbClr val="004992"/>
                </a:solidFill>
              </a:rPr>
              <a:t>σ</a:t>
            </a:r>
            <a:r>
              <a:rPr lang="en-US" altLang="de-DE" sz="2400" dirty="0" err="1">
                <a:solidFill>
                  <a:srgbClr val="004992"/>
                </a:solidFill>
              </a:rPr>
              <a:t>τον</a:t>
            </a:r>
            <a:r>
              <a:rPr lang="en-US" altLang="de-DE" sz="2400" dirty="0">
                <a:solidFill>
                  <a:srgbClr val="004992"/>
                </a:solidFill>
              </a:rPr>
              <a:t> </a:t>
            </a:r>
            <a:r>
              <a:rPr lang="en-US" altLang="de-DE" sz="2400" dirty="0" err="1">
                <a:solidFill>
                  <a:srgbClr val="004992"/>
                </a:solidFill>
              </a:rPr>
              <a:t>εντο</a:t>
            </a:r>
            <a:r>
              <a:rPr lang="en-US" altLang="de-DE" sz="2400" dirty="0">
                <a:solidFill>
                  <a:srgbClr val="004992"/>
                </a:solidFill>
              </a:rPr>
              <a:t>πισμό και </a:t>
            </a:r>
            <a:r>
              <a:rPr lang="el-GR" altLang="de-DE" sz="2400" dirty="0">
                <a:solidFill>
                  <a:srgbClr val="004992"/>
                </a:solidFill>
              </a:rPr>
              <a:t>σ</a:t>
            </a:r>
            <a:r>
              <a:rPr lang="en-US" altLang="de-DE" sz="2400" dirty="0" err="1">
                <a:solidFill>
                  <a:srgbClr val="004992"/>
                </a:solidFill>
              </a:rPr>
              <a:t>την</a:t>
            </a:r>
            <a:r>
              <a:rPr lang="en-US" altLang="de-DE" sz="2400" dirty="0">
                <a:solidFill>
                  <a:srgbClr val="004992"/>
                </a:solidFill>
              </a:rPr>
              <a:t> α</a:t>
            </a:r>
            <a:r>
              <a:rPr lang="en-US" altLang="de-DE" sz="2400" dirty="0" err="1">
                <a:solidFill>
                  <a:srgbClr val="004992"/>
                </a:solidFill>
              </a:rPr>
              <a:t>ξιολόγηση</a:t>
            </a:r>
            <a:r>
              <a:rPr lang="en-US" altLang="de-DE" sz="2400" dirty="0">
                <a:solidFill>
                  <a:srgbClr val="004992"/>
                </a:solidFill>
              </a:rPr>
              <a:t> </a:t>
            </a:r>
            <a:r>
              <a:rPr lang="en-US" altLang="de-DE" sz="2400" dirty="0" err="1">
                <a:solidFill>
                  <a:srgbClr val="004992"/>
                </a:solidFill>
              </a:rPr>
              <a:t>των</a:t>
            </a:r>
            <a:r>
              <a:rPr lang="en-US" altLang="de-DE" sz="2400" dirty="0">
                <a:solidFill>
                  <a:srgbClr val="004992"/>
                </a:solidFill>
              </a:rPr>
              <a:t> </a:t>
            </a:r>
            <a:r>
              <a:rPr lang="en-US" altLang="de-DE" sz="2400" dirty="0" err="1">
                <a:solidFill>
                  <a:srgbClr val="004992"/>
                </a:solidFill>
              </a:rPr>
              <a:t>εκφράσεων</a:t>
            </a:r>
            <a:r>
              <a:rPr lang="en-US" altLang="de-DE" sz="2400" dirty="0">
                <a:solidFill>
                  <a:srgbClr val="004992"/>
                </a:solidFill>
              </a:rPr>
              <a:t> </a:t>
            </a:r>
            <a:r>
              <a:rPr lang="en-US" altLang="de-DE" sz="2400" dirty="0" err="1">
                <a:solidFill>
                  <a:srgbClr val="004992"/>
                </a:solidFill>
              </a:rPr>
              <a:t>του</a:t>
            </a:r>
            <a:r>
              <a:rPr lang="en-US" altLang="de-DE" sz="2400" dirty="0">
                <a:solidFill>
                  <a:srgbClr val="004992"/>
                </a:solidFill>
              </a:rPr>
              <a:t> π</a:t>
            </a:r>
            <a:r>
              <a:rPr lang="en-US" altLang="de-DE" sz="2400" dirty="0" err="1">
                <a:solidFill>
                  <a:srgbClr val="004992"/>
                </a:solidFill>
              </a:rPr>
              <a:t>ροσώ</a:t>
            </a:r>
            <a:r>
              <a:rPr lang="en-US" altLang="de-DE" sz="2400" dirty="0">
                <a:solidFill>
                  <a:srgbClr val="004992"/>
                </a:solidFill>
              </a:rPr>
              <a:t>που των άλλων (π.χ. </a:t>
            </a:r>
            <a:r>
              <a:rPr lang="el-GR" altLang="de-DE" sz="2400" dirty="0">
                <a:solidFill>
                  <a:srgbClr val="004992"/>
                </a:solidFill>
              </a:rPr>
              <a:t>λύπη</a:t>
            </a:r>
            <a:r>
              <a:rPr lang="en-US" altLang="de-DE" sz="2400" dirty="0">
                <a:solidFill>
                  <a:srgbClr val="004992"/>
                </a:solidFill>
              </a:rPr>
              <a:t>, </a:t>
            </a:r>
            <a:r>
              <a:rPr lang="el-GR" altLang="de-DE" sz="2400" dirty="0">
                <a:solidFill>
                  <a:srgbClr val="004992"/>
                </a:solidFill>
              </a:rPr>
              <a:t>χαρά</a:t>
            </a:r>
            <a:r>
              <a:rPr lang="en-US" altLang="de-DE" sz="2400" dirty="0">
                <a:solidFill>
                  <a:srgbClr val="004992"/>
                </a:solidFill>
              </a:rPr>
              <a:t>).</a:t>
            </a:r>
            <a:endParaRPr lang="el-GR" alt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3" name="Slide Number Placeholder 2"/>
          <p:cNvSpPr>
            <a:spLocks noGrp="1"/>
          </p:cNvSpPr>
          <p:nvPr>
            <p:ph type="sldNum" sz="quarter" idx="12"/>
          </p:nvPr>
        </p:nvSpPr>
        <p:spPr/>
        <p:txBody>
          <a:bodyPr/>
          <a:lstStyle/>
          <a:p>
            <a:fld id="{E7835EFA-5B0B-478B-A20E-1032E7262496}" type="slidenum">
              <a:rPr lang="de-DE" altLang="de-DE" smtClean="0">
                <a:latin typeface="+mn-lt"/>
                <a:ea typeface="+mn-ea"/>
              </a:rPr>
              <a:pPr/>
              <a:t>10</a:t>
            </a:fld>
            <a:endParaRPr lang="de-DE" altLang="de-DE">
              <a:latin typeface="+mn-lt"/>
              <a:ea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Γιατί το κάνουμε αυτό;</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en-US" altLang="de-DE" sz="2400" dirty="0" err="1">
                <a:solidFill>
                  <a:srgbClr val="333333"/>
                </a:solidFill>
              </a:rPr>
              <a:t>Οι</a:t>
            </a:r>
            <a:r>
              <a:rPr lang="en-US" altLang="de-DE" sz="2400" dirty="0">
                <a:solidFill>
                  <a:srgbClr val="333333"/>
                </a:solidFill>
              </a:rPr>
              <a:t> </a:t>
            </a:r>
            <a:r>
              <a:rPr lang="en-US" altLang="de-DE" sz="2400" dirty="0" err="1">
                <a:solidFill>
                  <a:srgbClr val="333333"/>
                </a:solidFill>
              </a:rPr>
              <a:t>μελέτες</a:t>
            </a:r>
            <a:r>
              <a:rPr lang="en-US" altLang="de-DE" sz="2400" dirty="0">
                <a:solidFill>
                  <a:srgbClr val="333333"/>
                </a:solidFill>
              </a:rPr>
              <a:t> </a:t>
            </a:r>
            <a:r>
              <a:rPr lang="en-US" altLang="de-DE" sz="2400" dirty="0" err="1">
                <a:solidFill>
                  <a:srgbClr val="333333"/>
                </a:solidFill>
              </a:rPr>
              <a:t>δείχνουν</a:t>
            </a:r>
            <a:r>
              <a:rPr lang="en-US" altLang="de-DE" sz="2400" dirty="0">
                <a:solidFill>
                  <a:srgbClr val="333333"/>
                </a:solidFill>
              </a:rPr>
              <a:t> </a:t>
            </a:r>
            <a:r>
              <a:rPr lang="en-US" altLang="de-DE" sz="2400" dirty="0" err="1">
                <a:solidFill>
                  <a:srgbClr val="333333"/>
                </a:solidFill>
              </a:rPr>
              <a:t>ότι</a:t>
            </a:r>
            <a:r>
              <a:rPr lang="en-US" altLang="de-DE" sz="2400" dirty="0">
                <a:solidFill>
                  <a:srgbClr val="333333"/>
                </a:solidFill>
              </a:rPr>
              <a:t> π</a:t>
            </a:r>
            <a:r>
              <a:rPr lang="en-US" altLang="de-DE" sz="2400" dirty="0" err="1">
                <a:solidFill>
                  <a:srgbClr val="333333"/>
                </a:solidFill>
              </a:rPr>
              <a:t>ολλοί</a:t>
            </a:r>
            <a:r>
              <a:rPr lang="en-US" altLang="de-DE" sz="2400" dirty="0">
                <a:solidFill>
                  <a:srgbClr val="333333"/>
                </a:solidFill>
              </a:rPr>
              <a:t> (α</a:t>
            </a:r>
            <a:r>
              <a:rPr lang="en-US" altLang="de-DE" sz="2400" dirty="0" err="1">
                <a:solidFill>
                  <a:srgbClr val="333333"/>
                </a:solidFill>
              </a:rPr>
              <a:t>λλά</a:t>
            </a:r>
            <a:r>
              <a:rPr lang="en-US" altLang="de-DE" sz="2400" dirty="0">
                <a:solidFill>
                  <a:srgbClr val="333333"/>
                </a:solidFill>
              </a:rPr>
              <a:t> </a:t>
            </a:r>
            <a:r>
              <a:rPr lang="en-US" altLang="de-DE" sz="2400" dirty="0" err="1">
                <a:solidFill>
                  <a:srgbClr val="333333"/>
                </a:solidFill>
              </a:rPr>
              <a:t>όχι</a:t>
            </a:r>
            <a:r>
              <a:rPr lang="en-US" altLang="de-DE" sz="2400" dirty="0">
                <a:solidFill>
                  <a:srgbClr val="333333"/>
                </a:solidFill>
              </a:rPr>
              <a:t> </a:t>
            </a:r>
            <a:r>
              <a:rPr lang="en-US" altLang="de-DE" sz="2400" dirty="0" err="1">
                <a:solidFill>
                  <a:srgbClr val="333333"/>
                </a:solidFill>
              </a:rPr>
              <a:t>όλ</a:t>
            </a:r>
            <a:r>
              <a:rPr lang="el-GR" altLang="de-DE" sz="2400" dirty="0">
                <a:solidFill>
                  <a:srgbClr val="333333"/>
                </a:solidFill>
              </a:rPr>
              <a:t>οι</a:t>
            </a:r>
            <a:r>
              <a:rPr lang="en-US" altLang="de-DE" sz="2400" dirty="0">
                <a:solidFill>
                  <a:srgbClr val="333333"/>
                </a:solidFill>
              </a:rPr>
              <a:t>!) </a:t>
            </a:r>
            <a:r>
              <a:rPr lang="el-GR" altLang="de-DE" sz="2400" dirty="0">
                <a:solidFill>
                  <a:srgbClr val="333333"/>
                </a:solidFill>
              </a:rPr>
              <a:t>άνθρωποι</a:t>
            </a:r>
            <a:r>
              <a:rPr lang="en-US" altLang="de-DE" sz="2400" dirty="0">
                <a:solidFill>
                  <a:srgbClr val="333333"/>
                </a:solidFill>
              </a:rPr>
              <a:t> </a:t>
            </a:r>
            <a:r>
              <a:rPr lang="en-US" altLang="de-DE" sz="2400" dirty="0" err="1">
                <a:solidFill>
                  <a:srgbClr val="333333"/>
                </a:solidFill>
              </a:rPr>
              <a:t>με</a:t>
            </a:r>
            <a:r>
              <a:rPr lang="en-US" altLang="de-DE" sz="2400" dirty="0">
                <a:solidFill>
                  <a:srgbClr val="333333"/>
                </a:solidFill>
              </a:rPr>
              <a:t> </a:t>
            </a:r>
            <a:r>
              <a:rPr lang="en-US" altLang="de-DE" sz="2400" dirty="0" err="1">
                <a:solidFill>
                  <a:srgbClr val="333333"/>
                </a:solidFill>
              </a:rPr>
              <a:t>ψυχι</a:t>
            </a:r>
            <a:r>
              <a:rPr lang="en-US" altLang="de-DE" sz="2400" dirty="0">
                <a:solidFill>
                  <a:srgbClr val="333333"/>
                </a:solidFill>
              </a:rPr>
              <a:t>ατρικά προβλήματα (ειδικά ψύχωση) έχουν προβλήματα με τα </a:t>
            </a:r>
            <a:r>
              <a:rPr lang="el-GR" altLang="de-DE" sz="2400" dirty="0">
                <a:solidFill>
                  <a:srgbClr val="333333"/>
                </a:solidFill>
              </a:rPr>
              <a:t>ακόλουθα</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004992"/>
                </a:solidFill>
              </a:rPr>
              <a:t>Δυσκολίες</a:t>
            </a:r>
            <a:r>
              <a:rPr lang="en-US" altLang="de-DE" sz="2400" dirty="0">
                <a:solidFill>
                  <a:srgbClr val="004992"/>
                </a:solidFill>
              </a:rPr>
              <a:t> </a:t>
            </a:r>
            <a:r>
              <a:rPr lang="el-GR" altLang="de-DE" sz="2400" dirty="0">
                <a:solidFill>
                  <a:srgbClr val="004992"/>
                </a:solidFill>
              </a:rPr>
              <a:t>σ</a:t>
            </a:r>
            <a:r>
              <a:rPr lang="en-US" altLang="de-DE" sz="2400" dirty="0" err="1">
                <a:solidFill>
                  <a:srgbClr val="004992"/>
                </a:solidFill>
              </a:rPr>
              <a:t>τον</a:t>
            </a:r>
            <a:r>
              <a:rPr lang="en-US" altLang="de-DE" sz="2400" dirty="0">
                <a:solidFill>
                  <a:srgbClr val="004992"/>
                </a:solidFill>
              </a:rPr>
              <a:t> </a:t>
            </a:r>
            <a:r>
              <a:rPr lang="en-US" altLang="de-DE" sz="2400" dirty="0" err="1">
                <a:solidFill>
                  <a:srgbClr val="004992"/>
                </a:solidFill>
              </a:rPr>
              <a:t>εντο</a:t>
            </a:r>
            <a:r>
              <a:rPr lang="en-US" altLang="de-DE" sz="2400" dirty="0">
                <a:solidFill>
                  <a:srgbClr val="004992"/>
                </a:solidFill>
              </a:rPr>
              <a:t>πισμό και </a:t>
            </a:r>
            <a:r>
              <a:rPr lang="el-GR" altLang="de-DE" sz="2400" dirty="0">
                <a:solidFill>
                  <a:srgbClr val="004992"/>
                </a:solidFill>
              </a:rPr>
              <a:t>σ</a:t>
            </a:r>
            <a:r>
              <a:rPr lang="en-US" altLang="de-DE" sz="2400" dirty="0" err="1">
                <a:solidFill>
                  <a:srgbClr val="004992"/>
                </a:solidFill>
              </a:rPr>
              <a:t>την</a:t>
            </a:r>
            <a:r>
              <a:rPr lang="en-US" altLang="de-DE" sz="2400" dirty="0">
                <a:solidFill>
                  <a:srgbClr val="004992"/>
                </a:solidFill>
              </a:rPr>
              <a:t> α</a:t>
            </a:r>
            <a:r>
              <a:rPr lang="en-US" altLang="de-DE" sz="2400" dirty="0" err="1">
                <a:solidFill>
                  <a:srgbClr val="004992"/>
                </a:solidFill>
              </a:rPr>
              <a:t>ξιολόγηση</a:t>
            </a:r>
            <a:r>
              <a:rPr lang="en-US" altLang="de-DE" sz="2400" dirty="0">
                <a:solidFill>
                  <a:srgbClr val="004992"/>
                </a:solidFill>
              </a:rPr>
              <a:t> </a:t>
            </a:r>
            <a:r>
              <a:rPr lang="en-US" altLang="de-DE" sz="2400" dirty="0" err="1">
                <a:solidFill>
                  <a:srgbClr val="004992"/>
                </a:solidFill>
              </a:rPr>
              <a:t>των</a:t>
            </a:r>
            <a:r>
              <a:rPr lang="en-US" altLang="de-DE" sz="2400" dirty="0">
                <a:solidFill>
                  <a:srgbClr val="004992"/>
                </a:solidFill>
              </a:rPr>
              <a:t> </a:t>
            </a:r>
            <a:r>
              <a:rPr lang="en-US" altLang="de-DE" sz="2400" dirty="0" err="1">
                <a:solidFill>
                  <a:srgbClr val="004992"/>
                </a:solidFill>
              </a:rPr>
              <a:t>εκφράσεων</a:t>
            </a:r>
            <a:r>
              <a:rPr lang="en-US" altLang="de-DE" sz="2400" dirty="0">
                <a:solidFill>
                  <a:srgbClr val="004992"/>
                </a:solidFill>
              </a:rPr>
              <a:t> </a:t>
            </a:r>
            <a:r>
              <a:rPr lang="en-US" altLang="de-DE" sz="2400" dirty="0" err="1">
                <a:solidFill>
                  <a:srgbClr val="004992"/>
                </a:solidFill>
              </a:rPr>
              <a:t>του</a:t>
            </a:r>
            <a:r>
              <a:rPr lang="en-US" altLang="de-DE" sz="2400" dirty="0">
                <a:solidFill>
                  <a:srgbClr val="004992"/>
                </a:solidFill>
              </a:rPr>
              <a:t> π</a:t>
            </a:r>
            <a:r>
              <a:rPr lang="en-US" altLang="de-DE" sz="2400" dirty="0" err="1">
                <a:solidFill>
                  <a:srgbClr val="004992"/>
                </a:solidFill>
              </a:rPr>
              <a:t>ροσώ</a:t>
            </a:r>
            <a:r>
              <a:rPr lang="en-US" altLang="de-DE" sz="2400" dirty="0">
                <a:solidFill>
                  <a:srgbClr val="004992"/>
                </a:solidFill>
              </a:rPr>
              <a:t>που των άλλων (π.χ. </a:t>
            </a:r>
            <a:r>
              <a:rPr lang="el-GR" altLang="de-DE" sz="2400" dirty="0">
                <a:solidFill>
                  <a:srgbClr val="004992"/>
                </a:solidFill>
              </a:rPr>
              <a:t>λύπη</a:t>
            </a:r>
            <a:r>
              <a:rPr lang="en-US" altLang="de-DE" sz="2400" dirty="0">
                <a:solidFill>
                  <a:srgbClr val="004992"/>
                </a:solidFill>
              </a:rPr>
              <a:t>, </a:t>
            </a:r>
            <a:r>
              <a:rPr lang="el-GR" altLang="de-DE" sz="2400" dirty="0">
                <a:solidFill>
                  <a:srgbClr val="004992"/>
                </a:solidFill>
              </a:rPr>
              <a:t>χαρά</a:t>
            </a:r>
            <a:r>
              <a:rPr lang="en-US" altLang="de-DE" sz="2400" dirty="0">
                <a:solidFill>
                  <a:srgbClr val="004992"/>
                </a:solidFill>
              </a:rPr>
              <a:t>).</a:t>
            </a:r>
            <a:endParaRPr lang="el-GR" altLang="de-DE" sz="2400" dirty="0">
              <a:solidFill>
                <a:srgbClr val="004992"/>
              </a:solidFill>
            </a:endParaRPr>
          </a:p>
          <a:p>
            <a:pPr marL="342900" lvl="0" indent="-342900" defTabSz="914400" fontAlgn="base">
              <a:buClr>
                <a:srgbClr val="333333"/>
              </a:buClr>
              <a:buFont typeface="WingDings"/>
              <a:buChar char=""/>
            </a:pPr>
            <a:r>
              <a:rPr lang="en-US" altLang="de-DE" sz="2400" dirty="0" err="1">
                <a:solidFill>
                  <a:srgbClr val="004992"/>
                </a:solidFill>
              </a:rPr>
              <a:t>Δυσκολίες</a:t>
            </a:r>
            <a:r>
              <a:rPr lang="en-US" altLang="de-DE" sz="2400" dirty="0">
                <a:solidFill>
                  <a:srgbClr val="004992"/>
                </a:solidFill>
              </a:rPr>
              <a:t> </a:t>
            </a:r>
            <a:r>
              <a:rPr lang="el-GR" altLang="de-DE" sz="2400" dirty="0">
                <a:solidFill>
                  <a:srgbClr val="004992"/>
                </a:solidFill>
              </a:rPr>
              <a:t>στο να </a:t>
            </a:r>
            <a:r>
              <a:rPr lang="en-US" altLang="de-DE" sz="2400" dirty="0" err="1">
                <a:solidFill>
                  <a:srgbClr val="004992"/>
                </a:solidFill>
              </a:rPr>
              <a:t>συν</a:t>
            </a:r>
            <a:r>
              <a:rPr lang="el-GR" altLang="de-DE" sz="2400" dirty="0">
                <a:solidFill>
                  <a:srgbClr val="004992"/>
                </a:solidFill>
              </a:rPr>
              <a:t>άγουν</a:t>
            </a:r>
            <a:r>
              <a:rPr lang="en-US" altLang="de-DE" sz="2400" dirty="0">
                <a:solidFill>
                  <a:srgbClr val="004992"/>
                </a:solidFill>
              </a:rPr>
              <a:t> </a:t>
            </a:r>
            <a:r>
              <a:rPr lang="en-US" altLang="de-DE" sz="2400" dirty="0" err="1">
                <a:solidFill>
                  <a:srgbClr val="004992"/>
                </a:solidFill>
              </a:rPr>
              <a:t>κίνητρ</a:t>
            </a:r>
            <a:r>
              <a:rPr lang="en-US" altLang="de-DE" sz="2400" dirty="0">
                <a:solidFill>
                  <a:srgbClr val="004992"/>
                </a:solidFill>
              </a:rPr>
              <a:t>α / μελλοντικές δραστηριότητες των άλλων ανθρώπων </a:t>
            </a:r>
            <a:r>
              <a:rPr lang="el-GR" altLang="de-DE" sz="2400" dirty="0">
                <a:solidFill>
                  <a:srgbClr val="004992"/>
                </a:solidFill>
              </a:rPr>
              <a:t>με βάση την</a:t>
            </a:r>
            <a:r>
              <a:rPr lang="en-US" altLang="de-DE" sz="2400" dirty="0">
                <a:solidFill>
                  <a:srgbClr val="004992"/>
                </a:solidFill>
              </a:rPr>
              <a:t> </a:t>
            </a:r>
            <a:r>
              <a:rPr lang="en-US" altLang="de-DE" sz="2400" dirty="0" err="1">
                <a:solidFill>
                  <a:srgbClr val="004992"/>
                </a:solidFill>
              </a:rPr>
              <a:t>τρέχουσ</a:t>
            </a:r>
            <a:r>
              <a:rPr lang="en-US" altLang="de-DE" sz="2400" dirty="0">
                <a:solidFill>
                  <a:srgbClr val="004992"/>
                </a:solidFill>
              </a:rPr>
              <a:t>α συμπεριφορά</a:t>
            </a:r>
            <a:r>
              <a:rPr lang="el-GR" altLang="de-DE" sz="2400" dirty="0">
                <a:solidFill>
                  <a:srgbClr val="004992"/>
                </a:solidFill>
              </a:rPr>
              <a:t> τους</a:t>
            </a:r>
            <a:r>
              <a:rPr lang="en-US" altLang="de-DE" sz="2400" dirty="0">
                <a:solidFill>
                  <a:srgbClr val="004992"/>
                </a:solidFill>
              </a:rPr>
              <a:t>.</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3" name="Slide Number Placeholder 2"/>
          <p:cNvSpPr>
            <a:spLocks noGrp="1"/>
          </p:cNvSpPr>
          <p:nvPr>
            <p:ph type="sldNum" sz="quarter" idx="12"/>
          </p:nvPr>
        </p:nvSpPr>
        <p:spPr/>
        <p:txBody>
          <a:bodyPr/>
          <a:lstStyle/>
          <a:p>
            <a:fld id="{E7835EFA-5B0B-478B-A20E-1032E7262496}" type="slidenum">
              <a:rPr lang="de-DE" altLang="de-DE" smtClean="0">
                <a:latin typeface="+mn-lt"/>
                <a:ea typeface="+mn-ea"/>
              </a:rPr>
              <a:pPr/>
              <a:t>11</a:t>
            </a:fld>
            <a:endParaRPr lang="de-DE" altLang="de-DE">
              <a:latin typeface="+mn-lt"/>
              <a:ea typeface="+mn-ea"/>
            </a:endParaRPr>
          </a:p>
        </p:txBody>
      </p:sp>
    </p:spTree>
    <p:extLst>
      <p:ext uri="{BB962C8B-B14F-4D97-AF65-F5344CB8AC3E}">
        <p14:creationId xmlns:p14="http://schemas.microsoft.com/office/powerpoint/2010/main" val="39685678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solidFill>
                  <a:srgbClr val="004992"/>
                </a:solidFill>
                <a:latin typeface="+mn-lt"/>
                <a:ea typeface="+mn-ea"/>
                <a:cs typeface="+mn-cs"/>
              </a:rPr>
              <a:t>Πώς η προβληματική αναγνώριση υναισθημάτων,προώθούν παρερμηνείες κατά τη διάρκεια της ψύχωσης - αραδείγματα</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defRPr/>
            </a:pPr>
            <a:r>
              <a:rPr lang="en-US" sz="2400" dirty="0">
                <a:solidFill>
                  <a:srgbClr val="333333"/>
                </a:solidFill>
              </a:rPr>
              <a:t>Η α</a:t>
            </a:r>
            <a:r>
              <a:rPr lang="en-US" sz="2400" dirty="0" err="1">
                <a:solidFill>
                  <a:srgbClr val="333333"/>
                </a:solidFill>
              </a:rPr>
              <a:t>ίσθηση</a:t>
            </a:r>
            <a:r>
              <a:rPr lang="en-US" sz="2400" dirty="0">
                <a:solidFill>
                  <a:srgbClr val="333333"/>
                </a:solidFill>
              </a:rPr>
              <a:t> </a:t>
            </a:r>
            <a:r>
              <a:rPr lang="el-GR" sz="2400" dirty="0">
                <a:solidFill>
                  <a:srgbClr val="333333"/>
                </a:solidFill>
              </a:rPr>
              <a:t>ότι κάποιος βρίσκεται </a:t>
            </a:r>
            <a:r>
              <a:rPr lang="en-US" sz="2400" dirty="0" err="1">
                <a:solidFill>
                  <a:srgbClr val="333333"/>
                </a:solidFill>
              </a:rPr>
              <a:t>συνεχώς</a:t>
            </a:r>
            <a:r>
              <a:rPr lang="en-US" sz="2400" dirty="0">
                <a:solidFill>
                  <a:srgbClr val="333333"/>
                </a:solidFill>
              </a:rPr>
              <a:t> </a:t>
            </a:r>
            <a:r>
              <a:rPr lang="en-US" sz="2400" dirty="0" err="1">
                <a:solidFill>
                  <a:srgbClr val="333333"/>
                </a:solidFill>
              </a:rPr>
              <a:t>σε</a:t>
            </a:r>
            <a:r>
              <a:rPr lang="en-US" sz="2400" dirty="0">
                <a:solidFill>
                  <a:srgbClr val="333333"/>
                </a:solidFill>
              </a:rPr>
              <a:t> </a:t>
            </a:r>
            <a:r>
              <a:rPr lang="en-US" sz="2400" dirty="0" err="1">
                <a:solidFill>
                  <a:srgbClr val="333333"/>
                </a:solidFill>
              </a:rPr>
              <a:t>κίνδυνο</a:t>
            </a:r>
            <a:r>
              <a:rPr lang="el-GR" sz="2400" dirty="0">
                <a:solidFill>
                  <a:srgbClr val="333333"/>
                </a:solidFill>
              </a:rPr>
              <a:t>,</a:t>
            </a:r>
            <a:r>
              <a:rPr lang="en-US" sz="2400" dirty="0">
                <a:solidFill>
                  <a:srgbClr val="333333"/>
                </a:solidFill>
              </a:rPr>
              <a:t> </a:t>
            </a:r>
            <a:r>
              <a:rPr lang="en-US" sz="2400" dirty="0" err="1">
                <a:solidFill>
                  <a:srgbClr val="333333"/>
                </a:solidFill>
              </a:rPr>
              <a:t>οδηγεί</a:t>
            </a:r>
            <a:r>
              <a:rPr lang="en-US" sz="2400" dirty="0">
                <a:solidFill>
                  <a:srgbClr val="333333"/>
                </a:solidFill>
              </a:rPr>
              <a:t> </a:t>
            </a:r>
            <a:r>
              <a:rPr lang="en-US" sz="2400" dirty="0" err="1">
                <a:solidFill>
                  <a:srgbClr val="333333"/>
                </a:solidFill>
              </a:rPr>
              <a:t>σε</a:t>
            </a:r>
            <a:r>
              <a:rPr lang="en-US" sz="2400" dirty="0">
                <a:solidFill>
                  <a:srgbClr val="333333"/>
                </a:solidFill>
              </a:rPr>
              <a:t> </a:t>
            </a:r>
            <a:r>
              <a:rPr lang="el-GR" sz="2400" dirty="0">
                <a:solidFill>
                  <a:srgbClr val="333333"/>
                </a:solidFill>
              </a:rPr>
              <a:t>διαστρεβλωμένη αντίληψη </a:t>
            </a:r>
            <a:r>
              <a:rPr lang="en-US" sz="2400" dirty="0" err="1">
                <a:solidFill>
                  <a:srgbClr val="333333"/>
                </a:solidFill>
              </a:rPr>
              <a:t>των</a:t>
            </a:r>
            <a:r>
              <a:rPr lang="en-US" sz="2400" dirty="0">
                <a:solidFill>
                  <a:srgbClr val="333333"/>
                </a:solidFill>
              </a:rPr>
              <a:t> </a:t>
            </a:r>
            <a:r>
              <a:rPr lang="en-US" sz="2400" dirty="0" err="1">
                <a:solidFill>
                  <a:srgbClr val="333333"/>
                </a:solidFill>
              </a:rPr>
              <a:t>άλλων</a:t>
            </a:r>
            <a:r>
              <a:rPr lang="en-US" sz="2400" dirty="0">
                <a:solidFill>
                  <a:srgbClr val="333333"/>
                </a:solidFill>
              </a:rPr>
              <a:t> α</a:t>
            </a:r>
            <a:r>
              <a:rPr lang="en-US" sz="2400" dirty="0" err="1">
                <a:solidFill>
                  <a:srgbClr val="333333"/>
                </a:solidFill>
              </a:rPr>
              <a:t>νθρώ</a:t>
            </a:r>
            <a:r>
              <a:rPr lang="en-US" sz="2400" dirty="0">
                <a:solidFill>
                  <a:srgbClr val="333333"/>
                </a:solidFill>
              </a:rPr>
              <a:t>πων:</a:t>
            </a:r>
          </a:p>
          <a:p>
            <a:pPr marL="342900" lvl="0" indent="-342900" defTabSz="914400" fontAlgn="base">
              <a:buClr>
                <a:srgbClr val="333333"/>
              </a:buClr>
              <a:buFont typeface="WingDings"/>
              <a:buChar char=""/>
              <a:defRPr/>
            </a:pPr>
            <a:r>
              <a:rPr lang="el-GR" sz="2400" dirty="0">
                <a:solidFill>
                  <a:srgbClr val="333333"/>
                </a:solidFill>
              </a:rPr>
              <a:t>Το συμπονετικό </a:t>
            </a:r>
            <a:r>
              <a:rPr lang="en-US" sz="2400" dirty="0">
                <a:solidFill>
                  <a:srgbClr val="333333"/>
                </a:solidFill>
              </a:rPr>
              <a:t>χα</a:t>
            </a:r>
            <a:r>
              <a:rPr lang="en-US" sz="2400" dirty="0" err="1">
                <a:solidFill>
                  <a:srgbClr val="333333"/>
                </a:solidFill>
              </a:rPr>
              <a:t>μόγελο</a:t>
            </a:r>
            <a:r>
              <a:rPr lang="en-US" sz="2400" dirty="0">
                <a:solidFill>
                  <a:srgbClr val="333333"/>
                </a:solidFill>
              </a:rPr>
              <a:t> </a:t>
            </a:r>
            <a:r>
              <a:rPr lang="en-US" sz="2400" dirty="0" err="1">
                <a:solidFill>
                  <a:srgbClr val="333333"/>
                </a:solidFill>
              </a:rPr>
              <a:t>του</a:t>
            </a:r>
            <a:r>
              <a:rPr lang="en-US" sz="2400" dirty="0">
                <a:solidFill>
                  <a:srgbClr val="333333"/>
                </a:solidFill>
              </a:rPr>
              <a:t> </a:t>
            </a:r>
            <a:r>
              <a:rPr lang="en-US" sz="2400" dirty="0" err="1">
                <a:solidFill>
                  <a:srgbClr val="333333"/>
                </a:solidFill>
              </a:rPr>
              <a:t>γι</a:t>
            </a:r>
            <a:r>
              <a:rPr lang="en-US" sz="2400" dirty="0">
                <a:solidFill>
                  <a:srgbClr val="333333"/>
                </a:solidFill>
              </a:rPr>
              <a:t>ατρού θεωρείται ως</a:t>
            </a:r>
            <a:r>
              <a:rPr lang="el-GR" sz="2400" dirty="0">
                <a:solidFill>
                  <a:srgbClr val="333333"/>
                </a:solidFill>
              </a:rPr>
              <a:t> κοροϊδία</a:t>
            </a:r>
            <a:r>
              <a:rPr lang="en-US" sz="2400" dirty="0">
                <a:solidFill>
                  <a:srgbClr val="333333"/>
                </a:solidFill>
              </a:rPr>
              <a:t>.</a:t>
            </a:r>
          </a:p>
          <a:p>
            <a:pPr marL="342900" lvl="0" indent="-342900" defTabSz="914400" fontAlgn="base">
              <a:buClr>
                <a:srgbClr val="333333"/>
              </a:buClr>
              <a:buFont typeface="WingDings"/>
              <a:buChar char=""/>
              <a:defRPr/>
            </a:pPr>
            <a:r>
              <a:rPr lang="en-US" sz="2400" dirty="0" err="1">
                <a:solidFill>
                  <a:srgbClr val="333333"/>
                </a:solidFill>
              </a:rPr>
              <a:t>Έν</a:t>
            </a:r>
            <a:r>
              <a:rPr lang="en-US" sz="2400" dirty="0">
                <a:solidFill>
                  <a:srgbClr val="333333"/>
                </a:solidFill>
              </a:rPr>
              <a:t>α </a:t>
            </a:r>
            <a:r>
              <a:rPr lang="el-GR" sz="2400" dirty="0">
                <a:solidFill>
                  <a:srgbClr val="333333"/>
                </a:solidFill>
              </a:rPr>
              <a:t>ξαφνιασμένο </a:t>
            </a:r>
            <a:r>
              <a:rPr lang="en-US" sz="2400" dirty="0">
                <a:solidFill>
                  <a:srgbClr val="333333"/>
                </a:solidFill>
              </a:rPr>
              <a:t>π</a:t>
            </a:r>
            <a:r>
              <a:rPr lang="en-US" sz="2400" dirty="0" err="1">
                <a:solidFill>
                  <a:srgbClr val="333333"/>
                </a:solidFill>
              </a:rPr>
              <a:t>ρόσω</a:t>
            </a:r>
            <a:r>
              <a:rPr lang="en-US" sz="2400" dirty="0">
                <a:solidFill>
                  <a:srgbClr val="333333"/>
                </a:solidFill>
              </a:rPr>
              <a:t>πο</a:t>
            </a:r>
            <a:r>
              <a:rPr lang="el-GR" sz="2400" dirty="0">
                <a:solidFill>
                  <a:srgbClr val="333333"/>
                </a:solidFill>
              </a:rPr>
              <a:t> </a:t>
            </a:r>
            <a:r>
              <a:rPr lang="en-US" sz="2400" dirty="0">
                <a:solidFill>
                  <a:srgbClr val="333333"/>
                </a:solidFill>
              </a:rPr>
              <a:t>πα</a:t>
            </a:r>
            <a:r>
              <a:rPr lang="en-US" sz="2400" dirty="0" err="1">
                <a:solidFill>
                  <a:srgbClr val="333333"/>
                </a:solidFill>
              </a:rPr>
              <a:t>ρερμηνε</a:t>
            </a:r>
            <a:r>
              <a:rPr lang="el-GR" sz="2400" dirty="0">
                <a:solidFill>
                  <a:srgbClr val="333333"/>
                </a:solidFill>
              </a:rPr>
              <a:t>ύεται</a:t>
            </a:r>
            <a:r>
              <a:rPr lang="en-US" sz="2400" dirty="0">
                <a:solidFill>
                  <a:srgbClr val="333333"/>
                </a:solidFill>
              </a:rPr>
              <a:t> </a:t>
            </a:r>
            <a:r>
              <a:rPr lang="en-US" sz="2400" dirty="0" err="1">
                <a:solidFill>
                  <a:srgbClr val="333333"/>
                </a:solidFill>
              </a:rPr>
              <a:t>ως</a:t>
            </a:r>
            <a:r>
              <a:rPr lang="en-US" sz="2400" dirty="0">
                <a:solidFill>
                  <a:srgbClr val="333333"/>
                </a:solidFill>
              </a:rPr>
              <a:t> </a:t>
            </a:r>
            <a:r>
              <a:rPr lang="en-US" sz="2400" dirty="0" err="1">
                <a:solidFill>
                  <a:srgbClr val="333333"/>
                </a:solidFill>
              </a:rPr>
              <a:t>φο</a:t>
            </a:r>
            <a:r>
              <a:rPr lang="en-US" sz="2400" dirty="0">
                <a:solidFill>
                  <a:srgbClr val="333333"/>
                </a:solidFill>
              </a:rPr>
              <a:t>βισμένο.</a:t>
            </a:r>
          </a:p>
          <a:p>
            <a:pPr marL="342900" lvl="0" indent="-342900" defTabSz="914400" fontAlgn="base">
              <a:buClr>
                <a:srgbClr val="333333"/>
              </a:buClr>
              <a:buFont typeface="WingDings"/>
              <a:buChar char=""/>
              <a:defRPr/>
            </a:pPr>
            <a:r>
              <a:rPr lang="el-GR" sz="2400" dirty="0">
                <a:solidFill>
                  <a:srgbClr val="333333"/>
                </a:solidFill>
              </a:rPr>
              <a:t>Η </a:t>
            </a:r>
            <a:r>
              <a:rPr lang="en-GB" sz="2400" dirty="0" err="1">
                <a:solidFill>
                  <a:srgbClr val="333333"/>
                </a:solidFill>
              </a:rPr>
              <a:t>συμ</a:t>
            </a:r>
            <a:r>
              <a:rPr lang="en-GB" sz="2400" dirty="0">
                <a:solidFill>
                  <a:srgbClr val="333333"/>
                </a:solidFill>
              </a:rPr>
              <a:t>πυκνωμέν</a:t>
            </a:r>
            <a:r>
              <a:rPr lang="el-GR" sz="2400" dirty="0">
                <a:solidFill>
                  <a:srgbClr val="333333"/>
                </a:solidFill>
              </a:rPr>
              <a:t>η</a:t>
            </a:r>
            <a:r>
              <a:rPr lang="en-GB" sz="2400" dirty="0">
                <a:solidFill>
                  <a:srgbClr val="333333"/>
                </a:solidFill>
              </a:rPr>
              <a:t> και </a:t>
            </a:r>
            <a:r>
              <a:rPr lang="en-GB" sz="2400" dirty="0" err="1">
                <a:solidFill>
                  <a:srgbClr val="333333"/>
                </a:solidFill>
              </a:rPr>
              <a:t>στοχ</a:t>
            </a:r>
            <a:r>
              <a:rPr lang="en-GB" sz="2400" dirty="0">
                <a:solidFill>
                  <a:srgbClr val="333333"/>
                </a:solidFill>
              </a:rPr>
              <a:t>αστική ματιά του θεραπευτή </a:t>
            </a:r>
            <a:r>
              <a:rPr lang="el-GR" sz="2400" dirty="0">
                <a:solidFill>
                  <a:srgbClr val="333333"/>
                </a:solidFill>
              </a:rPr>
              <a:t>παρερμηνεύεται </a:t>
            </a:r>
            <a:r>
              <a:rPr lang="en-GB" sz="2400" dirty="0" err="1">
                <a:solidFill>
                  <a:srgbClr val="333333"/>
                </a:solidFill>
              </a:rPr>
              <a:t>ως</a:t>
            </a:r>
            <a:r>
              <a:rPr lang="en-GB" sz="2400" dirty="0">
                <a:solidFill>
                  <a:srgbClr val="333333"/>
                </a:solidFill>
              </a:rPr>
              <a:t> </a:t>
            </a:r>
            <a:r>
              <a:rPr lang="en-GB" sz="2400" dirty="0" err="1">
                <a:solidFill>
                  <a:srgbClr val="333333"/>
                </a:solidFill>
              </a:rPr>
              <a:t>εχθρική</a:t>
            </a:r>
            <a:r>
              <a:rPr lang="en-GB" sz="2400" dirty="0">
                <a:solidFill>
                  <a:srgbClr val="333333"/>
                </a:solidFill>
              </a:rPr>
              <a:t>.</a:t>
            </a:r>
            <a:endParaRPr lang="el-GR" sz="2400" dirty="0">
              <a:solidFill>
                <a:srgbClr val="333333"/>
              </a:solidFill>
            </a:endParaRPr>
          </a:p>
          <a:p>
            <a:pPr algn="ctr" defTabSz="914400" fontAlgn="base">
              <a:buClr>
                <a:srgbClr val="333333"/>
              </a:buClr>
              <a:defRPr/>
            </a:pPr>
            <a:r>
              <a:rPr lang="el-GR" altLang="de-DE" sz="2400" dirty="0">
                <a:solidFill>
                  <a:srgbClr val="004992"/>
                </a:solidFill>
              </a:rPr>
              <a:t>Μπορεί κάποιος να συνεισφέρει με μια σύντομη προσωπική εμπειρία;</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12</a:t>
            </a:fld>
            <a:endParaRPr lang="de-DE" altLang="de-DE">
              <a:latin typeface="+mn-lt"/>
              <a:ea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Εργασία 1</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13</a:t>
            </a:fld>
            <a:endParaRPr lang="de-DE" altLang="de-DE">
              <a:latin typeface="+mn-lt"/>
              <a:ea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Παρακαλώ αναφέρετε μερικά ανθρώπινα αισθήματα / συναισθήματα</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14</a:t>
            </a:fld>
            <a:endParaRPr lang="de-DE" altLang="de-DE">
              <a:latin typeface="+mn-lt"/>
              <a:ea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Παρακαλώ αναφέρετε μερικά ανθρώπινα αισθήματα / συναισθήματα</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rPr>
              <a:t>Χαρά</a:t>
            </a:r>
          </a:p>
          <a:p>
            <a:pPr marL="342900" lvl="0" indent="-342900" defTabSz="914400" fontAlgn="base">
              <a:buClr>
                <a:srgbClr val="333333"/>
              </a:buClr>
              <a:buFont typeface="WingDings"/>
              <a:buChar char=""/>
            </a:pPr>
            <a:r>
              <a:rPr lang="de-DE" altLang="de-DE" sz="2400" dirty="0">
                <a:solidFill>
                  <a:srgbClr val="333333"/>
                </a:solidFill>
              </a:rPr>
              <a:t>Έκπληξη</a:t>
            </a:r>
          </a:p>
          <a:p>
            <a:pPr marL="342900" lvl="0" indent="-342900" defTabSz="914400" fontAlgn="base">
              <a:buClr>
                <a:srgbClr val="333333"/>
              </a:buClr>
              <a:buFont typeface="WingDings"/>
              <a:buChar char=""/>
            </a:pPr>
            <a:r>
              <a:rPr lang="de-DE" altLang="de-DE" sz="2400" dirty="0">
                <a:solidFill>
                  <a:srgbClr val="333333"/>
                </a:solidFill>
              </a:rPr>
              <a:t>Φόβος</a:t>
            </a:r>
          </a:p>
          <a:p>
            <a:pPr marL="342900" lvl="0" indent="-342900" defTabSz="914400" fontAlgn="base">
              <a:buClr>
                <a:srgbClr val="333333"/>
              </a:buClr>
              <a:buFont typeface="WingDings"/>
              <a:buChar char=""/>
            </a:pPr>
            <a:r>
              <a:rPr lang="el-GR" altLang="de-DE" sz="2400" dirty="0">
                <a:solidFill>
                  <a:srgbClr val="333333"/>
                </a:solidFill>
              </a:rPr>
              <a:t>Λύπη</a:t>
            </a:r>
            <a:endParaRPr lang="de-DE" altLang="de-DE" sz="2400" dirty="0">
              <a:solidFill>
                <a:srgbClr val="333333"/>
              </a:solidFill>
            </a:endParaRPr>
          </a:p>
          <a:p>
            <a:pPr marL="342900" lvl="0" indent="-342900" defTabSz="914400" fontAlgn="base">
              <a:buClr>
                <a:srgbClr val="333333"/>
              </a:buClr>
              <a:buFont typeface="WingDings"/>
              <a:buChar char=""/>
            </a:pPr>
            <a:r>
              <a:rPr lang="de-DE" altLang="de-DE" sz="2400" dirty="0">
                <a:solidFill>
                  <a:srgbClr val="333333"/>
                </a:solidFill>
              </a:rPr>
              <a:t>Θυμός</a:t>
            </a:r>
          </a:p>
          <a:p>
            <a:pPr marL="342900" lvl="0" indent="-342900" defTabSz="914400" fontAlgn="base">
              <a:buClr>
                <a:srgbClr val="333333"/>
              </a:buClr>
              <a:buFont typeface="WingDings"/>
              <a:buChar char=""/>
            </a:pPr>
            <a:r>
              <a:rPr lang="de-DE" altLang="de-DE" sz="2400" dirty="0">
                <a:solidFill>
                  <a:srgbClr val="333333"/>
                </a:solidFill>
              </a:rPr>
              <a:t>Αηδία</a:t>
            </a:r>
          </a:p>
          <a:p>
            <a:pPr marL="342900" lvl="0" indent="-342900" defTabSz="914400" fontAlgn="base">
              <a:buClr>
                <a:srgbClr val="333333"/>
              </a:buClr>
              <a:buFont typeface="WingDings"/>
              <a:buChar char=""/>
            </a:pPr>
            <a:r>
              <a:rPr lang="de-DE" altLang="de-DE" sz="2400" dirty="0">
                <a:solidFill>
                  <a:srgbClr val="333333"/>
                </a:solidFill>
              </a:rPr>
              <a:t>Πόνος</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15</a:t>
            </a:fld>
            <a:endParaRPr lang="de-DE" altLang="de-DE">
              <a:latin typeface="+mn-lt"/>
              <a:ea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marL="190500" defTabSz="914377">
              <a:spcBef>
                <a:spcPts val="0"/>
              </a:spcBef>
            </a:pPr>
            <a:r>
              <a:rPr lang="el-GR" sz="3600">
                <a:solidFill>
                  <a:srgbClr val="004992"/>
                </a:solidFill>
                <a:latin typeface="+mn-lt"/>
                <a:ea typeface="+mn-ea"/>
                <a:cs typeface="+mn-cs"/>
              </a:rPr>
              <a:t>Αισθήματα / Συναισθήματα</a:t>
            </a:r>
            <a:br>
              <a:rPr lang="el-GR" sz="3600">
                <a:solidFill>
                  <a:srgbClr val="004992"/>
                </a:solidFill>
                <a:latin typeface="+mn-lt"/>
                <a:ea typeface="+mn-ea"/>
                <a:cs typeface="+mn-cs"/>
              </a:rPr>
            </a:br>
            <a:r>
              <a:rPr lang="el-GR">
                <a:solidFill>
                  <a:srgbClr val="004992"/>
                </a:solidFill>
                <a:latin typeface="+mn-lt"/>
                <a:ea typeface="+mn-ea"/>
                <a:cs typeface="+mn-cs"/>
              </a:rPr>
              <a:t>Μερικές φορές είναι εύκολο να καταλάβετε τι αισθάνεται κάποιος άλλος ... ειδικά αν γνωρίζετε το γενικό πλαίσιο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16</a:t>
            </a:fld>
            <a:endParaRPr lang="de-DE" altLang="de-DE">
              <a:latin typeface="+mn-lt"/>
              <a:ea typeface="+mn-ea"/>
            </a:endParaRPr>
          </a:p>
        </p:txBody>
      </p:sp>
      <p:pic>
        <p:nvPicPr>
          <p:cNvPr id="17"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4"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5"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6"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7"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8"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marL="190500" defTabSz="914377">
              <a:spcBef>
                <a:spcPts val="0"/>
              </a:spcBef>
            </a:pPr>
            <a:r>
              <a:rPr lang="el-GR" sz="3600">
                <a:solidFill>
                  <a:srgbClr val="004992"/>
                </a:solidFill>
                <a:latin typeface="+mn-lt"/>
                <a:ea typeface="+mn-ea"/>
                <a:cs typeface="+mn-cs"/>
              </a:rPr>
              <a:t>Αισθήματα / Συναισθήματα</a:t>
            </a:r>
            <a:br>
              <a:rPr lang="el-GR" sz="3600">
                <a:solidFill>
                  <a:srgbClr val="004992"/>
                </a:solidFill>
                <a:latin typeface="+mn-lt"/>
                <a:ea typeface="+mn-ea"/>
                <a:cs typeface="+mn-cs"/>
              </a:rPr>
            </a:br>
            <a:r>
              <a:rPr lang="el-GR">
                <a:solidFill>
                  <a:srgbClr val="004992"/>
                </a:solidFill>
                <a:latin typeface="+mn-lt"/>
                <a:ea typeface="+mn-ea"/>
                <a:cs typeface="+mn-cs"/>
              </a:rPr>
              <a:t>Μερικές φορές είναι εύκολο να καταλάβετε τι αισθάνεται κάποιος άλλος ... ειδικά αν γνωρίζετε το γενικό πλαίσιο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17</a:t>
            </a:fld>
            <a:endParaRPr lang="de-DE" altLang="de-DE">
              <a:latin typeface="+mn-lt"/>
              <a:ea typeface="+mn-ea"/>
            </a:endParaRPr>
          </a:p>
        </p:txBody>
      </p:sp>
      <p:pic>
        <p:nvPicPr>
          <p:cNvPr id="23"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6"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el-GR" altLang="de-DE" sz="2000">
                <a:solidFill>
                  <a:srgbClr val="004992"/>
                </a:solidFill>
                <a:latin typeface="Calibri Light"/>
              </a:rPr>
              <a:t>Λύπη</a:t>
            </a:r>
            <a:endParaRPr lang="en-GB" altLang="de-DE" sz="2000" dirty="0">
              <a:solidFill>
                <a:srgbClr val="004992"/>
              </a:solidFill>
              <a:latin typeface="Calibri Light"/>
            </a:endParaRPr>
          </a:p>
        </p:txBody>
      </p:sp>
      <p:sp>
        <p:nvSpPr>
          <p:cNvPr id="30"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el-GR" altLang="de-DE" sz="2000">
                <a:solidFill>
                  <a:srgbClr val="004992"/>
                </a:solidFill>
                <a:latin typeface="Calibri Light"/>
              </a:rPr>
              <a:t>Θυμός</a:t>
            </a:r>
            <a:endParaRPr lang="en-GB" altLang="de-DE" sz="2000" dirty="0">
              <a:solidFill>
                <a:srgbClr val="004992"/>
              </a:solidFill>
              <a:latin typeface="Calibri Light"/>
            </a:endParaRPr>
          </a:p>
        </p:txBody>
      </p:sp>
      <p:sp>
        <p:nvSpPr>
          <p:cNvPr id="31"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el-GR" altLang="de-DE" sz="2000">
                <a:solidFill>
                  <a:srgbClr val="004992"/>
                </a:solidFill>
                <a:latin typeface="Calibri Light"/>
              </a:rPr>
              <a:t>Χαρά</a:t>
            </a:r>
            <a:endParaRPr lang="en-GB" altLang="de-DE" sz="2000" dirty="0">
              <a:solidFill>
                <a:srgbClr val="004992"/>
              </a:solidFill>
              <a:latin typeface="Calibri Light"/>
            </a:endParaRPr>
          </a:p>
        </p:txBody>
      </p:sp>
      <p:sp>
        <p:nvSpPr>
          <p:cNvPr id="32"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el-GR" altLang="de-DE" sz="2000">
                <a:solidFill>
                  <a:srgbClr val="004992"/>
                </a:solidFill>
                <a:latin typeface="Calibri Light"/>
              </a:rPr>
              <a:t>Αηδία</a:t>
            </a:r>
            <a:endParaRPr lang="en-GB" altLang="de-DE" sz="2000" dirty="0">
              <a:solidFill>
                <a:srgbClr val="004992"/>
              </a:solidFill>
              <a:latin typeface="Calibri Light"/>
            </a:endParaRPr>
          </a:p>
        </p:txBody>
      </p:sp>
      <p:sp>
        <p:nvSpPr>
          <p:cNvPr id="33"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el-GR" altLang="de-DE" sz="2000">
                <a:solidFill>
                  <a:srgbClr val="004992"/>
                </a:solidFill>
                <a:latin typeface="Calibri Light"/>
              </a:rPr>
              <a:t> ‘Εκπληξη</a:t>
            </a:r>
            <a:endParaRPr lang="en-GB" altLang="de-DE" sz="2000" dirty="0">
              <a:solidFill>
                <a:srgbClr val="004992"/>
              </a:solidFill>
              <a:latin typeface="Calibri Light"/>
            </a:endParaRPr>
          </a:p>
        </p:txBody>
      </p:sp>
      <p:sp>
        <p:nvSpPr>
          <p:cNvPr id="34"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el-GR" altLang="de-DE" sz="2000">
                <a:solidFill>
                  <a:srgbClr val="004992"/>
                </a:solidFill>
                <a:latin typeface="Calibri Light"/>
              </a:rPr>
              <a:t>Πόνος</a:t>
            </a:r>
            <a:endParaRPr lang="en-GB" altLang="de-DE" sz="2000" dirty="0">
              <a:solidFill>
                <a:srgbClr val="004992"/>
              </a:solidFill>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12" name="Text Box 8"/>
          <p:cNvSpPr txBox="1">
            <a:spLocks noChangeArrowheads="1"/>
          </p:cNvSpPr>
          <p:nvPr/>
        </p:nvSpPr>
        <p:spPr bwMode="auto">
          <a:xfrm>
            <a:off x="408955" y="4937760"/>
            <a:ext cx="1152144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None/>
            </a:pPr>
            <a:r>
              <a:rPr lang="de-DE" altLang="de-DE" sz="2400" dirty="0">
                <a:solidFill>
                  <a:srgbClr val="333333"/>
                </a:solidFill>
                <a:latin typeface="+mn-lt"/>
                <a:ea typeface="+mn-ea"/>
              </a:rPr>
              <a:t>Είναι </a:t>
            </a:r>
            <a:r>
              <a:rPr lang="el-GR" altLang="de-DE" sz="2400" dirty="0">
                <a:solidFill>
                  <a:srgbClr val="333333"/>
                </a:solidFill>
                <a:latin typeface="+mn-lt"/>
                <a:ea typeface="+mn-ea"/>
              </a:rPr>
              <a:t>πολύ </a:t>
            </a:r>
            <a:r>
              <a:rPr lang="de-DE" altLang="de-DE" sz="2400" dirty="0">
                <a:solidFill>
                  <a:srgbClr val="333333"/>
                </a:solidFill>
                <a:latin typeface="+mn-lt"/>
                <a:ea typeface="+mn-ea"/>
              </a:rPr>
              <a:t>πιο δύσκολο όταν δεν γνωρίζε</a:t>
            </a:r>
            <a:r>
              <a:rPr lang="el-GR" altLang="de-DE" sz="2400" dirty="0">
                <a:solidFill>
                  <a:srgbClr val="333333"/>
                </a:solidFill>
                <a:latin typeface="+mn-lt"/>
                <a:ea typeface="+mn-ea"/>
              </a:rPr>
              <a:t>τε</a:t>
            </a:r>
            <a:r>
              <a:rPr lang="de-DE" altLang="de-DE" sz="2400" dirty="0">
                <a:solidFill>
                  <a:srgbClr val="333333"/>
                </a:solidFill>
                <a:latin typeface="+mn-lt"/>
                <a:ea typeface="+mn-ea"/>
              </a:rPr>
              <a:t> το </a:t>
            </a:r>
            <a:r>
              <a:rPr lang="el-GR" altLang="de-DE" sz="2400" dirty="0">
                <a:solidFill>
                  <a:srgbClr val="333333"/>
                </a:solidFill>
                <a:latin typeface="+mn-lt"/>
                <a:ea typeface="+mn-ea"/>
              </a:rPr>
              <a:t>άτομο</a:t>
            </a:r>
            <a:r>
              <a:rPr lang="de-DE" altLang="de-DE" sz="2400" dirty="0">
                <a:solidFill>
                  <a:srgbClr val="333333"/>
                </a:solidFill>
                <a:latin typeface="+mn-lt"/>
                <a:ea typeface="+mn-ea"/>
              </a:rPr>
              <a:t> ή τις περιστάσεις!</a:t>
            </a:r>
          </a:p>
          <a:p>
            <a:pPr eaLnBrk="1" hangingPunct="1">
              <a:spcBef>
                <a:spcPts val="1200"/>
              </a:spcBef>
              <a:spcAft>
                <a:spcPts val="0"/>
              </a:spcAft>
              <a:buClr>
                <a:srgbClr val="004992"/>
              </a:buClr>
              <a:buNone/>
            </a:pPr>
            <a:r>
              <a:rPr lang="de-DE" altLang="de-DE" sz="2400" dirty="0">
                <a:solidFill>
                  <a:srgbClr val="004992"/>
                </a:solidFill>
                <a:latin typeface="+mn-lt"/>
                <a:ea typeface="+mn-ea"/>
              </a:rPr>
              <a:t>Παρακαλώ δοκιμάστε να προσδιορίσε</a:t>
            </a:r>
            <a:r>
              <a:rPr lang="el-GR" altLang="de-DE" sz="2400" dirty="0">
                <a:solidFill>
                  <a:srgbClr val="004992"/>
                </a:solidFill>
                <a:latin typeface="+mn-lt"/>
                <a:ea typeface="+mn-ea"/>
              </a:rPr>
              <a:t>τε</a:t>
            </a:r>
            <a:r>
              <a:rPr lang="de-DE" altLang="de-DE" sz="2400" dirty="0">
                <a:solidFill>
                  <a:srgbClr val="004992"/>
                </a:solidFill>
                <a:latin typeface="+mn-lt"/>
                <a:ea typeface="+mn-ea"/>
              </a:rPr>
              <a:t> τις συναισθηματικές εκφράσεις</a:t>
            </a:r>
            <a:r>
              <a:rPr lang="el-GR" altLang="de-DE" sz="2400" dirty="0">
                <a:solidFill>
                  <a:srgbClr val="004992"/>
                </a:solidFill>
                <a:latin typeface="+mn-lt"/>
                <a:ea typeface="+mn-ea"/>
              </a:rPr>
              <a:t> στις</a:t>
            </a:r>
            <a:r>
              <a:rPr lang="de-DE" altLang="de-DE" sz="2400" dirty="0">
                <a:solidFill>
                  <a:srgbClr val="004992"/>
                </a:solidFill>
                <a:latin typeface="+mn-lt"/>
                <a:ea typeface="+mn-ea"/>
              </a:rPr>
              <a:t> εικόν</a:t>
            </a:r>
            <a:r>
              <a:rPr lang="el-GR" altLang="de-DE" sz="2400" dirty="0">
                <a:solidFill>
                  <a:srgbClr val="004992"/>
                </a:solidFill>
                <a:latin typeface="+mn-lt"/>
                <a:ea typeface="+mn-ea"/>
              </a:rPr>
              <a:t>ες</a:t>
            </a:r>
            <a:r>
              <a:rPr lang="de-DE" altLang="de-DE" sz="2400" dirty="0">
                <a:solidFill>
                  <a:srgbClr val="004992"/>
                </a:solidFill>
                <a:latin typeface="+mn-lt"/>
                <a:ea typeface="+mn-ea"/>
              </a:rPr>
              <a:t> 1 έως 5.</a:t>
            </a:r>
          </a:p>
          <a:p>
            <a:pPr eaLnBrk="1" hangingPunct="1">
              <a:spcBef>
                <a:spcPts val="1200"/>
              </a:spcBef>
              <a:spcAft>
                <a:spcPts val="0"/>
              </a:spcAft>
              <a:buClr>
                <a:srgbClr val="004992"/>
              </a:buClr>
              <a:buNone/>
            </a:pPr>
            <a:r>
              <a:rPr lang="en-GB" altLang="ko-KR" sz="2400" dirty="0" err="1">
                <a:solidFill>
                  <a:srgbClr val="004992"/>
                </a:solidFill>
                <a:latin typeface="+mn-lt"/>
                <a:ea typeface="+mn-ea"/>
              </a:rPr>
              <a:t>Πόσο</a:t>
            </a:r>
            <a:r>
              <a:rPr lang="en-GB" altLang="ko-KR" sz="2400" dirty="0">
                <a:solidFill>
                  <a:srgbClr val="004992"/>
                </a:solidFill>
                <a:latin typeface="+mn-lt"/>
                <a:ea typeface="+mn-ea"/>
              </a:rPr>
              <a:t> </a:t>
            </a:r>
            <a:r>
              <a:rPr lang="en-GB" altLang="ko-KR" sz="2400" dirty="0" err="1">
                <a:solidFill>
                  <a:srgbClr val="004992"/>
                </a:solidFill>
                <a:latin typeface="+mn-lt"/>
                <a:ea typeface="+mn-ea"/>
              </a:rPr>
              <a:t>σίγουροι</a:t>
            </a:r>
            <a:r>
              <a:rPr lang="en-GB" altLang="ko-KR" sz="2400" dirty="0">
                <a:solidFill>
                  <a:srgbClr val="004992"/>
                </a:solidFill>
                <a:latin typeface="+mn-lt"/>
                <a:ea typeface="+mn-ea"/>
              </a:rPr>
              <a:t> </a:t>
            </a:r>
            <a:r>
              <a:rPr lang="en-GB" altLang="ko-KR" sz="2400" dirty="0" err="1">
                <a:solidFill>
                  <a:srgbClr val="004992"/>
                </a:solidFill>
                <a:latin typeface="+mn-lt"/>
                <a:ea typeface="+mn-ea"/>
              </a:rPr>
              <a:t>είστε</a:t>
            </a:r>
            <a:r>
              <a:rPr lang="en-GB" altLang="ko-KR" sz="2400" dirty="0">
                <a:solidFill>
                  <a:srgbClr val="004992"/>
                </a:solidFill>
                <a:latin typeface="+mn-lt"/>
                <a:ea typeface="+mn-ea"/>
              </a:rPr>
              <a:t> </a:t>
            </a:r>
            <a:r>
              <a:rPr lang="el-GR" altLang="ko-KR" sz="2400" dirty="0">
                <a:solidFill>
                  <a:srgbClr val="004992"/>
                </a:solidFill>
                <a:latin typeface="+mn-lt"/>
                <a:ea typeface="+mn-ea"/>
              </a:rPr>
              <a:t>για τις </a:t>
            </a:r>
            <a:r>
              <a:rPr lang="en-GB" altLang="ko-KR" sz="2400" dirty="0">
                <a:solidFill>
                  <a:srgbClr val="004992"/>
                </a:solidFill>
                <a:latin typeface="+mn-lt"/>
                <a:ea typeface="+mn-ea"/>
              </a:rPr>
              <a:t>απα</a:t>
            </a:r>
            <a:r>
              <a:rPr lang="en-GB" altLang="ko-KR" sz="2400" dirty="0" err="1">
                <a:solidFill>
                  <a:srgbClr val="004992"/>
                </a:solidFill>
                <a:latin typeface="+mn-lt"/>
                <a:ea typeface="+mn-ea"/>
              </a:rPr>
              <a:t>ντήσεις</a:t>
            </a:r>
            <a:r>
              <a:rPr lang="en-GB" altLang="ko-KR" sz="2400" dirty="0">
                <a:solidFill>
                  <a:srgbClr val="004992"/>
                </a:solidFill>
                <a:latin typeface="+mn-lt"/>
                <a:ea typeface="+mn-ea"/>
              </a:rPr>
              <a:t> σας;</a:t>
            </a:r>
            <a:endParaRPr lang="en-GB" altLang="de-DE" sz="2400" dirty="0">
              <a:solidFill>
                <a:srgbClr val="004992"/>
              </a:solidFill>
              <a:latin typeface="+mn-lt"/>
              <a:ea typeface="+mn-ea"/>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18</a:t>
            </a:fld>
            <a:endParaRPr lang="de-DE" altLang="de-DE">
              <a:latin typeface="+mn-lt"/>
              <a:ea typeface="+mn-ea"/>
            </a:endParaRPr>
          </a:p>
        </p:txBody>
      </p:sp>
      <p:sp>
        <p:nvSpPr>
          <p:cNvPr id="13" name="Caption_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sp>
        <p:nvSpPr>
          <p:cNvPr id="14" name="Caption_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15" name="Caption_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16" name="Caption_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17" name="Caption_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pic>
        <p:nvPicPr>
          <p:cNvPr id="12"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Text Box 1032"/>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None/>
            </a:pPr>
            <a:r>
              <a:rPr lang="de-DE" altLang="de-DE" sz="2400" dirty="0">
                <a:solidFill>
                  <a:srgbClr val="333333"/>
                </a:solidFill>
                <a:latin typeface="+mn-lt"/>
                <a:ea typeface="+mn-ea"/>
              </a:rPr>
              <a:t>Είναι </a:t>
            </a:r>
            <a:r>
              <a:rPr lang="el-GR" altLang="de-DE" sz="2400" dirty="0">
                <a:solidFill>
                  <a:srgbClr val="333333"/>
                </a:solidFill>
                <a:latin typeface="+mn-lt"/>
                <a:ea typeface="+mn-ea"/>
              </a:rPr>
              <a:t>πολύ </a:t>
            </a:r>
            <a:r>
              <a:rPr lang="de-DE" altLang="de-DE" sz="2400" dirty="0">
                <a:solidFill>
                  <a:srgbClr val="333333"/>
                </a:solidFill>
                <a:latin typeface="+mn-lt"/>
                <a:ea typeface="+mn-ea"/>
              </a:rPr>
              <a:t>πιο δύσκολο όταν δεν γνωρίζετε το</a:t>
            </a:r>
            <a:r>
              <a:rPr lang="el-GR" altLang="de-DE" sz="2400" dirty="0">
                <a:solidFill>
                  <a:srgbClr val="333333"/>
                </a:solidFill>
                <a:latin typeface="+mn-lt"/>
                <a:ea typeface="+mn-ea"/>
              </a:rPr>
              <a:t> άτομο</a:t>
            </a:r>
            <a:r>
              <a:rPr lang="de-DE" altLang="de-DE" sz="2400" dirty="0">
                <a:solidFill>
                  <a:srgbClr val="333333"/>
                </a:solidFill>
                <a:latin typeface="+mn-lt"/>
                <a:ea typeface="+mn-ea"/>
              </a:rPr>
              <a:t> ή τις περιστάσεις!</a:t>
            </a: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19</a:t>
            </a:fld>
            <a:endParaRPr lang="de-DE" altLang="de-DE">
              <a:latin typeface="+mn-lt"/>
              <a:ea typeface="+mn-ea"/>
            </a:endParaRPr>
          </a:p>
        </p:txBody>
      </p:sp>
      <p:sp>
        <p:nvSpPr>
          <p:cNvPr id="14" name="Caption_13"/>
          <p:cNvSpPr txBox="1">
            <a:spLocks noChangeArrowheads="1"/>
          </p:cNvSpPr>
          <p:nvPr/>
        </p:nvSpPr>
        <p:spPr bwMode="auto">
          <a:xfrm>
            <a:off x="8229256"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l-GR" altLang="de-DE" sz="2000" dirty="0">
                <a:latin typeface="+mj-lt"/>
                <a:ea typeface="+mn-ea"/>
                <a:cs typeface="+mn-cs"/>
              </a:rPr>
              <a:t>Χαρά</a:t>
            </a:r>
            <a:endParaRPr lang="de-DE" altLang="de-DE" sz="2000" dirty="0">
              <a:latin typeface="+mj-lt"/>
              <a:ea typeface="+mn-ea"/>
              <a:cs typeface="+mn-cs"/>
            </a:endParaRPr>
          </a:p>
        </p:txBody>
      </p:sp>
      <p:sp>
        <p:nvSpPr>
          <p:cNvPr id="15" name="Caption_13"/>
          <p:cNvSpPr txBox="1">
            <a:spLocks noChangeArrowheads="1"/>
          </p:cNvSpPr>
          <p:nvPr/>
        </p:nvSpPr>
        <p:spPr bwMode="auto">
          <a:xfrm>
            <a:off x="6812108"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l-GR" altLang="de-DE" sz="2000" dirty="0">
                <a:latin typeface="+mj-lt"/>
                <a:ea typeface="+mn-ea"/>
                <a:cs typeface="+mn-cs"/>
              </a:rPr>
              <a:t>Φόβος</a:t>
            </a:r>
            <a:endParaRPr lang="de-DE" altLang="de-DE" sz="2000" dirty="0">
              <a:latin typeface="+mj-lt"/>
              <a:ea typeface="+mn-ea"/>
              <a:cs typeface="+mn-cs"/>
            </a:endParaRPr>
          </a:p>
        </p:txBody>
      </p:sp>
      <p:sp>
        <p:nvSpPr>
          <p:cNvPr id="16" name="Caption_13"/>
          <p:cNvSpPr txBox="1">
            <a:spLocks noChangeArrowheads="1"/>
          </p:cNvSpPr>
          <p:nvPr/>
        </p:nvSpPr>
        <p:spPr bwMode="auto">
          <a:xfrm>
            <a:off x="5394960"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l-GR" altLang="de-DE" sz="2000" dirty="0">
                <a:latin typeface="+mj-lt"/>
                <a:ea typeface="+mn-ea"/>
                <a:cs typeface="+mn-cs"/>
              </a:rPr>
              <a:t>Έκπληξη</a:t>
            </a:r>
            <a:endParaRPr lang="de-DE" altLang="de-DE" sz="2000" dirty="0">
              <a:latin typeface="+mj-lt"/>
              <a:ea typeface="+mn-ea"/>
              <a:cs typeface="+mn-cs"/>
            </a:endParaRPr>
          </a:p>
        </p:txBody>
      </p:sp>
      <p:sp>
        <p:nvSpPr>
          <p:cNvPr id="17" name="Caption_13"/>
          <p:cNvSpPr txBox="1">
            <a:spLocks noChangeArrowheads="1"/>
          </p:cNvSpPr>
          <p:nvPr/>
        </p:nvSpPr>
        <p:spPr bwMode="auto">
          <a:xfrm>
            <a:off x="3977812"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l-GR" altLang="de-DE" sz="2000" dirty="0">
                <a:latin typeface="+mj-lt"/>
                <a:ea typeface="+mn-ea"/>
                <a:cs typeface="+mn-cs"/>
              </a:rPr>
              <a:t>Θυμός</a:t>
            </a:r>
            <a:endParaRPr lang="de-DE" altLang="de-DE" sz="2000" dirty="0">
              <a:latin typeface="+mj-lt"/>
              <a:ea typeface="+mn-ea"/>
              <a:cs typeface="+mn-cs"/>
            </a:endParaRPr>
          </a:p>
        </p:txBody>
      </p:sp>
      <p:sp>
        <p:nvSpPr>
          <p:cNvPr id="18" name="Caption_13"/>
          <p:cNvSpPr txBox="1">
            <a:spLocks noChangeArrowheads="1"/>
          </p:cNvSpPr>
          <p:nvPr/>
        </p:nvSpPr>
        <p:spPr bwMode="auto">
          <a:xfrm>
            <a:off x="2560664"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l-GR" altLang="de-DE" sz="2000" dirty="0">
                <a:latin typeface="+mj-lt"/>
                <a:ea typeface="+mn-ea"/>
                <a:cs typeface="+mn-cs"/>
              </a:rPr>
              <a:t>Λύπη</a:t>
            </a:r>
            <a:endParaRPr lang="de-DE" altLang="de-DE" sz="2000" dirty="0">
              <a:latin typeface="+mj-lt"/>
              <a:ea typeface="+mn-ea"/>
              <a:cs typeface="+mn-cs"/>
            </a:endParaRPr>
          </a:p>
        </p:txBody>
      </p:sp>
      <p:sp>
        <p:nvSpPr>
          <p:cNvPr id="19" name="Caption_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sp>
        <p:nvSpPr>
          <p:cNvPr id="20" name="Caption_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21" name="Caption_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22" name="Caption_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23" name="Caption_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pic>
        <p:nvPicPr>
          <p:cNvPr id="13"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l-GR" sz="3200" dirty="0">
                <a:solidFill>
                  <a:srgbClr val="004992"/>
                </a:solidFill>
                <a:latin typeface="+mn-lt"/>
                <a:ea typeface="+mn-ea"/>
                <a:cs typeface="+mn-cs"/>
              </a:rPr>
              <a:t>Μπορούμε να βγάλουμε συμπεράσματα για το χαρακτήρα ή το επάγγελμα ενός ανθρώπου, μόνο και μόνο από την εμφάνισή του;</a:t>
            </a:r>
            <a:endParaRPr lang="en-US" sz="32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defTabSz="914400" fontAlgn="base"/>
            <a:r>
              <a:rPr lang="de-DE" altLang="de-DE" sz="2400" dirty="0">
                <a:solidFill>
                  <a:srgbClr val="333333"/>
                </a:solidFill>
              </a:rPr>
              <a:t>Ποιος από αυτούς τους 4 κ</a:t>
            </a:r>
            <a:r>
              <a:rPr lang="el-GR" altLang="de-DE" sz="2400" dirty="0">
                <a:solidFill>
                  <a:srgbClr val="333333"/>
                </a:solidFill>
              </a:rPr>
              <a:t>υρίους</a:t>
            </a:r>
            <a:r>
              <a:rPr lang="de-DE" altLang="de-DE" sz="2400" dirty="0">
                <a:solidFill>
                  <a:srgbClr val="333333"/>
                </a:solidFill>
              </a:rPr>
              <a:t> είναι ηθοποιός, αθλητής, </a:t>
            </a:r>
            <a:r>
              <a:rPr lang="el-GR" altLang="de-DE" sz="2400" dirty="0">
                <a:solidFill>
                  <a:srgbClr val="333333"/>
                </a:solidFill>
              </a:rPr>
              <a:t>Ψυχοθεραπευτής</a:t>
            </a:r>
            <a:r>
              <a:rPr lang="de-DE" altLang="de-DE" sz="2400" dirty="0">
                <a:solidFill>
                  <a:srgbClr val="333333"/>
                </a:solidFill>
              </a:rPr>
              <a:t> ή </a:t>
            </a:r>
            <a:r>
              <a:rPr lang="el-GR" altLang="de-DE" sz="2400" dirty="0">
                <a:solidFill>
                  <a:srgbClr val="333333"/>
                </a:solidFill>
              </a:rPr>
              <a:t>κατά συρροήν</a:t>
            </a:r>
            <a:r>
              <a:rPr lang="de-DE" altLang="de-DE" sz="2400" dirty="0">
                <a:solidFill>
                  <a:srgbClr val="333333"/>
                </a:solidFill>
              </a:rPr>
              <a:t> δολοφόνος;</a:t>
            </a:r>
            <a:r>
              <a:rPr lang="el-GR" altLang="de-DE" sz="2400" dirty="0">
                <a:solidFill>
                  <a:srgbClr val="333333"/>
                </a:solidFill>
              </a:rPr>
              <a:t>Πόσο σίγουροι είστε;</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20</a:t>
            </a:fld>
            <a:endParaRPr lang="de-DE" altLang="de-DE">
              <a:latin typeface="+mn-lt"/>
              <a:ea typeface="+mn-ea"/>
            </a:endParaRPr>
          </a:p>
        </p:txBody>
      </p:sp>
      <p:pic>
        <p:nvPicPr>
          <p:cNvPr id="29"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40393" y="3140968"/>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140968"/>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30"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395806" y="3140968"/>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58379" y="3140968"/>
            <a:ext cx="222385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dirty="0">
                <a:solidFill>
                  <a:srgbClr val="333333"/>
                </a:solidFill>
              </a:rPr>
              <a:t>Συχνά, τα στερεότυπ</a:t>
            </a:r>
            <a:r>
              <a:rPr lang="el-GR" altLang="de-DE" sz="2400" dirty="0">
                <a:solidFill>
                  <a:srgbClr val="333333"/>
                </a:solidFill>
              </a:rPr>
              <a:t>ά</a:t>
            </a:r>
            <a:r>
              <a:rPr lang="de-DE" altLang="de-DE" sz="2400" dirty="0">
                <a:solidFill>
                  <a:srgbClr val="333333"/>
                </a:solidFill>
              </a:rPr>
              <a:t> κυριαρχούν </a:t>
            </a:r>
            <a:r>
              <a:rPr lang="el-GR" altLang="de-DE" sz="2400" dirty="0">
                <a:solidFill>
                  <a:srgbClr val="333333"/>
                </a:solidFill>
              </a:rPr>
              <a:t>στις </a:t>
            </a:r>
            <a:r>
              <a:rPr lang="de-DE" altLang="de-DE" sz="2400" dirty="0">
                <a:solidFill>
                  <a:srgbClr val="333333"/>
                </a:solidFill>
              </a:rPr>
              <a:t>πρώτες εντυπώσεις μας. </a:t>
            </a:r>
            <a:r>
              <a:rPr lang="el-GR" altLang="de-DE" sz="2400" dirty="0">
                <a:solidFill>
                  <a:srgbClr val="333333"/>
                </a:solidFill>
              </a:rPr>
              <a:t>Όπως γ</a:t>
            </a:r>
            <a:r>
              <a:rPr lang="de-DE" altLang="de-DE" sz="2400" dirty="0">
                <a:solidFill>
                  <a:srgbClr val="333333"/>
                </a:solidFill>
              </a:rPr>
              <a:t>ια παράδειγμα, </a:t>
            </a:r>
            <a:r>
              <a:rPr lang="el-GR" altLang="de-DE" sz="2400" dirty="0">
                <a:solidFill>
                  <a:srgbClr val="333333"/>
                </a:solidFill>
              </a:rPr>
              <a:t>δεν είναι όλοι οι ηθοποιοί γοητευτικοί</a:t>
            </a:r>
            <a:r>
              <a:rPr lang="de-DE" altLang="de-DE" sz="2400" dirty="0">
                <a:solidFill>
                  <a:srgbClr val="333333"/>
                </a:solidFill>
              </a:rPr>
              <a:t> </a:t>
            </a:r>
            <a:r>
              <a:rPr lang="el-GR" altLang="de-DE" sz="2400" dirty="0">
                <a:solidFill>
                  <a:srgbClr val="333333"/>
                </a:solidFill>
              </a:rPr>
              <a:t>και δεν φαίνονται όλοι οι</a:t>
            </a:r>
            <a:r>
              <a:rPr lang="de-DE" altLang="de-DE" sz="2400" dirty="0">
                <a:solidFill>
                  <a:srgbClr val="333333"/>
                </a:solidFill>
              </a:rPr>
              <a:t> δολοφόνοι </a:t>
            </a:r>
            <a:r>
              <a:rPr lang="el-GR" altLang="de-DE" sz="2400" dirty="0">
                <a:solidFill>
                  <a:srgbClr val="333333"/>
                </a:solidFill>
              </a:rPr>
              <a:t>κτηνώδης</a:t>
            </a:r>
            <a:r>
              <a:rPr lang="de-DE" altLang="de-DE" sz="2400" dirty="0">
                <a:solidFill>
                  <a:srgbClr val="333333"/>
                </a:solidFill>
              </a:rPr>
              <a:t>!</a:t>
            </a:r>
            <a:endParaRPr lang="en-US" sz="2400" dirty="0"/>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Το γνωρίζατε αυτό!;</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21</a:t>
            </a:fld>
            <a:endParaRPr lang="de-DE" altLang="de-DE">
              <a:latin typeface="+mn-lt"/>
              <a:ea typeface="+mn-ea"/>
            </a:endParaRPr>
          </a:p>
        </p:txBody>
      </p:sp>
      <p:pic>
        <p:nvPicPr>
          <p:cNvPr id="18"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40393" y="3140968"/>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140968"/>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395806" y="3140968"/>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58379" y="3140968"/>
            <a:ext cx="222385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44043"/>
          <p:cNvSpPr>
            <a:spLocks noChangeArrowheads="1"/>
          </p:cNvSpPr>
          <p:nvPr/>
        </p:nvSpPr>
        <p:spPr bwMode="auto">
          <a:xfrm>
            <a:off x="6457627" y="5882987"/>
            <a:ext cx="244827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el-GR" altLang="de-DE" sz="1800" dirty="0">
                <a:latin typeface="Calibri Light"/>
              </a:rPr>
              <a:t>Babe Ruth:</a:t>
            </a:r>
          </a:p>
          <a:p>
            <a:pPr algn="ctr" eaLnBrk="1" hangingPunct="1">
              <a:spcBef>
                <a:spcPts val="0"/>
              </a:spcBef>
              <a:spcAft>
                <a:spcPts val="0"/>
              </a:spcAft>
              <a:buClrTx/>
              <a:buNone/>
            </a:pPr>
            <a:r>
              <a:rPr lang="el-GR" altLang="de-DE" sz="1800" dirty="0">
                <a:latin typeface="Calibri Light"/>
              </a:rPr>
              <a:t>Ο θρυλικός ήρωας του μπέιζμπολ</a:t>
            </a:r>
            <a:endParaRPr lang="en-US" altLang="de-DE" sz="1800" dirty="0">
              <a:latin typeface="Calibri Light"/>
            </a:endParaRPr>
          </a:p>
        </p:txBody>
      </p:sp>
      <p:sp>
        <p:nvSpPr>
          <p:cNvPr id="23" name="Caption_20"/>
          <p:cNvSpPr>
            <a:spLocks noChangeArrowheads="1"/>
          </p:cNvSpPr>
          <p:nvPr/>
        </p:nvSpPr>
        <p:spPr bwMode="auto">
          <a:xfrm>
            <a:off x="9395806" y="5884168"/>
            <a:ext cx="26146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el-GR" altLang="de-DE" sz="1800" dirty="0">
                <a:latin typeface="Calibri Light"/>
              </a:rPr>
              <a:t>Χαλέντ </a:t>
            </a:r>
            <a:r>
              <a:rPr lang="de-DE" altLang="de-DE" sz="1800" dirty="0">
                <a:latin typeface="Calibri Light"/>
              </a:rPr>
              <a:t>Saleh:</a:t>
            </a:r>
          </a:p>
          <a:p>
            <a:pPr algn="ctr" eaLnBrk="1" hangingPunct="1">
              <a:spcBef>
                <a:spcPts val="0"/>
              </a:spcBef>
              <a:spcAft>
                <a:spcPts val="0"/>
              </a:spcAft>
              <a:buClrTx/>
              <a:buNone/>
            </a:pPr>
            <a:r>
              <a:rPr lang="el-GR" altLang="de-DE" sz="1800" dirty="0">
                <a:latin typeface="Calibri Light"/>
              </a:rPr>
              <a:t>Ηθοποιός</a:t>
            </a:r>
            <a:endParaRPr lang="en-US" altLang="de-DE" sz="1800" dirty="0">
              <a:latin typeface="Calibri Light"/>
            </a:endParaRPr>
          </a:p>
        </p:txBody>
      </p:sp>
      <p:sp>
        <p:nvSpPr>
          <p:cNvPr id="24" name="Caption_19"/>
          <p:cNvSpPr>
            <a:spLocks noChangeArrowheads="1"/>
          </p:cNvSpPr>
          <p:nvPr/>
        </p:nvSpPr>
        <p:spPr bwMode="auto">
          <a:xfrm>
            <a:off x="408955" y="5884168"/>
            <a:ext cx="2743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el-GR" altLang="de-DE" sz="1800" dirty="0">
                <a:latin typeface="Calibri Light"/>
              </a:rPr>
              <a:t>Jeffrey Dahmer:</a:t>
            </a:r>
          </a:p>
          <a:p>
            <a:pPr algn="ctr" eaLnBrk="1" hangingPunct="1">
              <a:spcBef>
                <a:spcPts val="0"/>
              </a:spcBef>
              <a:spcAft>
                <a:spcPts val="0"/>
              </a:spcAft>
              <a:buClrTx/>
              <a:buNone/>
            </a:pPr>
            <a:r>
              <a:rPr lang="el-GR" altLang="de-DE" sz="1800" dirty="0">
                <a:latin typeface="Calibri Light"/>
              </a:rPr>
              <a:t>Κατά συρροήν δολοφόνος</a:t>
            </a:r>
            <a:endParaRPr lang="en-US" altLang="de-DE" sz="1800" dirty="0">
              <a:latin typeface="Calibri Light"/>
            </a:endParaRPr>
          </a:p>
        </p:txBody>
      </p:sp>
      <p:sp>
        <p:nvSpPr>
          <p:cNvPr id="25" name="Caption_21"/>
          <p:cNvSpPr>
            <a:spLocks noChangeArrowheads="1"/>
          </p:cNvSpPr>
          <p:nvPr/>
        </p:nvSpPr>
        <p:spPr bwMode="auto">
          <a:xfrm>
            <a:off x="3758379" y="5884168"/>
            <a:ext cx="222385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Aaron Beck:</a:t>
            </a:r>
          </a:p>
          <a:p>
            <a:pPr algn="ctr" eaLnBrk="1" hangingPunct="1">
              <a:spcBef>
                <a:spcPts val="0"/>
              </a:spcBef>
              <a:spcAft>
                <a:spcPts val="0"/>
              </a:spcAft>
              <a:buClrTx/>
              <a:buNone/>
            </a:pPr>
            <a:r>
              <a:rPr lang="el-GR" altLang="de-DE" sz="1800" dirty="0">
                <a:latin typeface="Calibri Light"/>
              </a:rPr>
              <a:t>Ψυχοθεραπευτής</a:t>
            </a:r>
            <a:endParaRPr lang="en-GB" altLang="de-DE" sz="1800" dirty="0">
              <a:latin typeface="Calibri 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sz="3600" dirty="0">
                <a:solidFill>
                  <a:srgbClr val="004992"/>
                </a:solidFill>
                <a:latin typeface="+mn-lt"/>
                <a:ea typeface="+mn-ea"/>
                <a:cs typeface="+mn-cs"/>
              </a:rPr>
              <a:t>Όταν είσαι στη Ρώμη, συπμεριφέρσου όπως και οι Ρωμαίοι!</a:t>
            </a:r>
            <a:br>
              <a:rPr lang="el-GR" sz="3600" dirty="0">
                <a:solidFill>
                  <a:srgbClr val="004992"/>
                </a:solidFill>
                <a:latin typeface="+mn-lt"/>
                <a:ea typeface="+mn-ea"/>
                <a:cs typeface="+mn-cs"/>
              </a:rPr>
            </a:br>
            <a:r>
              <a:rPr lang="el-GR" dirty="0">
                <a:solidFill>
                  <a:srgbClr val="004992"/>
                </a:solidFill>
                <a:latin typeface="+mn-lt"/>
                <a:ea typeface="+mn-ea"/>
                <a:cs typeface="+mn-cs"/>
              </a:rPr>
              <a:t>Κοινές παρερμηνείες χειρονομιών</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22</a:t>
            </a:fld>
            <a:endParaRPr lang="de-DE" altLang="de-DE">
              <a:latin typeface="+mn-lt"/>
              <a:ea typeface="+mn-ea"/>
            </a:endParaRPr>
          </a:p>
        </p:txBody>
      </p:sp>
      <p:graphicFrame>
        <p:nvGraphicFramePr>
          <p:cNvPr id="12" name="Group 27"/>
          <p:cNvGraphicFramePr>
            <a:graphicFrameLocks noGrp="1"/>
          </p:cNvGraphicFramePr>
          <p:nvPr>
            <p:extLst>
              <p:ext uri="{D42A27DB-BD31-4B8C-83A1-F6EECF244321}">
                <p14:modId xmlns:p14="http://schemas.microsoft.com/office/powerpoint/2010/main" val="3830814949"/>
              </p:ext>
            </p:extLst>
          </p:nvPr>
        </p:nvGraphicFramePr>
        <p:xfrm>
          <a:off x="408955" y="2203704"/>
          <a:ext cx="11376001" cy="4572000"/>
        </p:xfrm>
        <a:graphic>
          <a:graphicData uri="http://schemas.openxmlformats.org/drawingml/2006/table">
            <a:tbl>
              <a:tblPr>
                <a:tableStyleId>{21E4AEA4-8DFA-4A89-87EB-49C32662AFE0}</a:tableStyleId>
              </a:tblPr>
              <a:tblGrid>
                <a:gridCol w="2160240">
                  <a:extLst>
                    <a:ext uri="{9D8B030D-6E8A-4147-A177-3AD203B41FA5}">
                      <a16:colId xmlns:a16="http://schemas.microsoft.com/office/drawing/2014/main" val="20000"/>
                    </a:ext>
                  </a:extLst>
                </a:gridCol>
                <a:gridCol w="921576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l-GR" sz="1800" b="0" i="0" u="none" strike="noStrike" cap="none" normalizeH="0" baseline="0" dirty="0">
                          <a:ln>
                            <a:noFill/>
                          </a:ln>
                          <a:solidFill>
                            <a:srgbClr val="333333"/>
                          </a:solidFill>
                          <a:effectLst/>
                          <a:latin typeface="Calibri Light"/>
                          <a:cs typeface="Times New Roman" pitchFamily="18" charset="0"/>
                        </a:rPr>
                        <a:t>χειρονομία / μίμηση</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l-GR" sz="1800" b="0" i="0" u="none" strike="noStrike" cap="none" normalizeH="0" baseline="0" dirty="0">
                          <a:ln>
                            <a:noFill/>
                          </a:ln>
                          <a:solidFill>
                            <a:srgbClr val="333333"/>
                          </a:solidFill>
                          <a:effectLst/>
                          <a:latin typeface="Calibri Light"/>
                          <a:cs typeface="Times New Roman" pitchFamily="18" charset="0"/>
                        </a:rPr>
                        <a:t>Πώς ερμηνεύεται η χειρονομία αυτή εδώ εν αντιθέσει με κάπου αλλού;</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6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Tx/>
                        <a:buNone/>
                        <a:tabLst/>
                      </a:pPr>
                      <a:r>
                        <a:rPr kumimoji="0" lang="el-GR" sz="1800" b="0" i="0" u="none" strike="noStrike" cap="none" normalizeH="0" baseline="0" dirty="0">
                          <a:ln>
                            <a:noFill/>
                          </a:ln>
                          <a:solidFill>
                            <a:srgbClr val="333333"/>
                          </a:solidFill>
                          <a:effectLst/>
                          <a:latin typeface="Calibri Light"/>
                          <a:cs typeface="Times New Roman" pitchFamily="18" charset="0"/>
                        </a:rPr>
                        <a: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6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Tx/>
                        <a:buNone/>
                        <a:tabLst/>
                      </a:pPr>
                      <a:r>
                        <a:rPr kumimoji="0" lang="el-GR" sz="1800" b="0" i="0" u="none" strike="noStrike" cap="none" normalizeH="0" baseline="0" dirty="0">
                          <a:ln>
                            <a:noFill/>
                          </a:ln>
                          <a:solidFill>
                            <a:srgbClr val="333333"/>
                          </a:solidFill>
                          <a:effectLst/>
                          <a:latin typeface="Calibri Light"/>
                          <a:cs typeface="Times New Roman" pitchFamily="18" charset="0"/>
                        </a:rPr>
                        <a: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l-GR" sz="1600" b="0" i="0" u="none" strike="noStrike" cap="none" normalizeH="0" baseline="0" dirty="0">
                          <a:ln>
                            <a:noFill/>
                          </a:ln>
                          <a:solidFill>
                            <a:srgbClr val="333333"/>
                          </a:solidFill>
                          <a:effectLst/>
                          <a:latin typeface="Calibri Light"/>
                          <a:cs typeface="Times New Roman" pitchFamily="18" charset="0"/>
                        </a:rPr>
                        <a:t>Γλώσσα</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Tx/>
                        <a:buNone/>
                        <a:tabLst/>
                      </a:pPr>
                      <a:r>
                        <a:rPr kumimoji="0" lang="el-GR" sz="1800" b="0" i="0" u="none" strike="noStrike" cap="none" normalizeH="0" baseline="0">
                          <a:ln>
                            <a:noFill/>
                          </a:ln>
                          <a:solidFill>
                            <a:srgbClr val="333333"/>
                          </a:solidFill>
                          <a:effectLst/>
                          <a:latin typeface="Calibri Light"/>
                          <a:cs typeface="Times New Roman" pitchFamily="18" charset="0"/>
                        </a:rPr>
                        <a:t>;;;</a:t>
                      </a:r>
                      <a:endParaRPr kumimoji="0" lang="pt-BR"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4083"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53086"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768995" y="5715000"/>
            <a:ext cx="1488482" cy="1005840"/>
          </a:xfrm>
          <a:prstGeom prst="rect">
            <a:avLst/>
          </a:prstGeom>
          <a:noFill/>
        </p:spPr>
      </p:pic>
    </p:spTree>
    <p:extLst>
      <p:ext uri="{BB962C8B-B14F-4D97-AF65-F5344CB8AC3E}">
        <p14:creationId xmlns:p14="http://schemas.microsoft.com/office/powerpoint/2010/main" val="20215943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sz="3600" dirty="0">
                <a:solidFill>
                  <a:srgbClr val="004992"/>
                </a:solidFill>
                <a:latin typeface="+mn-lt"/>
                <a:ea typeface="+mn-ea"/>
                <a:cs typeface="+mn-cs"/>
              </a:rPr>
              <a:t>Όταν είσαι στη Ρώμη, συπμεριφέρσου όπως και οι Ρωμαίοι!</a:t>
            </a:r>
            <a:br>
              <a:rPr lang="el-GR" sz="3600" dirty="0">
                <a:solidFill>
                  <a:srgbClr val="004992"/>
                </a:solidFill>
                <a:latin typeface="+mn-lt"/>
                <a:ea typeface="+mn-ea"/>
                <a:cs typeface="+mn-cs"/>
              </a:rPr>
            </a:br>
            <a:r>
              <a:rPr lang="el-GR" dirty="0">
                <a:solidFill>
                  <a:srgbClr val="004992"/>
                </a:solidFill>
                <a:latin typeface="+mn-lt"/>
                <a:ea typeface="+mn-ea"/>
                <a:cs typeface="+mn-cs"/>
              </a:rPr>
              <a:t>Κοινές παρερμηνείες χειρονομιών</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23</a:t>
            </a:fld>
            <a:endParaRPr lang="de-DE" altLang="de-DE">
              <a:latin typeface="+mn-lt"/>
              <a:ea typeface="+mn-ea"/>
            </a:endParaRPr>
          </a:p>
        </p:txBody>
      </p:sp>
      <p:graphicFrame>
        <p:nvGraphicFramePr>
          <p:cNvPr id="12" name="Group 27"/>
          <p:cNvGraphicFramePr>
            <a:graphicFrameLocks noGrp="1"/>
          </p:cNvGraphicFramePr>
          <p:nvPr>
            <p:extLst>
              <p:ext uri="{D42A27DB-BD31-4B8C-83A1-F6EECF244321}">
                <p14:modId xmlns:p14="http://schemas.microsoft.com/office/powerpoint/2010/main" val="2485789668"/>
              </p:ext>
            </p:extLst>
          </p:nvPr>
        </p:nvGraphicFramePr>
        <p:xfrm>
          <a:off x="408955" y="2203704"/>
          <a:ext cx="11376001" cy="4572000"/>
        </p:xfrm>
        <a:graphic>
          <a:graphicData uri="http://schemas.openxmlformats.org/drawingml/2006/table">
            <a:tbl>
              <a:tblPr>
                <a:tableStyleId>{21E4AEA4-8DFA-4A89-87EB-49C32662AFE0}</a:tableStyleId>
              </a:tblPr>
              <a:tblGrid>
                <a:gridCol w="2160240">
                  <a:extLst>
                    <a:ext uri="{9D8B030D-6E8A-4147-A177-3AD203B41FA5}">
                      <a16:colId xmlns:a16="http://schemas.microsoft.com/office/drawing/2014/main" val="20000"/>
                    </a:ext>
                  </a:extLst>
                </a:gridCol>
                <a:gridCol w="921576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l-GR" sz="1800" b="0" i="0" u="none" strike="noStrike" cap="none" normalizeH="0" baseline="0" dirty="0">
                          <a:ln>
                            <a:noFill/>
                          </a:ln>
                          <a:solidFill>
                            <a:srgbClr val="333333"/>
                          </a:solidFill>
                          <a:effectLst/>
                          <a:latin typeface="Calibri Light"/>
                          <a:cs typeface="Times New Roman" pitchFamily="18" charset="0"/>
                        </a:rPr>
                        <a:t>χειρονομία / μίμηση</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l-GR" sz="1800" b="0" i="0" u="none" strike="noStrike" cap="none" normalizeH="0" baseline="0" dirty="0">
                          <a:ln>
                            <a:noFill/>
                          </a:ln>
                          <a:solidFill>
                            <a:srgbClr val="333333"/>
                          </a:solidFill>
                          <a:effectLst/>
                          <a:latin typeface="Calibri Light"/>
                          <a:cs typeface="Times New Roman" pitchFamily="18" charset="0"/>
                        </a:rPr>
                        <a:t>Πώς ερμηνεύεται η χειρονομία αυτή εδώ εν αντιθέσει με κάπου αλλού;</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6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 typeface="Wingdings" pitchFamily="2" charset="2"/>
                        <a:buNone/>
                        <a:tabLst/>
                      </a:pPr>
                      <a:r>
                        <a:rPr kumimoji="0" lang="el-GR" sz="1800" b="1" i="0" u="none" strike="noStrike" cap="none" normalizeH="0" baseline="0" dirty="0">
                          <a:ln>
                            <a:noFill/>
                          </a:ln>
                          <a:solidFill>
                            <a:srgbClr val="333333"/>
                          </a:solidFill>
                          <a:effectLst/>
                          <a:latin typeface="Calibri Light"/>
                          <a:cs typeface="Times New Roman" pitchFamily="18" charset="0"/>
                        </a:rPr>
                        <a:t>Ευρώπη / Βόρεια Αμερική:</a:t>
                      </a:r>
                      <a:r>
                        <a:rPr kumimoji="0" lang="el-GR" sz="1800" b="0" i="0" u="none" strike="noStrike" cap="none" normalizeH="0" baseline="0" dirty="0">
                          <a:ln>
                            <a:noFill/>
                          </a:ln>
                          <a:solidFill>
                            <a:srgbClr val="333333"/>
                          </a:solidFill>
                          <a:effectLst/>
                          <a:latin typeface="Calibri Light"/>
                          <a:cs typeface="Times New Roman" pitchFamily="18" charset="0"/>
                        </a:rPr>
                        <a:t> δίνει την εντύπωση ότι κάποιος είναι χαλαρός,ίσως και λίγο άκομψος.</a:t>
                      </a:r>
                    </a:p>
                    <a:p>
                      <a:pPr marL="0" marR="0" lvl="0" indent="0" algn="l" defTabSz="914400" rtl="0" eaLnBrk="1" fontAlgn="base" latinLnBrk="0" hangingPunct="1">
                        <a:lnSpc>
                          <a:spcPct val="100000"/>
                        </a:lnSpc>
                        <a:spcBef>
                          <a:spcPts val="600"/>
                        </a:spcBef>
                        <a:spcAft>
                          <a:spcPct val="0"/>
                        </a:spcAft>
                        <a:buClr>
                          <a:srgbClr val="336699"/>
                        </a:buClr>
                        <a:buSzTx/>
                        <a:buFont typeface="Wingdings" pitchFamily="2" charset="2"/>
                        <a:buNone/>
                        <a:tabLst/>
                      </a:pPr>
                      <a:r>
                        <a:rPr kumimoji="0" lang="el-GR" sz="1800" b="0" i="0" u="none" strike="noStrike" cap="none" normalizeH="0" baseline="0" dirty="0">
                          <a:ln>
                            <a:noFill/>
                          </a:ln>
                          <a:solidFill>
                            <a:srgbClr val="333333"/>
                          </a:solidFill>
                          <a:effectLst/>
                          <a:latin typeface="Calibri Light"/>
                          <a:cs typeface="Times New Roman" pitchFamily="18" charset="0"/>
                        </a:rPr>
                        <a:t>Σε ορισμένες αραβικές χώρες, η σόλα του παπουτσιού θεωρείται το πιο βρώμικο μέρος του σώματος. Επομένως, είναι προσβολή το να δείξει κανείς τις σόλες των παπουτσιών του σε κάποιον άλλον.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6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Tx/>
                        <a:buNone/>
                        <a:tabLst/>
                      </a:pPr>
                      <a:r>
                        <a:rPr kumimoji="0" lang="el-GR" sz="1800" b="0" i="0" u="none" strike="noStrike" cap="none" normalizeH="0" baseline="0" dirty="0">
                          <a:ln>
                            <a:noFill/>
                          </a:ln>
                          <a:solidFill>
                            <a:srgbClr val="333333"/>
                          </a:solidFill>
                          <a:effectLst/>
                          <a:latin typeface="Calibri Light"/>
                          <a:cs typeface="Times New Roman" pitchFamily="18" charset="0"/>
                        </a:rPr>
                        <a: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l-GR" sz="1600" b="0" i="0" u="none" strike="noStrike" cap="none" normalizeH="0" baseline="0" dirty="0">
                          <a:ln>
                            <a:noFill/>
                          </a:ln>
                          <a:solidFill>
                            <a:srgbClr val="333333"/>
                          </a:solidFill>
                          <a:effectLst/>
                          <a:latin typeface="Calibri Light"/>
                          <a:cs typeface="Times New Roman" pitchFamily="18" charset="0"/>
                        </a:rPr>
                        <a:t>Γλώσσα</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Tx/>
                        <a:buNone/>
                        <a:tabLst/>
                      </a:pPr>
                      <a:r>
                        <a:rPr kumimoji="0" lang="el-GR" sz="1800" b="0" i="0" u="none" strike="noStrike" cap="none" normalizeH="0" baseline="0" dirty="0">
                          <a:ln>
                            <a:noFill/>
                          </a:ln>
                          <a:solidFill>
                            <a:srgbClr val="333333"/>
                          </a:solidFill>
                          <a:effectLst/>
                          <a:latin typeface="Calibri Light"/>
                          <a:cs typeface="Times New Roman" pitchFamily="18" charset="0"/>
                        </a:rPr>
                        <a:t>;;;</a:t>
                      </a:r>
                      <a:endParaRPr kumimoji="0" lang="pt-BR"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4083"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53086"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768995" y="5715000"/>
            <a:ext cx="1488482" cy="1005840"/>
          </a:xfrm>
          <a:prstGeom prst="rect">
            <a:avLst/>
          </a:prstGeom>
          <a:noFill/>
        </p:spPr>
      </p:pic>
    </p:spTree>
    <p:extLst>
      <p:ext uri="{BB962C8B-B14F-4D97-AF65-F5344CB8AC3E}">
        <p14:creationId xmlns:p14="http://schemas.microsoft.com/office/powerpoint/2010/main" val="14656972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sz="3600" dirty="0">
                <a:solidFill>
                  <a:srgbClr val="004992"/>
                </a:solidFill>
                <a:latin typeface="+mn-lt"/>
                <a:ea typeface="+mn-ea"/>
                <a:cs typeface="+mn-cs"/>
              </a:rPr>
              <a:t>Όταν είσαι στη Ρώμη, συπμεριφέρσου όπως και οι Ρωμαίοι!</a:t>
            </a:r>
            <a:br>
              <a:rPr lang="el-GR" sz="3600" dirty="0">
                <a:solidFill>
                  <a:srgbClr val="004992"/>
                </a:solidFill>
                <a:latin typeface="+mn-lt"/>
                <a:ea typeface="+mn-ea"/>
                <a:cs typeface="+mn-cs"/>
              </a:rPr>
            </a:br>
            <a:r>
              <a:rPr lang="el-GR" dirty="0">
                <a:solidFill>
                  <a:srgbClr val="004992"/>
                </a:solidFill>
                <a:latin typeface="+mn-lt"/>
                <a:ea typeface="+mn-ea"/>
                <a:cs typeface="+mn-cs"/>
              </a:rPr>
              <a:t>Κοινές παρερμηνείες χειρονομιών</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24</a:t>
            </a:fld>
            <a:endParaRPr lang="de-DE" altLang="de-DE">
              <a:latin typeface="+mn-lt"/>
              <a:ea typeface="+mn-ea"/>
            </a:endParaRPr>
          </a:p>
        </p:txBody>
      </p:sp>
      <p:graphicFrame>
        <p:nvGraphicFramePr>
          <p:cNvPr id="12" name="Group 27"/>
          <p:cNvGraphicFramePr>
            <a:graphicFrameLocks noGrp="1"/>
          </p:cNvGraphicFramePr>
          <p:nvPr>
            <p:extLst>
              <p:ext uri="{D42A27DB-BD31-4B8C-83A1-F6EECF244321}">
                <p14:modId xmlns:p14="http://schemas.microsoft.com/office/powerpoint/2010/main" val="2780774217"/>
              </p:ext>
            </p:extLst>
          </p:nvPr>
        </p:nvGraphicFramePr>
        <p:xfrm>
          <a:off x="408955" y="2203704"/>
          <a:ext cx="11376001" cy="4572000"/>
        </p:xfrm>
        <a:graphic>
          <a:graphicData uri="http://schemas.openxmlformats.org/drawingml/2006/table">
            <a:tbl>
              <a:tblPr>
                <a:tableStyleId>{21E4AEA4-8DFA-4A89-87EB-49C32662AFE0}</a:tableStyleId>
              </a:tblPr>
              <a:tblGrid>
                <a:gridCol w="2160240">
                  <a:extLst>
                    <a:ext uri="{9D8B030D-6E8A-4147-A177-3AD203B41FA5}">
                      <a16:colId xmlns:a16="http://schemas.microsoft.com/office/drawing/2014/main" val="20000"/>
                    </a:ext>
                  </a:extLst>
                </a:gridCol>
                <a:gridCol w="921576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l-GR" sz="1800" b="0" i="0" u="none" strike="noStrike" cap="none" normalizeH="0" baseline="0" dirty="0">
                          <a:ln>
                            <a:noFill/>
                          </a:ln>
                          <a:solidFill>
                            <a:srgbClr val="333333"/>
                          </a:solidFill>
                          <a:effectLst/>
                          <a:latin typeface="Calibri Light"/>
                          <a:cs typeface="Times New Roman" pitchFamily="18" charset="0"/>
                        </a:rPr>
                        <a:t>χειρονομία / μίμηση</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l-GR" sz="1800" b="0" i="0" u="none" strike="noStrike" cap="none" normalizeH="0" baseline="0" dirty="0">
                          <a:ln>
                            <a:noFill/>
                          </a:ln>
                          <a:solidFill>
                            <a:srgbClr val="333333"/>
                          </a:solidFill>
                          <a:effectLst/>
                          <a:latin typeface="Calibri Light"/>
                          <a:cs typeface="Times New Roman" pitchFamily="18" charset="0"/>
                        </a:rPr>
                        <a:t>Πώς ερμηνεύεται η χειρονομία αυτή εδώ εν αντιθέσει με κάπου αλλού;</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6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 typeface="Wingdings" pitchFamily="2" charset="2"/>
                        <a:buNone/>
                        <a:tabLst/>
                      </a:pPr>
                      <a:r>
                        <a:rPr kumimoji="0" lang="el-GR" sz="1800" b="1" i="0" u="none" strike="noStrike" cap="none" normalizeH="0" baseline="0" dirty="0">
                          <a:ln>
                            <a:noFill/>
                          </a:ln>
                          <a:solidFill>
                            <a:srgbClr val="333333"/>
                          </a:solidFill>
                          <a:effectLst/>
                          <a:latin typeface="Calibri Light"/>
                          <a:cs typeface="Times New Roman" pitchFamily="18" charset="0"/>
                        </a:rPr>
                        <a:t>Ευρώπη / Βόρεια Αμερική:</a:t>
                      </a:r>
                      <a:r>
                        <a:rPr kumimoji="0" lang="el-GR" sz="1800" b="0" i="0" u="none" strike="noStrike" cap="none" normalizeH="0" baseline="0" dirty="0">
                          <a:ln>
                            <a:noFill/>
                          </a:ln>
                          <a:solidFill>
                            <a:srgbClr val="333333"/>
                          </a:solidFill>
                          <a:effectLst/>
                          <a:latin typeface="Calibri Light"/>
                          <a:cs typeface="Times New Roman" pitchFamily="18" charset="0"/>
                        </a:rPr>
                        <a:t> δίνει την εντύπωση ότι κάποιος είναι χαλαρός,ίσως και λίγο άκομψος.</a:t>
                      </a:r>
                    </a:p>
                    <a:p>
                      <a:pPr marL="0" marR="0" lvl="0" indent="0" algn="l" defTabSz="914400" rtl="0" eaLnBrk="1" fontAlgn="base" latinLnBrk="0" hangingPunct="1">
                        <a:lnSpc>
                          <a:spcPct val="100000"/>
                        </a:lnSpc>
                        <a:spcBef>
                          <a:spcPts val="600"/>
                        </a:spcBef>
                        <a:spcAft>
                          <a:spcPct val="0"/>
                        </a:spcAft>
                        <a:buClr>
                          <a:srgbClr val="336699"/>
                        </a:buClr>
                        <a:buSzTx/>
                        <a:buFont typeface="Wingdings" pitchFamily="2" charset="2"/>
                        <a:buNone/>
                        <a:tabLst/>
                      </a:pPr>
                      <a:r>
                        <a:rPr kumimoji="0" lang="el-GR" sz="1800" b="0" i="0" u="none" strike="noStrike" cap="none" normalizeH="0" baseline="0" dirty="0">
                          <a:ln>
                            <a:noFill/>
                          </a:ln>
                          <a:solidFill>
                            <a:srgbClr val="333333"/>
                          </a:solidFill>
                          <a:effectLst/>
                          <a:latin typeface="Calibri Light"/>
                          <a:cs typeface="Times New Roman" pitchFamily="18" charset="0"/>
                        </a:rPr>
                        <a:t>Σε ορισμένες αραβικές χώρες, η σόλα του παπουτσιού θεωρείται το πιο βρώμικο μέρος του σώματος. Επομένως, είναι προσβολή το να δείξει κανείς τις σόλες των παπουτσιών του σε κάποιον άλλον.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6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 typeface="Wingdings" pitchFamily="2" charset="2"/>
                        <a:buNone/>
                        <a:tabLst/>
                      </a:pPr>
                      <a:r>
                        <a:rPr kumimoji="0" lang="el-GR" sz="1800" b="1" i="0" u="none" strike="noStrike" cap="none" normalizeH="0" baseline="0" dirty="0">
                          <a:ln>
                            <a:noFill/>
                          </a:ln>
                          <a:solidFill>
                            <a:srgbClr val="333333"/>
                          </a:solidFill>
                          <a:effectLst/>
                          <a:latin typeface="Calibri Light"/>
                          <a:cs typeface="Times New Roman" pitchFamily="18" charset="0"/>
                        </a:rPr>
                        <a:t>ΗΠΑ και πολλές άλλες χώρες:</a:t>
                      </a:r>
                      <a:r>
                        <a:rPr kumimoji="0" lang="el-GR" sz="1800" b="0" i="0" u="none" strike="noStrike" cap="none" normalizeH="0" baseline="0" dirty="0">
                          <a:ln>
                            <a:noFill/>
                          </a:ln>
                          <a:solidFill>
                            <a:srgbClr val="333333"/>
                          </a:solidFill>
                          <a:effectLst/>
                          <a:latin typeface="Calibri Light"/>
                          <a:cs typeface="Times New Roman" pitchFamily="18" charset="0"/>
                        </a:rPr>
                        <a:t> «μπράβο!», «εξαιρετικό!»</a:t>
                      </a:r>
                    </a:p>
                    <a:p>
                      <a:pPr marL="0" marR="0" lvl="0" indent="0" algn="l" defTabSz="914400" rtl="0" eaLnBrk="1" fontAlgn="base" latinLnBrk="0" hangingPunct="1">
                        <a:lnSpc>
                          <a:spcPct val="100000"/>
                        </a:lnSpc>
                        <a:spcBef>
                          <a:spcPts val="600"/>
                        </a:spcBef>
                        <a:spcAft>
                          <a:spcPct val="0"/>
                        </a:spcAft>
                        <a:buClr>
                          <a:srgbClr val="336699"/>
                        </a:buClr>
                        <a:buSzTx/>
                        <a:buFont typeface="Wingdings" pitchFamily="2" charset="2"/>
                        <a:buNone/>
                        <a:tabLst/>
                      </a:pPr>
                      <a:r>
                        <a:rPr kumimoji="0" lang="el-GR" sz="1800" b="1" i="0" u="none" strike="noStrike" cap="none" normalizeH="0" baseline="0" dirty="0">
                          <a:ln>
                            <a:noFill/>
                          </a:ln>
                          <a:solidFill>
                            <a:srgbClr val="333333"/>
                          </a:solidFill>
                          <a:effectLst/>
                          <a:latin typeface="Calibri Light"/>
                          <a:cs typeface="Times New Roman" pitchFamily="18" charset="0"/>
                        </a:rPr>
                        <a:t>μερικές αφρικανικές χώρες:</a:t>
                      </a:r>
                      <a:r>
                        <a:rPr kumimoji="0" lang="el-GR" sz="1800" b="0" i="0" u="none" strike="noStrike" cap="none" normalizeH="0" baseline="0" dirty="0">
                          <a:ln>
                            <a:noFill/>
                          </a:ln>
                          <a:solidFill>
                            <a:srgbClr val="333333"/>
                          </a:solidFill>
                          <a:effectLst/>
                          <a:latin typeface="Calibri Light"/>
                          <a:cs typeface="Times New Roman" pitchFamily="18" charset="0"/>
                        </a:rPr>
                        <a:t> «φύγε μακριά!»</a:t>
                      </a:r>
                    </a:p>
                    <a:p>
                      <a:pPr marL="0" marR="0" lvl="0" indent="0" algn="l" defTabSz="914400" rtl="0" eaLnBrk="1" fontAlgn="base" latinLnBrk="0" hangingPunct="1">
                        <a:lnSpc>
                          <a:spcPct val="100000"/>
                        </a:lnSpc>
                        <a:spcBef>
                          <a:spcPts val="600"/>
                        </a:spcBef>
                        <a:spcAft>
                          <a:spcPct val="0"/>
                        </a:spcAft>
                        <a:buClr>
                          <a:srgbClr val="336699"/>
                        </a:buClr>
                        <a:buSzTx/>
                        <a:buFont typeface="Wingdings" pitchFamily="2" charset="2"/>
                        <a:buNone/>
                        <a:tabLst/>
                      </a:pPr>
                      <a:r>
                        <a:rPr kumimoji="0" lang="el-GR" sz="1800" b="1" i="0" u="none" strike="noStrike" cap="none" normalizeH="0" baseline="0" dirty="0">
                          <a:ln>
                            <a:noFill/>
                          </a:ln>
                          <a:solidFill>
                            <a:srgbClr val="333333"/>
                          </a:solidFill>
                          <a:effectLst/>
                          <a:latin typeface="Calibri Light"/>
                          <a:cs typeface="Times New Roman" pitchFamily="18" charset="0"/>
                        </a:rPr>
                        <a:t>πολλές χώρες :</a:t>
                      </a:r>
                      <a:r>
                        <a:rPr kumimoji="0" lang="el-GR" sz="1800" b="0" i="0" u="none" strike="noStrike" cap="none" normalizeH="0" baseline="0" dirty="0">
                          <a:ln>
                            <a:noFill/>
                          </a:ln>
                          <a:solidFill>
                            <a:srgbClr val="333333"/>
                          </a:solidFill>
                          <a:effectLst/>
                          <a:latin typeface="Calibri Light"/>
                          <a:cs typeface="Times New Roman" pitchFamily="18" charset="0"/>
                        </a:rPr>
                        <a:t> χρησιμοποιείται για ωτοστόπ ,αλλά όχι σε όλες τις χώρες (κοίτα και τα παραπάνω).</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l-GR" sz="1600" b="0" i="0" u="none" strike="noStrike" cap="none" normalizeH="0" baseline="0" dirty="0">
                          <a:ln>
                            <a:noFill/>
                          </a:ln>
                          <a:solidFill>
                            <a:srgbClr val="333333"/>
                          </a:solidFill>
                          <a:effectLst/>
                          <a:latin typeface="Calibri Light"/>
                          <a:cs typeface="Times New Roman" pitchFamily="18" charset="0"/>
                        </a:rPr>
                        <a:t>Γλώσσα</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Tx/>
                        <a:buNone/>
                        <a:tabLst/>
                      </a:pPr>
                      <a:r>
                        <a:rPr kumimoji="0" lang="el-GR" sz="1800" b="0" i="0" u="none" strike="noStrike" cap="none" normalizeH="0" baseline="0">
                          <a:ln>
                            <a:noFill/>
                          </a:ln>
                          <a:solidFill>
                            <a:srgbClr val="333333"/>
                          </a:solidFill>
                          <a:effectLst/>
                          <a:latin typeface="Calibri Light"/>
                          <a:cs typeface="Times New Roman" pitchFamily="18" charset="0"/>
                        </a:rPr>
                        <a:t>;;;</a:t>
                      </a:r>
                      <a:endParaRPr kumimoji="0" lang="pt-BR"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4083"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53086"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768995" y="5715000"/>
            <a:ext cx="1488482" cy="1005840"/>
          </a:xfrm>
          <a:prstGeom prst="rect">
            <a:avLst/>
          </a:prstGeom>
          <a:noFill/>
        </p:spPr>
      </p:pic>
    </p:spTree>
    <p:extLst>
      <p:ext uri="{BB962C8B-B14F-4D97-AF65-F5344CB8AC3E}">
        <p14:creationId xmlns:p14="http://schemas.microsoft.com/office/powerpoint/2010/main" val="18134028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sz="3600" dirty="0">
                <a:solidFill>
                  <a:srgbClr val="004992"/>
                </a:solidFill>
                <a:latin typeface="+mn-lt"/>
                <a:ea typeface="+mn-ea"/>
                <a:cs typeface="+mn-cs"/>
              </a:rPr>
              <a:t>Όταν είσαι στη Ρώμη, συπμεριφέρσου όπως και οι Ρωμαίοι!</a:t>
            </a:r>
            <a:br>
              <a:rPr lang="el-GR" sz="3600" dirty="0">
                <a:solidFill>
                  <a:srgbClr val="004992"/>
                </a:solidFill>
                <a:latin typeface="+mn-lt"/>
                <a:ea typeface="+mn-ea"/>
                <a:cs typeface="+mn-cs"/>
              </a:rPr>
            </a:br>
            <a:r>
              <a:rPr lang="el-GR" dirty="0">
                <a:solidFill>
                  <a:srgbClr val="004992"/>
                </a:solidFill>
                <a:latin typeface="+mn-lt"/>
                <a:ea typeface="+mn-ea"/>
                <a:cs typeface="+mn-cs"/>
              </a:rPr>
              <a:t>Κοινές παρερμηνείες χειρονομιών</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25</a:t>
            </a:fld>
            <a:endParaRPr lang="de-DE" altLang="de-DE">
              <a:latin typeface="+mn-lt"/>
              <a:ea typeface="+mn-ea"/>
            </a:endParaRPr>
          </a:p>
        </p:txBody>
      </p:sp>
      <p:graphicFrame>
        <p:nvGraphicFramePr>
          <p:cNvPr id="12" name="Group 27"/>
          <p:cNvGraphicFramePr>
            <a:graphicFrameLocks noGrp="1"/>
          </p:cNvGraphicFramePr>
          <p:nvPr>
            <p:extLst>
              <p:ext uri="{D42A27DB-BD31-4B8C-83A1-F6EECF244321}">
                <p14:modId xmlns:p14="http://schemas.microsoft.com/office/powerpoint/2010/main" val="1747782992"/>
              </p:ext>
            </p:extLst>
          </p:nvPr>
        </p:nvGraphicFramePr>
        <p:xfrm>
          <a:off x="408955" y="2203704"/>
          <a:ext cx="11376001" cy="4572000"/>
        </p:xfrm>
        <a:graphic>
          <a:graphicData uri="http://schemas.openxmlformats.org/drawingml/2006/table">
            <a:tbl>
              <a:tblPr>
                <a:tableStyleId>{21E4AEA4-8DFA-4A89-87EB-49C32662AFE0}</a:tableStyleId>
              </a:tblPr>
              <a:tblGrid>
                <a:gridCol w="2160240">
                  <a:extLst>
                    <a:ext uri="{9D8B030D-6E8A-4147-A177-3AD203B41FA5}">
                      <a16:colId xmlns:a16="http://schemas.microsoft.com/office/drawing/2014/main" val="20000"/>
                    </a:ext>
                  </a:extLst>
                </a:gridCol>
                <a:gridCol w="921576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l-GR" sz="1800" b="0" i="0" u="none" strike="noStrike" cap="none" normalizeH="0" baseline="0" dirty="0">
                          <a:ln>
                            <a:noFill/>
                          </a:ln>
                          <a:solidFill>
                            <a:srgbClr val="333333"/>
                          </a:solidFill>
                          <a:effectLst/>
                          <a:latin typeface="Calibri Light"/>
                          <a:cs typeface="Times New Roman" pitchFamily="18" charset="0"/>
                        </a:rPr>
                        <a:t>χειρονομία / μίμηση</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l-GR" sz="1800" b="0" i="0" u="none" strike="noStrike" cap="none" normalizeH="0" baseline="0" dirty="0">
                          <a:ln>
                            <a:noFill/>
                          </a:ln>
                          <a:solidFill>
                            <a:srgbClr val="333333"/>
                          </a:solidFill>
                          <a:effectLst/>
                          <a:latin typeface="Calibri Light"/>
                          <a:cs typeface="Times New Roman" pitchFamily="18" charset="0"/>
                        </a:rPr>
                        <a:t>Πώς ερμηνεύεται η χειρονομία αυτή εδώ εν αντιθέσει με κάπου αλλού;</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6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 typeface="Wingdings" pitchFamily="2" charset="2"/>
                        <a:buNone/>
                        <a:tabLst/>
                      </a:pPr>
                      <a:r>
                        <a:rPr kumimoji="0" lang="el-GR" sz="1800" b="1" i="0" u="none" strike="noStrike" cap="none" normalizeH="0" baseline="0" dirty="0">
                          <a:ln>
                            <a:noFill/>
                          </a:ln>
                          <a:solidFill>
                            <a:srgbClr val="333333"/>
                          </a:solidFill>
                          <a:effectLst/>
                          <a:latin typeface="Calibri Light"/>
                          <a:cs typeface="Times New Roman" pitchFamily="18" charset="0"/>
                        </a:rPr>
                        <a:t>Ευρώπη / Βόρεια Αμερική:</a:t>
                      </a:r>
                      <a:r>
                        <a:rPr kumimoji="0" lang="el-GR" sz="1800" b="0" i="0" u="none" strike="noStrike" cap="none" normalizeH="0" baseline="0" dirty="0">
                          <a:ln>
                            <a:noFill/>
                          </a:ln>
                          <a:solidFill>
                            <a:srgbClr val="333333"/>
                          </a:solidFill>
                          <a:effectLst/>
                          <a:latin typeface="Calibri Light"/>
                          <a:cs typeface="Times New Roman" pitchFamily="18" charset="0"/>
                        </a:rPr>
                        <a:t> δίνει την εντύπωση ότι κάποιος είναι χαλαρός,ίσως και λίγο άκομψος.</a:t>
                      </a:r>
                    </a:p>
                    <a:p>
                      <a:pPr marL="0" marR="0" lvl="0" indent="0" algn="l" defTabSz="914400" rtl="0" eaLnBrk="1" fontAlgn="base" latinLnBrk="0" hangingPunct="1">
                        <a:lnSpc>
                          <a:spcPct val="100000"/>
                        </a:lnSpc>
                        <a:spcBef>
                          <a:spcPts val="600"/>
                        </a:spcBef>
                        <a:spcAft>
                          <a:spcPct val="0"/>
                        </a:spcAft>
                        <a:buClr>
                          <a:srgbClr val="336699"/>
                        </a:buClr>
                        <a:buSzTx/>
                        <a:buFont typeface="Wingdings" pitchFamily="2" charset="2"/>
                        <a:buNone/>
                        <a:tabLst/>
                      </a:pPr>
                      <a:r>
                        <a:rPr kumimoji="0" lang="el-GR" sz="1800" b="0" i="0" u="none" strike="noStrike" cap="none" normalizeH="0" baseline="0" dirty="0">
                          <a:ln>
                            <a:noFill/>
                          </a:ln>
                          <a:solidFill>
                            <a:srgbClr val="333333"/>
                          </a:solidFill>
                          <a:effectLst/>
                          <a:latin typeface="Calibri Light"/>
                          <a:cs typeface="Times New Roman" pitchFamily="18" charset="0"/>
                        </a:rPr>
                        <a:t>Σε ορισμένες αραβικές χώρες, η σόλα του παπουτσιού θεωρείται το πιο βρώμικο μέρος του σώματος. Επομένως, είναι προσβολή το να δείξει κανείς τις σόλες των παπουτσιών του σε κάποιον άλλον.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6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 typeface="Wingdings" pitchFamily="2" charset="2"/>
                        <a:buNone/>
                        <a:tabLst/>
                      </a:pPr>
                      <a:r>
                        <a:rPr kumimoji="0" lang="el-GR" sz="1800" b="1" i="0" u="none" strike="noStrike" cap="none" normalizeH="0" baseline="0" dirty="0">
                          <a:ln>
                            <a:noFill/>
                          </a:ln>
                          <a:solidFill>
                            <a:srgbClr val="333333"/>
                          </a:solidFill>
                          <a:effectLst/>
                          <a:latin typeface="Calibri Light"/>
                          <a:cs typeface="Times New Roman" pitchFamily="18" charset="0"/>
                        </a:rPr>
                        <a:t>ΗΠΑ και πολλές άλλες χώρες:</a:t>
                      </a:r>
                      <a:r>
                        <a:rPr kumimoji="0" lang="el-GR" sz="1800" b="0" i="0" u="none" strike="noStrike" cap="none" normalizeH="0" baseline="0" dirty="0">
                          <a:ln>
                            <a:noFill/>
                          </a:ln>
                          <a:solidFill>
                            <a:srgbClr val="333333"/>
                          </a:solidFill>
                          <a:effectLst/>
                          <a:latin typeface="Calibri Light"/>
                          <a:cs typeface="Times New Roman" pitchFamily="18" charset="0"/>
                        </a:rPr>
                        <a:t> «μπράβο!», «εξαιρετικό!»</a:t>
                      </a:r>
                    </a:p>
                    <a:p>
                      <a:pPr marL="0" marR="0" lvl="0" indent="0" algn="l" defTabSz="914400" rtl="0" eaLnBrk="1" fontAlgn="base" latinLnBrk="0" hangingPunct="1">
                        <a:lnSpc>
                          <a:spcPct val="100000"/>
                        </a:lnSpc>
                        <a:spcBef>
                          <a:spcPts val="600"/>
                        </a:spcBef>
                        <a:spcAft>
                          <a:spcPct val="0"/>
                        </a:spcAft>
                        <a:buClr>
                          <a:srgbClr val="336699"/>
                        </a:buClr>
                        <a:buSzTx/>
                        <a:buFont typeface="Wingdings" pitchFamily="2" charset="2"/>
                        <a:buNone/>
                        <a:tabLst/>
                      </a:pPr>
                      <a:r>
                        <a:rPr kumimoji="0" lang="el-GR" sz="1800" b="1" i="0" u="none" strike="noStrike" cap="none" normalizeH="0" baseline="0" dirty="0">
                          <a:ln>
                            <a:noFill/>
                          </a:ln>
                          <a:solidFill>
                            <a:srgbClr val="333333"/>
                          </a:solidFill>
                          <a:effectLst/>
                          <a:latin typeface="Calibri Light"/>
                          <a:cs typeface="Times New Roman" pitchFamily="18" charset="0"/>
                        </a:rPr>
                        <a:t>μερικές αφρικανικές χώρες:</a:t>
                      </a:r>
                      <a:r>
                        <a:rPr kumimoji="0" lang="el-GR" sz="1800" b="0" i="0" u="none" strike="noStrike" cap="none" normalizeH="0" baseline="0" dirty="0">
                          <a:ln>
                            <a:noFill/>
                          </a:ln>
                          <a:solidFill>
                            <a:srgbClr val="333333"/>
                          </a:solidFill>
                          <a:effectLst/>
                          <a:latin typeface="Calibri Light"/>
                          <a:cs typeface="Times New Roman" pitchFamily="18" charset="0"/>
                        </a:rPr>
                        <a:t> «φύγε μακριά!»</a:t>
                      </a:r>
                    </a:p>
                    <a:p>
                      <a:pPr marL="0" marR="0" lvl="0" indent="0" algn="l" defTabSz="914400" rtl="0" eaLnBrk="1" fontAlgn="base" latinLnBrk="0" hangingPunct="1">
                        <a:lnSpc>
                          <a:spcPct val="100000"/>
                        </a:lnSpc>
                        <a:spcBef>
                          <a:spcPts val="600"/>
                        </a:spcBef>
                        <a:spcAft>
                          <a:spcPct val="0"/>
                        </a:spcAft>
                        <a:buClr>
                          <a:srgbClr val="336699"/>
                        </a:buClr>
                        <a:buSzTx/>
                        <a:buFont typeface="Wingdings" pitchFamily="2" charset="2"/>
                        <a:buNone/>
                        <a:tabLst/>
                      </a:pPr>
                      <a:r>
                        <a:rPr kumimoji="0" lang="el-GR" sz="1800" b="1" i="0" u="none" strike="noStrike" cap="none" normalizeH="0" baseline="0" dirty="0">
                          <a:ln>
                            <a:noFill/>
                          </a:ln>
                          <a:solidFill>
                            <a:srgbClr val="333333"/>
                          </a:solidFill>
                          <a:effectLst/>
                          <a:latin typeface="Calibri Light"/>
                          <a:cs typeface="Times New Roman" pitchFamily="18" charset="0"/>
                        </a:rPr>
                        <a:t>πολλές χώρες :</a:t>
                      </a:r>
                      <a:r>
                        <a:rPr kumimoji="0" lang="el-GR" sz="1800" b="0" i="0" u="none" strike="noStrike" cap="none" normalizeH="0" baseline="0" dirty="0">
                          <a:ln>
                            <a:noFill/>
                          </a:ln>
                          <a:solidFill>
                            <a:srgbClr val="333333"/>
                          </a:solidFill>
                          <a:effectLst/>
                          <a:latin typeface="Calibri Light"/>
                          <a:cs typeface="Times New Roman" pitchFamily="18" charset="0"/>
                        </a:rPr>
                        <a:t> χρησιμοποιείται για ωτοστόπ ,αλλά όχι σε όλες τις χώρες (κοίτα και τα παραπάνω).</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l-GR" sz="1600" b="0" i="0" u="none" strike="noStrike" cap="none" normalizeH="0" baseline="0" dirty="0">
                          <a:ln>
                            <a:noFill/>
                          </a:ln>
                          <a:solidFill>
                            <a:srgbClr val="333333"/>
                          </a:solidFill>
                          <a:effectLst/>
                          <a:latin typeface="Calibri Light"/>
                          <a:cs typeface="Times New Roman" pitchFamily="18" charset="0"/>
                        </a:rPr>
                        <a:t>Γλώσσα</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 typeface="Wingdings" pitchFamily="2" charset="2"/>
                        <a:buNone/>
                        <a:tabLst/>
                      </a:pPr>
                      <a:r>
                        <a:rPr kumimoji="0" lang="el-GR" sz="1800" b="0" i="0" u="none" strike="noStrike" cap="none" normalizeH="0" baseline="0" dirty="0">
                          <a:ln>
                            <a:noFill/>
                          </a:ln>
                          <a:solidFill>
                            <a:srgbClr val="333333"/>
                          </a:solidFill>
                          <a:effectLst/>
                          <a:latin typeface="Calibri Light"/>
                          <a:cs typeface="Times New Roman" pitchFamily="18" charset="0"/>
                        </a:rPr>
                        <a:t>Η γερμανική λέξη «Dicker» (που σημαίνει: χοντρούλης) και η ελληνική λέξη «Μαλάκας» , μπορεί να είναι φιλικοί χαιρετισμοί ανάμεσα σε παρέες συνομιλήκων, αλλά είναι αγενείς και προσβλητικές εάν χρησιμοποιηθούν υπό άλλες περιστάσεις.</a:t>
                      </a:r>
                      <a:endParaRPr kumimoji="0" lang="pt-BR"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4083"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53086"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768995" y="5715000"/>
            <a:ext cx="1488482" cy="1005840"/>
          </a:xfrm>
          <a:prstGeom prst="rect">
            <a:avLst/>
          </a:prstGeom>
          <a:noFill/>
        </p:spPr>
      </p:pic>
    </p:spTree>
    <p:extLst>
      <p:ext uri="{BB962C8B-B14F-4D97-AF65-F5344CB8AC3E}">
        <p14:creationId xmlns:p14="http://schemas.microsoft.com/office/powerpoint/2010/main" val="2899847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2η Εργασία</a:t>
            </a:r>
            <a:endParaRPr lang="de-DE" altLang="de-DE" sz="3600">
              <a:latin typeface="+mn-lt"/>
              <a:ea typeface="+mn-ea"/>
              <a:cs typeface="+mn-cs"/>
            </a:endParaRPr>
          </a:p>
        </p:txBody>
      </p:sp>
      <p:sp>
        <p:nvSpPr>
          <p:cNvPr id="29699"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e-DE" altLang="de-DE" sz="2400" dirty="0">
                <a:solidFill>
                  <a:srgbClr val="333333"/>
                </a:solidFill>
              </a:rPr>
              <a:t>Στη συνέχεια θα δείτε μια εικόνα</a:t>
            </a:r>
            <a:r>
              <a:rPr lang="el-GR" altLang="de-DE" sz="2400" dirty="0">
                <a:solidFill>
                  <a:srgbClr val="333333"/>
                </a:solidFill>
              </a:rPr>
              <a:t> </a:t>
            </a:r>
            <a:r>
              <a:rPr lang="de-DE" altLang="de-DE" sz="2400" dirty="0">
                <a:solidFill>
                  <a:srgbClr val="333333"/>
                </a:solidFill>
              </a:rPr>
              <a:t>(Ή </a:t>
            </a:r>
            <a:r>
              <a:rPr lang="el-GR" altLang="de-DE" sz="2400" dirty="0">
                <a:solidFill>
                  <a:srgbClr val="333333"/>
                </a:solidFill>
              </a:rPr>
              <a:t>ένα </a:t>
            </a:r>
            <a:r>
              <a:rPr lang="de-DE" altLang="de-DE" sz="2400" dirty="0">
                <a:solidFill>
                  <a:srgbClr val="333333"/>
                </a:solidFill>
              </a:rPr>
              <a:t>μέρος της </a:t>
            </a:r>
            <a:r>
              <a:rPr lang="de-DE" altLang="de-DE" sz="2400">
                <a:solidFill>
                  <a:srgbClr val="333333"/>
                </a:solidFill>
              </a:rPr>
              <a:t>εικόνας).</a:t>
            </a:r>
          </a:p>
          <a:p>
            <a:pPr marL="342900" indent="-342900" eaLnBrk="1" hangingPunct="1">
              <a:buClr>
                <a:srgbClr val="333333"/>
              </a:buClr>
              <a:buFont typeface="WingDings"/>
              <a:buChar char=""/>
            </a:pPr>
            <a:r>
              <a:rPr lang="de-DE" altLang="de-DE" sz="2400">
                <a:solidFill>
                  <a:srgbClr val="333333"/>
                </a:solidFill>
              </a:rPr>
              <a:t>Παρακαλώ </a:t>
            </a:r>
            <a:r>
              <a:rPr lang="de-DE" altLang="de-DE" sz="2400" dirty="0">
                <a:solidFill>
                  <a:srgbClr val="333333"/>
                </a:solidFill>
              </a:rPr>
              <a:t>προσπαθήσ</a:t>
            </a:r>
            <a:r>
              <a:rPr lang="el-GR" altLang="de-DE" sz="2400" dirty="0">
                <a:solidFill>
                  <a:srgbClr val="333333"/>
                </a:solidFill>
              </a:rPr>
              <a:t>τε</a:t>
            </a:r>
            <a:r>
              <a:rPr lang="de-DE" altLang="de-DE" sz="2400" dirty="0">
                <a:solidFill>
                  <a:srgbClr val="333333"/>
                </a:solidFill>
              </a:rPr>
              <a:t> να βρ</a:t>
            </a:r>
            <a:r>
              <a:rPr lang="el-GR" altLang="de-DE" sz="2400" dirty="0">
                <a:solidFill>
                  <a:srgbClr val="333333"/>
                </a:solidFill>
              </a:rPr>
              <a:t>είτε</a:t>
            </a:r>
            <a:r>
              <a:rPr lang="de-DE" altLang="de-DE" sz="2400" dirty="0">
                <a:solidFill>
                  <a:srgbClr val="333333"/>
                </a:solidFill>
              </a:rPr>
              <a:t> </a:t>
            </a:r>
            <a:r>
              <a:rPr lang="el-GR" altLang="de-DE" sz="2400" dirty="0">
                <a:solidFill>
                  <a:srgbClr val="333333"/>
                </a:solidFill>
              </a:rPr>
              <a:t>στην εικόνα τι κάνει</a:t>
            </a:r>
            <a:r>
              <a:rPr lang="de-DE" altLang="de-DE" sz="2400" dirty="0">
                <a:solidFill>
                  <a:srgbClr val="333333"/>
                </a:solidFill>
              </a:rPr>
              <a:t> το </a:t>
            </a:r>
            <a:r>
              <a:rPr lang="el-GR" altLang="de-DE" sz="2400" dirty="0">
                <a:solidFill>
                  <a:srgbClr val="333333"/>
                </a:solidFill>
              </a:rPr>
              <a:t>άτομο </a:t>
            </a:r>
            <a:r>
              <a:rPr lang="de-DE" altLang="de-DE" sz="2400" dirty="0">
                <a:solidFill>
                  <a:srgbClr val="333333"/>
                </a:solidFill>
              </a:rPr>
              <a:t>ή </a:t>
            </a:r>
            <a:r>
              <a:rPr lang="el-GR" altLang="de-DE" sz="2400" dirty="0">
                <a:solidFill>
                  <a:srgbClr val="333333"/>
                </a:solidFill>
              </a:rPr>
              <a:t>τι </a:t>
            </a:r>
            <a:r>
              <a:rPr lang="de-DE" altLang="de-DE" sz="2400" dirty="0">
                <a:solidFill>
                  <a:srgbClr val="333333"/>
                </a:solidFill>
              </a:rPr>
              <a:t>σκέφτεται.</a:t>
            </a:r>
          </a:p>
          <a:p>
            <a:pPr marL="342900" indent="-342900" eaLnBrk="1" hangingPunct="1">
              <a:buClr>
                <a:srgbClr val="333333"/>
              </a:buClr>
              <a:buFont typeface="WingDings"/>
              <a:buChar char=""/>
            </a:pPr>
            <a:r>
              <a:rPr lang="en-GB" altLang="ko-KR" sz="2400" dirty="0">
                <a:solidFill>
                  <a:srgbClr val="333333"/>
                </a:solidFill>
              </a:rPr>
              <a:t>Παρακα</a:t>
            </a:r>
            <a:r>
              <a:rPr lang="en-GB" altLang="ko-KR" sz="2400" dirty="0" err="1">
                <a:solidFill>
                  <a:srgbClr val="333333"/>
                </a:solidFill>
              </a:rPr>
              <a:t>λείσθε</a:t>
            </a:r>
            <a:r>
              <a:rPr lang="en-GB" altLang="ko-KR" sz="2400" dirty="0">
                <a:solidFill>
                  <a:srgbClr val="333333"/>
                </a:solidFill>
              </a:rPr>
              <a:t> να </a:t>
            </a:r>
            <a:r>
              <a:rPr lang="en-GB" altLang="ko-KR" sz="2400" dirty="0" err="1">
                <a:solidFill>
                  <a:srgbClr val="333333"/>
                </a:solidFill>
              </a:rPr>
              <a:t>συζητήσετε</a:t>
            </a:r>
            <a:r>
              <a:rPr lang="en-GB" altLang="ko-KR" sz="2400" dirty="0">
                <a:solidFill>
                  <a:srgbClr val="333333"/>
                </a:solidFill>
              </a:rPr>
              <a:t> </a:t>
            </a:r>
            <a:r>
              <a:rPr lang="en-GB" altLang="ko-KR" sz="2400" dirty="0" err="1">
                <a:solidFill>
                  <a:srgbClr val="333333"/>
                </a:solidFill>
              </a:rPr>
              <a:t>με</a:t>
            </a:r>
            <a:r>
              <a:rPr lang="en-GB" altLang="ko-KR" sz="2400" dirty="0">
                <a:solidFill>
                  <a:srgbClr val="333333"/>
                </a:solidFill>
              </a:rPr>
              <a:t> </a:t>
            </a:r>
            <a:r>
              <a:rPr lang="en-GB" altLang="ko-KR" sz="2400" dirty="0" err="1">
                <a:solidFill>
                  <a:srgbClr val="333333"/>
                </a:solidFill>
              </a:rPr>
              <a:t>την</a:t>
            </a:r>
            <a:r>
              <a:rPr lang="en-GB" altLang="ko-KR" sz="2400" dirty="0">
                <a:solidFill>
                  <a:srgbClr val="333333"/>
                </a:solidFill>
              </a:rPr>
              <a:t> </a:t>
            </a:r>
            <a:r>
              <a:rPr lang="en-GB" altLang="ko-KR" sz="2400" dirty="0" err="1">
                <a:solidFill>
                  <a:srgbClr val="333333"/>
                </a:solidFill>
              </a:rPr>
              <a:t>ομάδ</a:t>
            </a:r>
            <a:r>
              <a:rPr lang="en-GB" altLang="ko-KR" sz="2400" dirty="0">
                <a:solidFill>
                  <a:srgbClr val="333333"/>
                </a:solidFill>
              </a:rPr>
              <a:t>α</a:t>
            </a:r>
            <a:r>
              <a:rPr lang="el-GR" altLang="ko-KR" sz="2400" dirty="0">
                <a:solidFill>
                  <a:srgbClr val="333333"/>
                </a:solidFill>
              </a:rPr>
              <a:t> το κατά </a:t>
            </a:r>
            <a:r>
              <a:rPr lang="en-GB" altLang="ko-KR" sz="2400" dirty="0">
                <a:solidFill>
                  <a:srgbClr val="333333"/>
                </a:solidFill>
              </a:rPr>
              <a:t>π</a:t>
            </a:r>
            <a:r>
              <a:rPr lang="en-GB" altLang="ko-KR" sz="2400" dirty="0" err="1">
                <a:solidFill>
                  <a:srgbClr val="333333"/>
                </a:solidFill>
              </a:rPr>
              <a:t>όσο</a:t>
            </a:r>
            <a:r>
              <a:rPr lang="en-GB" altLang="ko-KR" sz="2400" dirty="0">
                <a:solidFill>
                  <a:srgbClr val="333333"/>
                </a:solidFill>
              </a:rPr>
              <a:t> </a:t>
            </a:r>
            <a:r>
              <a:rPr lang="en-GB" altLang="ko-KR" sz="2400" dirty="0" err="1">
                <a:solidFill>
                  <a:srgbClr val="333333"/>
                </a:solidFill>
              </a:rPr>
              <a:t>σίγουροι</a:t>
            </a:r>
            <a:r>
              <a:rPr lang="en-GB" altLang="ko-KR" sz="2400" dirty="0">
                <a:solidFill>
                  <a:srgbClr val="333333"/>
                </a:solidFill>
              </a:rPr>
              <a:t> </a:t>
            </a:r>
            <a:r>
              <a:rPr lang="en-GB" altLang="ko-KR" sz="2400" dirty="0" err="1">
                <a:solidFill>
                  <a:srgbClr val="333333"/>
                </a:solidFill>
              </a:rPr>
              <a:t>είστε</a:t>
            </a:r>
            <a:r>
              <a:rPr lang="en-GB" altLang="ko-KR" sz="2400" dirty="0">
                <a:solidFill>
                  <a:srgbClr val="333333"/>
                </a:solidFill>
              </a:rPr>
              <a:t> </a:t>
            </a:r>
            <a:r>
              <a:rPr lang="el-GR" altLang="ko-KR" sz="2400" dirty="0">
                <a:solidFill>
                  <a:srgbClr val="333333"/>
                </a:solidFill>
              </a:rPr>
              <a:t>για την</a:t>
            </a:r>
            <a:r>
              <a:rPr lang="en-GB" altLang="ko-KR" sz="2400" dirty="0">
                <a:solidFill>
                  <a:srgbClr val="333333"/>
                </a:solidFill>
              </a:rPr>
              <a:t> α</a:t>
            </a:r>
            <a:r>
              <a:rPr lang="en-GB" altLang="ko-KR" sz="2400" dirty="0" err="1">
                <a:solidFill>
                  <a:srgbClr val="333333"/>
                </a:solidFill>
              </a:rPr>
              <a:t>ξιολόγησή</a:t>
            </a:r>
            <a:r>
              <a:rPr lang="en-GB" altLang="ko-KR" sz="2400" dirty="0">
                <a:solidFill>
                  <a:srgbClr val="333333"/>
                </a:solidFill>
              </a:rPr>
              <a:t> σας.</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3" name="Slide Number Placeholder 2"/>
          <p:cNvSpPr>
            <a:spLocks noGrp="1"/>
          </p:cNvSpPr>
          <p:nvPr>
            <p:ph type="sldNum" sz="quarter" idx="12"/>
          </p:nvPr>
        </p:nvSpPr>
        <p:spPr/>
        <p:txBody>
          <a:bodyPr/>
          <a:lstStyle/>
          <a:p>
            <a:fld id="{E7835EFA-5B0B-478B-A20E-1032E7262496}" type="slidenum">
              <a:rPr lang="de-DE" altLang="de-DE" smtClean="0">
                <a:latin typeface="+mn-lt"/>
                <a:ea typeface="+mn-ea"/>
              </a:rPr>
              <a:pPr/>
              <a:t>26</a:t>
            </a:fld>
            <a:endParaRPr lang="de-DE" altLang="de-DE">
              <a:latin typeface="+mn-lt"/>
              <a:ea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rPr>
              <a:t>Ο άνθρωπος περνά την γραμμή του τερματισμού σε ένα</a:t>
            </a:r>
            <a:r>
              <a:rPr lang="el-GR" altLang="de-DE" sz="2400" dirty="0">
                <a:solidFill>
                  <a:srgbClr val="333333"/>
                </a:solidFill>
                <a:latin typeface="+mn-lt"/>
                <a:ea typeface="+mn-ea"/>
              </a:rPr>
              <a:t>ν</a:t>
            </a:r>
            <a:r>
              <a:rPr lang="de-DE" altLang="de-DE" sz="2400" dirty="0">
                <a:solidFill>
                  <a:srgbClr val="333333"/>
                </a:solidFill>
                <a:latin typeface="+mn-lt"/>
                <a:ea typeface="+mn-ea"/>
              </a:rPr>
              <a:t> μαραθώνιο</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rPr>
              <a:t>Ο άνθρωπος είναι θυμωμένος</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rPr>
              <a:t>Ο άνθρωπος φωνάζ</a:t>
            </a:r>
            <a:r>
              <a:rPr lang="el-GR" altLang="de-DE" sz="2400" dirty="0">
                <a:solidFill>
                  <a:srgbClr val="333333"/>
                </a:solidFill>
                <a:latin typeface="+mn-lt"/>
                <a:ea typeface="+mn-ea"/>
              </a:rPr>
              <a:t>ει</a:t>
            </a:r>
            <a:r>
              <a:rPr lang="de-DE" altLang="de-DE" sz="2400" dirty="0">
                <a:solidFill>
                  <a:srgbClr val="333333"/>
                </a:solidFill>
                <a:latin typeface="+mn-lt"/>
                <a:ea typeface="+mn-ea"/>
              </a:rPr>
              <a:t> για βοήθεια, επειδή </a:t>
            </a:r>
            <a:r>
              <a:rPr lang="el-GR" altLang="de-DE" sz="2400" dirty="0">
                <a:solidFill>
                  <a:srgbClr val="333333"/>
                </a:solidFill>
                <a:latin typeface="+mn-lt"/>
                <a:ea typeface="+mn-ea"/>
              </a:rPr>
              <a:t>κλάπηκε </a:t>
            </a:r>
            <a:r>
              <a:rPr lang="de-DE" altLang="de-DE" sz="2400" dirty="0">
                <a:solidFill>
                  <a:srgbClr val="333333"/>
                </a:solidFill>
                <a:latin typeface="+mn-lt"/>
                <a:ea typeface="+mn-ea"/>
              </a:rPr>
              <a:t>το πουκάμισό τ</a:t>
            </a:r>
            <a:r>
              <a:rPr lang="el-GR" altLang="de-DE" sz="2400" dirty="0">
                <a:solidFill>
                  <a:srgbClr val="333333"/>
                </a:solidFill>
                <a:latin typeface="+mn-lt"/>
                <a:ea typeface="+mn-ea"/>
              </a:rPr>
              <a:t>ου</a:t>
            </a:r>
            <a:endParaRPr lang="de-DE" altLang="de-DE" sz="2400" dirty="0">
              <a:solidFill>
                <a:srgbClr val="333333"/>
              </a:solidFill>
              <a:latin typeface="+mn-lt"/>
              <a:ea typeface="+mn-ea"/>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rPr>
              <a:t>Ο άνθρωπος λατρεύ</a:t>
            </a:r>
            <a:r>
              <a:rPr lang="el-GR" altLang="de-DE" sz="2400" dirty="0">
                <a:solidFill>
                  <a:srgbClr val="333333"/>
                </a:solidFill>
                <a:latin typeface="+mn-lt"/>
                <a:ea typeface="+mn-ea"/>
              </a:rPr>
              <a:t>ει</a:t>
            </a:r>
            <a:r>
              <a:rPr lang="de-DE" altLang="de-DE" sz="2400" dirty="0">
                <a:solidFill>
                  <a:srgbClr val="333333"/>
                </a:solidFill>
                <a:latin typeface="+mn-lt"/>
                <a:ea typeface="+mn-ea"/>
              </a:rPr>
              <a:t> τον ήλι</a:t>
            </a:r>
            <a:r>
              <a:rPr lang="el-GR" altLang="de-DE" sz="2400" dirty="0">
                <a:solidFill>
                  <a:srgbClr val="333333"/>
                </a:solidFill>
                <a:latin typeface="+mn-lt"/>
                <a:ea typeface="+mn-ea"/>
              </a:rPr>
              <a:t>ο</a:t>
            </a:r>
            <a:endParaRPr lang="en-GB" altLang="de-DE" sz="2400" dirty="0">
              <a:solidFill>
                <a:srgbClr val="333333"/>
              </a:solidFill>
              <a:latin typeface="+mn-lt"/>
              <a:ea typeface="+mn-ea"/>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Τι αισθάνεται αυτός ο άνθρωπος ή τι κάνει;</a:t>
            </a:r>
            <a:br>
              <a:rPr lang="el-GR" sz="3600" dirty="0">
                <a:solidFill>
                  <a:srgbClr val="004992"/>
                </a:solidFill>
                <a:latin typeface="+mn-lt"/>
                <a:ea typeface="+mn-ea"/>
                <a:cs typeface="+mn-cs"/>
              </a:rPr>
            </a:br>
            <a:r>
              <a:rPr lang="el-GR" sz="3600" dirty="0">
                <a:solidFill>
                  <a:srgbClr val="004992"/>
                </a:solidFill>
                <a:latin typeface="+mn-lt"/>
                <a:ea typeface="+mn-ea"/>
                <a:cs typeface="+mn-cs"/>
              </a:rPr>
              <a:t>Πόσο σίγουροι είστε;</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27</a:t>
            </a:fld>
            <a:endParaRPr lang="de-DE" altLang="de-DE">
              <a:latin typeface="+mn-lt"/>
              <a:ea typeface="+mn-ea"/>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517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el-GR" altLang="de-DE" sz="2400" i="1">
                <a:latin typeface="Calibri Light"/>
              </a:rPr>
              <a:t>Απόσπασμα!</a:t>
            </a:r>
            <a:endParaRPr lang="en-GB" altLang="de-DE" sz="2400" i="1" dirty="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Text Box 5"/>
          <p:cNvSpPr txBox="1">
            <a:spLocks noChangeArrowheads="1"/>
          </p:cNvSpPr>
          <p:nvPr/>
        </p:nvSpPr>
        <p:spPr bwMode="auto">
          <a:xfrm>
            <a:off x="512368" y="4654550"/>
            <a:ext cx="303801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800" i="1" dirty="0">
                <a:solidFill>
                  <a:srgbClr val="333333"/>
                </a:solidFill>
                <a:latin typeface="+mn-lt"/>
                <a:ea typeface="+mn-ea"/>
              </a:rPr>
              <a:t>Παρακα</a:t>
            </a:r>
            <a:r>
              <a:rPr lang="de-DE" altLang="de-DE" sz="800" i="1" dirty="0" err="1">
                <a:solidFill>
                  <a:srgbClr val="333333"/>
                </a:solidFill>
                <a:latin typeface="+mn-lt"/>
                <a:ea typeface="+mn-ea"/>
              </a:rPr>
              <a:t>λούμε</a:t>
            </a:r>
            <a:r>
              <a:rPr lang="de-DE" altLang="de-DE" sz="800" i="1" dirty="0">
                <a:solidFill>
                  <a:srgbClr val="333333"/>
                </a:solidFill>
                <a:latin typeface="+mn-lt"/>
                <a:ea typeface="+mn-ea"/>
              </a:rPr>
              <a:t> </a:t>
            </a:r>
            <a:r>
              <a:rPr lang="de-DE" altLang="de-DE" sz="800" i="1" dirty="0" err="1">
                <a:solidFill>
                  <a:srgbClr val="333333"/>
                </a:solidFill>
                <a:latin typeface="+mn-lt"/>
                <a:ea typeface="+mn-ea"/>
              </a:rPr>
              <a:t>δι</a:t>
            </a:r>
            <a:r>
              <a:rPr lang="de-DE" altLang="de-DE" sz="800" i="1" dirty="0">
                <a:solidFill>
                  <a:srgbClr val="333333"/>
                </a:solidFill>
                <a:latin typeface="+mn-lt"/>
                <a:ea typeface="+mn-ea"/>
              </a:rPr>
              <a:t>αβάστε τ</a:t>
            </a:r>
            <a:r>
              <a:rPr lang="el-GR" altLang="de-DE" sz="800" i="1" dirty="0">
                <a:solidFill>
                  <a:srgbClr val="333333"/>
                </a:solidFill>
                <a:latin typeface="+mn-lt"/>
                <a:ea typeface="+mn-ea"/>
              </a:rPr>
              <a:t>ις ευχαριστίες </a:t>
            </a:r>
            <a:r>
              <a:rPr lang="de-DE" altLang="de-DE" sz="800" i="1" dirty="0">
                <a:solidFill>
                  <a:srgbClr val="333333"/>
                </a:solidFill>
                <a:latin typeface="+mn-lt"/>
                <a:ea typeface="+mn-ea"/>
              </a:rPr>
              <a:t>στο τέλος της παρουσίασης. </a:t>
            </a:r>
          </a:p>
        </p:txBody>
      </p:sp>
      <p:sp>
        <p:nvSpPr>
          <p:cNvPr id="31749" name="Rectangle 5"/>
          <p:cNvSpPr>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rPr>
              <a:t>Ο άνθρωπος περνά την γραμμή του τερματισμού σε ένα</a:t>
            </a:r>
            <a:r>
              <a:rPr lang="el-GR" altLang="de-DE" sz="2400" dirty="0">
                <a:solidFill>
                  <a:srgbClr val="333333"/>
                </a:solidFill>
                <a:latin typeface="+mn-lt"/>
                <a:ea typeface="+mn-ea"/>
              </a:rPr>
              <a:t>ν</a:t>
            </a:r>
            <a:r>
              <a:rPr lang="de-DE" altLang="de-DE" sz="2400" dirty="0">
                <a:solidFill>
                  <a:srgbClr val="333333"/>
                </a:solidFill>
                <a:latin typeface="+mn-lt"/>
                <a:ea typeface="+mn-ea"/>
              </a:rPr>
              <a:t> μαραθώνιο</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ea typeface="+mn-ea"/>
              </a:rPr>
              <a:t>Ο άνθρωπος είναι θυμωμένος</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rPr>
              <a:t>Ο άνθρωπος φωνάζ</a:t>
            </a:r>
            <a:r>
              <a:rPr lang="el-GR" altLang="de-DE" sz="2400" dirty="0">
                <a:solidFill>
                  <a:srgbClr val="333333"/>
                </a:solidFill>
                <a:latin typeface="+mn-lt"/>
                <a:ea typeface="+mn-ea"/>
              </a:rPr>
              <a:t>ει</a:t>
            </a:r>
            <a:r>
              <a:rPr lang="de-DE" altLang="de-DE" sz="2400" dirty="0">
                <a:solidFill>
                  <a:srgbClr val="333333"/>
                </a:solidFill>
                <a:latin typeface="+mn-lt"/>
                <a:ea typeface="+mn-ea"/>
              </a:rPr>
              <a:t> για βοήθεια, επειδή </a:t>
            </a:r>
            <a:r>
              <a:rPr lang="el-GR" altLang="de-DE" sz="2400" dirty="0">
                <a:solidFill>
                  <a:srgbClr val="333333"/>
                </a:solidFill>
                <a:latin typeface="+mn-lt"/>
                <a:ea typeface="+mn-ea"/>
              </a:rPr>
              <a:t>κλάπηκε </a:t>
            </a:r>
            <a:r>
              <a:rPr lang="de-DE" altLang="de-DE" sz="2400" dirty="0">
                <a:solidFill>
                  <a:srgbClr val="333333"/>
                </a:solidFill>
                <a:latin typeface="+mn-lt"/>
                <a:ea typeface="+mn-ea"/>
              </a:rPr>
              <a:t>το πουκάμισό τ</a:t>
            </a:r>
            <a:r>
              <a:rPr lang="el-GR" altLang="de-DE" sz="2400" dirty="0">
                <a:solidFill>
                  <a:srgbClr val="333333"/>
                </a:solidFill>
                <a:latin typeface="+mn-lt"/>
                <a:ea typeface="+mn-ea"/>
              </a:rPr>
              <a:t>ου</a:t>
            </a:r>
            <a:endParaRPr lang="de-DE" altLang="de-DE" sz="2400" dirty="0">
              <a:solidFill>
                <a:srgbClr val="333333"/>
              </a:solidFill>
              <a:latin typeface="+mn-lt"/>
              <a:ea typeface="+mn-ea"/>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rPr>
              <a:t>Ο άνθρωπος λατρεύ</a:t>
            </a:r>
            <a:r>
              <a:rPr lang="el-GR" altLang="de-DE" sz="2400" dirty="0">
                <a:solidFill>
                  <a:srgbClr val="333333"/>
                </a:solidFill>
                <a:latin typeface="+mn-lt"/>
                <a:ea typeface="+mn-ea"/>
              </a:rPr>
              <a:t>ει</a:t>
            </a:r>
            <a:r>
              <a:rPr lang="de-DE" altLang="de-DE" sz="2400" dirty="0">
                <a:solidFill>
                  <a:srgbClr val="333333"/>
                </a:solidFill>
                <a:latin typeface="+mn-lt"/>
                <a:ea typeface="+mn-ea"/>
              </a:rPr>
              <a:t> τον ήλι</a:t>
            </a:r>
            <a:r>
              <a:rPr lang="el-GR" altLang="de-DE" sz="2400" dirty="0">
                <a:solidFill>
                  <a:srgbClr val="333333"/>
                </a:solidFill>
                <a:latin typeface="+mn-lt"/>
                <a:ea typeface="+mn-ea"/>
              </a:rPr>
              <a:t>ο</a:t>
            </a:r>
            <a:endParaRPr lang="en-GB" altLang="de-DE" sz="240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28</a:t>
            </a:fld>
            <a:endParaRPr lang="de-DE" altLang="de-DE">
              <a:latin typeface="+mn-lt"/>
              <a:ea typeface="+mn-ea"/>
            </a:endParaRPr>
          </a:p>
        </p:txBody>
      </p:sp>
      <p:pic>
        <p:nvPicPr>
          <p:cNvPr id="9" name="Picture 8" descr="Flutopfer ist wütend wegen fehlender Versorg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5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el-GR" altLang="de-DE" sz="2400">
                <a:solidFill>
                  <a:srgbClr val="004992"/>
                </a:solidFill>
                <a:latin typeface="Calibri Light"/>
              </a:rPr>
              <a:t>Θυμός!</a:t>
            </a:r>
            <a:endParaRPr lang="en-GB" altLang="de-DE" sz="24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rPr>
              <a:t>Τελικ</a:t>
            </a:r>
            <a:r>
              <a:rPr lang="el-GR" altLang="de-DE" sz="2400" dirty="0">
                <a:solidFill>
                  <a:srgbClr val="333333"/>
                </a:solidFill>
                <a:latin typeface="+mn-lt"/>
                <a:ea typeface="+mn-ea"/>
              </a:rPr>
              <a:t>ή αγόρευση</a:t>
            </a:r>
            <a:r>
              <a:rPr lang="de-DE" altLang="de-DE" sz="2400" dirty="0">
                <a:solidFill>
                  <a:srgbClr val="333333"/>
                </a:solidFill>
                <a:latin typeface="+mn-lt"/>
                <a:ea typeface="+mn-ea"/>
              </a:rPr>
              <a:t> στο δικαστήριο</a:t>
            </a:r>
          </a:p>
          <a:p>
            <a:pPr eaLnBrk="1" hangingPunct="1">
              <a:lnSpc>
                <a:spcPct val="105000"/>
              </a:lnSpc>
              <a:spcBef>
                <a:spcPts val="1999"/>
              </a:spcBef>
              <a:spcAft>
                <a:spcPts val="0"/>
              </a:spcAft>
              <a:buClr>
                <a:srgbClr val="333333"/>
              </a:buClr>
              <a:buFont typeface="WingDings"/>
              <a:buAutoNum type="arabicPeriod"/>
            </a:pPr>
            <a:r>
              <a:rPr lang="el-GR" altLang="de-DE" sz="2400" dirty="0">
                <a:solidFill>
                  <a:srgbClr val="333333"/>
                </a:solidFill>
                <a:latin typeface="+mn-lt"/>
                <a:ea typeface="+mn-ea"/>
              </a:rPr>
              <a:t>Συνδικαλιστής ή</a:t>
            </a:r>
            <a:r>
              <a:rPr lang="de-DE" altLang="de-DE" sz="2400" dirty="0">
                <a:solidFill>
                  <a:srgbClr val="333333"/>
                </a:solidFill>
                <a:latin typeface="+mn-lt"/>
                <a:ea typeface="+mn-ea"/>
              </a:rPr>
              <a:t> ηγέτη</a:t>
            </a:r>
            <a:r>
              <a:rPr lang="el-GR" altLang="de-DE" sz="2400" dirty="0">
                <a:solidFill>
                  <a:srgbClr val="333333"/>
                </a:solidFill>
                <a:latin typeface="+mn-lt"/>
                <a:ea typeface="+mn-ea"/>
              </a:rPr>
              <a:t>ς εργατικού κόμματος που</a:t>
            </a:r>
            <a:r>
              <a:rPr lang="de-DE" altLang="de-DE" sz="2400" dirty="0">
                <a:solidFill>
                  <a:srgbClr val="333333"/>
                </a:solidFill>
                <a:latin typeface="+mn-lt"/>
                <a:ea typeface="+mn-ea"/>
              </a:rPr>
              <a:t> μιλάει στους συντρόφους του (στη δεκαετία του '20)</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rPr>
              <a:t>Κα</a:t>
            </a:r>
            <a:r>
              <a:rPr lang="el-GR" altLang="de-DE" sz="2400" dirty="0">
                <a:solidFill>
                  <a:srgbClr val="333333"/>
                </a:solidFill>
                <a:latin typeface="+mn-lt"/>
                <a:ea typeface="+mn-ea"/>
              </a:rPr>
              <a:t>υγάς</a:t>
            </a:r>
            <a:r>
              <a:rPr lang="de-DE" altLang="de-DE" sz="2400" dirty="0">
                <a:solidFill>
                  <a:srgbClr val="333333"/>
                </a:solidFill>
                <a:latin typeface="+mn-lt"/>
                <a:ea typeface="+mn-ea"/>
              </a:rPr>
              <a:t> </a:t>
            </a:r>
            <a:r>
              <a:rPr lang="el-GR" altLang="de-DE" sz="2400" dirty="0">
                <a:solidFill>
                  <a:srgbClr val="333333"/>
                </a:solidFill>
                <a:latin typeface="+mn-lt"/>
                <a:ea typeface="+mn-ea"/>
              </a:rPr>
              <a:t>στην </a:t>
            </a:r>
            <a:r>
              <a:rPr lang="de-DE" altLang="de-DE" sz="2400" dirty="0">
                <a:solidFill>
                  <a:srgbClr val="333333"/>
                </a:solidFill>
                <a:latin typeface="+mn-lt"/>
                <a:ea typeface="+mn-ea"/>
              </a:rPr>
              <a:t>αγορά</a:t>
            </a:r>
          </a:p>
          <a:p>
            <a:pPr eaLnBrk="1" hangingPunct="1">
              <a:lnSpc>
                <a:spcPct val="105000"/>
              </a:lnSpc>
              <a:spcBef>
                <a:spcPts val="1999"/>
              </a:spcBef>
              <a:spcAft>
                <a:spcPts val="0"/>
              </a:spcAft>
              <a:buClr>
                <a:srgbClr val="333333"/>
              </a:buClr>
              <a:buFont typeface="WingDings"/>
              <a:buAutoNum type="arabicPeriod"/>
            </a:pPr>
            <a:r>
              <a:rPr lang="en-GB" altLang="de-DE" sz="2400" dirty="0" err="1">
                <a:solidFill>
                  <a:srgbClr val="333333"/>
                </a:solidFill>
                <a:latin typeface="+mn-lt"/>
                <a:ea typeface="+mn-ea"/>
              </a:rPr>
              <a:t>Μουσικός</a:t>
            </a:r>
            <a:r>
              <a:rPr lang="en-GB" altLang="de-DE" sz="2400" dirty="0">
                <a:solidFill>
                  <a:srgbClr val="333333"/>
                </a:solidFill>
                <a:latin typeface="+mn-lt"/>
                <a:ea typeface="+mn-ea"/>
              </a:rPr>
              <a:t> </a:t>
            </a:r>
            <a:r>
              <a:rPr lang="el-GR" altLang="de-DE" sz="2400" dirty="0">
                <a:solidFill>
                  <a:srgbClr val="333333"/>
                </a:solidFill>
                <a:latin typeface="+mn-lt"/>
                <a:ea typeface="+mn-ea"/>
              </a:rPr>
              <a:t>που </a:t>
            </a:r>
            <a:r>
              <a:rPr lang="en-GB" altLang="de-DE" sz="2400" dirty="0" err="1">
                <a:solidFill>
                  <a:srgbClr val="333333"/>
                </a:solidFill>
                <a:latin typeface="+mn-lt"/>
                <a:ea typeface="+mn-ea"/>
              </a:rPr>
              <a:t>τρ</a:t>
            </a:r>
            <a:r>
              <a:rPr lang="en-GB" altLang="de-DE" sz="2400" dirty="0">
                <a:solidFill>
                  <a:srgbClr val="333333"/>
                </a:solidFill>
                <a:latin typeface="+mn-lt"/>
                <a:ea typeface="+mn-ea"/>
              </a:rPr>
              <a:t>αγουδ</a:t>
            </a:r>
            <a:r>
              <a:rPr lang="el-GR" altLang="de-DE" sz="2400" dirty="0">
                <a:solidFill>
                  <a:srgbClr val="333333"/>
                </a:solidFill>
                <a:latin typeface="+mn-lt"/>
                <a:ea typeface="+mn-ea"/>
              </a:rPr>
              <a:t>άει</a:t>
            </a:r>
            <a:r>
              <a:rPr lang="en-GB" altLang="de-DE" sz="2400" dirty="0">
                <a:solidFill>
                  <a:srgbClr val="333333"/>
                </a:solidFill>
                <a:latin typeface="+mn-lt"/>
                <a:ea typeface="+mn-ea"/>
              </a:rPr>
              <a:t> </a:t>
            </a:r>
            <a:r>
              <a:rPr lang="en-GB" altLang="de-DE" sz="2400" dirty="0" err="1">
                <a:solidFill>
                  <a:srgbClr val="333333"/>
                </a:solidFill>
                <a:latin typeface="+mn-lt"/>
                <a:ea typeface="+mn-ea"/>
              </a:rPr>
              <a:t>έν</a:t>
            </a:r>
            <a:r>
              <a:rPr lang="en-GB" altLang="de-DE" sz="2400" dirty="0">
                <a:solidFill>
                  <a:srgbClr val="333333"/>
                </a:solidFill>
                <a:latin typeface="+mn-lt"/>
                <a:ea typeface="+mn-ea"/>
              </a:rPr>
              <a:t>α </a:t>
            </a:r>
            <a:r>
              <a:rPr lang="el-GR" altLang="de-DE" sz="2400" dirty="0">
                <a:solidFill>
                  <a:srgbClr val="333333"/>
                </a:solidFill>
                <a:latin typeface="+mn-lt"/>
                <a:ea typeface="+mn-ea"/>
              </a:rPr>
              <a:t>ερωτικό </a:t>
            </a:r>
            <a:r>
              <a:rPr lang="en-GB" altLang="de-DE" sz="2400" dirty="0" err="1">
                <a:solidFill>
                  <a:srgbClr val="333333"/>
                </a:solidFill>
                <a:latin typeface="+mn-lt"/>
                <a:ea typeface="+mn-ea"/>
              </a:rPr>
              <a:t>τρ</a:t>
            </a:r>
            <a:r>
              <a:rPr lang="en-GB" altLang="de-DE" sz="2400" dirty="0">
                <a:solidFill>
                  <a:srgbClr val="333333"/>
                </a:solidFill>
                <a:latin typeface="+mn-lt"/>
                <a:ea typeface="+mn-ea"/>
              </a:rPr>
              <a:t>αγούδι</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dirty="0">
                <a:latin typeface="+mn-lt"/>
                <a:ea typeface="+mn-ea"/>
                <a:cs typeface="+mn-cs"/>
              </a:rPr>
              <a:t>Τί αισθάνεται αυτός ο άνθρωπος ή τι κάνει;</a:t>
            </a:r>
            <a:br>
              <a:rPr lang="el-GR" sz="3600" dirty="0">
                <a:latin typeface="+mn-lt"/>
                <a:ea typeface="+mn-ea"/>
                <a:cs typeface="+mn-cs"/>
              </a:rPr>
            </a:br>
            <a:r>
              <a:rPr lang="el-GR" sz="3600" dirty="0">
                <a:latin typeface="+mn-lt"/>
                <a:ea typeface="+mn-ea"/>
                <a:cs typeface="+mn-cs"/>
              </a:rPr>
              <a:t>Πόσο σίγουροι είστε; </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29</a:t>
            </a:fld>
            <a:endParaRPr lang="de-DE" altLang="de-DE">
              <a:latin typeface="+mn-lt"/>
              <a:ea typeface="+mn-ea"/>
            </a:endParaRPr>
          </a:p>
        </p:txBody>
      </p:sp>
      <p:pic>
        <p:nvPicPr>
          <p:cNvPr id="9" name="Picture 4" descr="Vladimir Rolov - fotocommunity - Das Lied der Liebe - personal approval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5"/>
            <a:ext cx="1920240" cy="1185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el-GR" altLang="de-DE" sz="2400" i="1">
                <a:latin typeface="Calibri Light"/>
              </a:rPr>
              <a:t>Απόσπασμα!</a:t>
            </a:r>
            <a:endParaRPr lang="en-GB" altLang="de-DE" sz="2400" i="1" dirty="0">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rPr>
              <a:t>Τελικ</a:t>
            </a:r>
            <a:r>
              <a:rPr lang="el-GR" altLang="de-DE" sz="2400" dirty="0">
                <a:solidFill>
                  <a:srgbClr val="333333"/>
                </a:solidFill>
                <a:latin typeface="+mn-lt"/>
                <a:ea typeface="+mn-ea"/>
              </a:rPr>
              <a:t>ή αγόρευση</a:t>
            </a:r>
            <a:r>
              <a:rPr lang="de-DE" altLang="de-DE" sz="2400" dirty="0">
                <a:solidFill>
                  <a:srgbClr val="333333"/>
                </a:solidFill>
                <a:latin typeface="+mn-lt"/>
                <a:ea typeface="+mn-ea"/>
              </a:rPr>
              <a:t> στο δικαστήριο</a:t>
            </a:r>
          </a:p>
          <a:p>
            <a:pPr eaLnBrk="1" hangingPunct="1">
              <a:lnSpc>
                <a:spcPct val="105000"/>
              </a:lnSpc>
              <a:spcBef>
                <a:spcPts val="1999"/>
              </a:spcBef>
              <a:spcAft>
                <a:spcPts val="0"/>
              </a:spcAft>
              <a:buClr>
                <a:srgbClr val="333333"/>
              </a:buClr>
              <a:buFont typeface="WingDings"/>
              <a:buAutoNum type="arabicPeriod"/>
            </a:pPr>
            <a:r>
              <a:rPr lang="el-GR" altLang="de-DE" sz="2400" dirty="0">
                <a:solidFill>
                  <a:srgbClr val="333333"/>
                </a:solidFill>
                <a:latin typeface="+mn-lt"/>
                <a:ea typeface="+mn-ea"/>
              </a:rPr>
              <a:t>Συνδικαλιστής ή </a:t>
            </a:r>
            <a:r>
              <a:rPr lang="de-DE" altLang="de-DE" sz="2400" dirty="0">
                <a:solidFill>
                  <a:srgbClr val="333333"/>
                </a:solidFill>
                <a:latin typeface="+mn-lt"/>
                <a:ea typeface="+mn-ea"/>
              </a:rPr>
              <a:t>ηγέτη</a:t>
            </a:r>
            <a:r>
              <a:rPr lang="el-GR" altLang="de-DE" sz="2400" dirty="0">
                <a:solidFill>
                  <a:srgbClr val="333333"/>
                </a:solidFill>
                <a:latin typeface="+mn-lt"/>
                <a:ea typeface="+mn-ea"/>
              </a:rPr>
              <a:t>ς εργατικού κόμματος που</a:t>
            </a:r>
            <a:r>
              <a:rPr lang="de-DE" altLang="de-DE" sz="2400" dirty="0">
                <a:solidFill>
                  <a:srgbClr val="333333"/>
                </a:solidFill>
                <a:latin typeface="+mn-lt"/>
                <a:ea typeface="+mn-ea"/>
              </a:rPr>
              <a:t> μιλάει στους συντρόφους του (στη δεκαετία του '20)</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rPr>
              <a:t>Κα</a:t>
            </a:r>
            <a:r>
              <a:rPr lang="el-GR" altLang="de-DE" sz="2400" dirty="0">
                <a:solidFill>
                  <a:srgbClr val="333333"/>
                </a:solidFill>
                <a:latin typeface="+mn-lt"/>
                <a:ea typeface="+mn-ea"/>
              </a:rPr>
              <a:t>υγάς</a:t>
            </a:r>
            <a:r>
              <a:rPr lang="de-DE" altLang="de-DE" sz="2400" dirty="0">
                <a:solidFill>
                  <a:srgbClr val="333333"/>
                </a:solidFill>
                <a:latin typeface="+mn-lt"/>
                <a:ea typeface="+mn-ea"/>
              </a:rPr>
              <a:t> </a:t>
            </a:r>
            <a:r>
              <a:rPr lang="el-GR" altLang="de-DE" sz="2400" dirty="0">
                <a:solidFill>
                  <a:srgbClr val="333333"/>
                </a:solidFill>
                <a:latin typeface="+mn-lt"/>
                <a:ea typeface="+mn-ea"/>
              </a:rPr>
              <a:t>στην </a:t>
            </a:r>
            <a:r>
              <a:rPr lang="de-DE" altLang="de-DE" sz="2400" dirty="0">
                <a:solidFill>
                  <a:srgbClr val="333333"/>
                </a:solidFill>
                <a:latin typeface="+mn-lt"/>
                <a:ea typeface="+mn-ea"/>
              </a:rPr>
              <a:t>αγορά</a:t>
            </a:r>
          </a:p>
          <a:p>
            <a:pPr eaLnBrk="1" hangingPunct="1">
              <a:lnSpc>
                <a:spcPct val="105000"/>
              </a:lnSpc>
              <a:spcBef>
                <a:spcPts val="1999"/>
              </a:spcBef>
              <a:spcAft>
                <a:spcPts val="0"/>
              </a:spcAft>
              <a:buClr>
                <a:srgbClr val="004992"/>
              </a:buClr>
              <a:buFont typeface="WingDings"/>
              <a:buAutoNum type="arabicPeriod"/>
            </a:pPr>
            <a:r>
              <a:rPr lang="en-GB" altLang="de-DE" sz="2400" dirty="0" err="1">
                <a:solidFill>
                  <a:srgbClr val="004992"/>
                </a:solidFill>
                <a:latin typeface="+mn-lt"/>
                <a:ea typeface="+mn-ea"/>
              </a:rPr>
              <a:t>Μουσικός</a:t>
            </a:r>
            <a:r>
              <a:rPr lang="en-GB" altLang="de-DE" sz="2400" dirty="0">
                <a:solidFill>
                  <a:srgbClr val="004992"/>
                </a:solidFill>
                <a:latin typeface="+mn-lt"/>
                <a:ea typeface="+mn-ea"/>
              </a:rPr>
              <a:t> </a:t>
            </a:r>
            <a:r>
              <a:rPr lang="el-GR" altLang="de-DE" sz="2400" dirty="0">
                <a:solidFill>
                  <a:srgbClr val="004992"/>
                </a:solidFill>
                <a:latin typeface="+mn-lt"/>
                <a:ea typeface="+mn-ea"/>
              </a:rPr>
              <a:t>που </a:t>
            </a:r>
            <a:r>
              <a:rPr lang="en-GB" altLang="de-DE" sz="2400" dirty="0" err="1">
                <a:solidFill>
                  <a:srgbClr val="004992"/>
                </a:solidFill>
                <a:latin typeface="+mn-lt"/>
                <a:ea typeface="+mn-ea"/>
              </a:rPr>
              <a:t>τρ</a:t>
            </a:r>
            <a:r>
              <a:rPr lang="en-GB" altLang="de-DE" sz="2400" dirty="0">
                <a:solidFill>
                  <a:srgbClr val="004992"/>
                </a:solidFill>
                <a:latin typeface="+mn-lt"/>
                <a:ea typeface="+mn-ea"/>
              </a:rPr>
              <a:t>αγουδ</a:t>
            </a:r>
            <a:r>
              <a:rPr lang="el-GR" altLang="de-DE" sz="2400" dirty="0">
                <a:solidFill>
                  <a:srgbClr val="004992"/>
                </a:solidFill>
                <a:latin typeface="+mn-lt"/>
                <a:ea typeface="+mn-ea"/>
              </a:rPr>
              <a:t>άει</a:t>
            </a:r>
            <a:r>
              <a:rPr lang="en-GB" altLang="de-DE" sz="2400" dirty="0">
                <a:solidFill>
                  <a:srgbClr val="004992"/>
                </a:solidFill>
                <a:latin typeface="+mn-lt"/>
                <a:ea typeface="+mn-ea"/>
              </a:rPr>
              <a:t> </a:t>
            </a:r>
            <a:r>
              <a:rPr lang="en-GB" altLang="de-DE" sz="2400" dirty="0" err="1">
                <a:solidFill>
                  <a:srgbClr val="004992"/>
                </a:solidFill>
                <a:latin typeface="+mn-lt"/>
                <a:ea typeface="+mn-ea"/>
              </a:rPr>
              <a:t>έν</a:t>
            </a:r>
            <a:r>
              <a:rPr lang="en-GB" altLang="de-DE" sz="2400" dirty="0">
                <a:solidFill>
                  <a:srgbClr val="004992"/>
                </a:solidFill>
                <a:latin typeface="+mn-lt"/>
                <a:ea typeface="+mn-ea"/>
              </a:rPr>
              <a:t>α </a:t>
            </a:r>
            <a:r>
              <a:rPr lang="el-GR" altLang="de-DE" sz="2400" dirty="0">
                <a:solidFill>
                  <a:srgbClr val="004992"/>
                </a:solidFill>
                <a:latin typeface="+mn-lt"/>
                <a:ea typeface="+mn-ea"/>
              </a:rPr>
              <a:t>ερωτικό </a:t>
            </a:r>
            <a:r>
              <a:rPr lang="en-GB" altLang="de-DE" sz="2400" dirty="0" err="1">
                <a:solidFill>
                  <a:srgbClr val="004992"/>
                </a:solidFill>
                <a:latin typeface="+mn-lt"/>
                <a:ea typeface="+mn-ea"/>
              </a:rPr>
              <a:t>τρ</a:t>
            </a:r>
            <a:r>
              <a:rPr lang="en-GB" altLang="de-DE" sz="2400" dirty="0">
                <a:solidFill>
                  <a:srgbClr val="004992"/>
                </a:solidFill>
                <a:latin typeface="+mn-lt"/>
                <a:ea typeface="+mn-ea"/>
              </a:rPr>
              <a:t>αγούδι</a:t>
            </a: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30</a:t>
            </a:fld>
            <a:endParaRPr lang="de-DE" altLang="de-DE">
              <a:latin typeface="+mn-lt"/>
              <a:ea typeface="+mn-ea"/>
            </a:endParaRPr>
          </a:p>
        </p:txBody>
      </p:sp>
      <p:pic>
        <p:nvPicPr>
          <p:cNvPr id="8" name="Picture 7" descr="Vladimir Rolov - fotocommunity - Das Lied der Liebe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947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el-GR" altLang="de-DE" sz="2400">
                <a:solidFill>
                  <a:srgbClr val="004992"/>
                </a:solidFill>
                <a:latin typeface="Calibri Light"/>
              </a:rPr>
              <a:t>Πάθος!</a:t>
            </a:r>
            <a:endParaRPr lang="en-GB" altLang="de-DE" sz="24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rPr>
              <a:t>Στιγμιότυπο από ένα</a:t>
            </a:r>
            <a:r>
              <a:rPr lang="el-GR" altLang="de-DE" sz="2400" dirty="0">
                <a:solidFill>
                  <a:srgbClr val="333333"/>
                </a:solidFill>
                <a:latin typeface="+mn-lt"/>
                <a:ea typeface="+mn-ea"/>
              </a:rPr>
              <a:t>ν Αφρικανό καταζητούμενο εγκληματία πολέμου </a:t>
            </a:r>
            <a:r>
              <a:rPr lang="de-DE" altLang="de-DE" sz="2400" dirty="0">
                <a:solidFill>
                  <a:srgbClr val="333333"/>
                </a:solidFill>
                <a:latin typeface="+mn-lt"/>
                <a:ea typeface="+mn-ea"/>
              </a:rPr>
              <a:t>(</a:t>
            </a:r>
            <a:r>
              <a:rPr lang="en-US" altLang="de-DE" sz="2400" dirty="0">
                <a:solidFill>
                  <a:srgbClr val="333333"/>
                </a:solidFill>
                <a:latin typeface="+mn-lt"/>
                <a:ea typeface="+mn-ea"/>
              </a:rPr>
              <a:t>General</a:t>
            </a:r>
            <a:r>
              <a:rPr lang="de-DE" altLang="de-DE" sz="2400" dirty="0">
                <a:solidFill>
                  <a:srgbClr val="333333"/>
                </a:solidFill>
                <a:latin typeface="+mn-lt"/>
                <a:ea typeface="+mn-ea"/>
              </a:rPr>
              <a:t> Dbeki)</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rPr>
              <a:t>Ο άνθρωπος</a:t>
            </a:r>
            <a:r>
              <a:rPr lang="el-GR" altLang="de-DE" sz="2400" dirty="0">
                <a:solidFill>
                  <a:srgbClr val="333333"/>
                </a:solidFill>
                <a:latin typeface="+mn-lt"/>
                <a:ea typeface="+mn-ea"/>
              </a:rPr>
              <a:t> που</a:t>
            </a:r>
            <a:r>
              <a:rPr lang="de-DE" altLang="de-DE" sz="2400" dirty="0">
                <a:solidFill>
                  <a:srgbClr val="333333"/>
                </a:solidFill>
                <a:latin typeface="+mn-lt"/>
                <a:ea typeface="+mn-ea"/>
              </a:rPr>
              <a:t> τρέχει</a:t>
            </a:r>
            <a:r>
              <a:rPr lang="el-GR" altLang="de-DE" sz="2400" dirty="0">
                <a:solidFill>
                  <a:srgbClr val="333333"/>
                </a:solidFill>
                <a:latin typeface="+mn-lt"/>
                <a:ea typeface="+mn-ea"/>
              </a:rPr>
              <a:t> σε</a:t>
            </a:r>
            <a:r>
              <a:rPr lang="de-DE" altLang="de-DE" sz="2400" dirty="0">
                <a:solidFill>
                  <a:srgbClr val="333333"/>
                </a:solidFill>
                <a:latin typeface="+mn-lt"/>
                <a:ea typeface="+mn-ea"/>
              </a:rPr>
              <a:t> ένα</a:t>
            </a:r>
            <a:r>
              <a:rPr lang="el-GR" altLang="de-DE" sz="2400" dirty="0">
                <a:solidFill>
                  <a:srgbClr val="333333"/>
                </a:solidFill>
                <a:latin typeface="+mn-lt"/>
                <a:ea typeface="+mn-ea"/>
              </a:rPr>
              <a:t>ν</a:t>
            </a:r>
            <a:r>
              <a:rPr lang="de-DE" altLang="de-DE" sz="2400" dirty="0">
                <a:solidFill>
                  <a:srgbClr val="333333"/>
                </a:solidFill>
                <a:latin typeface="+mn-lt"/>
                <a:ea typeface="+mn-ea"/>
              </a:rPr>
              <a:t> μαραθώνιο</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rPr>
              <a:t>Απελπισμένο</a:t>
            </a:r>
            <a:r>
              <a:rPr lang="el-GR" altLang="de-DE" sz="2400" dirty="0">
                <a:solidFill>
                  <a:srgbClr val="333333"/>
                </a:solidFill>
                <a:latin typeface="+mn-lt"/>
                <a:ea typeface="+mn-ea"/>
              </a:rPr>
              <a:t>ς</a:t>
            </a:r>
            <a:r>
              <a:rPr lang="de-DE" altLang="de-DE" sz="2400" dirty="0">
                <a:solidFill>
                  <a:srgbClr val="333333"/>
                </a:solidFill>
                <a:latin typeface="+mn-lt"/>
                <a:ea typeface="+mn-ea"/>
              </a:rPr>
              <a:t> τυφλός</a:t>
            </a:r>
          </a:p>
          <a:p>
            <a:pPr eaLnBrk="1" hangingPunct="1">
              <a:lnSpc>
                <a:spcPct val="105000"/>
              </a:lnSpc>
              <a:spcBef>
                <a:spcPts val="1999"/>
              </a:spcBef>
              <a:spcAft>
                <a:spcPts val="0"/>
              </a:spcAft>
              <a:buClr>
                <a:srgbClr val="333333"/>
              </a:buClr>
              <a:buFont typeface="WingDings"/>
              <a:buAutoNum type="arabicPeriod"/>
            </a:pPr>
            <a:r>
              <a:rPr lang="el-GR" altLang="de-DE" sz="2400" dirty="0">
                <a:solidFill>
                  <a:srgbClr val="333333"/>
                </a:solidFill>
                <a:latin typeface="+mn-lt"/>
                <a:ea typeface="+mn-ea"/>
              </a:rPr>
              <a:t>Αμερικανός </a:t>
            </a:r>
            <a:r>
              <a:rPr lang="de-DE" altLang="de-DE" sz="2400" dirty="0">
                <a:solidFill>
                  <a:srgbClr val="333333"/>
                </a:solidFill>
                <a:latin typeface="+mn-lt"/>
                <a:ea typeface="+mn-ea"/>
              </a:rPr>
              <a:t>πολιτικός</a:t>
            </a:r>
            <a:r>
              <a:rPr lang="el-GR" altLang="de-DE" sz="2400" dirty="0">
                <a:solidFill>
                  <a:srgbClr val="333333"/>
                </a:solidFill>
                <a:latin typeface="+mn-lt"/>
                <a:ea typeface="+mn-ea"/>
              </a:rPr>
              <a:t> που</a:t>
            </a:r>
            <a:r>
              <a:rPr lang="de-DE" altLang="de-DE" sz="2400" dirty="0">
                <a:solidFill>
                  <a:srgbClr val="333333"/>
                </a:solidFill>
                <a:latin typeface="+mn-lt"/>
                <a:ea typeface="+mn-ea"/>
              </a:rPr>
              <a:t> </a:t>
            </a:r>
            <a:r>
              <a:rPr lang="el-GR" altLang="de-DE" sz="2400" dirty="0">
                <a:solidFill>
                  <a:srgbClr val="333333"/>
                </a:solidFill>
                <a:latin typeface="+mn-lt"/>
                <a:ea typeface="+mn-ea"/>
              </a:rPr>
              <a:t>κάνει </a:t>
            </a:r>
            <a:r>
              <a:rPr lang="de-DE" altLang="de-DE" sz="2400" dirty="0">
                <a:solidFill>
                  <a:srgbClr val="333333"/>
                </a:solidFill>
                <a:latin typeface="+mn-lt"/>
                <a:ea typeface="+mn-ea"/>
              </a:rPr>
              <a:t>τζόκινγκ ανάμεσα </a:t>
            </a:r>
            <a:r>
              <a:rPr lang="el-GR" altLang="de-DE" sz="2400" dirty="0">
                <a:solidFill>
                  <a:srgbClr val="333333"/>
                </a:solidFill>
                <a:latin typeface="+mn-lt"/>
                <a:ea typeface="+mn-ea"/>
              </a:rPr>
              <a:t>στους </a:t>
            </a:r>
            <a:r>
              <a:rPr lang="de-DE" altLang="de-DE" sz="2400" dirty="0">
                <a:solidFill>
                  <a:srgbClr val="333333"/>
                </a:solidFill>
                <a:latin typeface="+mn-lt"/>
                <a:ea typeface="+mn-ea"/>
              </a:rPr>
              <a:t>σωματοφύλακές του</a:t>
            </a:r>
            <a:endParaRPr lang="en-GB" altLang="de-DE" sz="2400" dirty="0">
              <a:solidFill>
                <a:srgbClr val="333333"/>
              </a:solidFill>
              <a:latin typeface="+mn-lt"/>
              <a:ea typeface="+mn-ea"/>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dirty="0">
                <a:latin typeface="+mn-lt"/>
                <a:ea typeface="+mn-ea"/>
                <a:cs typeface="+mn-cs"/>
              </a:rPr>
              <a:t>Τί αισθάνεται αυτός ο άνθρωπος ή τι κάνει;</a:t>
            </a:r>
            <a:br>
              <a:rPr lang="el-GR" sz="3600" dirty="0">
                <a:latin typeface="+mn-lt"/>
                <a:ea typeface="+mn-ea"/>
                <a:cs typeface="+mn-cs"/>
              </a:rPr>
            </a:br>
            <a:r>
              <a:rPr lang="el-GR" sz="3600" dirty="0">
                <a:latin typeface="+mn-lt"/>
                <a:ea typeface="+mn-ea"/>
                <a:cs typeface="+mn-cs"/>
              </a:rPr>
              <a:t>Πόσο σίγουροι είστε; </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31</a:t>
            </a:fld>
            <a:endParaRPr lang="de-DE" altLang="de-DE">
              <a:latin typeface="+mn-lt"/>
              <a:ea typeface="+mn-ea"/>
            </a:endParaRPr>
          </a:p>
        </p:txBody>
      </p:sp>
      <p:pic>
        <p:nvPicPr>
          <p:cNvPr id="9" name="Picture 6" descr="Bild2_kle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96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el-GR" altLang="de-DE" sz="2400" i="1">
                <a:latin typeface="Calibri Light"/>
              </a:rPr>
              <a:t>Απόσπασμα!</a:t>
            </a:r>
            <a:endParaRPr lang="en-GB" altLang="de-DE" sz="2400" i="1" dirty="0">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4"/>
          <p:cNvSpPr>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rPr>
              <a:t>Στιγμιότυπο από ένα</a:t>
            </a:r>
            <a:r>
              <a:rPr lang="el-GR" altLang="de-DE" sz="2400" dirty="0">
                <a:solidFill>
                  <a:srgbClr val="333333"/>
                </a:solidFill>
                <a:latin typeface="+mn-lt"/>
                <a:ea typeface="+mn-ea"/>
              </a:rPr>
              <a:t>ν Αφρικανό καταζητούμενο εγκληματία πολέμου </a:t>
            </a:r>
            <a:r>
              <a:rPr lang="de-DE" altLang="de-DE" sz="2400" dirty="0">
                <a:solidFill>
                  <a:srgbClr val="333333"/>
                </a:solidFill>
                <a:latin typeface="+mn-lt"/>
                <a:ea typeface="+mn-ea"/>
              </a:rPr>
              <a:t>(</a:t>
            </a:r>
            <a:r>
              <a:rPr lang="en-US" altLang="de-DE" sz="2400" dirty="0">
                <a:solidFill>
                  <a:srgbClr val="333333"/>
                </a:solidFill>
                <a:latin typeface="+mn-lt"/>
                <a:ea typeface="+mn-ea"/>
              </a:rPr>
              <a:t>General</a:t>
            </a:r>
            <a:r>
              <a:rPr lang="de-DE" altLang="de-DE" sz="2400" dirty="0">
                <a:solidFill>
                  <a:srgbClr val="333333"/>
                </a:solidFill>
                <a:latin typeface="+mn-lt"/>
                <a:ea typeface="+mn-ea"/>
              </a:rPr>
              <a:t> Dbeki)</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ea typeface="+mn-ea"/>
              </a:rPr>
              <a:t>Ο άνθρωπος </a:t>
            </a:r>
            <a:r>
              <a:rPr lang="el-GR" altLang="de-DE" sz="2400" dirty="0">
                <a:solidFill>
                  <a:srgbClr val="004992"/>
                </a:solidFill>
                <a:latin typeface="+mn-lt"/>
                <a:ea typeface="+mn-ea"/>
              </a:rPr>
              <a:t>που </a:t>
            </a:r>
            <a:r>
              <a:rPr lang="de-DE" altLang="de-DE" sz="2400" dirty="0">
                <a:solidFill>
                  <a:srgbClr val="004992"/>
                </a:solidFill>
                <a:latin typeface="+mn-lt"/>
                <a:ea typeface="+mn-ea"/>
              </a:rPr>
              <a:t>τρέχει</a:t>
            </a:r>
            <a:r>
              <a:rPr lang="el-GR" altLang="de-DE" sz="2400" dirty="0">
                <a:solidFill>
                  <a:srgbClr val="004992"/>
                </a:solidFill>
                <a:latin typeface="+mn-lt"/>
                <a:ea typeface="+mn-ea"/>
              </a:rPr>
              <a:t> σε</a:t>
            </a:r>
            <a:r>
              <a:rPr lang="de-DE" altLang="de-DE" sz="2400" dirty="0">
                <a:solidFill>
                  <a:srgbClr val="004992"/>
                </a:solidFill>
                <a:latin typeface="+mn-lt"/>
                <a:ea typeface="+mn-ea"/>
              </a:rPr>
              <a:t> ένα</a:t>
            </a:r>
            <a:r>
              <a:rPr lang="el-GR" altLang="de-DE" sz="2400" dirty="0">
                <a:solidFill>
                  <a:srgbClr val="004992"/>
                </a:solidFill>
                <a:latin typeface="+mn-lt"/>
                <a:ea typeface="+mn-ea"/>
              </a:rPr>
              <a:t>ν</a:t>
            </a:r>
            <a:r>
              <a:rPr lang="de-DE" altLang="de-DE" sz="2400" dirty="0">
                <a:solidFill>
                  <a:srgbClr val="004992"/>
                </a:solidFill>
                <a:latin typeface="+mn-lt"/>
                <a:ea typeface="+mn-ea"/>
              </a:rPr>
              <a:t> μαραθώνιο</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rPr>
              <a:t>Απελπισμένο</a:t>
            </a:r>
            <a:r>
              <a:rPr lang="el-GR" altLang="de-DE" sz="2400" dirty="0">
                <a:solidFill>
                  <a:srgbClr val="333333"/>
                </a:solidFill>
                <a:latin typeface="+mn-lt"/>
                <a:ea typeface="+mn-ea"/>
              </a:rPr>
              <a:t>ς </a:t>
            </a:r>
            <a:r>
              <a:rPr lang="de-DE" altLang="de-DE" sz="2400" dirty="0">
                <a:solidFill>
                  <a:srgbClr val="333333"/>
                </a:solidFill>
                <a:latin typeface="+mn-lt"/>
                <a:ea typeface="+mn-ea"/>
              </a:rPr>
              <a:t>τυφλός</a:t>
            </a:r>
          </a:p>
          <a:p>
            <a:pPr eaLnBrk="1" hangingPunct="1">
              <a:lnSpc>
                <a:spcPct val="105000"/>
              </a:lnSpc>
              <a:spcBef>
                <a:spcPts val="1999"/>
              </a:spcBef>
              <a:spcAft>
                <a:spcPts val="0"/>
              </a:spcAft>
              <a:buClr>
                <a:srgbClr val="333333"/>
              </a:buClr>
              <a:buFont typeface="WingDings"/>
              <a:buAutoNum type="arabicPeriod"/>
            </a:pPr>
            <a:r>
              <a:rPr lang="el-GR" altLang="de-DE" sz="2400" dirty="0">
                <a:solidFill>
                  <a:srgbClr val="333333"/>
                </a:solidFill>
                <a:latin typeface="+mn-lt"/>
                <a:ea typeface="+mn-ea"/>
              </a:rPr>
              <a:t>Αμερικανός </a:t>
            </a:r>
            <a:r>
              <a:rPr lang="de-DE" altLang="de-DE" sz="2400" dirty="0">
                <a:solidFill>
                  <a:srgbClr val="333333"/>
                </a:solidFill>
                <a:latin typeface="+mn-lt"/>
                <a:ea typeface="+mn-ea"/>
              </a:rPr>
              <a:t>πολιτικός</a:t>
            </a:r>
            <a:r>
              <a:rPr lang="el-GR" altLang="de-DE" sz="2400" dirty="0">
                <a:solidFill>
                  <a:srgbClr val="333333"/>
                </a:solidFill>
                <a:latin typeface="+mn-lt"/>
                <a:ea typeface="+mn-ea"/>
              </a:rPr>
              <a:t> που κάνει </a:t>
            </a:r>
            <a:r>
              <a:rPr lang="de-DE" altLang="de-DE" sz="2400" dirty="0">
                <a:solidFill>
                  <a:srgbClr val="333333"/>
                </a:solidFill>
                <a:latin typeface="+mn-lt"/>
                <a:ea typeface="+mn-ea"/>
              </a:rPr>
              <a:t>τζόκινγκ ανάμεσα </a:t>
            </a:r>
            <a:r>
              <a:rPr lang="el-GR" altLang="de-DE" sz="2400" dirty="0">
                <a:solidFill>
                  <a:srgbClr val="333333"/>
                </a:solidFill>
                <a:latin typeface="+mn-lt"/>
                <a:ea typeface="+mn-ea"/>
              </a:rPr>
              <a:t>στους </a:t>
            </a:r>
            <a:r>
              <a:rPr lang="de-DE" altLang="de-DE" sz="2400" dirty="0">
                <a:solidFill>
                  <a:srgbClr val="333333"/>
                </a:solidFill>
                <a:latin typeface="+mn-lt"/>
                <a:ea typeface="+mn-ea"/>
              </a:rPr>
              <a:t>σωματοφύλακές του</a:t>
            </a:r>
            <a:endParaRPr lang="en-GB" altLang="de-DE" sz="240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32</a:t>
            </a:fld>
            <a:endParaRPr lang="de-DE" altLang="de-DE">
              <a:latin typeface="+mn-lt"/>
              <a:ea typeface="+mn-ea"/>
            </a:endParaRPr>
          </a:p>
        </p:txBody>
      </p:sp>
      <p:pic>
        <p:nvPicPr>
          <p:cNvPr id="7" name="Picture 6" descr="Bild1Semi Marathon de Paris 2008 - Selection, Frederic de Villamil-flicr-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rPr>
              <a:t>Παίκτης </a:t>
            </a:r>
            <a:r>
              <a:rPr lang="el-GR" altLang="de-DE" sz="2400" dirty="0">
                <a:solidFill>
                  <a:srgbClr val="333333"/>
                </a:solidFill>
                <a:latin typeface="+mn-lt"/>
                <a:ea typeface="+mn-ea"/>
              </a:rPr>
              <a:t>που </a:t>
            </a:r>
            <a:r>
              <a:rPr lang="de-DE" altLang="de-DE" sz="2400" dirty="0">
                <a:solidFill>
                  <a:srgbClr val="333333"/>
                </a:solidFill>
                <a:latin typeface="+mn-lt"/>
                <a:ea typeface="+mn-ea"/>
              </a:rPr>
              <a:t>υπογράφ</a:t>
            </a:r>
            <a:r>
              <a:rPr lang="el-GR" altLang="de-DE" sz="2400" dirty="0">
                <a:solidFill>
                  <a:srgbClr val="333333"/>
                </a:solidFill>
                <a:latin typeface="+mn-lt"/>
                <a:ea typeface="+mn-ea"/>
              </a:rPr>
              <a:t>ει</a:t>
            </a:r>
            <a:r>
              <a:rPr lang="de-DE" altLang="de-DE" sz="2400" dirty="0">
                <a:solidFill>
                  <a:srgbClr val="333333"/>
                </a:solidFill>
                <a:latin typeface="+mn-lt"/>
                <a:ea typeface="+mn-ea"/>
              </a:rPr>
              <a:t> με την ομάδα του</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rPr>
              <a:t>Τυφλ</a:t>
            </a:r>
            <a:r>
              <a:rPr lang="el-GR" altLang="de-DE" sz="2400" dirty="0">
                <a:solidFill>
                  <a:srgbClr val="333333"/>
                </a:solidFill>
                <a:latin typeface="+mn-lt"/>
                <a:ea typeface="+mn-ea"/>
              </a:rPr>
              <a:t>ός</a:t>
            </a:r>
            <a:r>
              <a:rPr lang="de-DE" altLang="de-DE" sz="2400" dirty="0">
                <a:solidFill>
                  <a:srgbClr val="333333"/>
                </a:solidFill>
                <a:latin typeface="+mn-lt"/>
                <a:ea typeface="+mn-ea"/>
              </a:rPr>
              <a:t> </a:t>
            </a:r>
            <a:r>
              <a:rPr lang="el-GR" altLang="de-DE" sz="2400" dirty="0">
                <a:solidFill>
                  <a:srgbClr val="333333"/>
                </a:solidFill>
                <a:latin typeface="+mn-lt"/>
                <a:ea typeface="+mn-ea"/>
              </a:rPr>
              <a:t>μ</a:t>
            </a:r>
            <a:r>
              <a:rPr lang="de-DE" altLang="de-DE" sz="2400" dirty="0">
                <a:solidFill>
                  <a:srgbClr val="333333"/>
                </a:solidFill>
                <a:latin typeface="+mn-lt"/>
                <a:ea typeface="+mn-ea"/>
              </a:rPr>
              <a:t>οναχός</a:t>
            </a:r>
          </a:p>
          <a:p>
            <a:pPr eaLnBrk="1" hangingPunct="1">
              <a:lnSpc>
                <a:spcPct val="105000"/>
              </a:lnSpc>
              <a:spcBef>
                <a:spcPts val="1999"/>
              </a:spcBef>
              <a:spcAft>
                <a:spcPts val="0"/>
              </a:spcAft>
              <a:buClr>
                <a:srgbClr val="333333"/>
              </a:buClr>
              <a:buFont typeface="WingDings"/>
              <a:buAutoNum type="arabicPeriod"/>
            </a:pPr>
            <a:r>
              <a:rPr lang="el-GR" altLang="de-DE" sz="2400" dirty="0">
                <a:solidFill>
                  <a:srgbClr val="333333"/>
                </a:solidFill>
                <a:latin typeface="+mn-lt"/>
                <a:ea typeface="+mn-ea"/>
              </a:rPr>
              <a:t>Καχύποπτη</a:t>
            </a:r>
            <a:r>
              <a:rPr lang="de-DE" altLang="de-DE" sz="2400" dirty="0">
                <a:solidFill>
                  <a:srgbClr val="333333"/>
                </a:solidFill>
                <a:latin typeface="+mn-lt"/>
                <a:ea typeface="+mn-ea"/>
              </a:rPr>
              <a:t> ματιά</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rPr>
              <a:t>Τοξοβολία</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dirty="0">
                <a:latin typeface="+mn-lt"/>
                <a:ea typeface="+mn-ea"/>
                <a:cs typeface="+mn-cs"/>
              </a:rPr>
              <a:t>Τί αισθάνεται αυτός ο άνθρωπος ή τι κάνει;</a:t>
            </a:r>
            <a:br>
              <a:rPr lang="el-GR" sz="3600" dirty="0">
                <a:latin typeface="+mn-lt"/>
                <a:ea typeface="+mn-ea"/>
                <a:cs typeface="+mn-cs"/>
              </a:rPr>
            </a:br>
            <a:r>
              <a:rPr lang="el-GR" sz="3600" dirty="0">
                <a:latin typeface="+mn-lt"/>
                <a:ea typeface="+mn-ea"/>
                <a:cs typeface="+mn-cs"/>
              </a:rPr>
              <a:t>Πόσο σίγουροι είστε;</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33</a:t>
            </a:fld>
            <a:endParaRPr lang="de-DE" altLang="de-DE">
              <a:latin typeface="+mn-lt"/>
              <a:ea typeface="+mn-ea"/>
            </a:endParaRPr>
          </a:p>
        </p:txBody>
      </p:sp>
      <p:pic>
        <p:nvPicPr>
          <p:cNvPr id="9" name="Picture 1034" descr="Klaus-Peter Hüskes fotocommunity Volltreffer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090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el-GR" altLang="de-DE" sz="2400" i="1">
                <a:latin typeface="Calibri Light"/>
              </a:rPr>
              <a:t>Απόσπασμα!</a:t>
            </a:r>
            <a:endParaRPr lang="en-GB" altLang="de-DE" sz="2400" i="1" dirty="0">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Rectangle 4"/>
          <p:cNvSpPr>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rPr>
              <a:t>Παίκτης </a:t>
            </a:r>
            <a:r>
              <a:rPr lang="el-GR" altLang="de-DE" sz="2400" dirty="0">
                <a:latin typeface="+mn-lt"/>
                <a:ea typeface="+mn-ea"/>
              </a:rPr>
              <a:t>που </a:t>
            </a:r>
            <a:r>
              <a:rPr lang="de-DE" altLang="de-DE" sz="2400" dirty="0">
                <a:latin typeface="+mn-lt"/>
                <a:ea typeface="+mn-ea"/>
              </a:rPr>
              <a:t>υπογράφ</a:t>
            </a:r>
            <a:r>
              <a:rPr lang="el-GR" altLang="de-DE" sz="2400" dirty="0">
                <a:latin typeface="+mn-lt"/>
                <a:ea typeface="+mn-ea"/>
              </a:rPr>
              <a:t>ει</a:t>
            </a:r>
            <a:r>
              <a:rPr lang="de-DE" altLang="de-DE" sz="2400" dirty="0">
                <a:latin typeface="+mn-lt"/>
                <a:ea typeface="+mn-ea"/>
              </a:rPr>
              <a:t> με την ομάδα του</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rPr>
              <a:t>Τυφλ</a:t>
            </a:r>
            <a:r>
              <a:rPr lang="el-GR" altLang="de-DE" sz="2400" dirty="0">
                <a:latin typeface="+mn-lt"/>
                <a:ea typeface="+mn-ea"/>
              </a:rPr>
              <a:t>ός</a:t>
            </a:r>
            <a:r>
              <a:rPr lang="de-DE" altLang="de-DE" sz="2400" dirty="0">
                <a:latin typeface="+mn-lt"/>
                <a:ea typeface="+mn-ea"/>
              </a:rPr>
              <a:t> </a:t>
            </a:r>
            <a:r>
              <a:rPr lang="el-GR" altLang="de-DE" sz="2400" dirty="0">
                <a:latin typeface="+mn-lt"/>
                <a:ea typeface="+mn-ea"/>
              </a:rPr>
              <a:t>μ</a:t>
            </a:r>
            <a:r>
              <a:rPr lang="de-DE" altLang="de-DE" sz="2400" dirty="0">
                <a:latin typeface="+mn-lt"/>
                <a:ea typeface="+mn-ea"/>
              </a:rPr>
              <a:t>οναχός</a:t>
            </a:r>
          </a:p>
          <a:p>
            <a:pPr eaLnBrk="1" hangingPunct="1">
              <a:lnSpc>
                <a:spcPct val="105000"/>
              </a:lnSpc>
              <a:spcBef>
                <a:spcPts val="1999"/>
              </a:spcBef>
              <a:spcAft>
                <a:spcPts val="0"/>
              </a:spcAft>
              <a:buClr>
                <a:srgbClr val="333333"/>
              </a:buClr>
              <a:buFont typeface="WingDings"/>
              <a:buAutoNum type="arabicPeriod"/>
            </a:pPr>
            <a:r>
              <a:rPr lang="el-GR" altLang="de-DE" sz="2400" dirty="0">
                <a:latin typeface="+mn-lt"/>
                <a:ea typeface="+mn-ea"/>
              </a:rPr>
              <a:t>Καχύποπτη</a:t>
            </a:r>
            <a:r>
              <a:rPr lang="de-DE" altLang="de-DE" sz="2400" dirty="0">
                <a:latin typeface="+mn-lt"/>
                <a:ea typeface="+mn-ea"/>
              </a:rPr>
              <a:t> ματιά</a:t>
            </a:r>
          </a:p>
          <a:p>
            <a:pPr eaLnBrk="1" hangingPunct="1">
              <a:lnSpc>
                <a:spcPct val="105000"/>
              </a:lnSpc>
              <a:spcBef>
                <a:spcPts val="1999"/>
              </a:spcBef>
              <a:spcAft>
                <a:spcPts val="0"/>
              </a:spcAft>
              <a:buClr>
                <a:srgbClr val="0063C6"/>
              </a:buClr>
              <a:buFont typeface="WingDings"/>
              <a:buAutoNum type="arabicPeriod"/>
            </a:pPr>
            <a:r>
              <a:rPr lang="de-DE" altLang="de-DE" sz="2400" dirty="0">
                <a:solidFill>
                  <a:srgbClr val="004992"/>
                </a:solidFill>
                <a:latin typeface="+mn-lt"/>
                <a:ea typeface="+mn-ea"/>
              </a:rPr>
              <a:t>Τοξοβολία</a:t>
            </a: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34</a:t>
            </a:fld>
            <a:endParaRPr lang="de-DE" altLang="de-DE">
              <a:latin typeface="+mn-lt"/>
              <a:ea typeface="+mn-ea"/>
            </a:endParaRPr>
          </a:p>
        </p:txBody>
      </p:sp>
      <p:pic>
        <p:nvPicPr>
          <p:cNvPr id="8" name="Picture 7" descr="Klaus-Peter Hüskes fotocommunity Volltreff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el-GR" altLang="de-DE" sz="2400">
                <a:solidFill>
                  <a:srgbClr val="004992"/>
                </a:solidFill>
                <a:latin typeface="Calibri Light"/>
              </a:rPr>
              <a:t>Συγκέντρωση!</a:t>
            </a:r>
            <a:endParaRPr lang="en-GB" altLang="de-DE" sz="2400" dirty="0">
              <a:solidFill>
                <a:srgbClr val="004992"/>
              </a:solidFill>
              <a:latin typeface="Calibri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rPr>
              <a:t>Παραγγ</a:t>
            </a:r>
            <a:r>
              <a:rPr lang="el-GR" altLang="de-DE" sz="2400" dirty="0">
                <a:solidFill>
                  <a:srgbClr val="333333"/>
                </a:solidFill>
                <a:latin typeface="+mn-lt"/>
                <a:ea typeface="+mn-ea"/>
              </a:rPr>
              <a:t>έλνοντας</a:t>
            </a:r>
            <a:r>
              <a:rPr lang="de-DE" altLang="de-DE" sz="2400" dirty="0">
                <a:solidFill>
                  <a:srgbClr val="333333"/>
                </a:solidFill>
                <a:latin typeface="+mn-lt"/>
                <a:ea typeface="+mn-ea"/>
              </a:rPr>
              <a:t> ποτά στο μπαρ</a:t>
            </a:r>
          </a:p>
          <a:p>
            <a:pPr eaLnBrk="1" hangingPunct="1">
              <a:lnSpc>
                <a:spcPct val="105000"/>
              </a:lnSpc>
              <a:spcBef>
                <a:spcPts val="1999"/>
              </a:spcBef>
              <a:spcAft>
                <a:spcPts val="0"/>
              </a:spcAft>
              <a:buClr>
                <a:srgbClr val="333333"/>
              </a:buClr>
              <a:buFont typeface="WingDings"/>
              <a:buAutoNum type="arabicPeriod"/>
            </a:pPr>
            <a:r>
              <a:rPr lang="el-GR" altLang="de-DE" sz="2400" dirty="0">
                <a:solidFill>
                  <a:srgbClr val="333333"/>
                </a:solidFill>
                <a:latin typeface="+mn-lt"/>
                <a:ea typeface="+mn-ea"/>
              </a:rPr>
              <a:t>Προπονητής</a:t>
            </a:r>
            <a:r>
              <a:rPr lang="de-DE" altLang="de-DE" sz="2400" dirty="0">
                <a:solidFill>
                  <a:srgbClr val="333333"/>
                </a:solidFill>
                <a:latin typeface="+mn-lt"/>
                <a:ea typeface="+mn-ea"/>
              </a:rPr>
              <a:t> </a:t>
            </a:r>
            <a:r>
              <a:rPr lang="el-GR" altLang="de-DE" sz="2400" dirty="0">
                <a:solidFill>
                  <a:srgbClr val="333333"/>
                </a:solidFill>
                <a:latin typeface="+mn-lt"/>
                <a:ea typeface="+mn-ea"/>
              </a:rPr>
              <a:t>που </a:t>
            </a:r>
            <a:r>
              <a:rPr lang="de-DE" altLang="de-DE" sz="2400" dirty="0">
                <a:solidFill>
                  <a:srgbClr val="333333"/>
                </a:solidFill>
                <a:latin typeface="+mn-lt"/>
                <a:ea typeface="+mn-ea"/>
              </a:rPr>
              <a:t>ενθαρρύνει την ομάδα του</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rPr>
              <a:t>Εξοργισμένος </a:t>
            </a:r>
            <a:r>
              <a:rPr lang="el-GR" altLang="de-DE" sz="2400" dirty="0">
                <a:solidFill>
                  <a:srgbClr val="333333"/>
                </a:solidFill>
                <a:latin typeface="+mn-lt"/>
                <a:ea typeface="+mn-ea"/>
              </a:rPr>
              <a:t>χρηματιστής</a:t>
            </a:r>
            <a:endParaRPr lang="de-DE" altLang="de-DE" sz="2400" dirty="0">
              <a:solidFill>
                <a:srgbClr val="333333"/>
              </a:solidFill>
              <a:latin typeface="+mn-lt"/>
              <a:ea typeface="+mn-ea"/>
            </a:endParaRPr>
          </a:p>
          <a:p>
            <a:pPr eaLnBrk="1" hangingPunct="1">
              <a:lnSpc>
                <a:spcPct val="105000"/>
              </a:lnSpc>
              <a:spcBef>
                <a:spcPts val="1999"/>
              </a:spcBef>
              <a:spcAft>
                <a:spcPts val="0"/>
              </a:spcAft>
              <a:buClr>
                <a:srgbClr val="333333"/>
              </a:buClr>
              <a:buFont typeface="WingDings"/>
              <a:buAutoNum type="arabicPeriod"/>
            </a:pPr>
            <a:r>
              <a:rPr lang="el-GR" altLang="de-DE" sz="2400" dirty="0">
                <a:solidFill>
                  <a:srgbClr val="333333"/>
                </a:solidFill>
                <a:latin typeface="+mn-lt"/>
                <a:ea typeface="+mn-ea"/>
              </a:rPr>
              <a:t>Ά</a:t>
            </a:r>
            <a:r>
              <a:rPr lang="de-DE" altLang="de-DE" sz="2400" dirty="0">
                <a:solidFill>
                  <a:srgbClr val="333333"/>
                </a:solidFill>
                <a:latin typeface="+mn-lt"/>
                <a:ea typeface="+mn-ea"/>
              </a:rPr>
              <a:t>νθρωπος</a:t>
            </a:r>
            <a:r>
              <a:rPr lang="el-GR" altLang="de-DE" sz="2400" dirty="0">
                <a:solidFill>
                  <a:srgbClr val="333333"/>
                </a:solidFill>
                <a:latin typeface="+mn-lt"/>
                <a:ea typeface="+mn-ea"/>
              </a:rPr>
              <a:t> έτοιμος για καβγά</a:t>
            </a:r>
            <a:endParaRPr lang="de-DE" altLang="de-DE" sz="2400" dirty="0">
              <a:solidFill>
                <a:srgbClr val="333333"/>
              </a:solidFill>
              <a:latin typeface="+mn-lt"/>
              <a:ea typeface="+mn-ea"/>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dirty="0">
                <a:latin typeface="+mn-lt"/>
                <a:ea typeface="+mn-ea"/>
                <a:cs typeface="+mn-cs"/>
              </a:rPr>
              <a:t>Τί αισθάνεται αυτός ο άνθρωπος ή τι κάνει;</a:t>
            </a:r>
            <a:br>
              <a:rPr lang="el-GR" sz="3600" dirty="0">
                <a:latin typeface="+mn-lt"/>
                <a:ea typeface="+mn-ea"/>
                <a:cs typeface="+mn-cs"/>
              </a:rPr>
            </a:br>
            <a:r>
              <a:rPr lang="el-GR" sz="3600" dirty="0">
                <a:latin typeface="+mn-lt"/>
                <a:ea typeface="+mn-ea"/>
                <a:cs typeface="+mn-cs"/>
              </a:rPr>
              <a:t>Πόσο σίγουροι είστε;</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35</a:t>
            </a:fld>
            <a:endParaRPr lang="de-DE" altLang="de-DE">
              <a:latin typeface="+mn-lt"/>
              <a:ea typeface="+mn-ea"/>
            </a:endParaRPr>
          </a:p>
        </p:txBody>
      </p:sp>
      <p:pic>
        <p:nvPicPr>
          <p:cNvPr id="9" name="Picture 1029" descr="marylous1"/>
          <p:cNvPicPr>
            <a:picLocks noChangeAspect="1" noChangeArrowheads="1"/>
          </p:cNvPicPr>
          <p:nvPr/>
        </p:nvPicPr>
        <p:blipFill>
          <a:blip r:embed="rId3">
            <a:extLst>
              <a:ext uri="{28A0092B-C50C-407E-A947-70E740481C1C}">
                <a14:useLocalDpi xmlns:a14="http://schemas.microsoft.com/office/drawing/2010/main" val="0"/>
              </a:ext>
            </a:extLst>
          </a:blip>
          <a:srcRect l="19220" t="30734" r="64264" b="36798"/>
          <a:stretch>
            <a:fillRect/>
          </a:stretch>
        </p:blipFill>
        <p:spPr bwMode="auto">
          <a:xfrm>
            <a:off x="1965960" y="2660904"/>
            <a:ext cx="1463040" cy="215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el-GR" altLang="de-DE" sz="2400" i="1">
                <a:latin typeface="Calibri Light"/>
              </a:rPr>
              <a:t>Απόσπασμα!</a:t>
            </a:r>
            <a:endParaRPr lang="en-GB" altLang="de-DE" sz="2400" i="1" dirty="0">
              <a:latin typeface="Calibri 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3"/>
          <p:cNvSpPr>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ea typeface="+mn-ea"/>
              </a:rPr>
              <a:t>Παραγγ</a:t>
            </a:r>
            <a:r>
              <a:rPr lang="el-GR" altLang="de-DE" sz="2400" dirty="0">
                <a:solidFill>
                  <a:srgbClr val="004992"/>
                </a:solidFill>
                <a:latin typeface="+mn-lt"/>
                <a:ea typeface="+mn-ea"/>
              </a:rPr>
              <a:t>έλνοντας</a:t>
            </a:r>
            <a:r>
              <a:rPr lang="de-DE" altLang="de-DE" sz="2400" dirty="0">
                <a:solidFill>
                  <a:srgbClr val="004992"/>
                </a:solidFill>
                <a:latin typeface="+mn-lt"/>
                <a:ea typeface="+mn-ea"/>
              </a:rPr>
              <a:t> ποτά στο μπαρ</a:t>
            </a:r>
          </a:p>
          <a:p>
            <a:pPr eaLnBrk="1" hangingPunct="1">
              <a:lnSpc>
                <a:spcPct val="105000"/>
              </a:lnSpc>
              <a:spcBef>
                <a:spcPts val="1999"/>
              </a:spcBef>
              <a:spcAft>
                <a:spcPts val="0"/>
              </a:spcAft>
              <a:buClr>
                <a:srgbClr val="333333"/>
              </a:buClr>
              <a:buFont typeface="WingDings"/>
              <a:buAutoNum type="arabicPeriod"/>
            </a:pPr>
            <a:r>
              <a:rPr lang="el-GR" altLang="de-DE" sz="2400" dirty="0">
                <a:solidFill>
                  <a:srgbClr val="333333"/>
                </a:solidFill>
                <a:latin typeface="+mn-lt"/>
                <a:ea typeface="+mn-ea"/>
              </a:rPr>
              <a:t>Προπονητής</a:t>
            </a:r>
            <a:r>
              <a:rPr lang="de-DE" altLang="de-DE" sz="2400" dirty="0">
                <a:solidFill>
                  <a:srgbClr val="333333"/>
                </a:solidFill>
                <a:latin typeface="+mn-lt"/>
                <a:ea typeface="+mn-ea"/>
              </a:rPr>
              <a:t> </a:t>
            </a:r>
            <a:r>
              <a:rPr lang="el-GR" altLang="de-DE" sz="2400" dirty="0">
                <a:solidFill>
                  <a:srgbClr val="333333"/>
                </a:solidFill>
                <a:latin typeface="+mn-lt"/>
                <a:ea typeface="+mn-ea"/>
              </a:rPr>
              <a:t>που </a:t>
            </a:r>
            <a:r>
              <a:rPr lang="de-DE" altLang="de-DE" sz="2400" dirty="0">
                <a:solidFill>
                  <a:srgbClr val="333333"/>
                </a:solidFill>
                <a:latin typeface="+mn-lt"/>
                <a:ea typeface="+mn-ea"/>
              </a:rPr>
              <a:t>ενθαρρύνει την ομάδα του</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rPr>
              <a:t>Εξοργισμένος </a:t>
            </a:r>
            <a:r>
              <a:rPr lang="el-GR" altLang="de-DE" sz="2400" dirty="0">
                <a:solidFill>
                  <a:srgbClr val="333333"/>
                </a:solidFill>
                <a:latin typeface="+mn-lt"/>
                <a:ea typeface="+mn-ea"/>
              </a:rPr>
              <a:t>χρηματιστής</a:t>
            </a:r>
            <a:endParaRPr lang="de-DE" altLang="de-DE" sz="2400" dirty="0">
              <a:solidFill>
                <a:srgbClr val="333333"/>
              </a:solidFill>
              <a:latin typeface="+mn-lt"/>
              <a:ea typeface="+mn-ea"/>
            </a:endParaRPr>
          </a:p>
          <a:p>
            <a:pPr eaLnBrk="1" hangingPunct="1">
              <a:lnSpc>
                <a:spcPct val="105000"/>
              </a:lnSpc>
              <a:spcBef>
                <a:spcPts val="1999"/>
              </a:spcBef>
              <a:spcAft>
                <a:spcPts val="0"/>
              </a:spcAft>
              <a:buClr>
                <a:srgbClr val="333333"/>
              </a:buClr>
              <a:buFont typeface="WingDings"/>
              <a:buAutoNum type="arabicPeriod"/>
            </a:pPr>
            <a:r>
              <a:rPr lang="el-GR" altLang="de-DE" sz="2400" dirty="0">
                <a:solidFill>
                  <a:srgbClr val="333333"/>
                </a:solidFill>
                <a:latin typeface="+mn-lt"/>
                <a:ea typeface="+mn-ea"/>
              </a:rPr>
              <a:t>Ά</a:t>
            </a:r>
            <a:r>
              <a:rPr lang="de-DE" altLang="de-DE" sz="2400" dirty="0">
                <a:solidFill>
                  <a:srgbClr val="333333"/>
                </a:solidFill>
                <a:latin typeface="+mn-lt"/>
                <a:ea typeface="+mn-ea"/>
              </a:rPr>
              <a:t>νθρωπος </a:t>
            </a:r>
            <a:r>
              <a:rPr lang="el-GR" altLang="de-DE" sz="2400" dirty="0">
                <a:solidFill>
                  <a:srgbClr val="333333"/>
                </a:solidFill>
                <a:latin typeface="+mn-lt"/>
                <a:ea typeface="+mn-ea"/>
              </a:rPr>
              <a:t>έτοιμος για καβγά</a:t>
            </a:r>
            <a:endParaRPr lang="de-DE" altLang="de-DE" sz="240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36</a:t>
            </a:fld>
            <a:endParaRPr lang="de-DE" altLang="de-DE">
              <a:latin typeface="+mn-lt"/>
              <a:ea typeface="+mn-ea"/>
            </a:endParaRPr>
          </a:p>
        </p:txBody>
      </p:sp>
      <p:pic>
        <p:nvPicPr>
          <p:cNvPr id="7" name="Picture 6" descr="marylou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l-GR" altLang="ko-KR" sz="3600" spc="-5" dirty="0">
                <a:latin typeface="+mn-lt"/>
                <a:ea typeface="+mn-ea"/>
                <a:cs typeface="+mn-cs"/>
              </a:rPr>
              <a:t>προαιρετικά: Βίντεο Κλιπ</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l-GR" altLang="ko-KR" sz="2400" dirty="0">
                <a:solidFill>
                  <a:srgbClr val="004992"/>
                </a:solidFill>
              </a:rPr>
              <a:t>προαιρετικά: Παρουσιάσεις βίντεο κλιπ που αφορούν το σημερινό θέμα είναι διαθέσιμες στην ακόλουθη ιστοσελίδα</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l-GR" altLang="ko-KR" sz="2400" dirty="0">
                <a:solidFill>
                  <a:srgbClr val="333333"/>
                </a:solidFill>
              </a:rPr>
              <a:t>Μετά το βίντεο μπορείτε να συζητήσετε πως αυτό σχετίζεται με το σημερινό θέμα</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1E4EF1F9-9AC6-4580-9167-B1DA9F1F8DD7}" type="slidenum">
              <a:rPr lang="de-DE" altLang="de-DE" smtClean="0">
                <a:latin typeface="+mn-lt"/>
                <a:ea typeface="+mn-ea"/>
              </a:rPr>
              <a:pPr/>
              <a:t>37</a:t>
            </a:fld>
            <a:endParaRPr lang="de-DE" altLang="de-DE">
              <a:latin typeface="+mn-lt"/>
              <a:ea typeface="+mn-ea"/>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latin typeface="+mn-lt"/>
                <a:ea typeface="+mn-ea"/>
              </a:rPr>
              <a:t>[</a:t>
            </a:r>
            <a:r>
              <a:rPr lang="el-GR" altLang="ko-KR" i="1" spc="-5" dirty="0">
                <a:solidFill>
                  <a:srgbClr val="333333"/>
                </a:solidFill>
                <a:latin typeface="+mn-lt"/>
                <a:ea typeface="+mn-ea"/>
              </a:rPr>
              <a:t>για τους εκπαιδευτές</a:t>
            </a:r>
            <a:r>
              <a:rPr lang="en-US" altLang="ko-KR" i="1" spc="-5" dirty="0">
                <a:solidFill>
                  <a:srgbClr val="333333"/>
                </a:solidFill>
                <a:latin typeface="+mn-lt"/>
                <a:ea typeface="+mn-ea"/>
              </a:rPr>
              <a:t>:</a:t>
            </a:r>
            <a:endParaRPr dirty="0">
              <a:solidFill>
                <a:srgbClr val="333333"/>
              </a:solidFill>
              <a:latin typeface="+mn-lt"/>
              <a:ea typeface="+mn-ea"/>
            </a:endParaRPr>
          </a:p>
          <a:p>
            <a:pPr marL="12700" marR="5080" defTabSz="914400" eaLnBrk="0" fontAlgn="base" hangingPunct="0">
              <a:spcBef>
                <a:spcPts val="800"/>
              </a:spcBef>
              <a:spcAft>
                <a:spcPct val="0"/>
              </a:spcAft>
            </a:pPr>
            <a:r>
              <a:rPr lang="el-GR" altLang="ko-KR" dirty="0">
                <a:solidFill>
                  <a:srgbClr val="333333"/>
                </a:solidFill>
                <a:latin typeface="+mn-lt"/>
                <a:ea typeface="+mn-ea"/>
              </a:rPr>
              <a:t>Κάποια αποσπάσματα</a:t>
            </a:r>
            <a:r>
              <a:rPr lang="en-US" altLang="ko-KR" dirty="0">
                <a:solidFill>
                  <a:srgbClr val="333333"/>
                </a:solidFill>
                <a:latin typeface="+mn-lt"/>
                <a:ea typeface="+mn-ea"/>
              </a:rPr>
              <a:t> </a:t>
            </a:r>
            <a:r>
              <a:rPr lang="el-GR" altLang="ko-KR" dirty="0">
                <a:solidFill>
                  <a:srgbClr val="333333"/>
                </a:solidFill>
                <a:latin typeface="+mn-lt"/>
                <a:ea typeface="+mn-ea"/>
              </a:rPr>
              <a:t>ταινιών περιέχουν γλώσσα που δεν είναι κατάλληλη για όλα τα ακροατήρια και για όλους τους πολιτισμούς. Ελέγξτε εκ των</a:t>
            </a:r>
            <a:r>
              <a:rPr lang="en-US" altLang="ko-KR" dirty="0">
                <a:solidFill>
                  <a:srgbClr val="333333"/>
                </a:solidFill>
                <a:latin typeface="+mn-lt"/>
                <a:ea typeface="+mn-ea"/>
              </a:rPr>
              <a:t> </a:t>
            </a:r>
            <a:r>
              <a:rPr lang="el-GR" altLang="ko-KR" dirty="0">
                <a:solidFill>
                  <a:srgbClr val="333333"/>
                </a:solidFill>
                <a:latin typeface="+mn-lt"/>
                <a:ea typeface="+mn-ea"/>
              </a:rPr>
              <a:t>προτέρων προσεκτικά τα βίντεο πριν τα δείξετε</a:t>
            </a:r>
            <a:r>
              <a:rPr lang="de-DE" dirty="0">
                <a:solidFill>
                  <a:srgbClr val="333333"/>
                </a:solidFill>
                <a:latin typeface="+mn-lt"/>
                <a:ea typeface="+mn-ea"/>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20212983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Text Box 6"/>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61950" indent="-36195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105000"/>
              </a:lnSpc>
              <a:spcBef>
                <a:spcPts val="1999"/>
              </a:spcBef>
              <a:spcAft>
                <a:spcPts val="0"/>
              </a:spcAft>
              <a:buClr>
                <a:srgbClr val="333333"/>
              </a:buClr>
              <a:buFont typeface="WingDings"/>
              <a:buAutoNum type="arabicPeriod"/>
            </a:pPr>
            <a:r>
              <a:rPr lang="el-GR" altLang="de-DE" sz="2400" dirty="0">
                <a:solidFill>
                  <a:srgbClr val="333333"/>
                </a:solidFill>
                <a:latin typeface="+mn-lt"/>
                <a:ea typeface="+mn-ea"/>
              </a:rPr>
              <a:t>Η γ</a:t>
            </a:r>
            <a:r>
              <a:rPr lang="de-DE" altLang="de-DE" sz="2400" dirty="0">
                <a:solidFill>
                  <a:srgbClr val="333333"/>
                </a:solidFill>
                <a:latin typeface="+mn-lt"/>
                <a:ea typeface="+mn-ea"/>
              </a:rPr>
              <a:t>υναίκα τρώει σκουλήκια με αηδία</a:t>
            </a:r>
          </a:p>
          <a:p>
            <a:pPr eaLnBrk="1" hangingPunct="1">
              <a:lnSpc>
                <a:spcPct val="105000"/>
              </a:lnSpc>
              <a:spcBef>
                <a:spcPts val="1999"/>
              </a:spcBef>
              <a:spcAft>
                <a:spcPts val="0"/>
              </a:spcAft>
              <a:buClr>
                <a:srgbClr val="333333"/>
              </a:buClr>
              <a:buFont typeface="WingDings"/>
              <a:buAutoNum type="arabicPeriod"/>
            </a:pPr>
            <a:r>
              <a:rPr lang="el-GR" altLang="de-DE" sz="2400" dirty="0">
                <a:solidFill>
                  <a:srgbClr val="333333"/>
                </a:solidFill>
                <a:latin typeface="+mn-lt"/>
                <a:ea typeface="+mn-ea"/>
              </a:rPr>
              <a:t>Η </a:t>
            </a:r>
            <a:r>
              <a:rPr lang="de-DE" altLang="de-DE" sz="2400" dirty="0">
                <a:solidFill>
                  <a:srgbClr val="333333"/>
                </a:solidFill>
                <a:latin typeface="+mn-lt"/>
                <a:ea typeface="+mn-ea"/>
              </a:rPr>
              <a:t>γυναίκα</a:t>
            </a:r>
            <a:r>
              <a:rPr lang="el-GR" altLang="de-DE" sz="2400" dirty="0">
                <a:solidFill>
                  <a:srgbClr val="333333"/>
                </a:solidFill>
                <a:latin typeface="+mn-lt"/>
                <a:ea typeface="+mn-ea"/>
              </a:rPr>
              <a:t>, επειδή είναι αμήχανη,</a:t>
            </a:r>
            <a:r>
              <a:rPr lang="de-DE" altLang="de-DE" sz="2400" dirty="0">
                <a:solidFill>
                  <a:srgbClr val="333333"/>
                </a:solidFill>
                <a:latin typeface="+mn-lt"/>
                <a:ea typeface="+mn-ea"/>
              </a:rPr>
              <a:t> χαμηλώνει το κεφάλι της</a:t>
            </a:r>
          </a:p>
          <a:p>
            <a:pPr eaLnBrk="1" hangingPunct="1">
              <a:lnSpc>
                <a:spcPct val="105000"/>
              </a:lnSpc>
              <a:spcBef>
                <a:spcPts val="1999"/>
              </a:spcBef>
              <a:spcAft>
                <a:spcPts val="0"/>
              </a:spcAft>
              <a:buClr>
                <a:srgbClr val="333333"/>
              </a:buClr>
              <a:buFont typeface="WingDings"/>
              <a:buAutoNum type="arabicPeriod"/>
            </a:pPr>
            <a:r>
              <a:rPr lang="el-GR" altLang="de-DE" sz="2400" dirty="0">
                <a:solidFill>
                  <a:srgbClr val="333333"/>
                </a:solidFill>
                <a:latin typeface="+mn-lt"/>
                <a:ea typeface="+mn-ea"/>
              </a:rPr>
              <a:t>Η γυναίκα π</a:t>
            </a:r>
            <a:r>
              <a:rPr lang="de-DE" altLang="de-DE" sz="2400" dirty="0">
                <a:solidFill>
                  <a:srgbClr val="333333"/>
                </a:solidFill>
                <a:latin typeface="+mn-lt"/>
                <a:ea typeface="+mn-ea"/>
              </a:rPr>
              <a:t>ροσεύχεται</a:t>
            </a:r>
          </a:p>
          <a:p>
            <a:pPr eaLnBrk="1" hangingPunct="1">
              <a:lnSpc>
                <a:spcPct val="105000"/>
              </a:lnSpc>
              <a:spcBef>
                <a:spcPts val="1999"/>
              </a:spcBef>
              <a:spcAft>
                <a:spcPts val="0"/>
              </a:spcAft>
              <a:buClr>
                <a:srgbClr val="333333"/>
              </a:buClr>
              <a:buFont typeface="WingDings"/>
              <a:buAutoNum type="arabicPeriod"/>
            </a:pPr>
            <a:r>
              <a:rPr lang="el-GR" altLang="de-DE" sz="2400" dirty="0">
                <a:solidFill>
                  <a:srgbClr val="333333"/>
                </a:solidFill>
                <a:latin typeface="+mn-lt"/>
                <a:ea typeface="+mn-ea"/>
              </a:rPr>
              <a:t>Η γ</a:t>
            </a:r>
            <a:r>
              <a:rPr lang="de-DE" altLang="de-DE" sz="2400" dirty="0">
                <a:solidFill>
                  <a:srgbClr val="333333"/>
                </a:solidFill>
                <a:latin typeface="+mn-lt"/>
                <a:ea typeface="+mn-ea"/>
              </a:rPr>
              <a:t>υναίκα </a:t>
            </a:r>
            <a:r>
              <a:rPr lang="el-GR" altLang="de-DE" sz="2400" dirty="0">
                <a:solidFill>
                  <a:srgbClr val="333333"/>
                </a:solidFill>
                <a:latin typeface="+mn-lt"/>
                <a:ea typeface="+mn-ea"/>
              </a:rPr>
              <a:t>χαίρεται με την ατυχία</a:t>
            </a:r>
            <a:r>
              <a:rPr lang="de-DE" altLang="de-DE" sz="2400" dirty="0">
                <a:solidFill>
                  <a:srgbClr val="333333"/>
                </a:solidFill>
                <a:latin typeface="+mn-lt"/>
                <a:ea typeface="+mn-ea"/>
              </a:rPr>
              <a:t> κάποιο</a:t>
            </a:r>
            <a:r>
              <a:rPr lang="el-GR" altLang="de-DE" sz="2400" dirty="0">
                <a:solidFill>
                  <a:srgbClr val="333333"/>
                </a:solidFill>
                <a:latin typeface="+mn-lt"/>
                <a:ea typeface="+mn-ea"/>
              </a:rPr>
              <a:t>υ άλλου</a:t>
            </a:r>
            <a:endParaRPr lang="en-GB" altLang="de-DE" sz="2400" dirty="0">
              <a:solidFill>
                <a:srgbClr val="333333"/>
              </a:solidFill>
              <a:latin typeface="+mn-lt"/>
              <a:ea typeface="+mn-ea"/>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dirty="0">
                <a:latin typeface="+mn-lt"/>
                <a:ea typeface="+mn-ea"/>
                <a:cs typeface="+mn-cs"/>
              </a:rPr>
              <a:t>Τί αισθάνεται αυτός ο άνθρωπος ή τι κάνει;</a:t>
            </a:r>
            <a:br>
              <a:rPr lang="el-GR" sz="3600" dirty="0">
                <a:latin typeface="+mn-lt"/>
                <a:ea typeface="+mn-ea"/>
                <a:cs typeface="+mn-cs"/>
              </a:rPr>
            </a:br>
            <a:r>
              <a:rPr lang="el-GR" sz="3600" dirty="0">
                <a:latin typeface="+mn-lt"/>
                <a:ea typeface="+mn-ea"/>
                <a:cs typeface="+mn-cs"/>
              </a:rPr>
              <a:t>Πόσο σίγουροι είστε;</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38</a:t>
            </a:fld>
            <a:endParaRPr lang="de-DE" altLang="de-DE">
              <a:latin typeface="+mn-lt"/>
              <a:ea typeface="+mn-ea"/>
            </a:endParaRPr>
          </a:p>
        </p:txBody>
      </p:sp>
      <p:pic>
        <p:nvPicPr>
          <p:cNvPr id="9" name="Picture 9" descr="Lisa Fitz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70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el-GR" altLang="de-DE" sz="2400" i="1">
                <a:latin typeface="Calibri Light"/>
              </a:rPr>
              <a:t>Απόσπασμα!</a:t>
            </a:r>
            <a:endParaRPr lang="en-GB" altLang="de-DE" sz="2400" i="1" dirty="0">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Rectangle 4"/>
          <p:cNvSpPr>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61950" indent="-36195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105000"/>
              </a:lnSpc>
              <a:spcBef>
                <a:spcPts val="1999"/>
              </a:spcBef>
              <a:spcAft>
                <a:spcPts val="0"/>
              </a:spcAft>
              <a:buClr>
                <a:srgbClr val="004992"/>
              </a:buClr>
              <a:buFont typeface="WingDings"/>
              <a:buAutoNum type="arabicPeriod"/>
            </a:pPr>
            <a:r>
              <a:rPr lang="el-GR" altLang="de-DE" sz="2400" dirty="0">
                <a:solidFill>
                  <a:srgbClr val="004992"/>
                </a:solidFill>
                <a:latin typeface="+mn-lt"/>
                <a:ea typeface="+mn-ea"/>
              </a:rPr>
              <a:t>Η γ</a:t>
            </a:r>
            <a:r>
              <a:rPr lang="de-DE" altLang="de-DE" sz="2400" dirty="0">
                <a:solidFill>
                  <a:srgbClr val="004992"/>
                </a:solidFill>
                <a:latin typeface="+mn-lt"/>
                <a:ea typeface="+mn-ea"/>
              </a:rPr>
              <a:t>υναίκα τρώει σκουλήκια με αηδία</a:t>
            </a:r>
          </a:p>
          <a:p>
            <a:pPr eaLnBrk="1" hangingPunct="1">
              <a:lnSpc>
                <a:spcPct val="105000"/>
              </a:lnSpc>
              <a:spcBef>
                <a:spcPts val="1999"/>
              </a:spcBef>
              <a:spcAft>
                <a:spcPts val="0"/>
              </a:spcAft>
              <a:buClr>
                <a:srgbClr val="333333"/>
              </a:buClr>
              <a:buFont typeface="WingDings"/>
              <a:buAutoNum type="arabicPeriod"/>
            </a:pPr>
            <a:r>
              <a:rPr lang="el-GR" altLang="de-DE" sz="2400" dirty="0">
                <a:solidFill>
                  <a:srgbClr val="333333"/>
                </a:solidFill>
                <a:latin typeface="+mn-lt"/>
                <a:ea typeface="+mn-ea"/>
              </a:rPr>
              <a:t>Η </a:t>
            </a:r>
            <a:r>
              <a:rPr lang="de-DE" altLang="de-DE" sz="2400" dirty="0">
                <a:solidFill>
                  <a:srgbClr val="333333"/>
                </a:solidFill>
                <a:latin typeface="+mn-lt"/>
                <a:ea typeface="+mn-ea"/>
              </a:rPr>
              <a:t>γυναίκα</a:t>
            </a:r>
            <a:r>
              <a:rPr lang="el-GR" altLang="de-DE" sz="2400" dirty="0">
                <a:solidFill>
                  <a:srgbClr val="333333"/>
                </a:solidFill>
                <a:latin typeface="+mn-lt"/>
                <a:ea typeface="+mn-ea"/>
              </a:rPr>
              <a:t>, επειδή είναι αμήχανη,</a:t>
            </a:r>
            <a:r>
              <a:rPr lang="de-DE" altLang="de-DE" sz="2400" dirty="0">
                <a:solidFill>
                  <a:srgbClr val="333333"/>
                </a:solidFill>
                <a:latin typeface="+mn-lt"/>
                <a:ea typeface="+mn-ea"/>
              </a:rPr>
              <a:t> χαμηλώνει το κεφάλι της</a:t>
            </a:r>
          </a:p>
          <a:p>
            <a:pPr eaLnBrk="1" hangingPunct="1">
              <a:lnSpc>
                <a:spcPct val="105000"/>
              </a:lnSpc>
              <a:spcBef>
                <a:spcPts val="1999"/>
              </a:spcBef>
              <a:spcAft>
                <a:spcPts val="0"/>
              </a:spcAft>
              <a:buClr>
                <a:srgbClr val="333333"/>
              </a:buClr>
              <a:buFont typeface="WingDings"/>
              <a:buAutoNum type="arabicPeriod"/>
            </a:pPr>
            <a:r>
              <a:rPr lang="el-GR" altLang="de-DE" sz="2400" dirty="0">
                <a:solidFill>
                  <a:srgbClr val="333333"/>
                </a:solidFill>
                <a:latin typeface="+mn-lt"/>
                <a:ea typeface="+mn-ea"/>
              </a:rPr>
              <a:t>Η γυναίκα π</a:t>
            </a:r>
            <a:r>
              <a:rPr lang="de-DE" altLang="de-DE" sz="2400" dirty="0">
                <a:solidFill>
                  <a:srgbClr val="333333"/>
                </a:solidFill>
                <a:latin typeface="+mn-lt"/>
                <a:ea typeface="+mn-ea"/>
              </a:rPr>
              <a:t>ροσεύχεται</a:t>
            </a:r>
          </a:p>
          <a:p>
            <a:pPr eaLnBrk="1" hangingPunct="1">
              <a:lnSpc>
                <a:spcPct val="105000"/>
              </a:lnSpc>
              <a:spcBef>
                <a:spcPts val="1999"/>
              </a:spcBef>
              <a:spcAft>
                <a:spcPts val="0"/>
              </a:spcAft>
              <a:buClr>
                <a:srgbClr val="333333"/>
              </a:buClr>
              <a:buFont typeface="WingDings"/>
              <a:buAutoNum type="arabicPeriod"/>
            </a:pPr>
            <a:r>
              <a:rPr lang="el-GR" altLang="de-DE" sz="2400" dirty="0">
                <a:solidFill>
                  <a:srgbClr val="333333"/>
                </a:solidFill>
                <a:latin typeface="+mn-lt"/>
                <a:ea typeface="+mn-ea"/>
              </a:rPr>
              <a:t>Η γ</a:t>
            </a:r>
            <a:r>
              <a:rPr lang="de-DE" altLang="de-DE" sz="2400" dirty="0">
                <a:solidFill>
                  <a:srgbClr val="333333"/>
                </a:solidFill>
                <a:latin typeface="+mn-lt"/>
                <a:ea typeface="+mn-ea"/>
              </a:rPr>
              <a:t>υναίκα </a:t>
            </a:r>
            <a:r>
              <a:rPr lang="el-GR" altLang="de-DE" sz="2400" dirty="0">
                <a:solidFill>
                  <a:srgbClr val="333333"/>
                </a:solidFill>
                <a:latin typeface="+mn-lt"/>
                <a:ea typeface="+mn-ea"/>
              </a:rPr>
              <a:t>χαίρεται με την ατυχία</a:t>
            </a:r>
            <a:r>
              <a:rPr lang="de-DE" altLang="de-DE" sz="2400" dirty="0">
                <a:solidFill>
                  <a:srgbClr val="333333"/>
                </a:solidFill>
                <a:latin typeface="+mn-lt"/>
                <a:ea typeface="+mn-ea"/>
              </a:rPr>
              <a:t> κάποιο</a:t>
            </a:r>
            <a:r>
              <a:rPr lang="el-GR" altLang="de-DE" sz="2400" dirty="0">
                <a:solidFill>
                  <a:srgbClr val="333333"/>
                </a:solidFill>
                <a:latin typeface="+mn-lt"/>
                <a:ea typeface="+mn-ea"/>
              </a:rPr>
              <a:t>υ άλλου</a:t>
            </a:r>
            <a:endParaRPr lang="en-GB" altLang="de-DE" sz="240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39</a:t>
            </a:fld>
            <a:endParaRPr lang="de-DE" altLang="de-DE">
              <a:latin typeface="+mn-lt"/>
              <a:ea typeface="+mn-ea"/>
            </a:endParaRPr>
          </a:p>
        </p:txBody>
      </p:sp>
      <p:pic>
        <p:nvPicPr>
          <p:cNvPr id="8" name="Picture 7" descr="Lisa Fit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5892" y="2660904"/>
            <a:ext cx="2763175"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1315892" y="2203704"/>
            <a:ext cx="27631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el-GR" altLang="de-DE" sz="2400">
                <a:solidFill>
                  <a:srgbClr val="004992"/>
                </a:solidFill>
                <a:latin typeface="Calibri Light"/>
              </a:rPr>
              <a:t>Αηδία!</a:t>
            </a:r>
            <a:endParaRPr lang="en-GB" altLang="de-DE" sz="2400" dirty="0">
              <a:solidFill>
                <a:srgbClr val="004992"/>
              </a:solidFill>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Text Box 1030"/>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105000"/>
              </a:lnSpc>
              <a:spcBef>
                <a:spcPts val="1999"/>
              </a:spcBef>
              <a:spcAft>
                <a:spcPts val="0"/>
              </a:spcAft>
              <a:buClr>
                <a:srgbClr val="333333"/>
              </a:buClr>
              <a:buFont typeface="WingDings"/>
              <a:buAutoNum type="arabicPeriod"/>
            </a:pPr>
            <a:r>
              <a:rPr lang="el-GR" altLang="de-DE" sz="2400" dirty="0">
                <a:solidFill>
                  <a:srgbClr val="333333"/>
                </a:solidFill>
                <a:latin typeface="+mn-lt"/>
                <a:ea typeface="+mn-ea"/>
              </a:rPr>
              <a:t>Είναι έτοιμος να ρίξει γροθιά</a:t>
            </a:r>
            <a:endParaRPr lang="de-DE" altLang="de-DE" sz="2400" dirty="0">
              <a:solidFill>
                <a:srgbClr val="333333"/>
              </a:solidFill>
              <a:latin typeface="+mn-lt"/>
              <a:ea typeface="+mn-ea"/>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rPr>
              <a:t>Απαγγέλλει </a:t>
            </a:r>
            <a:r>
              <a:rPr lang="el-GR" altLang="de-DE" sz="2400" dirty="0">
                <a:solidFill>
                  <a:srgbClr val="333333"/>
                </a:solidFill>
                <a:latin typeface="+mn-lt"/>
                <a:ea typeface="+mn-ea"/>
              </a:rPr>
              <a:t>ένα ποίημα</a:t>
            </a:r>
            <a:endParaRPr lang="de-DE" altLang="de-DE" sz="2400" dirty="0">
              <a:solidFill>
                <a:srgbClr val="333333"/>
              </a:solidFill>
              <a:latin typeface="+mn-lt"/>
              <a:ea typeface="+mn-ea"/>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rPr>
              <a:t>Φλερτ</a:t>
            </a:r>
            <a:r>
              <a:rPr lang="el-GR" altLang="de-DE" sz="2400" dirty="0">
                <a:solidFill>
                  <a:srgbClr val="333333"/>
                </a:solidFill>
                <a:latin typeface="+mn-lt"/>
                <a:ea typeface="+mn-ea"/>
              </a:rPr>
              <a:t>άρει</a:t>
            </a:r>
            <a:endParaRPr lang="de-DE" altLang="de-DE" sz="2400" dirty="0">
              <a:solidFill>
                <a:srgbClr val="333333"/>
              </a:solidFill>
              <a:latin typeface="+mn-lt"/>
              <a:ea typeface="+mn-ea"/>
            </a:endParaRPr>
          </a:p>
          <a:p>
            <a:pPr eaLnBrk="1" hangingPunct="1">
              <a:lnSpc>
                <a:spcPct val="105000"/>
              </a:lnSpc>
              <a:spcBef>
                <a:spcPts val="1999"/>
              </a:spcBef>
              <a:spcAft>
                <a:spcPts val="0"/>
              </a:spcAft>
              <a:buClr>
                <a:srgbClr val="333333"/>
              </a:buClr>
              <a:buFont typeface="WingDings"/>
              <a:buAutoNum type="arabicPeriod"/>
            </a:pPr>
            <a:r>
              <a:rPr lang="el-GR" altLang="de-DE" sz="2400" dirty="0">
                <a:solidFill>
                  <a:srgbClr val="333333"/>
                </a:solidFill>
                <a:latin typeface="+mn-lt"/>
                <a:ea typeface="+mn-ea"/>
              </a:rPr>
              <a:t>Κάνει μια π</a:t>
            </a:r>
            <a:r>
              <a:rPr lang="de-DE" altLang="de-DE" sz="2400" dirty="0">
                <a:solidFill>
                  <a:srgbClr val="333333"/>
                </a:solidFill>
                <a:latin typeface="+mn-lt"/>
                <a:ea typeface="+mn-ea"/>
              </a:rPr>
              <a:t>ροσβλητική χειρονομία</a:t>
            </a:r>
            <a:endParaRPr lang="en-GB" altLang="de-DE" sz="2400" dirty="0">
              <a:solidFill>
                <a:srgbClr val="333333"/>
              </a:solidFill>
              <a:latin typeface="+mn-lt"/>
              <a:ea typeface="+mn-ea"/>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dirty="0">
                <a:latin typeface="+mn-lt"/>
                <a:ea typeface="+mn-ea"/>
                <a:cs typeface="+mn-cs"/>
              </a:rPr>
              <a:t>Τί αισθάνεται αυτός ο άνθρωπος ή τι κάνει;</a:t>
            </a:r>
            <a:br>
              <a:rPr lang="el-GR" sz="3600" dirty="0">
                <a:latin typeface="+mn-lt"/>
                <a:ea typeface="+mn-ea"/>
                <a:cs typeface="+mn-cs"/>
              </a:rPr>
            </a:br>
            <a:r>
              <a:rPr lang="el-GR" sz="3600" dirty="0">
                <a:latin typeface="+mn-lt"/>
                <a:ea typeface="+mn-ea"/>
                <a:cs typeface="+mn-cs"/>
              </a:rPr>
              <a:t>Πόσο σίγουροι είστε; </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40</a:t>
            </a:fld>
            <a:endParaRPr lang="de-DE" altLang="de-DE">
              <a:latin typeface="+mn-lt"/>
              <a:ea typeface="+mn-ea"/>
            </a:endParaRPr>
          </a:p>
        </p:txBody>
      </p:sp>
      <p:pic>
        <p:nvPicPr>
          <p:cNvPr id="9" name="Picture 12" descr="Ärger Yiann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7360" y="2660904"/>
            <a:ext cx="1920240" cy="1537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el-GR" altLang="de-DE" sz="2400" i="1">
                <a:latin typeface="Calibri Light"/>
              </a:rPr>
              <a:t>Απόσπασμα!</a:t>
            </a:r>
            <a:endParaRPr lang="en-GB" altLang="de-DE" sz="2400" i="1" dirty="0">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 Box 4"/>
          <p:cNvSpPr txBox="1">
            <a:spLocks noChangeArrowheads="1"/>
          </p:cNvSpPr>
          <p:nvPr/>
        </p:nvSpPr>
        <p:spPr bwMode="auto">
          <a:xfrm>
            <a:off x="548640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105000"/>
              </a:lnSpc>
              <a:spcBef>
                <a:spcPts val="1999"/>
              </a:spcBef>
              <a:spcAft>
                <a:spcPts val="0"/>
              </a:spcAft>
              <a:buClr>
                <a:srgbClr val="333333"/>
              </a:buClr>
              <a:buFont typeface="WingDings"/>
              <a:buAutoNum type="arabicPeriod"/>
            </a:pPr>
            <a:r>
              <a:rPr lang="el-GR" altLang="de-DE" sz="2400" dirty="0">
                <a:solidFill>
                  <a:srgbClr val="333333"/>
                </a:solidFill>
                <a:latin typeface="+mn-lt"/>
                <a:ea typeface="+mn-ea"/>
              </a:rPr>
              <a:t>Είναι έτοιμος να ρίξει γροθιά</a:t>
            </a:r>
            <a:endParaRPr lang="de-DE" altLang="de-DE" sz="2400" dirty="0">
              <a:solidFill>
                <a:srgbClr val="333333"/>
              </a:solidFill>
              <a:latin typeface="+mn-lt"/>
              <a:ea typeface="+mn-ea"/>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rPr>
              <a:t>Απαγγέλλει </a:t>
            </a:r>
            <a:r>
              <a:rPr lang="el-GR" altLang="de-DE" sz="2400" dirty="0">
                <a:solidFill>
                  <a:srgbClr val="333333"/>
                </a:solidFill>
                <a:latin typeface="+mn-lt"/>
                <a:ea typeface="+mn-ea"/>
              </a:rPr>
              <a:t>ένα ποίημα</a:t>
            </a:r>
            <a:endParaRPr lang="de-DE" altLang="de-DE" sz="2400" dirty="0">
              <a:solidFill>
                <a:srgbClr val="333333"/>
              </a:solidFill>
              <a:latin typeface="+mn-lt"/>
              <a:ea typeface="+mn-ea"/>
            </a:endParaRP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ea typeface="+mn-ea"/>
              </a:rPr>
              <a:t>Φλερτ</a:t>
            </a:r>
            <a:r>
              <a:rPr lang="el-GR" altLang="de-DE" sz="2400" dirty="0">
                <a:solidFill>
                  <a:srgbClr val="004992"/>
                </a:solidFill>
                <a:latin typeface="+mn-lt"/>
                <a:ea typeface="+mn-ea"/>
              </a:rPr>
              <a:t>άρει</a:t>
            </a:r>
            <a:endParaRPr lang="de-DE" altLang="de-DE" sz="2400" dirty="0">
              <a:solidFill>
                <a:srgbClr val="004992"/>
              </a:solidFill>
              <a:latin typeface="+mn-lt"/>
              <a:ea typeface="+mn-ea"/>
            </a:endParaRPr>
          </a:p>
          <a:p>
            <a:pPr eaLnBrk="1" hangingPunct="1">
              <a:lnSpc>
                <a:spcPct val="105000"/>
              </a:lnSpc>
              <a:spcBef>
                <a:spcPts val="1999"/>
              </a:spcBef>
              <a:spcAft>
                <a:spcPts val="0"/>
              </a:spcAft>
              <a:buClr>
                <a:srgbClr val="333333"/>
              </a:buClr>
              <a:buFont typeface="WingDings"/>
              <a:buAutoNum type="arabicPeriod"/>
            </a:pPr>
            <a:r>
              <a:rPr lang="el-GR" altLang="de-DE" sz="2400" dirty="0">
                <a:solidFill>
                  <a:srgbClr val="333333"/>
                </a:solidFill>
                <a:latin typeface="+mn-lt"/>
                <a:ea typeface="+mn-ea"/>
              </a:rPr>
              <a:t>Κάνει μια π</a:t>
            </a:r>
            <a:r>
              <a:rPr lang="de-DE" altLang="de-DE" sz="2400" dirty="0">
                <a:solidFill>
                  <a:srgbClr val="333333"/>
                </a:solidFill>
                <a:latin typeface="+mn-lt"/>
                <a:ea typeface="+mn-ea"/>
              </a:rPr>
              <a:t>ροσβλητική χειρονομία</a:t>
            </a:r>
            <a:endParaRPr lang="en-GB" altLang="de-DE" sz="240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41</a:t>
            </a:fld>
            <a:endParaRPr lang="de-DE" altLang="de-DE">
              <a:latin typeface="+mn-lt"/>
              <a:ea typeface="+mn-ea"/>
            </a:endParaRPr>
          </a:p>
        </p:txBody>
      </p:sp>
      <p:pic>
        <p:nvPicPr>
          <p:cNvPr id="7"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240" y="2660904"/>
            <a:ext cx="3840480" cy="2207319"/>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Text Box 6"/>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105000"/>
              </a:lnSpc>
              <a:spcBef>
                <a:spcPts val="1999"/>
              </a:spcBef>
              <a:spcAft>
                <a:spcPts val="0"/>
              </a:spcAft>
              <a:buClr>
                <a:srgbClr val="333333"/>
              </a:buClr>
              <a:buFont typeface="WingDings"/>
              <a:buAutoNum type="arabicPeriod"/>
            </a:pPr>
            <a:r>
              <a:rPr lang="el-GR" altLang="de-DE" sz="2400" dirty="0">
                <a:solidFill>
                  <a:srgbClr val="333333"/>
                </a:solidFill>
                <a:latin typeface="+mn-lt"/>
                <a:ea typeface="+mn-ea"/>
              </a:rPr>
              <a:t>Μία ν</a:t>
            </a:r>
            <a:r>
              <a:rPr lang="de-DE" altLang="de-DE" sz="2400" dirty="0">
                <a:solidFill>
                  <a:srgbClr val="333333"/>
                </a:solidFill>
                <a:latin typeface="+mn-lt"/>
                <a:ea typeface="+mn-ea"/>
              </a:rPr>
              <a:t>ύφη </a:t>
            </a:r>
            <a:r>
              <a:rPr lang="el-GR" altLang="de-DE" sz="2400" dirty="0">
                <a:solidFill>
                  <a:srgbClr val="333333"/>
                </a:solidFill>
                <a:latin typeface="+mn-lt"/>
                <a:ea typeface="+mn-ea"/>
              </a:rPr>
              <a:t>που </a:t>
            </a:r>
            <a:r>
              <a:rPr lang="de-DE" altLang="de-DE" sz="2400" dirty="0">
                <a:solidFill>
                  <a:srgbClr val="333333"/>
                </a:solidFill>
                <a:latin typeface="+mn-lt"/>
                <a:ea typeface="+mn-ea"/>
              </a:rPr>
              <a:t>λέ</a:t>
            </a:r>
            <a:r>
              <a:rPr lang="el-GR" altLang="de-DE" sz="2400" dirty="0">
                <a:solidFill>
                  <a:srgbClr val="333333"/>
                </a:solidFill>
                <a:latin typeface="+mn-lt"/>
                <a:ea typeface="+mn-ea"/>
              </a:rPr>
              <a:t>ει</a:t>
            </a:r>
            <a:r>
              <a:rPr lang="de-DE" altLang="de-DE" sz="2400" dirty="0">
                <a:solidFill>
                  <a:srgbClr val="333333"/>
                </a:solidFill>
                <a:latin typeface="+mn-lt"/>
                <a:ea typeface="+mn-ea"/>
              </a:rPr>
              <a:t> </a:t>
            </a:r>
            <a:r>
              <a:rPr kumimoji="0" lang="el-GR" sz="2400" b="0" i="0" u="none" strike="noStrike" cap="none" normalizeH="0" baseline="0" dirty="0">
                <a:ln>
                  <a:noFill/>
                </a:ln>
                <a:solidFill>
                  <a:srgbClr val="333333"/>
                </a:solidFill>
                <a:effectLst/>
                <a:latin typeface="Calibri Light"/>
                <a:cs typeface="Times New Roman" pitchFamily="18" charset="0"/>
              </a:rPr>
              <a:t>«</a:t>
            </a:r>
            <a:r>
              <a:rPr lang="en-US" altLang="de-DE" sz="2400" dirty="0">
                <a:solidFill>
                  <a:srgbClr val="333333"/>
                </a:solidFill>
                <a:latin typeface="+mn-lt"/>
                <a:ea typeface="+mn-ea"/>
              </a:rPr>
              <a:t>Ναι</a:t>
            </a:r>
            <a:r>
              <a:rPr kumimoji="0" lang="el-GR" sz="2400" b="0" i="0" u="none" strike="noStrike" cap="none" normalizeH="0" baseline="0" dirty="0">
                <a:ln>
                  <a:noFill/>
                </a:ln>
                <a:solidFill>
                  <a:srgbClr val="333333"/>
                </a:solidFill>
                <a:effectLst/>
                <a:latin typeface="Calibri Light"/>
                <a:cs typeface="Times New Roman" pitchFamily="18" charset="0"/>
              </a:rPr>
              <a:t>»</a:t>
            </a:r>
            <a:r>
              <a:rPr lang="de-DE" altLang="de-DE" sz="2400" dirty="0">
                <a:solidFill>
                  <a:srgbClr val="333333"/>
                </a:solidFill>
                <a:latin typeface="+mn-lt"/>
                <a:ea typeface="+mn-ea"/>
              </a:rPr>
              <a:t> στο γάμο της</a:t>
            </a:r>
          </a:p>
          <a:p>
            <a:pPr eaLnBrk="1" hangingPunct="1">
              <a:lnSpc>
                <a:spcPct val="105000"/>
              </a:lnSpc>
              <a:spcBef>
                <a:spcPts val="1999"/>
              </a:spcBef>
              <a:spcAft>
                <a:spcPts val="0"/>
              </a:spcAft>
              <a:buClr>
                <a:srgbClr val="333333"/>
              </a:buClr>
              <a:buFont typeface="WingDings"/>
              <a:buAutoNum type="arabicPeriod"/>
            </a:pPr>
            <a:r>
              <a:rPr lang="el-GR" altLang="de-DE" sz="2400" dirty="0">
                <a:solidFill>
                  <a:srgbClr val="333333"/>
                </a:solidFill>
                <a:latin typeface="+mn-lt"/>
                <a:ea typeface="+mn-ea"/>
              </a:rPr>
              <a:t>Μία γ</a:t>
            </a:r>
            <a:r>
              <a:rPr lang="de-DE" altLang="de-DE" sz="2400" dirty="0">
                <a:solidFill>
                  <a:srgbClr val="333333"/>
                </a:solidFill>
                <a:latin typeface="+mn-lt"/>
                <a:ea typeface="+mn-ea"/>
              </a:rPr>
              <a:t>υναίκα στ</a:t>
            </a:r>
            <a:r>
              <a:rPr lang="el-GR" altLang="de-DE" sz="2400" dirty="0">
                <a:solidFill>
                  <a:srgbClr val="333333"/>
                </a:solidFill>
                <a:latin typeface="+mn-lt"/>
                <a:ea typeface="+mn-ea"/>
              </a:rPr>
              <a:t>ο μπάρ</a:t>
            </a:r>
            <a:endParaRPr lang="de-DE" altLang="de-DE" sz="2400" dirty="0">
              <a:solidFill>
                <a:srgbClr val="333333"/>
              </a:solidFill>
              <a:latin typeface="+mn-lt"/>
              <a:ea typeface="+mn-ea"/>
            </a:endParaRPr>
          </a:p>
          <a:p>
            <a:pPr eaLnBrk="1" hangingPunct="1">
              <a:lnSpc>
                <a:spcPct val="105000"/>
              </a:lnSpc>
              <a:spcBef>
                <a:spcPts val="1999"/>
              </a:spcBef>
              <a:spcAft>
                <a:spcPts val="0"/>
              </a:spcAft>
              <a:buClr>
                <a:srgbClr val="333333"/>
              </a:buClr>
              <a:buFont typeface="WingDings"/>
              <a:buAutoNum type="arabicPeriod"/>
            </a:pPr>
            <a:r>
              <a:rPr lang="el-GR" altLang="de-DE" sz="2400" dirty="0">
                <a:solidFill>
                  <a:srgbClr val="333333"/>
                </a:solidFill>
                <a:latin typeface="+mn-lt"/>
                <a:ea typeface="+mn-ea"/>
              </a:rPr>
              <a:t>Η γ</a:t>
            </a:r>
            <a:r>
              <a:rPr lang="de-DE" altLang="de-DE" sz="2400" dirty="0">
                <a:solidFill>
                  <a:srgbClr val="333333"/>
                </a:solidFill>
                <a:latin typeface="+mn-lt"/>
                <a:ea typeface="+mn-ea"/>
              </a:rPr>
              <a:t>υναίκα με υπερηφάνεια παρουσιάζει το γαμήλιο δαχτυλίδι της σε ένα φίλο</a:t>
            </a:r>
          </a:p>
          <a:p>
            <a:pPr eaLnBrk="1" hangingPunct="1">
              <a:lnSpc>
                <a:spcPct val="105000"/>
              </a:lnSpc>
              <a:spcBef>
                <a:spcPts val="1999"/>
              </a:spcBef>
              <a:spcAft>
                <a:spcPts val="0"/>
              </a:spcAft>
              <a:buClr>
                <a:srgbClr val="333333"/>
              </a:buClr>
              <a:buFont typeface="WingDings"/>
              <a:buAutoNum type="arabicPeriod"/>
            </a:pPr>
            <a:r>
              <a:rPr lang="el-GR" altLang="de-DE" sz="2400" dirty="0">
                <a:solidFill>
                  <a:srgbClr val="333333"/>
                </a:solidFill>
                <a:latin typeface="+mn-lt"/>
                <a:ea typeface="+mn-ea"/>
              </a:rPr>
              <a:t>Η γ</a:t>
            </a:r>
            <a:r>
              <a:rPr lang="de-DE" altLang="de-DE" sz="2400" dirty="0">
                <a:solidFill>
                  <a:srgbClr val="333333"/>
                </a:solidFill>
                <a:latin typeface="+mn-lt"/>
                <a:ea typeface="+mn-ea"/>
              </a:rPr>
              <a:t>υναίκα διαμαρτύρεται για</a:t>
            </a:r>
            <a:r>
              <a:rPr lang="el-GR" altLang="de-DE" sz="2400" dirty="0">
                <a:solidFill>
                  <a:srgbClr val="333333"/>
                </a:solidFill>
                <a:latin typeface="+mn-lt"/>
                <a:ea typeface="+mn-ea"/>
              </a:rPr>
              <a:t> το</a:t>
            </a:r>
            <a:r>
              <a:rPr lang="de-DE" altLang="de-DE" sz="2400" dirty="0">
                <a:solidFill>
                  <a:srgbClr val="333333"/>
                </a:solidFill>
                <a:latin typeface="+mn-lt"/>
                <a:ea typeface="+mn-ea"/>
              </a:rPr>
              <a:t> εισιτήριο στάθμευσης</a:t>
            </a:r>
            <a:endParaRPr lang="en-GB" altLang="de-DE" sz="2400" dirty="0">
              <a:solidFill>
                <a:srgbClr val="333333"/>
              </a:solidFill>
              <a:latin typeface="+mn-lt"/>
              <a:ea typeface="+mn-ea"/>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dirty="0">
                <a:latin typeface="+mn-lt"/>
                <a:ea typeface="+mn-ea"/>
                <a:cs typeface="+mn-cs"/>
              </a:rPr>
              <a:t>Τί αισθάνεται αυτός ο άνθρωπος ή τι κάνει;</a:t>
            </a:r>
            <a:br>
              <a:rPr lang="el-GR" sz="3600" dirty="0">
                <a:latin typeface="+mn-lt"/>
                <a:ea typeface="+mn-ea"/>
                <a:cs typeface="+mn-cs"/>
              </a:rPr>
            </a:br>
            <a:r>
              <a:rPr lang="el-GR" sz="3600" dirty="0">
                <a:latin typeface="+mn-lt"/>
                <a:ea typeface="+mn-ea"/>
                <a:cs typeface="+mn-cs"/>
              </a:rPr>
              <a:t>Πόσο σίγουροι είστε; </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42</a:t>
            </a:fld>
            <a:endParaRPr lang="de-DE" altLang="de-DE">
              <a:latin typeface="+mn-lt"/>
              <a:ea typeface="+mn-ea"/>
            </a:endParaRPr>
          </a:p>
        </p:txBody>
      </p:sp>
      <p:pic>
        <p:nvPicPr>
          <p:cNvPr id="9" name="Picture 10" descr="MaryLou`s - Frau, 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20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el-GR" altLang="de-DE" sz="2400" i="1">
                <a:latin typeface="Calibri Light"/>
              </a:rPr>
              <a:t>Απόσπασμα!</a:t>
            </a:r>
            <a:endParaRPr lang="en-GB" altLang="de-DE" sz="2400" i="1" dirty="0">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Rectangle 4"/>
          <p:cNvSpPr>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105000"/>
              </a:lnSpc>
              <a:spcBef>
                <a:spcPts val="1999"/>
              </a:spcBef>
              <a:spcAft>
                <a:spcPts val="0"/>
              </a:spcAft>
              <a:buClr>
                <a:srgbClr val="333333"/>
              </a:buClr>
              <a:buFont typeface="WingDings"/>
              <a:buAutoNum type="arabicPeriod"/>
            </a:pPr>
            <a:r>
              <a:rPr lang="el-GR" altLang="de-DE" sz="2400" dirty="0">
                <a:solidFill>
                  <a:srgbClr val="333333"/>
                </a:solidFill>
                <a:latin typeface="+mn-lt"/>
                <a:ea typeface="+mn-ea"/>
              </a:rPr>
              <a:t>Μία ν</a:t>
            </a:r>
            <a:r>
              <a:rPr lang="de-DE" altLang="de-DE" sz="2400" dirty="0">
                <a:solidFill>
                  <a:srgbClr val="333333"/>
                </a:solidFill>
                <a:latin typeface="+mn-lt"/>
                <a:ea typeface="+mn-ea"/>
              </a:rPr>
              <a:t>ύφη </a:t>
            </a:r>
            <a:r>
              <a:rPr lang="el-GR" altLang="de-DE" sz="2400" dirty="0">
                <a:solidFill>
                  <a:srgbClr val="333333"/>
                </a:solidFill>
                <a:latin typeface="+mn-lt"/>
                <a:ea typeface="+mn-ea"/>
              </a:rPr>
              <a:t>που </a:t>
            </a:r>
            <a:r>
              <a:rPr lang="de-DE" altLang="de-DE" sz="2400" dirty="0">
                <a:solidFill>
                  <a:srgbClr val="333333"/>
                </a:solidFill>
                <a:latin typeface="+mn-lt"/>
                <a:ea typeface="+mn-ea"/>
              </a:rPr>
              <a:t>λέ</a:t>
            </a:r>
            <a:r>
              <a:rPr lang="el-GR" altLang="de-DE" sz="2400" dirty="0">
                <a:solidFill>
                  <a:srgbClr val="333333"/>
                </a:solidFill>
                <a:latin typeface="+mn-lt"/>
                <a:ea typeface="+mn-ea"/>
              </a:rPr>
              <a:t>ει</a:t>
            </a:r>
            <a:r>
              <a:rPr lang="de-DE" altLang="de-DE" sz="2400" dirty="0">
                <a:solidFill>
                  <a:srgbClr val="333333"/>
                </a:solidFill>
                <a:latin typeface="+mn-lt"/>
                <a:ea typeface="+mn-ea"/>
              </a:rPr>
              <a:t> </a:t>
            </a:r>
            <a:r>
              <a:rPr kumimoji="0" lang="el-GR" sz="2400" b="0" i="0" u="none" strike="noStrike" cap="none" normalizeH="0" baseline="0" dirty="0">
                <a:ln>
                  <a:noFill/>
                </a:ln>
                <a:solidFill>
                  <a:srgbClr val="333333"/>
                </a:solidFill>
                <a:effectLst/>
                <a:latin typeface="Calibri Light"/>
                <a:cs typeface="Times New Roman" pitchFamily="18" charset="0"/>
              </a:rPr>
              <a:t>«</a:t>
            </a:r>
            <a:r>
              <a:rPr lang="en-US" altLang="de-DE" sz="2400" dirty="0">
                <a:solidFill>
                  <a:srgbClr val="333333"/>
                </a:solidFill>
                <a:latin typeface="+mn-lt"/>
                <a:ea typeface="+mn-ea"/>
              </a:rPr>
              <a:t>Ναι</a:t>
            </a:r>
            <a:r>
              <a:rPr kumimoji="0" lang="el-GR" sz="2400" b="0" i="0" u="none" strike="noStrike" cap="none" normalizeH="0" baseline="0" dirty="0">
                <a:ln>
                  <a:noFill/>
                </a:ln>
                <a:solidFill>
                  <a:srgbClr val="333333"/>
                </a:solidFill>
                <a:effectLst/>
                <a:latin typeface="Calibri Light"/>
                <a:cs typeface="Times New Roman" pitchFamily="18" charset="0"/>
              </a:rPr>
              <a:t>»</a:t>
            </a:r>
            <a:r>
              <a:rPr lang="de-DE" altLang="de-DE" sz="2400" dirty="0">
                <a:solidFill>
                  <a:srgbClr val="333333"/>
                </a:solidFill>
                <a:latin typeface="+mn-lt"/>
                <a:ea typeface="+mn-ea"/>
              </a:rPr>
              <a:t> </a:t>
            </a:r>
            <a:r>
              <a:rPr lang="de-DE" altLang="de-DE" sz="2400" dirty="0" err="1">
                <a:solidFill>
                  <a:srgbClr val="333333"/>
                </a:solidFill>
                <a:latin typeface="+mn-lt"/>
                <a:ea typeface="+mn-ea"/>
              </a:rPr>
              <a:t>στο</a:t>
            </a:r>
            <a:r>
              <a:rPr lang="de-DE" altLang="de-DE" sz="2400" dirty="0">
                <a:solidFill>
                  <a:srgbClr val="333333"/>
                </a:solidFill>
                <a:latin typeface="+mn-lt"/>
                <a:ea typeface="+mn-ea"/>
              </a:rPr>
              <a:t> γάμο της</a:t>
            </a:r>
          </a:p>
          <a:p>
            <a:pPr eaLnBrk="1" hangingPunct="1">
              <a:lnSpc>
                <a:spcPct val="105000"/>
              </a:lnSpc>
              <a:spcBef>
                <a:spcPts val="1999"/>
              </a:spcBef>
              <a:spcAft>
                <a:spcPts val="0"/>
              </a:spcAft>
              <a:buClr>
                <a:srgbClr val="004992"/>
              </a:buClr>
              <a:buFont typeface="WingDings"/>
              <a:buAutoNum type="arabicPeriod"/>
            </a:pPr>
            <a:r>
              <a:rPr lang="el-GR" altLang="de-DE" sz="2400" dirty="0">
                <a:solidFill>
                  <a:srgbClr val="004992"/>
                </a:solidFill>
                <a:latin typeface="+mn-lt"/>
                <a:ea typeface="+mn-ea"/>
              </a:rPr>
              <a:t>Μία γ</a:t>
            </a:r>
            <a:r>
              <a:rPr lang="de-DE" altLang="de-DE" sz="2400" dirty="0">
                <a:solidFill>
                  <a:srgbClr val="004992"/>
                </a:solidFill>
                <a:latin typeface="+mn-lt"/>
                <a:ea typeface="+mn-ea"/>
              </a:rPr>
              <a:t>υναίκα στ</a:t>
            </a:r>
            <a:r>
              <a:rPr lang="el-GR" altLang="de-DE" sz="2400" dirty="0">
                <a:solidFill>
                  <a:srgbClr val="004992"/>
                </a:solidFill>
                <a:latin typeface="+mn-lt"/>
                <a:ea typeface="+mn-ea"/>
              </a:rPr>
              <a:t>ο μπάρ</a:t>
            </a:r>
            <a:endParaRPr lang="de-DE" altLang="de-DE" sz="2400" dirty="0">
              <a:solidFill>
                <a:srgbClr val="004992"/>
              </a:solidFill>
              <a:latin typeface="+mn-lt"/>
              <a:ea typeface="+mn-ea"/>
            </a:endParaRPr>
          </a:p>
          <a:p>
            <a:pPr eaLnBrk="1" hangingPunct="1">
              <a:lnSpc>
                <a:spcPct val="105000"/>
              </a:lnSpc>
              <a:spcBef>
                <a:spcPts val="1999"/>
              </a:spcBef>
              <a:spcAft>
                <a:spcPts val="0"/>
              </a:spcAft>
              <a:buClr>
                <a:srgbClr val="333333"/>
              </a:buClr>
              <a:buFont typeface="WingDings"/>
              <a:buAutoNum type="arabicPeriod"/>
            </a:pPr>
            <a:r>
              <a:rPr lang="el-GR" altLang="de-DE" sz="2400" dirty="0">
                <a:solidFill>
                  <a:srgbClr val="333333"/>
                </a:solidFill>
                <a:latin typeface="+mn-lt"/>
                <a:ea typeface="+mn-ea"/>
              </a:rPr>
              <a:t>Η γ</a:t>
            </a:r>
            <a:r>
              <a:rPr lang="de-DE" altLang="de-DE" sz="2400" dirty="0">
                <a:solidFill>
                  <a:srgbClr val="333333"/>
                </a:solidFill>
                <a:latin typeface="+mn-lt"/>
                <a:ea typeface="+mn-ea"/>
              </a:rPr>
              <a:t>υναίκα με υπερηφάνεια παρουσιάζει το γαμήλιο δαχτυλίδι της σε ένα φίλο</a:t>
            </a:r>
          </a:p>
          <a:p>
            <a:pPr eaLnBrk="1" hangingPunct="1">
              <a:lnSpc>
                <a:spcPct val="105000"/>
              </a:lnSpc>
              <a:spcBef>
                <a:spcPts val="1999"/>
              </a:spcBef>
              <a:spcAft>
                <a:spcPts val="0"/>
              </a:spcAft>
              <a:buClr>
                <a:srgbClr val="333333"/>
              </a:buClr>
              <a:buFont typeface="WingDings"/>
              <a:buAutoNum type="arabicPeriod"/>
            </a:pPr>
            <a:r>
              <a:rPr lang="el-GR" altLang="de-DE" sz="2400" dirty="0">
                <a:solidFill>
                  <a:srgbClr val="333333"/>
                </a:solidFill>
                <a:latin typeface="+mn-lt"/>
                <a:ea typeface="+mn-ea"/>
              </a:rPr>
              <a:t>Η γ</a:t>
            </a:r>
            <a:r>
              <a:rPr lang="de-DE" altLang="de-DE" sz="2400" dirty="0">
                <a:solidFill>
                  <a:srgbClr val="333333"/>
                </a:solidFill>
                <a:latin typeface="+mn-lt"/>
                <a:ea typeface="+mn-ea"/>
              </a:rPr>
              <a:t>υναίκα διαμαρτύρεται για </a:t>
            </a:r>
            <a:r>
              <a:rPr lang="el-GR" altLang="de-DE" sz="2400" dirty="0">
                <a:solidFill>
                  <a:srgbClr val="333333"/>
                </a:solidFill>
                <a:latin typeface="+mn-lt"/>
                <a:ea typeface="+mn-ea"/>
              </a:rPr>
              <a:t>το </a:t>
            </a:r>
            <a:r>
              <a:rPr lang="de-DE" altLang="de-DE" sz="2400" dirty="0">
                <a:solidFill>
                  <a:srgbClr val="333333"/>
                </a:solidFill>
                <a:latin typeface="+mn-lt"/>
                <a:ea typeface="+mn-ea"/>
              </a:rPr>
              <a:t>εισιτήριο στάθμευσης</a:t>
            </a:r>
            <a:endParaRPr lang="en-GB" altLang="de-DE" sz="240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43</a:t>
            </a:fld>
            <a:endParaRPr lang="de-DE" altLang="de-DE">
              <a:latin typeface="+mn-lt"/>
              <a:ea typeface="+mn-ea"/>
            </a:endParaRPr>
          </a:p>
        </p:txBody>
      </p:sp>
      <p:pic>
        <p:nvPicPr>
          <p:cNvPr id="8" name="Picture 7" descr="Bild 1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el-GR" altLang="de-DE" sz="2400">
                <a:solidFill>
                  <a:srgbClr val="004992"/>
                </a:solidFill>
                <a:latin typeface="Calibri Light"/>
              </a:rPr>
              <a:t>Ευτυχία!</a:t>
            </a:r>
            <a:endParaRPr lang="en-GB" altLang="de-DE" sz="24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Text Box 9"/>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rPr>
              <a:t>Επιθετικ</a:t>
            </a:r>
            <a:r>
              <a:rPr lang="el-GR" altLang="de-DE" sz="2400" dirty="0">
                <a:solidFill>
                  <a:srgbClr val="333333"/>
                </a:solidFill>
                <a:latin typeface="+mn-lt"/>
                <a:ea typeface="+mn-ea"/>
              </a:rPr>
              <a:t>ός οπαδός</a:t>
            </a:r>
            <a:r>
              <a:rPr lang="de-DE" altLang="de-DE" sz="2400" dirty="0">
                <a:solidFill>
                  <a:srgbClr val="333333"/>
                </a:solidFill>
                <a:latin typeface="+mn-lt"/>
                <a:ea typeface="+mn-ea"/>
              </a:rPr>
              <a:t> (χούλιγκαν)</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rPr>
              <a:t>Χαρούμεν</a:t>
            </a:r>
            <a:r>
              <a:rPr lang="el-GR" altLang="de-DE" sz="2400" dirty="0">
                <a:solidFill>
                  <a:srgbClr val="333333"/>
                </a:solidFill>
                <a:latin typeface="+mn-lt"/>
                <a:ea typeface="+mn-ea"/>
              </a:rPr>
              <a:t>ος</a:t>
            </a:r>
            <a:r>
              <a:rPr lang="de-DE" altLang="de-DE" sz="2400" dirty="0">
                <a:solidFill>
                  <a:srgbClr val="333333"/>
                </a:solidFill>
                <a:latin typeface="+mn-lt"/>
                <a:ea typeface="+mn-ea"/>
              </a:rPr>
              <a:t> μπάρμαν</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rPr>
              <a:t>Κα</a:t>
            </a:r>
            <a:r>
              <a:rPr lang="el-GR" altLang="de-DE" sz="2400" dirty="0">
                <a:solidFill>
                  <a:srgbClr val="333333"/>
                </a:solidFill>
                <a:latin typeface="+mn-lt"/>
                <a:ea typeface="+mn-ea"/>
              </a:rPr>
              <a:t>βγάς</a:t>
            </a:r>
            <a:endParaRPr lang="de-DE" altLang="de-DE" sz="2400" dirty="0">
              <a:solidFill>
                <a:srgbClr val="333333"/>
              </a:solidFill>
              <a:latin typeface="+mn-lt"/>
              <a:ea typeface="+mn-ea"/>
            </a:endParaRPr>
          </a:p>
          <a:p>
            <a:pPr eaLnBrk="1" hangingPunct="1">
              <a:lnSpc>
                <a:spcPct val="105000"/>
              </a:lnSpc>
              <a:spcBef>
                <a:spcPts val="1999"/>
              </a:spcBef>
              <a:spcAft>
                <a:spcPts val="0"/>
              </a:spcAft>
              <a:buClr>
                <a:srgbClr val="333333"/>
              </a:buClr>
              <a:buFont typeface="WingDings"/>
              <a:buAutoNum type="arabicPeriod"/>
            </a:pPr>
            <a:r>
              <a:rPr lang="el-GR" altLang="de-DE" sz="2400" dirty="0">
                <a:solidFill>
                  <a:srgbClr val="333333"/>
                </a:solidFill>
                <a:latin typeface="+mn-lt"/>
                <a:ea typeface="+mn-ea"/>
              </a:rPr>
              <a:t>Π</a:t>
            </a:r>
            <a:r>
              <a:rPr lang="de-DE" altLang="de-DE" sz="2400" dirty="0">
                <a:solidFill>
                  <a:srgbClr val="333333"/>
                </a:solidFill>
                <a:latin typeface="+mn-lt"/>
                <a:ea typeface="+mn-ea"/>
              </a:rPr>
              <a:t>αίκτης </a:t>
            </a:r>
            <a:r>
              <a:rPr lang="el-GR" altLang="de-DE" sz="2400" dirty="0">
                <a:solidFill>
                  <a:srgbClr val="333333"/>
                </a:solidFill>
                <a:latin typeface="+mn-lt"/>
                <a:ea typeface="+mn-ea"/>
              </a:rPr>
              <a:t>που </a:t>
            </a:r>
            <a:r>
              <a:rPr lang="de-DE" altLang="de-DE" sz="2400" dirty="0">
                <a:solidFill>
                  <a:srgbClr val="333333"/>
                </a:solidFill>
                <a:latin typeface="+mn-lt"/>
                <a:ea typeface="+mn-ea"/>
              </a:rPr>
              <a:t>γιορτάζει </a:t>
            </a:r>
            <a:r>
              <a:rPr lang="el-GR" altLang="de-DE" sz="2400" dirty="0">
                <a:solidFill>
                  <a:srgbClr val="333333"/>
                </a:solidFill>
                <a:latin typeface="+mn-lt"/>
                <a:ea typeface="+mn-ea"/>
              </a:rPr>
              <a:t>το γκολ που έβαλε</a:t>
            </a:r>
            <a:endParaRPr lang="en-GB" altLang="de-DE" sz="2400" dirty="0">
              <a:solidFill>
                <a:srgbClr val="333333"/>
              </a:solidFill>
              <a:latin typeface="+mn-lt"/>
              <a:ea typeface="+mn-ea"/>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dirty="0">
                <a:latin typeface="+mn-lt"/>
                <a:ea typeface="+mn-ea"/>
                <a:cs typeface="+mn-cs"/>
              </a:rPr>
              <a:t>Τί αισθάνεται αυτός ο άνθρωπος ή τι κάνει;</a:t>
            </a:r>
            <a:br>
              <a:rPr lang="el-GR" sz="3600" dirty="0">
                <a:latin typeface="+mn-lt"/>
                <a:ea typeface="+mn-ea"/>
                <a:cs typeface="+mn-cs"/>
              </a:rPr>
            </a:br>
            <a:r>
              <a:rPr lang="el-GR" sz="3600" dirty="0">
                <a:latin typeface="+mn-lt"/>
                <a:ea typeface="+mn-ea"/>
                <a:cs typeface="+mn-cs"/>
              </a:rPr>
              <a:t>Πόσο σίγουροι είστε;</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44</a:t>
            </a:fld>
            <a:endParaRPr lang="de-DE" altLang="de-DE">
              <a:latin typeface="+mn-lt"/>
              <a:ea typeface="+mn-ea"/>
            </a:endParaRPr>
          </a:p>
        </p:txBody>
      </p:sp>
      <p:pic>
        <p:nvPicPr>
          <p:cNvPr id="9" name="Picture 13" descr="Bild 3_crew 8_ohne kontex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2267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el-GR" altLang="de-DE" sz="2400" i="1">
                <a:latin typeface="Calibri Light"/>
              </a:rPr>
              <a:t>Απόσπασμα!</a:t>
            </a:r>
            <a:endParaRPr lang="en-GB" altLang="de-DE" sz="2400" i="1" dirty="0">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45</a:t>
            </a:fld>
            <a:endParaRPr lang="de-DE" altLang="de-DE">
              <a:latin typeface="+mn-lt"/>
              <a:ea typeface="+mn-ea"/>
            </a:endParaRPr>
          </a:p>
        </p:txBody>
      </p:sp>
      <p:pic>
        <p:nvPicPr>
          <p:cNvPr id="8" name="Picture 7" descr="Bild 3_crew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el-GR" altLang="de-DE" sz="2400">
                <a:solidFill>
                  <a:srgbClr val="004992"/>
                </a:solidFill>
                <a:latin typeface="Calibri Light"/>
              </a:rPr>
              <a:t>Ευτυχία!</a:t>
            </a:r>
            <a:endParaRPr lang="en-GB" altLang="de-DE" sz="2400" dirty="0">
              <a:solidFill>
                <a:srgbClr val="004992"/>
              </a:solidFill>
              <a:latin typeface="Calibri Light"/>
            </a:endParaRPr>
          </a:p>
        </p:txBody>
      </p:sp>
      <p:sp>
        <p:nvSpPr>
          <p:cNvPr id="10" name="Text Box 9"/>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rPr>
              <a:t>Επιθετικ</a:t>
            </a:r>
            <a:r>
              <a:rPr lang="el-GR" altLang="de-DE" sz="2400" dirty="0">
                <a:solidFill>
                  <a:srgbClr val="333333"/>
                </a:solidFill>
                <a:latin typeface="+mn-lt"/>
                <a:ea typeface="+mn-ea"/>
              </a:rPr>
              <a:t>ός οπαδός</a:t>
            </a:r>
            <a:r>
              <a:rPr lang="de-DE" altLang="de-DE" sz="2400" dirty="0">
                <a:solidFill>
                  <a:srgbClr val="333333"/>
                </a:solidFill>
                <a:latin typeface="+mn-lt"/>
                <a:ea typeface="+mn-ea"/>
              </a:rPr>
              <a:t> (χούλιγκαν)</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ea typeface="+mn-ea"/>
              </a:rPr>
              <a:t>Χαρούμεν</a:t>
            </a:r>
            <a:r>
              <a:rPr lang="el-GR" altLang="de-DE" sz="2400" dirty="0">
                <a:solidFill>
                  <a:srgbClr val="004992"/>
                </a:solidFill>
                <a:latin typeface="+mn-lt"/>
                <a:ea typeface="+mn-ea"/>
              </a:rPr>
              <a:t>ος</a:t>
            </a:r>
            <a:r>
              <a:rPr lang="de-DE" altLang="de-DE" sz="2400" dirty="0">
                <a:solidFill>
                  <a:srgbClr val="004992"/>
                </a:solidFill>
                <a:latin typeface="+mn-lt"/>
                <a:ea typeface="+mn-ea"/>
              </a:rPr>
              <a:t> μπάρμαν</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rPr>
              <a:t>Κα</a:t>
            </a:r>
            <a:r>
              <a:rPr lang="el-GR" altLang="de-DE" sz="2400" dirty="0">
                <a:solidFill>
                  <a:srgbClr val="333333"/>
                </a:solidFill>
                <a:latin typeface="+mn-lt"/>
                <a:ea typeface="+mn-ea"/>
              </a:rPr>
              <a:t>βγάς</a:t>
            </a:r>
            <a:endParaRPr lang="de-DE" altLang="de-DE" sz="2400" dirty="0">
              <a:solidFill>
                <a:srgbClr val="333333"/>
              </a:solidFill>
              <a:latin typeface="+mn-lt"/>
              <a:ea typeface="+mn-ea"/>
            </a:endParaRPr>
          </a:p>
          <a:p>
            <a:pPr eaLnBrk="1" hangingPunct="1">
              <a:lnSpc>
                <a:spcPct val="105000"/>
              </a:lnSpc>
              <a:spcBef>
                <a:spcPts val="1999"/>
              </a:spcBef>
              <a:spcAft>
                <a:spcPts val="0"/>
              </a:spcAft>
              <a:buClr>
                <a:srgbClr val="333333"/>
              </a:buClr>
              <a:buFont typeface="WingDings"/>
              <a:buAutoNum type="arabicPeriod"/>
            </a:pPr>
            <a:r>
              <a:rPr lang="el-GR" altLang="de-DE" sz="2400" dirty="0">
                <a:solidFill>
                  <a:srgbClr val="333333"/>
                </a:solidFill>
                <a:latin typeface="+mn-lt"/>
                <a:ea typeface="+mn-ea"/>
              </a:rPr>
              <a:t>Π</a:t>
            </a:r>
            <a:r>
              <a:rPr lang="de-DE" altLang="de-DE" sz="2400" dirty="0">
                <a:solidFill>
                  <a:srgbClr val="333333"/>
                </a:solidFill>
                <a:latin typeface="+mn-lt"/>
                <a:ea typeface="+mn-ea"/>
              </a:rPr>
              <a:t>αίκτης </a:t>
            </a:r>
            <a:r>
              <a:rPr lang="el-GR" altLang="de-DE" sz="2400" dirty="0">
                <a:solidFill>
                  <a:srgbClr val="333333"/>
                </a:solidFill>
                <a:latin typeface="+mn-lt"/>
                <a:ea typeface="+mn-ea"/>
              </a:rPr>
              <a:t>που </a:t>
            </a:r>
            <a:r>
              <a:rPr lang="de-DE" altLang="de-DE" sz="2400" dirty="0">
                <a:solidFill>
                  <a:srgbClr val="333333"/>
                </a:solidFill>
                <a:latin typeface="+mn-lt"/>
                <a:ea typeface="+mn-ea"/>
              </a:rPr>
              <a:t>γιορτάζει </a:t>
            </a:r>
            <a:r>
              <a:rPr lang="el-GR" altLang="de-DE" sz="2400" dirty="0">
                <a:solidFill>
                  <a:srgbClr val="333333"/>
                </a:solidFill>
                <a:latin typeface="+mn-lt"/>
                <a:ea typeface="+mn-ea"/>
              </a:rPr>
              <a:t>το γκολ που έβαλε</a:t>
            </a:r>
            <a:endParaRPr lang="en-GB" altLang="de-DE" sz="2400" dirty="0">
              <a:solidFill>
                <a:srgbClr val="333333"/>
              </a:solidFill>
              <a:latin typeface="+mn-lt"/>
              <a:ea typeface="+mn-ea"/>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0"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105000"/>
              </a:lnSpc>
              <a:spcBef>
                <a:spcPts val="1999"/>
              </a:spcBef>
              <a:spcAft>
                <a:spcPts val="0"/>
              </a:spcAft>
              <a:buClr>
                <a:srgbClr val="333333"/>
              </a:buClr>
              <a:buFont typeface="WingDings"/>
              <a:buAutoNum type="arabicPeriod"/>
            </a:pPr>
            <a:r>
              <a:rPr lang="el-GR" altLang="de-DE" sz="2400" dirty="0">
                <a:solidFill>
                  <a:srgbClr val="333333"/>
                </a:solidFill>
                <a:latin typeface="+mn-lt"/>
                <a:ea typeface="+mn-ea"/>
              </a:rPr>
              <a:t>Επιζών από εργατικό ατύχημα σε οχρυχείο</a:t>
            </a:r>
          </a:p>
          <a:p>
            <a:pPr eaLnBrk="1" hangingPunct="1">
              <a:lnSpc>
                <a:spcPct val="105000"/>
              </a:lnSpc>
              <a:spcBef>
                <a:spcPts val="1999"/>
              </a:spcBef>
              <a:spcAft>
                <a:spcPts val="0"/>
              </a:spcAft>
              <a:buClr>
                <a:srgbClr val="333333"/>
              </a:buClr>
              <a:buFont typeface="WingDings"/>
              <a:buAutoNum type="arabicPeriod"/>
            </a:pPr>
            <a:r>
              <a:rPr lang="el-GR" altLang="de-DE" sz="2400" dirty="0">
                <a:solidFill>
                  <a:srgbClr val="333333"/>
                </a:solidFill>
                <a:latin typeface="+mn-lt"/>
                <a:ea typeface="+mn-ea"/>
              </a:rPr>
              <a:t>Εργαζόμενος σε διάλειμμα</a:t>
            </a:r>
          </a:p>
          <a:p>
            <a:pPr eaLnBrk="1" hangingPunct="1">
              <a:lnSpc>
                <a:spcPct val="105000"/>
              </a:lnSpc>
              <a:spcBef>
                <a:spcPts val="1999"/>
              </a:spcBef>
              <a:spcAft>
                <a:spcPts val="0"/>
              </a:spcAft>
              <a:buClr>
                <a:srgbClr val="333333"/>
              </a:buClr>
              <a:buFont typeface="WingDings"/>
              <a:buAutoNum type="arabicPeriod"/>
            </a:pPr>
            <a:r>
              <a:rPr lang="el-GR" altLang="de-DE" sz="2400" dirty="0">
                <a:solidFill>
                  <a:srgbClr val="333333"/>
                </a:solidFill>
                <a:latin typeface="+mn-lt"/>
                <a:ea typeface="+mn-ea"/>
              </a:rPr>
              <a:t>Η αποτυχημένη απεργία</a:t>
            </a:r>
          </a:p>
          <a:p>
            <a:pPr eaLnBrk="1" hangingPunct="1">
              <a:lnSpc>
                <a:spcPct val="105000"/>
              </a:lnSpc>
              <a:spcBef>
                <a:spcPts val="1999"/>
              </a:spcBef>
              <a:spcAft>
                <a:spcPts val="0"/>
              </a:spcAft>
              <a:buClr>
                <a:srgbClr val="333333"/>
              </a:buClr>
              <a:buFont typeface="WingDings"/>
              <a:buAutoNum type="arabicPeriod"/>
            </a:pPr>
            <a:r>
              <a:rPr lang="el-GR" altLang="de-DE" sz="2400" dirty="0">
                <a:solidFill>
                  <a:srgbClr val="333333"/>
                </a:solidFill>
                <a:latin typeface="+mn-lt"/>
                <a:ea typeface="+mn-ea"/>
              </a:rPr>
              <a:t>Μεταμφίεση (εργαζόμενος σε ορυχείο)</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dirty="0">
                <a:latin typeface="+mn-lt"/>
                <a:ea typeface="+mn-ea"/>
                <a:cs typeface="+mn-cs"/>
              </a:rPr>
              <a:t>Τί αισθάνεται αυτός ο άνθρωπος ή τι κάνει;</a:t>
            </a:r>
            <a:br>
              <a:rPr lang="el-GR" sz="3600" dirty="0">
                <a:latin typeface="+mn-lt"/>
                <a:ea typeface="+mn-ea"/>
                <a:cs typeface="+mn-cs"/>
              </a:rPr>
            </a:br>
            <a:r>
              <a:rPr lang="el-GR" sz="3600" dirty="0">
                <a:latin typeface="+mn-lt"/>
                <a:ea typeface="+mn-ea"/>
                <a:cs typeface="+mn-cs"/>
              </a:rPr>
              <a:t>Πόσο σίγουροι είστε;</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46</a:t>
            </a:fld>
            <a:endParaRPr lang="de-DE" altLang="de-DE">
              <a:latin typeface="+mn-lt"/>
              <a:ea typeface="+mn-ea"/>
            </a:endParaRPr>
          </a:p>
        </p:txBody>
      </p:sp>
      <p:pic>
        <p:nvPicPr>
          <p:cNvPr id="9" name="Picture 9" descr="Eberhard Kamm fotocommunity Schicht im Schach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3"/>
            <a:ext cx="1920240" cy="170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el-GR" altLang="de-DE" sz="2400" i="1">
                <a:latin typeface="Calibri Light"/>
              </a:rPr>
              <a:t>Απόσπασμα!</a:t>
            </a:r>
            <a:endParaRPr lang="en-GB" altLang="de-DE" sz="2400" i="1" dirty="0">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3"/>
          <p:cNvSpPr>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rPr>
              <a:t>Επιζών </a:t>
            </a:r>
            <a:r>
              <a:rPr lang="el-GR" altLang="de-DE" sz="2400" dirty="0">
                <a:solidFill>
                  <a:srgbClr val="333333"/>
                </a:solidFill>
                <a:latin typeface="+mn-lt"/>
                <a:ea typeface="+mn-ea"/>
              </a:rPr>
              <a:t>από εργατικό ατύχημα σε οχρυχείο</a:t>
            </a:r>
            <a:endParaRPr lang="de-DE" altLang="de-DE" sz="2400" dirty="0">
              <a:solidFill>
                <a:srgbClr val="333333"/>
              </a:solidFill>
              <a:latin typeface="+mn-lt"/>
              <a:ea typeface="+mn-ea"/>
            </a:endParaRP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ea typeface="+mn-ea"/>
              </a:rPr>
              <a:t>Εργαζόμενος σ</a:t>
            </a:r>
            <a:r>
              <a:rPr lang="el-GR" altLang="de-DE" sz="2400" dirty="0">
                <a:solidFill>
                  <a:srgbClr val="004992"/>
                </a:solidFill>
                <a:latin typeface="+mn-lt"/>
                <a:ea typeface="+mn-ea"/>
              </a:rPr>
              <a:t>ε</a:t>
            </a:r>
            <a:r>
              <a:rPr lang="de-DE" altLang="de-DE" sz="2400" dirty="0">
                <a:solidFill>
                  <a:srgbClr val="004992"/>
                </a:solidFill>
                <a:latin typeface="+mn-lt"/>
                <a:ea typeface="+mn-ea"/>
              </a:rPr>
              <a:t> διάλειμμα</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rPr>
              <a:t>Η </a:t>
            </a:r>
            <a:r>
              <a:rPr lang="el-GR" altLang="de-DE" sz="2400" dirty="0">
                <a:solidFill>
                  <a:srgbClr val="333333"/>
                </a:solidFill>
                <a:latin typeface="+mn-lt"/>
                <a:ea typeface="+mn-ea"/>
              </a:rPr>
              <a:t>αποτυχημένη </a:t>
            </a:r>
            <a:r>
              <a:rPr lang="de-DE" altLang="de-DE" sz="2400" dirty="0">
                <a:solidFill>
                  <a:srgbClr val="333333"/>
                </a:solidFill>
                <a:latin typeface="+mn-lt"/>
                <a:ea typeface="+mn-ea"/>
              </a:rPr>
              <a:t>απεργία</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rPr>
              <a:t>Μεταμφίε</a:t>
            </a:r>
            <a:r>
              <a:rPr lang="el-GR" altLang="de-DE" sz="2400" dirty="0">
                <a:solidFill>
                  <a:srgbClr val="333333"/>
                </a:solidFill>
                <a:latin typeface="+mn-lt"/>
                <a:ea typeface="+mn-ea"/>
              </a:rPr>
              <a:t>ση</a:t>
            </a:r>
            <a:r>
              <a:rPr lang="de-DE" altLang="de-DE" sz="2400" dirty="0">
                <a:solidFill>
                  <a:srgbClr val="333333"/>
                </a:solidFill>
                <a:latin typeface="+mn-lt"/>
                <a:ea typeface="+mn-ea"/>
              </a:rPr>
              <a:t> (εργαζόμενος</a:t>
            </a:r>
            <a:r>
              <a:rPr lang="el-GR" altLang="de-DE" sz="2400" dirty="0">
                <a:solidFill>
                  <a:srgbClr val="333333"/>
                </a:solidFill>
                <a:latin typeface="+mn-lt"/>
                <a:ea typeface="+mn-ea"/>
              </a:rPr>
              <a:t> σε ορυχείο</a:t>
            </a:r>
            <a:r>
              <a:rPr lang="de-DE" altLang="de-DE" sz="2400" dirty="0">
                <a:solidFill>
                  <a:srgbClr val="333333"/>
                </a:solidFill>
                <a:latin typeface="+mn-lt"/>
                <a:ea typeface="+mn-ea"/>
              </a:rPr>
              <a:t>)</a:t>
            </a: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47</a:t>
            </a:fld>
            <a:endParaRPr lang="de-DE" altLang="de-DE">
              <a:latin typeface="+mn-lt"/>
              <a:ea typeface="+mn-ea"/>
            </a:endParaRPr>
          </a:p>
        </p:txBody>
      </p:sp>
      <p:pic>
        <p:nvPicPr>
          <p:cNvPr id="7" name="Picture 6" descr="Eberhard Kamm fotocommunity Schicht im Schach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09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9" name="Text Box 5"/>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eaLnBrk="1" hangingPunct="1">
              <a:spcBef>
                <a:spcPts val="0"/>
              </a:spcBef>
              <a:spcAft>
                <a:spcPts val="0"/>
              </a:spcAft>
              <a:buClr>
                <a:srgbClr val="333333"/>
              </a:buClr>
              <a:buNone/>
            </a:pPr>
            <a:r>
              <a:rPr lang="el-GR" altLang="de-DE" sz="2000" dirty="0">
                <a:solidFill>
                  <a:srgbClr val="333333"/>
                </a:solidFill>
                <a:latin typeface="+mn-lt"/>
                <a:ea typeface="+mn-ea"/>
              </a:rPr>
              <a:t>Ο άνδρας διαβάζει:</a:t>
            </a:r>
          </a:p>
          <a:p>
            <a:pPr eaLnBrk="1" hangingPunct="1">
              <a:spcBef>
                <a:spcPts val="0"/>
              </a:spcBef>
              <a:spcAft>
                <a:spcPts val="0"/>
              </a:spcAft>
              <a:buClr>
                <a:srgbClr val="333333"/>
              </a:buClr>
              <a:buFont typeface="WingDings"/>
              <a:buChar char=""/>
            </a:pPr>
            <a:r>
              <a:rPr lang="el-GR" altLang="de-DE" sz="2000" dirty="0">
                <a:solidFill>
                  <a:srgbClr val="333333"/>
                </a:solidFill>
                <a:latin typeface="+mn-lt"/>
                <a:ea typeface="+mn-ea"/>
              </a:rPr>
              <a:t>Μια ερωτική αποστολή (κοκκινίζει στην επόμενη εικόνα)</a:t>
            </a:r>
          </a:p>
          <a:p>
            <a:pPr eaLnBrk="1" hangingPunct="1">
              <a:spcBef>
                <a:spcPts val="0"/>
              </a:spcBef>
              <a:spcAft>
                <a:spcPts val="0"/>
              </a:spcAft>
              <a:buClr>
                <a:srgbClr val="333333"/>
              </a:buClr>
              <a:buFont typeface="WingDings"/>
              <a:buChar char=""/>
            </a:pPr>
            <a:r>
              <a:rPr lang="el-GR" altLang="de-DE" sz="2000" dirty="0">
                <a:solidFill>
                  <a:srgbClr val="333333"/>
                </a:solidFill>
                <a:latin typeface="+mn-lt"/>
                <a:ea typeface="+mn-ea"/>
              </a:rPr>
              <a:t>Ένα ενδιαφέρον άρθρο (κρατάει σημειώσεις στην επόμενη εικόνα)</a:t>
            </a:r>
          </a:p>
          <a:p>
            <a:pPr eaLnBrk="1" hangingPunct="1">
              <a:spcBef>
                <a:spcPts val="0"/>
              </a:spcBef>
              <a:spcAft>
                <a:spcPts val="0"/>
              </a:spcAft>
              <a:buClr>
                <a:srgbClr val="333333"/>
              </a:buClr>
              <a:buFont typeface="WingDings"/>
              <a:buChar char=""/>
            </a:pPr>
            <a:r>
              <a:rPr lang="el-GR" altLang="de-DE" sz="2000" dirty="0">
                <a:solidFill>
                  <a:srgbClr val="333333"/>
                </a:solidFill>
                <a:latin typeface="+mn-lt"/>
                <a:ea typeface="+mn-ea"/>
              </a:rPr>
              <a:t>Μια απορριπτική αποστολή (ξέσπασμα θυμού στην επόμενη εικόνα)</a:t>
            </a:r>
          </a:p>
          <a:p>
            <a:pPr eaLnBrk="1" hangingPunct="1">
              <a:spcBef>
                <a:spcPts val="0"/>
              </a:spcBef>
              <a:spcAft>
                <a:spcPts val="0"/>
              </a:spcAft>
              <a:buClr>
                <a:srgbClr val="333333"/>
              </a:buClr>
              <a:buFont typeface="WingDings"/>
              <a:buChar char=""/>
            </a:pPr>
            <a:r>
              <a:rPr lang="el-GR" altLang="de-DE" sz="2000" dirty="0">
                <a:solidFill>
                  <a:srgbClr val="333333"/>
                </a:solidFill>
                <a:latin typeface="+mn-lt"/>
                <a:ea typeface="+mn-ea"/>
              </a:rPr>
              <a:t>Ανέκδοτα (γελάει στην επόμενη εικόνα)</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dirty="0">
                <a:latin typeface="+mn-lt"/>
                <a:ea typeface="+mn-ea"/>
                <a:cs typeface="+mn-cs"/>
              </a:rPr>
              <a:t>Τί αισθάνεται αυτός ο άνθρωπος ή τι κάνει;</a:t>
            </a:r>
            <a:br>
              <a:rPr lang="el-GR" sz="3600" dirty="0">
                <a:latin typeface="+mn-lt"/>
                <a:ea typeface="+mn-ea"/>
                <a:cs typeface="+mn-cs"/>
              </a:rPr>
            </a:br>
            <a:r>
              <a:rPr lang="el-GR" sz="3600" dirty="0">
                <a:latin typeface="+mn-lt"/>
                <a:ea typeface="+mn-ea"/>
                <a:cs typeface="+mn-cs"/>
              </a:rPr>
              <a:t>Πόσο σίγουροι είστε;</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48</a:t>
            </a:fld>
            <a:endParaRPr lang="de-DE" altLang="de-DE">
              <a:latin typeface="+mn-lt"/>
              <a:ea typeface="+mn-ea"/>
            </a:endParaRPr>
          </a:p>
        </p:txBody>
      </p:sp>
      <p:pic>
        <p:nvPicPr>
          <p:cNvPr id="8" name="Picture 1030"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9744" y="2203704"/>
            <a:ext cx="16505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5" name="Rectangle 7"/>
          <p:cNvSpPr>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eaLnBrk="1" hangingPunct="1">
              <a:spcBef>
                <a:spcPts val="0"/>
              </a:spcBef>
              <a:spcAft>
                <a:spcPts val="0"/>
              </a:spcAft>
              <a:buClr>
                <a:srgbClr val="333333"/>
              </a:buClr>
              <a:buNone/>
            </a:pPr>
            <a:r>
              <a:rPr lang="el-GR" altLang="de-DE" sz="2000" dirty="0">
                <a:solidFill>
                  <a:srgbClr val="333333"/>
                </a:solidFill>
                <a:latin typeface="+mn-lt"/>
                <a:ea typeface="+mn-ea"/>
              </a:rPr>
              <a:t>Ο άνδρας διαβάζει</a:t>
            </a:r>
            <a:r>
              <a:rPr lang="de-DE" altLang="de-DE" sz="2000" dirty="0">
                <a:solidFill>
                  <a:srgbClr val="333333"/>
                </a:solidFill>
                <a:latin typeface="+mn-lt"/>
                <a:ea typeface="+mn-ea"/>
              </a:rPr>
              <a:t>:</a:t>
            </a:r>
          </a:p>
          <a:p>
            <a:pPr eaLnBrk="1" hangingPunct="1">
              <a:spcBef>
                <a:spcPts val="0"/>
              </a:spcBef>
              <a:spcAft>
                <a:spcPts val="0"/>
              </a:spcAft>
              <a:buClr>
                <a:srgbClr val="333333"/>
              </a:buClr>
              <a:buFont typeface="WingDings"/>
              <a:buChar char=""/>
            </a:pPr>
            <a:r>
              <a:rPr lang="el-GR" altLang="de-DE" sz="2000" dirty="0">
                <a:solidFill>
                  <a:srgbClr val="333333"/>
                </a:solidFill>
                <a:latin typeface="+mn-lt"/>
                <a:ea typeface="+mn-ea"/>
              </a:rPr>
              <a:t>Μια ερωτική αποστολή</a:t>
            </a:r>
            <a:r>
              <a:rPr lang="de-DE" altLang="de-DE" sz="2000" dirty="0">
                <a:solidFill>
                  <a:srgbClr val="333333"/>
                </a:solidFill>
                <a:latin typeface="+mn-lt"/>
                <a:ea typeface="+mn-ea"/>
              </a:rPr>
              <a:t> (κοκκ</a:t>
            </a:r>
            <a:r>
              <a:rPr lang="el-GR" altLang="de-DE" sz="2000" dirty="0">
                <a:solidFill>
                  <a:srgbClr val="333333"/>
                </a:solidFill>
                <a:latin typeface="+mn-lt"/>
                <a:ea typeface="+mn-ea"/>
              </a:rPr>
              <a:t>ινίζει</a:t>
            </a:r>
            <a:r>
              <a:rPr lang="de-DE" altLang="de-DE" sz="2000" dirty="0">
                <a:solidFill>
                  <a:srgbClr val="333333"/>
                </a:solidFill>
                <a:latin typeface="+mn-lt"/>
                <a:ea typeface="+mn-ea"/>
              </a:rPr>
              <a:t> στην επόμενη εικόνα)</a:t>
            </a:r>
          </a:p>
          <a:p>
            <a:pPr eaLnBrk="1" hangingPunct="1">
              <a:spcBef>
                <a:spcPts val="0"/>
              </a:spcBef>
              <a:spcAft>
                <a:spcPts val="0"/>
              </a:spcAft>
              <a:buClr>
                <a:srgbClr val="333333"/>
              </a:buClr>
              <a:buFont typeface="WingDings"/>
              <a:buChar char=""/>
            </a:pPr>
            <a:r>
              <a:rPr lang="el-GR" altLang="de-DE" sz="2000" dirty="0">
                <a:solidFill>
                  <a:srgbClr val="333333"/>
                </a:solidFill>
                <a:latin typeface="+mn-lt"/>
                <a:ea typeface="+mn-ea"/>
              </a:rPr>
              <a:t>Ένα </a:t>
            </a:r>
            <a:r>
              <a:rPr lang="de-DE" altLang="de-DE" sz="2000" dirty="0">
                <a:solidFill>
                  <a:srgbClr val="333333"/>
                </a:solidFill>
                <a:latin typeface="+mn-lt"/>
                <a:ea typeface="+mn-ea"/>
              </a:rPr>
              <a:t>ενδιαφέρον άρθρο (</a:t>
            </a:r>
            <a:r>
              <a:rPr lang="el-GR" altLang="de-DE" sz="2000" dirty="0">
                <a:solidFill>
                  <a:srgbClr val="333333"/>
                </a:solidFill>
                <a:latin typeface="+mn-lt"/>
                <a:ea typeface="+mn-ea"/>
              </a:rPr>
              <a:t>κρατάει </a:t>
            </a:r>
            <a:r>
              <a:rPr lang="de-DE" altLang="de-DE" sz="2000" dirty="0">
                <a:solidFill>
                  <a:srgbClr val="333333"/>
                </a:solidFill>
                <a:latin typeface="+mn-lt"/>
                <a:ea typeface="+mn-ea"/>
              </a:rPr>
              <a:t>σημειώσεις στην επόμενη εικόνα)</a:t>
            </a:r>
          </a:p>
          <a:p>
            <a:pPr eaLnBrk="1" hangingPunct="1">
              <a:spcBef>
                <a:spcPts val="0"/>
              </a:spcBef>
              <a:spcAft>
                <a:spcPts val="0"/>
              </a:spcAft>
              <a:buClr>
                <a:srgbClr val="004992"/>
              </a:buClr>
              <a:buFont typeface="WingDings"/>
              <a:buChar char=""/>
            </a:pPr>
            <a:r>
              <a:rPr lang="el-GR" altLang="de-DE" sz="2000" dirty="0">
                <a:solidFill>
                  <a:srgbClr val="004992"/>
                </a:solidFill>
                <a:latin typeface="+mn-lt"/>
                <a:ea typeface="+mn-ea"/>
              </a:rPr>
              <a:t>Μια απορριπτική αποστολή </a:t>
            </a:r>
            <a:r>
              <a:rPr lang="de-DE" altLang="de-DE" sz="2000" dirty="0">
                <a:solidFill>
                  <a:srgbClr val="004992"/>
                </a:solidFill>
                <a:latin typeface="+mn-lt"/>
                <a:ea typeface="+mn-ea"/>
              </a:rPr>
              <a:t>(ξέσπασμα θυμού στην επόμενη εικόνα)</a:t>
            </a:r>
          </a:p>
          <a:p>
            <a:pPr eaLnBrk="1" hangingPunct="1">
              <a:spcBef>
                <a:spcPts val="0"/>
              </a:spcBef>
              <a:spcAft>
                <a:spcPts val="0"/>
              </a:spcAft>
              <a:buClr>
                <a:srgbClr val="333333"/>
              </a:buClr>
              <a:buFont typeface="WingDings"/>
              <a:buChar char=""/>
            </a:pPr>
            <a:r>
              <a:rPr lang="el-GR" altLang="de-DE" sz="2000" dirty="0">
                <a:solidFill>
                  <a:srgbClr val="333333"/>
                </a:solidFill>
                <a:latin typeface="+mn-lt"/>
                <a:ea typeface="+mn-ea"/>
              </a:rPr>
              <a:t>Α</a:t>
            </a:r>
            <a:r>
              <a:rPr lang="de-DE" altLang="de-DE" sz="2000" dirty="0">
                <a:solidFill>
                  <a:srgbClr val="333333"/>
                </a:solidFill>
                <a:latin typeface="+mn-lt"/>
                <a:ea typeface="+mn-ea"/>
              </a:rPr>
              <a:t>νέκδοτα (γ</a:t>
            </a:r>
            <a:r>
              <a:rPr lang="el-GR" altLang="de-DE" sz="2000" dirty="0">
                <a:solidFill>
                  <a:srgbClr val="333333"/>
                </a:solidFill>
                <a:latin typeface="+mn-lt"/>
                <a:ea typeface="+mn-ea"/>
              </a:rPr>
              <a:t>ελάει</a:t>
            </a:r>
            <a:r>
              <a:rPr lang="de-DE" altLang="de-DE" sz="2000" dirty="0">
                <a:solidFill>
                  <a:srgbClr val="333333"/>
                </a:solidFill>
                <a:latin typeface="+mn-lt"/>
                <a:ea typeface="+mn-ea"/>
              </a:rPr>
              <a:t> στην επόμενη εικόνα)</a:t>
            </a: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49</a:t>
            </a:fld>
            <a:endParaRPr lang="de-DE" altLang="de-DE">
              <a:latin typeface="+mn-lt"/>
              <a:ea typeface="+mn-ea"/>
            </a:endParaRPr>
          </a:p>
        </p:txBody>
      </p:sp>
      <p:pic>
        <p:nvPicPr>
          <p:cNvPr id="11" name="Picture 8"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86593"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13x18 sich schwarz ärgern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50344"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descr="13x18 sich schwarz ärgern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14096"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Πρώτο συμπέρασμα!</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50</a:t>
            </a:fld>
            <a:endParaRPr lang="de-DE" altLang="de-DE">
              <a:latin typeface="+mn-lt"/>
              <a:ea typeface="+mn-ea"/>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en-US" altLang="de-DE" sz="2400" dirty="0" err="1">
                <a:solidFill>
                  <a:srgbClr val="333333"/>
                </a:solidFill>
              </a:rPr>
              <a:t>Οι</a:t>
            </a:r>
            <a:r>
              <a:rPr lang="en-US" altLang="de-DE" sz="2400" dirty="0">
                <a:solidFill>
                  <a:srgbClr val="333333"/>
                </a:solidFill>
              </a:rPr>
              <a:t> </a:t>
            </a:r>
            <a:r>
              <a:rPr lang="en-US" altLang="de-DE" sz="2400" dirty="0" err="1">
                <a:solidFill>
                  <a:srgbClr val="333333"/>
                </a:solidFill>
              </a:rPr>
              <a:t>εκφράσεις</a:t>
            </a:r>
            <a:r>
              <a:rPr lang="en-US" altLang="de-DE" sz="2400" dirty="0">
                <a:solidFill>
                  <a:srgbClr val="333333"/>
                </a:solidFill>
              </a:rPr>
              <a:t> </a:t>
            </a:r>
            <a:r>
              <a:rPr lang="en-US" altLang="de-DE" sz="2400" dirty="0" err="1">
                <a:solidFill>
                  <a:srgbClr val="333333"/>
                </a:solidFill>
              </a:rPr>
              <a:t>του</a:t>
            </a:r>
            <a:r>
              <a:rPr lang="en-US" altLang="de-DE" sz="2400" dirty="0">
                <a:solidFill>
                  <a:srgbClr val="333333"/>
                </a:solidFill>
              </a:rPr>
              <a:t> π</a:t>
            </a:r>
            <a:r>
              <a:rPr lang="en-US" altLang="de-DE" sz="2400" dirty="0" err="1">
                <a:solidFill>
                  <a:srgbClr val="333333"/>
                </a:solidFill>
              </a:rPr>
              <a:t>ροσώ</a:t>
            </a:r>
            <a:r>
              <a:rPr lang="en-US" altLang="de-DE" sz="2400" dirty="0">
                <a:solidFill>
                  <a:srgbClr val="333333"/>
                </a:solidFill>
              </a:rPr>
              <a:t>που και </a:t>
            </a:r>
            <a:r>
              <a:rPr lang="el-GR" altLang="de-DE" sz="2400" dirty="0">
                <a:solidFill>
                  <a:srgbClr val="333333"/>
                </a:solidFill>
              </a:rPr>
              <a:t>οι </a:t>
            </a:r>
            <a:r>
              <a:rPr lang="en-US" altLang="de-DE" sz="2400" dirty="0" err="1">
                <a:solidFill>
                  <a:srgbClr val="333333"/>
                </a:solidFill>
              </a:rPr>
              <a:t>χειρονομίες</a:t>
            </a:r>
            <a:r>
              <a:rPr lang="en-US" altLang="de-DE" sz="2400" dirty="0">
                <a:solidFill>
                  <a:srgbClr val="333333"/>
                </a:solidFill>
              </a:rPr>
              <a:t> </a:t>
            </a:r>
            <a:r>
              <a:rPr lang="en-US" altLang="de-DE" sz="2400" dirty="0" err="1">
                <a:solidFill>
                  <a:srgbClr val="333333"/>
                </a:solidFill>
              </a:rPr>
              <a:t>δεν</a:t>
            </a:r>
            <a:r>
              <a:rPr lang="en-US" altLang="de-DE" sz="2400" dirty="0">
                <a:solidFill>
                  <a:srgbClr val="333333"/>
                </a:solidFill>
              </a:rPr>
              <a:t> </a:t>
            </a:r>
            <a:r>
              <a:rPr lang="en-US" altLang="de-DE" sz="2400" dirty="0" err="1">
                <a:solidFill>
                  <a:srgbClr val="333333"/>
                </a:solidFill>
              </a:rPr>
              <a:t>είν</a:t>
            </a:r>
            <a:r>
              <a:rPr lang="en-US" altLang="de-DE" sz="2400" dirty="0">
                <a:solidFill>
                  <a:srgbClr val="333333"/>
                </a:solidFill>
              </a:rPr>
              <a:t>αι πάντα σαφ</a:t>
            </a:r>
            <a:r>
              <a:rPr lang="el-GR" altLang="de-DE" sz="2400" dirty="0">
                <a:solidFill>
                  <a:srgbClr val="333333"/>
                </a:solidFill>
              </a:rPr>
              <a:t>εί</a:t>
            </a:r>
            <a:r>
              <a:rPr lang="en-US" altLang="de-DE" sz="2400" dirty="0">
                <a:solidFill>
                  <a:srgbClr val="333333"/>
                </a:solidFill>
              </a:rPr>
              <a:t>ς!</a:t>
            </a:r>
            <a:endParaRPr lang="en-US" sz="24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Πρώτο συμπέρασμα!</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51</a:t>
            </a:fld>
            <a:endParaRPr lang="de-DE" altLang="de-DE">
              <a:latin typeface="+mn-lt"/>
              <a:ea typeface="+mn-ea"/>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en-US" altLang="de-DE" sz="2400" dirty="0" err="1">
                <a:solidFill>
                  <a:srgbClr val="333333"/>
                </a:solidFill>
              </a:rPr>
              <a:t>Οι</a:t>
            </a:r>
            <a:r>
              <a:rPr lang="en-US" altLang="de-DE" sz="2400" dirty="0">
                <a:solidFill>
                  <a:srgbClr val="333333"/>
                </a:solidFill>
              </a:rPr>
              <a:t> </a:t>
            </a:r>
            <a:r>
              <a:rPr lang="en-US" altLang="de-DE" sz="2400" dirty="0" err="1">
                <a:solidFill>
                  <a:srgbClr val="333333"/>
                </a:solidFill>
              </a:rPr>
              <a:t>εκφράσεις</a:t>
            </a:r>
            <a:r>
              <a:rPr lang="en-US" altLang="de-DE" sz="2400" dirty="0">
                <a:solidFill>
                  <a:srgbClr val="333333"/>
                </a:solidFill>
              </a:rPr>
              <a:t> </a:t>
            </a:r>
            <a:r>
              <a:rPr lang="en-US" altLang="de-DE" sz="2400" dirty="0" err="1">
                <a:solidFill>
                  <a:srgbClr val="333333"/>
                </a:solidFill>
              </a:rPr>
              <a:t>του</a:t>
            </a:r>
            <a:r>
              <a:rPr lang="en-US" altLang="de-DE" sz="2400" dirty="0">
                <a:solidFill>
                  <a:srgbClr val="333333"/>
                </a:solidFill>
              </a:rPr>
              <a:t> π</a:t>
            </a:r>
            <a:r>
              <a:rPr lang="en-US" altLang="de-DE" sz="2400" dirty="0" err="1">
                <a:solidFill>
                  <a:srgbClr val="333333"/>
                </a:solidFill>
              </a:rPr>
              <a:t>ροσώ</a:t>
            </a:r>
            <a:r>
              <a:rPr lang="en-US" altLang="de-DE" sz="2400" dirty="0">
                <a:solidFill>
                  <a:srgbClr val="333333"/>
                </a:solidFill>
              </a:rPr>
              <a:t>που και </a:t>
            </a:r>
            <a:r>
              <a:rPr lang="el-GR" altLang="de-DE" sz="2400" dirty="0">
                <a:solidFill>
                  <a:srgbClr val="333333"/>
                </a:solidFill>
              </a:rPr>
              <a:t>οι </a:t>
            </a:r>
            <a:r>
              <a:rPr lang="en-US" altLang="de-DE" sz="2400" dirty="0" err="1">
                <a:solidFill>
                  <a:srgbClr val="333333"/>
                </a:solidFill>
              </a:rPr>
              <a:t>χειρονομίες</a:t>
            </a:r>
            <a:r>
              <a:rPr lang="en-US" altLang="de-DE" sz="2400" dirty="0">
                <a:solidFill>
                  <a:srgbClr val="333333"/>
                </a:solidFill>
              </a:rPr>
              <a:t> </a:t>
            </a:r>
            <a:r>
              <a:rPr lang="en-US" altLang="de-DE" sz="2400" dirty="0" err="1">
                <a:solidFill>
                  <a:srgbClr val="333333"/>
                </a:solidFill>
              </a:rPr>
              <a:t>δεν</a:t>
            </a:r>
            <a:r>
              <a:rPr lang="en-US" altLang="de-DE" sz="2400" dirty="0">
                <a:solidFill>
                  <a:srgbClr val="333333"/>
                </a:solidFill>
              </a:rPr>
              <a:t> </a:t>
            </a:r>
            <a:r>
              <a:rPr lang="en-US" altLang="de-DE" sz="2400" dirty="0" err="1">
                <a:solidFill>
                  <a:srgbClr val="333333"/>
                </a:solidFill>
              </a:rPr>
              <a:t>είν</a:t>
            </a:r>
            <a:r>
              <a:rPr lang="en-US" altLang="de-DE" sz="2400" dirty="0">
                <a:solidFill>
                  <a:srgbClr val="333333"/>
                </a:solidFill>
              </a:rPr>
              <a:t>αι πάντα σαφ</a:t>
            </a:r>
            <a:r>
              <a:rPr lang="el-GR" altLang="de-DE" sz="2400" dirty="0">
                <a:solidFill>
                  <a:srgbClr val="333333"/>
                </a:solidFill>
              </a:rPr>
              <a:t>εί</a:t>
            </a:r>
            <a:r>
              <a:rPr lang="en-US" altLang="de-DE" sz="2400" dirty="0">
                <a:solidFill>
                  <a:srgbClr val="333333"/>
                </a:solidFill>
              </a:rPr>
              <a:t>ς!</a:t>
            </a:r>
            <a:endParaRPr lang="el-GR" altLang="de-DE" sz="2400" dirty="0">
              <a:solidFill>
                <a:srgbClr val="333333"/>
              </a:solidFill>
            </a:endParaRPr>
          </a:p>
          <a:p>
            <a:pPr marL="342900" indent="-342900" defTabSz="914400" fontAlgn="base">
              <a:buClr>
                <a:srgbClr val="333333"/>
              </a:buClr>
              <a:buFont typeface="WingDings"/>
              <a:buChar char=""/>
            </a:pPr>
            <a:r>
              <a:rPr lang="en-US" altLang="de-DE" sz="2400" dirty="0" err="1">
                <a:solidFill>
                  <a:srgbClr val="333333"/>
                </a:solidFill>
              </a:rPr>
              <a:t>Πολλοί</a:t>
            </a:r>
            <a:r>
              <a:rPr lang="en-US" altLang="de-DE" sz="2400" dirty="0">
                <a:solidFill>
                  <a:srgbClr val="333333"/>
                </a:solidFill>
              </a:rPr>
              <a:t> </a:t>
            </a:r>
            <a:r>
              <a:rPr lang="en-US" altLang="de-DE" sz="2400" dirty="0" err="1">
                <a:solidFill>
                  <a:srgbClr val="333333"/>
                </a:solidFill>
              </a:rPr>
              <a:t>άνθρω</a:t>
            </a:r>
            <a:r>
              <a:rPr lang="en-US" altLang="de-DE" sz="2400" dirty="0">
                <a:solidFill>
                  <a:srgbClr val="333333"/>
                </a:solidFill>
              </a:rPr>
              <a:t>ποι δεν </a:t>
            </a:r>
            <a:r>
              <a:rPr lang="el-GR" altLang="de-DE" sz="2400" dirty="0">
                <a:solidFill>
                  <a:srgbClr val="333333"/>
                </a:solidFill>
              </a:rPr>
              <a:t>δείχνουν εκφράσεις στο πρόσωπό τους</a:t>
            </a:r>
            <a:r>
              <a:rPr lang="en-US" altLang="de-DE" sz="2400" dirty="0">
                <a:solidFill>
                  <a:srgbClr val="333333"/>
                </a:solidFill>
              </a:rPr>
              <a:t>, από </a:t>
            </a:r>
            <a:r>
              <a:rPr lang="en-US" altLang="de-DE" sz="2400" dirty="0" err="1">
                <a:solidFill>
                  <a:srgbClr val="333333"/>
                </a:solidFill>
              </a:rPr>
              <a:t>τη</a:t>
            </a:r>
            <a:r>
              <a:rPr lang="en-US" altLang="de-DE" sz="2400" dirty="0">
                <a:solidFill>
                  <a:srgbClr val="333333"/>
                </a:solidFill>
              </a:rPr>
              <a:t> </a:t>
            </a:r>
            <a:r>
              <a:rPr lang="en-US" altLang="de-DE" sz="2400" dirty="0" err="1">
                <a:solidFill>
                  <a:srgbClr val="333333"/>
                </a:solidFill>
              </a:rPr>
              <a:t>φύση</a:t>
            </a:r>
            <a:r>
              <a:rPr lang="en-US" altLang="de-DE" sz="2400" dirty="0">
                <a:solidFill>
                  <a:srgbClr val="333333"/>
                </a:solidFill>
              </a:rPr>
              <a:t> </a:t>
            </a:r>
            <a:r>
              <a:rPr lang="en-US" altLang="de-DE" sz="2400" dirty="0" err="1">
                <a:solidFill>
                  <a:srgbClr val="333333"/>
                </a:solidFill>
              </a:rPr>
              <a:t>τους</a:t>
            </a:r>
            <a:r>
              <a:rPr lang="en-US" altLang="de-DE" sz="2400" dirty="0">
                <a:solidFill>
                  <a:srgbClr val="333333"/>
                </a:solidFill>
              </a:rPr>
              <a:t> ή </a:t>
            </a:r>
            <a:r>
              <a:rPr lang="en-US" altLang="de-DE" sz="2400" dirty="0" err="1">
                <a:solidFill>
                  <a:srgbClr val="333333"/>
                </a:solidFill>
              </a:rPr>
              <a:t>λόγω</a:t>
            </a:r>
            <a:r>
              <a:rPr lang="el-GR" altLang="de-DE" sz="2400" dirty="0">
                <a:solidFill>
                  <a:srgbClr val="333333"/>
                </a:solidFill>
              </a:rPr>
              <a:t> κάποιας </a:t>
            </a:r>
            <a:r>
              <a:rPr lang="en-US" altLang="de-DE" sz="2400" dirty="0">
                <a:solidFill>
                  <a:srgbClr val="333333"/>
                </a:solidFill>
              </a:rPr>
              <a:t>α</a:t>
            </a:r>
            <a:r>
              <a:rPr lang="el-GR" altLang="de-DE" sz="2400" dirty="0">
                <a:solidFill>
                  <a:srgbClr val="333333"/>
                </a:solidFill>
              </a:rPr>
              <a:t>ρρώστιας</a:t>
            </a:r>
            <a:r>
              <a:rPr lang="en-US" altLang="de-DE" sz="2400" dirty="0">
                <a:solidFill>
                  <a:srgbClr val="333333"/>
                </a:solidFill>
              </a:rPr>
              <a:t> (π.χ. </a:t>
            </a:r>
            <a:r>
              <a:rPr lang="en-US" altLang="de-DE" sz="2400" dirty="0" err="1">
                <a:solidFill>
                  <a:srgbClr val="333333"/>
                </a:solidFill>
              </a:rPr>
              <a:t>νόσος</a:t>
            </a:r>
            <a:r>
              <a:rPr lang="en-US" altLang="de-DE" sz="2400" dirty="0">
                <a:solidFill>
                  <a:srgbClr val="333333"/>
                </a:solidFill>
              </a:rPr>
              <a:t> </a:t>
            </a:r>
            <a:r>
              <a:rPr lang="en-US" altLang="de-DE" sz="2400" dirty="0" err="1">
                <a:solidFill>
                  <a:srgbClr val="333333"/>
                </a:solidFill>
              </a:rPr>
              <a:t>του</a:t>
            </a:r>
            <a:r>
              <a:rPr lang="en-US" altLang="de-DE" sz="2400" dirty="0">
                <a:solidFill>
                  <a:srgbClr val="333333"/>
                </a:solidFill>
              </a:rPr>
              <a:t> </a:t>
            </a:r>
            <a:r>
              <a:rPr lang="en-US" altLang="de-DE" sz="2400" dirty="0" err="1">
                <a:solidFill>
                  <a:srgbClr val="333333"/>
                </a:solidFill>
              </a:rPr>
              <a:t>Πάρκινσον</a:t>
            </a:r>
            <a:r>
              <a:rPr lang="en-US" altLang="de-DE" sz="2400" dirty="0">
                <a:solidFill>
                  <a:srgbClr val="333333"/>
                </a:solidFill>
              </a:rPr>
              <a:t>), </a:t>
            </a:r>
            <a:r>
              <a:rPr lang="en-US" altLang="de-DE" sz="2400" dirty="0" err="1">
                <a:solidFill>
                  <a:srgbClr val="333333"/>
                </a:solidFill>
              </a:rPr>
              <a:t>γεγονός</a:t>
            </a:r>
            <a:r>
              <a:rPr lang="en-US" altLang="de-DE" sz="2400" dirty="0">
                <a:solidFill>
                  <a:srgbClr val="333333"/>
                </a:solidFill>
              </a:rPr>
              <a:t> π</a:t>
            </a:r>
            <a:r>
              <a:rPr lang="en-US" altLang="de-DE" sz="2400" dirty="0" err="1">
                <a:solidFill>
                  <a:srgbClr val="333333"/>
                </a:solidFill>
              </a:rPr>
              <a:t>ου</a:t>
            </a:r>
            <a:r>
              <a:rPr lang="en-US" altLang="de-DE" sz="2400" dirty="0">
                <a:solidFill>
                  <a:srgbClr val="333333"/>
                </a:solidFill>
              </a:rPr>
              <a:t> κα</a:t>
            </a:r>
            <a:r>
              <a:rPr lang="en-US" altLang="de-DE" sz="2400" dirty="0" err="1">
                <a:solidFill>
                  <a:srgbClr val="333333"/>
                </a:solidFill>
              </a:rPr>
              <a:t>θιστά</a:t>
            </a:r>
            <a:r>
              <a:rPr lang="en-US" altLang="de-DE" sz="2400" dirty="0">
                <a:solidFill>
                  <a:srgbClr val="333333"/>
                </a:solidFill>
              </a:rPr>
              <a:t> </a:t>
            </a:r>
            <a:r>
              <a:rPr lang="en-US" altLang="de-DE" sz="2400" dirty="0" err="1">
                <a:solidFill>
                  <a:srgbClr val="333333"/>
                </a:solidFill>
              </a:rPr>
              <a:t>δύσκολο</a:t>
            </a:r>
            <a:r>
              <a:rPr lang="en-US" altLang="de-DE" sz="2400" dirty="0">
                <a:solidFill>
                  <a:srgbClr val="333333"/>
                </a:solidFill>
              </a:rPr>
              <a:t> να</a:t>
            </a:r>
            <a:r>
              <a:rPr lang="el-GR" altLang="de-DE" sz="2400" dirty="0">
                <a:solidFill>
                  <a:srgbClr val="333333"/>
                </a:solidFill>
              </a:rPr>
              <a:t> καταλάβει κανείς τα </a:t>
            </a:r>
            <a:r>
              <a:rPr lang="en-US" altLang="de-DE" sz="2400" dirty="0">
                <a:solidFill>
                  <a:srgbClr val="333333"/>
                </a:solidFill>
              </a:rPr>
              <a:t>βα</a:t>
            </a:r>
            <a:r>
              <a:rPr lang="en-US" altLang="de-DE" sz="2400" dirty="0" err="1">
                <a:solidFill>
                  <a:srgbClr val="333333"/>
                </a:solidFill>
              </a:rPr>
              <a:t>θύτερ</a:t>
            </a:r>
            <a:r>
              <a:rPr lang="en-US" altLang="de-DE" sz="2400" dirty="0">
                <a:solidFill>
                  <a:srgbClr val="333333"/>
                </a:solidFill>
              </a:rPr>
              <a:t>α συναισθήματα </a:t>
            </a:r>
            <a:r>
              <a:rPr lang="en-US" altLang="de-DE" sz="2400">
                <a:solidFill>
                  <a:srgbClr val="333333"/>
                </a:solidFill>
              </a:rPr>
              <a:t>τους.</a:t>
            </a:r>
            <a:endParaRPr lang="en-US" sz="2400" dirty="0"/>
          </a:p>
        </p:txBody>
      </p:sp>
    </p:spTree>
    <p:extLst>
      <p:ext uri="{BB962C8B-B14F-4D97-AF65-F5344CB8AC3E}">
        <p14:creationId xmlns:p14="http://schemas.microsoft.com/office/powerpoint/2010/main" val="4821536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Πρώτο συμπέρασμα!</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52</a:t>
            </a:fld>
            <a:endParaRPr lang="de-DE" altLang="de-DE">
              <a:latin typeface="+mn-lt"/>
              <a:ea typeface="+mn-ea"/>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en-US" altLang="de-DE" sz="2400" dirty="0" err="1">
                <a:solidFill>
                  <a:srgbClr val="333333"/>
                </a:solidFill>
              </a:rPr>
              <a:t>Οι</a:t>
            </a:r>
            <a:r>
              <a:rPr lang="en-US" altLang="de-DE" sz="2400" dirty="0">
                <a:solidFill>
                  <a:srgbClr val="333333"/>
                </a:solidFill>
              </a:rPr>
              <a:t> </a:t>
            </a:r>
            <a:r>
              <a:rPr lang="en-US" altLang="de-DE" sz="2400" dirty="0" err="1">
                <a:solidFill>
                  <a:srgbClr val="333333"/>
                </a:solidFill>
              </a:rPr>
              <a:t>εκφράσεις</a:t>
            </a:r>
            <a:r>
              <a:rPr lang="en-US" altLang="de-DE" sz="2400" dirty="0">
                <a:solidFill>
                  <a:srgbClr val="333333"/>
                </a:solidFill>
              </a:rPr>
              <a:t> </a:t>
            </a:r>
            <a:r>
              <a:rPr lang="en-US" altLang="de-DE" sz="2400" dirty="0" err="1">
                <a:solidFill>
                  <a:srgbClr val="333333"/>
                </a:solidFill>
              </a:rPr>
              <a:t>του</a:t>
            </a:r>
            <a:r>
              <a:rPr lang="en-US" altLang="de-DE" sz="2400" dirty="0">
                <a:solidFill>
                  <a:srgbClr val="333333"/>
                </a:solidFill>
              </a:rPr>
              <a:t> π</a:t>
            </a:r>
            <a:r>
              <a:rPr lang="en-US" altLang="de-DE" sz="2400" dirty="0" err="1">
                <a:solidFill>
                  <a:srgbClr val="333333"/>
                </a:solidFill>
              </a:rPr>
              <a:t>ροσώ</a:t>
            </a:r>
            <a:r>
              <a:rPr lang="en-US" altLang="de-DE" sz="2400" dirty="0">
                <a:solidFill>
                  <a:srgbClr val="333333"/>
                </a:solidFill>
              </a:rPr>
              <a:t>που και </a:t>
            </a:r>
            <a:r>
              <a:rPr lang="el-GR" altLang="de-DE" sz="2400" dirty="0">
                <a:solidFill>
                  <a:srgbClr val="333333"/>
                </a:solidFill>
              </a:rPr>
              <a:t>οι </a:t>
            </a:r>
            <a:r>
              <a:rPr lang="en-US" altLang="de-DE" sz="2400" dirty="0" err="1">
                <a:solidFill>
                  <a:srgbClr val="333333"/>
                </a:solidFill>
              </a:rPr>
              <a:t>χειρονομίες</a:t>
            </a:r>
            <a:r>
              <a:rPr lang="en-US" altLang="de-DE" sz="2400" dirty="0">
                <a:solidFill>
                  <a:srgbClr val="333333"/>
                </a:solidFill>
              </a:rPr>
              <a:t> </a:t>
            </a:r>
            <a:r>
              <a:rPr lang="en-US" altLang="de-DE" sz="2400" dirty="0" err="1">
                <a:solidFill>
                  <a:srgbClr val="333333"/>
                </a:solidFill>
              </a:rPr>
              <a:t>δεν</a:t>
            </a:r>
            <a:r>
              <a:rPr lang="en-US" altLang="de-DE" sz="2400" dirty="0">
                <a:solidFill>
                  <a:srgbClr val="333333"/>
                </a:solidFill>
              </a:rPr>
              <a:t> </a:t>
            </a:r>
            <a:r>
              <a:rPr lang="en-US" altLang="de-DE" sz="2400" dirty="0" err="1">
                <a:solidFill>
                  <a:srgbClr val="333333"/>
                </a:solidFill>
              </a:rPr>
              <a:t>είν</a:t>
            </a:r>
            <a:r>
              <a:rPr lang="en-US" altLang="de-DE" sz="2400" dirty="0">
                <a:solidFill>
                  <a:srgbClr val="333333"/>
                </a:solidFill>
              </a:rPr>
              <a:t>αι πάντα σαφ</a:t>
            </a:r>
            <a:r>
              <a:rPr lang="el-GR" altLang="de-DE" sz="2400" dirty="0">
                <a:solidFill>
                  <a:srgbClr val="333333"/>
                </a:solidFill>
              </a:rPr>
              <a:t>εί</a:t>
            </a:r>
            <a:r>
              <a:rPr lang="en-US" altLang="de-DE" sz="2400" dirty="0">
                <a:solidFill>
                  <a:srgbClr val="333333"/>
                </a:solidFill>
              </a:rPr>
              <a:t>ς!</a:t>
            </a:r>
            <a:endParaRPr lang="el-GR" altLang="de-DE" sz="2400" dirty="0">
              <a:solidFill>
                <a:srgbClr val="333333"/>
              </a:solidFill>
            </a:endParaRPr>
          </a:p>
          <a:p>
            <a:pPr marL="342900" indent="-342900" defTabSz="914400" fontAlgn="base">
              <a:buClr>
                <a:srgbClr val="333333"/>
              </a:buClr>
              <a:buFont typeface="WingDings"/>
              <a:buChar char=""/>
            </a:pPr>
            <a:r>
              <a:rPr lang="en-US" altLang="de-DE" sz="2400" dirty="0" err="1">
                <a:solidFill>
                  <a:srgbClr val="333333"/>
                </a:solidFill>
              </a:rPr>
              <a:t>Πολλοί</a:t>
            </a:r>
            <a:r>
              <a:rPr lang="en-US" altLang="de-DE" sz="2400" dirty="0">
                <a:solidFill>
                  <a:srgbClr val="333333"/>
                </a:solidFill>
              </a:rPr>
              <a:t> </a:t>
            </a:r>
            <a:r>
              <a:rPr lang="en-US" altLang="de-DE" sz="2400" dirty="0" err="1">
                <a:solidFill>
                  <a:srgbClr val="333333"/>
                </a:solidFill>
              </a:rPr>
              <a:t>άνθρω</a:t>
            </a:r>
            <a:r>
              <a:rPr lang="en-US" altLang="de-DE" sz="2400" dirty="0">
                <a:solidFill>
                  <a:srgbClr val="333333"/>
                </a:solidFill>
              </a:rPr>
              <a:t>ποι δεν </a:t>
            </a:r>
            <a:r>
              <a:rPr lang="el-GR" altLang="de-DE" sz="2400" dirty="0">
                <a:solidFill>
                  <a:srgbClr val="333333"/>
                </a:solidFill>
              </a:rPr>
              <a:t>δείχνουν εκφράσεις στο πρόσωπό τους</a:t>
            </a:r>
            <a:r>
              <a:rPr lang="en-US" altLang="de-DE" sz="2400" dirty="0">
                <a:solidFill>
                  <a:srgbClr val="333333"/>
                </a:solidFill>
              </a:rPr>
              <a:t>, από </a:t>
            </a:r>
            <a:r>
              <a:rPr lang="en-US" altLang="de-DE" sz="2400" dirty="0" err="1">
                <a:solidFill>
                  <a:srgbClr val="333333"/>
                </a:solidFill>
              </a:rPr>
              <a:t>τη</a:t>
            </a:r>
            <a:r>
              <a:rPr lang="en-US" altLang="de-DE" sz="2400" dirty="0">
                <a:solidFill>
                  <a:srgbClr val="333333"/>
                </a:solidFill>
              </a:rPr>
              <a:t> </a:t>
            </a:r>
            <a:r>
              <a:rPr lang="en-US" altLang="de-DE" sz="2400" dirty="0" err="1">
                <a:solidFill>
                  <a:srgbClr val="333333"/>
                </a:solidFill>
              </a:rPr>
              <a:t>φύση</a:t>
            </a:r>
            <a:r>
              <a:rPr lang="en-US" altLang="de-DE" sz="2400" dirty="0">
                <a:solidFill>
                  <a:srgbClr val="333333"/>
                </a:solidFill>
              </a:rPr>
              <a:t> </a:t>
            </a:r>
            <a:r>
              <a:rPr lang="en-US" altLang="de-DE" sz="2400" dirty="0" err="1">
                <a:solidFill>
                  <a:srgbClr val="333333"/>
                </a:solidFill>
              </a:rPr>
              <a:t>τους</a:t>
            </a:r>
            <a:r>
              <a:rPr lang="en-US" altLang="de-DE" sz="2400" dirty="0">
                <a:solidFill>
                  <a:srgbClr val="333333"/>
                </a:solidFill>
              </a:rPr>
              <a:t> ή </a:t>
            </a:r>
            <a:r>
              <a:rPr lang="en-US" altLang="de-DE" sz="2400" dirty="0" err="1">
                <a:solidFill>
                  <a:srgbClr val="333333"/>
                </a:solidFill>
              </a:rPr>
              <a:t>λόγω</a:t>
            </a:r>
            <a:r>
              <a:rPr lang="el-GR" altLang="de-DE" sz="2400" dirty="0">
                <a:solidFill>
                  <a:srgbClr val="333333"/>
                </a:solidFill>
              </a:rPr>
              <a:t> κάποιας </a:t>
            </a:r>
            <a:r>
              <a:rPr lang="en-US" altLang="de-DE" sz="2400" dirty="0">
                <a:solidFill>
                  <a:srgbClr val="333333"/>
                </a:solidFill>
              </a:rPr>
              <a:t>α</a:t>
            </a:r>
            <a:r>
              <a:rPr lang="el-GR" altLang="de-DE" sz="2400" dirty="0">
                <a:solidFill>
                  <a:srgbClr val="333333"/>
                </a:solidFill>
              </a:rPr>
              <a:t>ρρώστιας</a:t>
            </a:r>
            <a:r>
              <a:rPr lang="en-US" altLang="de-DE" sz="2400" dirty="0">
                <a:solidFill>
                  <a:srgbClr val="333333"/>
                </a:solidFill>
              </a:rPr>
              <a:t> (π.χ. </a:t>
            </a:r>
            <a:r>
              <a:rPr lang="en-US" altLang="de-DE" sz="2400" dirty="0" err="1">
                <a:solidFill>
                  <a:srgbClr val="333333"/>
                </a:solidFill>
              </a:rPr>
              <a:t>νόσος</a:t>
            </a:r>
            <a:r>
              <a:rPr lang="en-US" altLang="de-DE" sz="2400" dirty="0">
                <a:solidFill>
                  <a:srgbClr val="333333"/>
                </a:solidFill>
              </a:rPr>
              <a:t> </a:t>
            </a:r>
            <a:r>
              <a:rPr lang="en-US" altLang="de-DE" sz="2400" dirty="0" err="1">
                <a:solidFill>
                  <a:srgbClr val="333333"/>
                </a:solidFill>
              </a:rPr>
              <a:t>του</a:t>
            </a:r>
            <a:r>
              <a:rPr lang="en-US" altLang="de-DE" sz="2400" dirty="0">
                <a:solidFill>
                  <a:srgbClr val="333333"/>
                </a:solidFill>
              </a:rPr>
              <a:t> </a:t>
            </a:r>
            <a:r>
              <a:rPr lang="en-US" altLang="de-DE" sz="2400" dirty="0" err="1">
                <a:solidFill>
                  <a:srgbClr val="333333"/>
                </a:solidFill>
              </a:rPr>
              <a:t>Πάρκινσον</a:t>
            </a:r>
            <a:r>
              <a:rPr lang="en-US" altLang="de-DE" sz="2400" dirty="0">
                <a:solidFill>
                  <a:srgbClr val="333333"/>
                </a:solidFill>
              </a:rPr>
              <a:t>), </a:t>
            </a:r>
            <a:r>
              <a:rPr lang="en-US" altLang="de-DE" sz="2400" dirty="0" err="1">
                <a:solidFill>
                  <a:srgbClr val="333333"/>
                </a:solidFill>
              </a:rPr>
              <a:t>γεγονός</a:t>
            </a:r>
            <a:r>
              <a:rPr lang="en-US" altLang="de-DE" sz="2400" dirty="0">
                <a:solidFill>
                  <a:srgbClr val="333333"/>
                </a:solidFill>
              </a:rPr>
              <a:t> π</a:t>
            </a:r>
            <a:r>
              <a:rPr lang="en-US" altLang="de-DE" sz="2400" dirty="0" err="1">
                <a:solidFill>
                  <a:srgbClr val="333333"/>
                </a:solidFill>
              </a:rPr>
              <a:t>ου</a:t>
            </a:r>
            <a:r>
              <a:rPr lang="en-US" altLang="de-DE" sz="2400" dirty="0">
                <a:solidFill>
                  <a:srgbClr val="333333"/>
                </a:solidFill>
              </a:rPr>
              <a:t> κα</a:t>
            </a:r>
            <a:r>
              <a:rPr lang="en-US" altLang="de-DE" sz="2400" dirty="0" err="1">
                <a:solidFill>
                  <a:srgbClr val="333333"/>
                </a:solidFill>
              </a:rPr>
              <a:t>θιστά</a:t>
            </a:r>
            <a:r>
              <a:rPr lang="en-US" altLang="de-DE" sz="2400" dirty="0">
                <a:solidFill>
                  <a:srgbClr val="333333"/>
                </a:solidFill>
              </a:rPr>
              <a:t> </a:t>
            </a:r>
            <a:r>
              <a:rPr lang="en-US" altLang="de-DE" sz="2400" dirty="0" err="1">
                <a:solidFill>
                  <a:srgbClr val="333333"/>
                </a:solidFill>
              </a:rPr>
              <a:t>δύσκολο</a:t>
            </a:r>
            <a:r>
              <a:rPr lang="en-US" altLang="de-DE" sz="2400" dirty="0">
                <a:solidFill>
                  <a:srgbClr val="333333"/>
                </a:solidFill>
              </a:rPr>
              <a:t> να</a:t>
            </a:r>
            <a:r>
              <a:rPr lang="el-GR" altLang="de-DE" sz="2400" dirty="0">
                <a:solidFill>
                  <a:srgbClr val="333333"/>
                </a:solidFill>
              </a:rPr>
              <a:t> καταλάβει κανείς τα </a:t>
            </a:r>
            <a:r>
              <a:rPr lang="en-US" altLang="de-DE" sz="2400" dirty="0">
                <a:solidFill>
                  <a:srgbClr val="333333"/>
                </a:solidFill>
              </a:rPr>
              <a:t>βα</a:t>
            </a:r>
            <a:r>
              <a:rPr lang="en-US" altLang="de-DE" sz="2400" dirty="0" err="1">
                <a:solidFill>
                  <a:srgbClr val="333333"/>
                </a:solidFill>
              </a:rPr>
              <a:t>θύτερ</a:t>
            </a:r>
            <a:r>
              <a:rPr lang="en-US" altLang="de-DE" sz="2400" dirty="0">
                <a:solidFill>
                  <a:srgbClr val="333333"/>
                </a:solidFill>
              </a:rPr>
              <a:t>α συναισθήματα τους.</a:t>
            </a:r>
          </a:p>
          <a:p>
            <a:pPr marL="342900" indent="-342900" defTabSz="914400" fontAlgn="base">
              <a:buClr>
                <a:srgbClr val="333333"/>
              </a:buClr>
              <a:buFont typeface="WingDings"/>
              <a:buChar char=""/>
            </a:pPr>
            <a:r>
              <a:rPr lang="en-US" altLang="de-DE" sz="2400" dirty="0" err="1">
                <a:solidFill>
                  <a:srgbClr val="333333"/>
                </a:solidFill>
              </a:rPr>
              <a:t>Πρόσθετες</a:t>
            </a:r>
            <a:r>
              <a:rPr lang="en-US" altLang="de-DE" sz="2400" dirty="0">
                <a:solidFill>
                  <a:srgbClr val="333333"/>
                </a:solidFill>
              </a:rPr>
              <a:t> π</a:t>
            </a:r>
            <a:r>
              <a:rPr lang="en-US" altLang="de-DE" sz="2400" dirty="0" err="1">
                <a:solidFill>
                  <a:srgbClr val="333333"/>
                </a:solidFill>
              </a:rPr>
              <a:t>ληροφορίες</a:t>
            </a:r>
            <a:r>
              <a:rPr lang="en-US" altLang="de-DE" sz="2400" dirty="0">
                <a:solidFill>
                  <a:srgbClr val="333333"/>
                </a:solidFill>
              </a:rPr>
              <a:t> (κατ</a:t>
            </a:r>
            <a:r>
              <a:rPr lang="el-GR" altLang="de-DE" sz="2400" dirty="0">
                <a:solidFill>
                  <a:srgbClr val="333333"/>
                </a:solidFill>
              </a:rPr>
              <a:t>άσταση</a:t>
            </a:r>
            <a:r>
              <a:rPr lang="en-US" altLang="de-DE" sz="2400" dirty="0">
                <a:solidFill>
                  <a:srgbClr val="333333"/>
                </a:solidFill>
              </a:rPr>
              <a:t>, πρ</a:t>
            </a:r>
            <a:r>
              <a:rPr lang="el-GR" altLang="de-DE" sz="2400" dirty="0">
                <a:solidFill>
                  <a:srgbClr val="333333"/>
                </a:solidFill>
              </a:rPr>
              <a:t>οηγούμενες</a:t>
            </a:r>
            <a:r>
              <a:rPr lang="en-US" altLang="de-DE" sz="2400" dirty="0">
                <a:solidFill>
                  <a:srgbClr val="333333"/>
                </a:solidFill>
              </a:rPr>
              <a:t> </a:t>
            </a:r>
            <a:r>
              <a:rPr lang="en-US" altLang="de-DE" sz="2400" dirty="0" err="1">
                <a:solidFill>
                  <a:srgbClr val="333333"/>
                </a:solidFill>
              </a:rPr>
              <a:t>γνώσεις</a:t>
            </a:r>
            <a:r>
              <a:rPr lang="en-US" altLang="de-DE" sz="2400" dirty="0">
                <a:solidFill>
                  <a:srgbClr val="333333"/>
                </a:solidFill>
              </a:rPr>
              <a:t> </a:t>
            </a:r>
            <a:r>
              <a:rPr lang="en-US" altLang="de-DE" sz="2400" dirty="0" err="1">
                <a:solidFill>
                  <a:srgbClr val="333333"/>
                </a:solidFill>
              </a:rPr>
              <a:t>σχετικά</a:t>
            </a:r>
            <a:r>
              <a:rPr lang="en-US" altLang="de-DE" sz="2400" dirty="0">
                <a:solidFill>
                  <a:srgbClr val="333333"/>
                </a:solidFill>
              </a:rPr>
              <a:t> </a:t>
            </a:r>
            <a:r>
              <a:rPr lang="en-US" altLang="de-DE" sz="2400" dirty="0" err="1">
                <a:solidFill>
                  <a:srgbClr val="333333"/>
                </a:solidFill>
              </a:rPr>
              <a:t>με</a:t>
            </a:r>
            <a:r>
              <a:rPr lang="en-US" altLang="de-DE" sz="2400" dirty="0">
                <a:solidFill>
                  <a:srgbClr val="333333"/>
                </a:solidFill>
              </a:rPr>
              <a:t> α</a:t>
            </a:r>
            <a:r>
              <a:rPr lang="en-US" altLang="de-DE" sz="2400" dirty="0" err="1">
                <a:solidFill>
                  <a:srgbClr val="333333"/>
                </a:solidFill>
              </a:rPr>
              <a:t>υτό</a:t>
            </a:r>
            <a:r>
              <a:rPr lang="en-US" altLang="de-DE" sz="2400" dirty="0">
                <a:solidFill>
                  <a:srgbClr val="333333"/>
                </a:solidFill>
              </a:rPr>
              <a:t> </a:t>
            </a:r>
            <a:r>
              <a:rPr lang="en-US" altLang="de-DE" sz="2400" dirty="0" err="1">
                <a:solidFill>
                  <a:srgbClr val="333333"/>
                </a:solidFill>
              </a:rPr>
              <a:t>το</a:t>
            </a:r>
            <a:r>
              <a:rPr lang="en-US" altLang="de-DE" sz="2400" dirty="0">
                <a:solidFill>
                  <a:srgbClr val="333333"/>
                </a:solidFill>
              </a:rPr>
              <a:t> </a:t>
            </a:r>
            <a:r>
              <a:rPr lang="el-GR" altLang="de-DE" sz="2400" dirty="0">
                <a:solidFill>
                  <a:srgbClr val="333333"/>
                </a:solidFill>
              </a:rPr>
              <a:t>άτομο</a:t>
            </a:r>
            <a:r>
              <a:rPr lang="en-US" altLang="de-DE" sz="2400" dirty="0">
                <a:solidFill>
                  <a:srgbClr val="333333"/>
                </a:solidFill>
              </a:rPr>
              <a:t>,</a:t>
            </a:r>
            <a:r>
              <a:rPr lang="el-GR" altLang="de-DE" sz="2400" dirty="0">
                <a:solidFill>
                  <a:srgbClr val="333333"/>
                </a:solidFill>
              </a:rPr>
              <a:t> το να ρωτά κανείς</a:t>
            </a:r>
            <a:r>
              <a:rPr lang="en-US" altLang="de-DE" sz="2400" dirty="0">
                <a:solidFill>
                  <a:srgbClr val="333333"/>
                </a:solidFill>
              </a:rPr>
              <a:t> </a:t>
            </a:r>
            <a:r>
              <a:rPr lang="en-US" altLang="de-DE" sz="2400" dirty="0" err="1">
                <a:solidFill>
                  <a:srgbClr val="333333"/>
                </a:solidFill>
              </a:rPr>
              <a:t>το</a:t>
            </a:r>
            <a:r>
              <a:rPr lang="el-GR" altLang="de-DE" sz="2400" dirty="0">
                <a:solidFill>
                  <a:srgbClr val="333333"/>
                </a:solidFill>
              </a:rPr>
              <a:t> άτομο </a:t>
            </a:r>
            <a:r>
              <a:rPr lang="en-US" altLang="de-DE" sz="2400" dirty="0" err="1">
                <a:solidFill>
                  <a:srgbClr val="333333"/>
                </a:solidFill>
              </a:rPr>
              <a:t>άμεσ</a:t>
            </a:r>
            <a:r>
              <a:rPr lang="en-US" altLang="de-DE" sz="2400" dirty="0">
                <a:solidFill>
                  <a:srgbClr val="333333"/>
                </a:solidFill>
              </a:rPr>
              <a:t>α, αν είναι δυνατόν) θα πρέπει να </a:t>
            </a:r>
            <a:r>
              <a:rPr lang="el-GR" altLang="de-DE" sz="2400" dirty="0">
                <a:solidFill>
                  <a:srgbClr val="333333"/>
                </a:solidFill>
              </a:rPr>
              <a:t>λαμβάνονται υπόψιν</a:t>
            </a:r>
            <a:r>
              <a:rPr lang="en-US" altLang="de-DE" sz="2400" dirty="0">
                <a:solidFill>
                  <a:srgbClr val="333333"/>
                </a:solidFill>
              </a:rPr>
              <a:t> π</a:t>
            </a:r>
            <a:r>
              <a:rPr lang="en-US" altLang="de-DE" sz="2400" dirty="0" err="1">
                <a:solidFill>
                  <a:srgbClr val="333333"/>
                </a:solidFill>
              </a:rPr>
              <a:t>ριν</a:t>
            </a:r>
            <a:r>
              <a:rPr lang="en-US" altLang="de-DE" sz="2400" dirty="0">
                <a:solidFill>
                  <a:srgbClr val="333333"/>
                </a:solidFill>
              </a:rPr>
              <a:t> από </a:t>
            </a:r>
            <a:r>
              <a:rPr lang="en-US" altLang="de-DE" sz="2400" dirty="0" err="1">
                <a:solidFill>
                  <a:srgbClr val="333333"/>
                </a:solidFill>
              </a:rPr>
              <a:t>την</a:t>
            </a:r>
            <a:r>
              <a:rPr lang="en-US" altLang="de-DE" sz="2400" dirty="0">
                <a:solidFill>
                  <a:srgbClr val="333333"/>
                </a:solidFill>
              </a:rPr>
              <a:t> </a:t>
            </a:r>
            <a:r>
              <a:rPr lang="en-US" altLang="de-DE" sz="2400" dirty="0" err="1">
                <a:solidFill>
                  <a:srgbClr val="333333"/>
                </a:solidFill>
              </a:rPr>
              <a:t>ερμηνε</a:t>
            </a:r>
            <a:r>
              <a:rPr lang="el-GR" altLang="de-DE" sz="2400" dirty="0">
                <a:solidFill>
                  <a:srgbClr val="333333"/>
                </a:solidFill>
              </a:rPr>
              <a:t>ία βάσει των </a:t>
            </a:r>
            <a:r>
              <a:rPr lang="en-US" altLang="de-DE" sz="2400" dirty="0" err="1">
                <a:solidFill>
                  <a:srgbClr val="333333"/>
                </a:solidFill>
              </a:rPr>
              <a:t>εκφράσε</a:t>
            </a:r>
            <a:r>
              <a:rPr lang="el-GR" altLang="de-DE" sz="2400" dirty="0">
                <a:solidFill>
                  <a:srgbClr val="333333"/>
                </a:solidFill>
              </a:rPr>
              <a:t>ων</a:t>
            </a:r>
            <a:r>
              <a:rPr lang="en-US" altLang="de-DE" sz="2400" dirty="0">
                <a:solidFill>
                  <a:srgbClr val="333333"/>
                </a:solidFill>
              </a:rPr>
              <a:t> </a:t>
            </a:r>
            <a:r>
              <a:rPr lang="en-US" altLang="de-DE" sz="2400" dirty="0" err="1">
                <a:solidFill>
                  <a:srgbClr val="333333"/>
                </a:solidFill>
              </a:rPr>
              <a:t>του</a:t>
            </a:r>
            <a:r>
              <a:rPr lang="en-US" altLang="de-DE" sz="2400" dirty="0">
                <a:solidFill>
                  <a:srgbClr val="333333"/>
                </a:solidFill>
              </a:rPr>
              <a:t> π</a:t>
            </a:r>
            <a:r>
              <a:rPr lang="en-US" altLang="de-DE" sz="2400" dirty="0" err="1">
                <a:solidFill>
                  <a:srgbClr val="333333"/>
                </a:solidFill>
              </a:rPr>
              <a:t>ροσώ</a:t>
            </a:r>
            <a:r>
              <a:rPr lang="en-US" altLang="de-DE" sz="2400" dirty="0">
                <a:solidFill>
                  <a:srgbClr val="333333"/>
                </a:solidFill>
              </a:rPr>
              <a:t>που και </a:t>
            </a:r>
            <a:r>
              <a:rPr lang="el-GR" altLang="de-DE" sz="2400" dirty="0">
                <a:solidFill>
                  <a:srgbClr val="333333"/>
                </a:solidFill>
              </a:rPr>
              <a:t>των </a:t>
            </a:r>
            <a:r>
              <a:rPr lang="en-US" altLang="de-DE" sz="2400" dirty="0" err="1">
                <a:solidFill>
                  <a:srgbClr val="333333"/>
                </a:solidFill>
              </a:rPr>
              <a:t>χειρονομ</a:t>
            </a:r>
            <a:r>
              <a:rPr lang="el-GR" altLang="de-DE" sz="2400" dirty="0">
                <a:solidFill>
                  <a:srgbClr val="333333"/>
                </a:solidFill>
              </a:rPr>
              <a:t>ιών</a:t>
            </a:r>
            <a:r>
              <a:rPr lang="en-US" altLang="de-DE" sz="2400" dirty="0">
                <a:solidFill>
                  <a:srgbClr val="333333"/>
                </a:solidFill>
              </a:rPr>
              <a:t>.</a:t>
            </a:r>
            <a:endParaRPr lang="en-US" sz="2400" dirty="0"/>
          </a:p>
        </p:txBody>
      </p:sp>
    </p:spTree>
    <p:extLst>
      <p:ext uri="{BB962C8B-B14F-4D97-AF65-F5344CB8AC3E}">
        <p14:creationId xmlns:p14="http://schemas.microsoft.com/office/powerpoint/2010/main" val="48127436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Εργασία 3</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53</a:t>
            </a:fld>
            <a:endParaRPr lang="de-DE" altLang="de-DE">
              <a:latin typeface="+mn-lt"/>
              <a:ea typeface="+mn-ea"/>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el-GR" altLang="de-DE" sz="2400" dirty="0">
                <a:solidFill>
                  <a:srgbClr val="333333"/>
                </a:solidFill>
              </a:rPr>
              <a:t>Θα δείτε μ</a:t>
            </a:r>
            <a:r>
              <a:rPr lang="de-DE" altLang="de-DE" sz="2400" dirty="0">
                <a:solidFill>
                  <a:srgbClr val="333333"/>
                </a:solidFill>
              </a:rPr>
              <a:t>ια σειρά από </a:t>
            </a:r>
            <a:r>
              <a:rPr lang="el-GR" altLang="de-DE" sz="2400" dirty="0">
                <a:solidFill>
                  <a:srgbClr val="333333"/>
                </a:solidFill>
              </a:rPr>
              <a:t>εικόνες</a:t>
            </a:r>
            <a:endParaRPr lang="de-DE" altLang="de-DE" sz="2400" dirty="0">
              <a:solidFill>
                <a:srgbClr val="333333"/>
              </a:solidFill>
            </a:endParaRPr>
          </a:p>
          <a:p>
            <a:pPr marL="342900" indent="-342900" defTabSz="914400" fontAlgn="base">
              <a:buClr>
                <a:srgbClr val="333333"/>
              </a:buClr>
              <a:buFont typeface="WingDings"/>
              <a:buChar char=""/>
            </a:pPr>
            <a:r>
              <a:rPr lang="el-GR" altLang="de-DE" sz="2400" dirty="0">
                <a:solidFill>
                  <a:srgbClr val="333333"/>
                </a:solidFill>
              </a:rPr>
              <a:t>Οι εικόνες </a:t>
            </a:r>
            <a:r>
              <a:rPr lang="en-US" altLang="de-DE" sz="2400" dirty="0">
                <a:solidFill>
                  <a:srgbClr val="333333"/>
                </a:solidFill>
              </a:rPr>
              <a:t>1-3 </a:t>
            </a:r>
            <a:r>
              <a:rPr lang="en-US" altLang="de-DE" sz="2400" dirty="0" err="1">
                <a:solidFill>
                  <a:srgbClr val="333333"/>
                </a:solidFill>
              </a:rPr>
              <a:t>εμφ</a:t>
            </a:r>
            <a:r>
              <a:rPr lang="en-US" altLang="de-DE" sz="2400" dirty="0">
                <a:solidFill>
                  <a:srgbClr val="333333"/>
                </a:solidFill>
              </a:rPr>
              <a:t>ανίζονται σε αντίστροφη σειρά, </a:t>
            </a:r>
            <a:r>
              <a:rPr lang="el-GR" altLang="de-DE" sz="2400" dirty="0">
                <a:solidFill>
                  <a:srgbClr val="333333"/>
                </a:solidFill>
              </a:rPr>
              <a:t>η</a:t>
            </a:r>
            <a:r>
              <a:rPr lang="en-US" altLang="de-DE" sz="2400" dirty="0">
                <a:solidFill>
                  <a:srgbClr val="333333"/>
                </a:solidFill>
              </a:rPr>
              <a:t> </a:t>
            </a:r>
            <a:r>
              <a:rPr lang="en-US" altLang="de-DE" sz="2400" dirty="0" err="1">
                <a:solidFill>
                  <a:srgbClr val="333333"/>
                </a:solidFill>
              </a:rPr>
              <a:t>εικόν</a:t>
            </a:r>
            <a:r>
              <a:rPr lang="en-US" altLang="de-DE" sz="2400" dirty="0">
                <a:solidFill>
                  <a:srgbClr val="333333"/>
                </a:solidFill>
              </a:rPr>
              <a:t>α 3 παρουσιάζεται πρώτ</a:t>
            </a:r>
            <a:r>
              <a:rPr lang="el-GR" altLang="de-DE" sz="2400" dirty="0">
                <a:solidFill>
                  <a:srgbClr val="333333"/>
                </a:solidFill>
              </a:rPr>
              <a:t>η</a:t>
            </a:r>
            <a:r>
              <a:rPr lang="en-US" altLang="de-DE" sz="2400" dirty="0">
                <a:solidFill>
                  <a:srgbClr val="333333"/>
                </a:solidFill>
              </a:rPr>
              <a:t>.</a:t>
            </a:r>
          </a:p>
          <a:p>
            <a:pPr marL="342900" indent="-342900" defTabSz="914400" fontAlgn="base">
              <a:buClr>
                <a:srgbClr val="333333"/>
              </a:buClr>
              <a:buFont typeface="WingDings"/>
              <a:buChar char=""/>
            </a:pPr>
            <a:r>
              <a:rPr lang="en-US" altLang="de-DE" sz="2400" dirty="0" err="1">
                <a:solidFill>
                  <a:srgbClr val="333333"/>
                </a:solidFill>
              </a:rPr>
              <a:t>Μετά</a:t>
            </a:r>
            <a:r>
              <a:rPr lang="en-US" altLang="de-DE" sz="2400" dirty="0">
                <a:solidFill>
                  <a:srgbClr val="333333"/>
                </a:solidFill>
              </a:rPr>
              <a:t> </a:t>
            </a:r>
            <a:r>
              <a:rPr lang="el-GR" altLang="de-DE" sz="2400" dirty="0">
                <a:solidFill>
                  <a:srgbClr val="333333"/>
                </a:solidFill>
              </a:rPr>
              <a:t>την εμφάνιση </a:t>
            </a:r>
            <a:r>
              <a:rPr lang="en-US" altLang="de-DE" sz="2400" dirty="0" err="1">
                <a:solidFill>
                  <a:srgbClr val="333333"/>
                </a:solidFill>
              </a:rPr>
              <a:t>κάθε</a:t>
            </a:r>
            <a:r>
              <a:rPr lang="en-US" altLang="de-DE" sz="2400" dirty="0">
                <a:solidFill>
                  <a:srgbClr val="333333"/>
                </a:solidFill>
              </a:rPr>
              <a:t> </a:t>
            </a:r>
            <a:r>
              <a:rPr lang="en-US" altLang="de-DE" sz="2400" dirty="0" err="1">
                <a:solidFill>
                  <a:srgbClr val="333333"/>
                </a:solidFill>
              </a:rPr>
              <a:t>εικόν</a:t>
            </a:r>
            <a:r>
              <a:rPr lang="en-US" altLang="de-DE" sz="2400" dirty="0">
                <a:solidFill>
                  <a:srgbClr val="333333"/>
                </a:solidFill>
              </a:rPr>
              <a:t>α</a:t>
            </a:r>
            <a:r>
              <a:rPr lang="el-GR" altLang="de-DE" sz="2400" dirty="0">
                <a:solidFill>
                  <a:srgbClr val="333333"/>
                </a:solidFill>
              </a:rPr>
              <a:t>ς</a:t>
            </a:r>
            <a:r>
              <a:rPr lang="en-US" altLang="de-DE" sz="2400" dirty="0">
                <a:solidFill>
                  <a:srgbClr val="333333"/>
                </a:solidFill>
              </a:rPr>
              <a:t>, θα σας </a:t>
            </a:r>
            <a:r>
              <a:rPr lang="en-US" altLang="de-DE" sz="2400" dirty="0" err="1">
                <a:solidFill>
                  <a:srgbClr val="333333"/>
                </a:solidFill>
              </a:rPr>
              <a:t>ζητηθεί</a:t>
            </a:r>
            <a:r>
              <a:rPr lang="en-US" altLang="de-DE" sz="2400" dirty="0">
                <a:solidFill>
                  <a:srgbClr val="333333"/>
                </a:solidFill>
              </a:rPr>
              <a:t> </a:t>
            </a:r>
            <a:r>
              <a:rPr lang="el-GR" altLang="de-DE" sz="2400" dirty="0">
                <a:solidFill>
                  <a:srgbClr val="333333"/>
                </a:solidFill>
              </a:rPr>
              <a:t>ποια</a:t>
            </a:r>
            <a:r>
              <a:rPr lang="en-US" altLang="de-DE" sz="2400" dirty="0">
                <a:solidFill>
                  <a:srgbClr val="333333"/>
                </a:solidFill>
              </a:rPr>
              <a:t> από </a:t>
            </a:r>
            <a:r>
              <a:rPr lang="el-GR" altLang="de-DE" sz="2400" dirty="0">
                <a:solidFill>
                  <a:srgbClr val="333333"/>
                </a:solidFill>
              </a:rPr>
              <a:t>τις 3 </a:t>
            </a:r>
            <a:r>
              <a:rPr lang="en-US" altLang="de-DE" sz="2400" dirty="0" err="1">
                <a:solidFill>
                  <a:srgbClr val="333333"/>
                </a:solidFill>
              </a:rPr>
              <a:t>εν</a:t>
            </a:r>
            <a:r>
              <a:rPr lang="en-US" altLang="de-DE" sz="2400" dirty="0">
                <a:solidFill>
                  <a:srgbClr val="333333"/>
                </a:solidFill>
              </a:rPr>
              <a:t>αλλακτικές</a:t>
            </a:r>
            <a:r>
              <a:rPr lang="el-GR" altLang="de-DE" sz="2400" dirty="0">
                <a:solidFill>
                  <a:srgbClr val="333333"/>
                </a:solidFill>
              </a:rPr>
              <a:t> εικόνες</a:t>
            </a:r>
            <a:r>
              <a:rPr lang="en-US" altLang="de-DE" sz="2400" dirty="0">
                <a:solidFill>
                  <a:srgbClr val="333333"/>
                </a:solidFill>
              </a:rPr>
              <a:t> </a:t>
            </a:r>
            <a:r>
              <a:rPr lang="en-US" altLang="de-DE" sz="2400" dirty="0" err="1">
                <a:solidFill>
                  <a:srgbClr val="333333"/>
                </a:solidFill>
              </a:rPr>
              <a:t>ολοκληρώνει</a:t>
            </a:r>
            <a:r>
              <a:rPr lang="en-US" altLang="de-DE" sz="2400" dirty="0">
                <a:solidFill>
                  <a:srgbClr val="333333"/>
                </a:solidFill>
              </a:rPr>
              <a:t> </a:t>
            </a:r>
            <a:r>
              <a:rPr lang="en-US" altLang="de-DE" sz="2400" dirty="0" err="1">
                <a:solidFill>
                  <a:srgbClr val="333333"/>
                </a:solidFill>
              </a:rPr>
              <a:t>τη</a:t>
            </a:r>
            <a:r>
              <a:rPr lang="el-GR" altLang="de-DE" sz="2400" dirty="0">
                <a:solidFill>
                  <a:srgbClr val="333333"/>
                </a:solidFill>
              </a:rPr>
              <a:t>ν</a:t>
            </a:r>
            <a:r>
              <a:rPr lang="en-US" altLang="de-DE" sz="2400" dirty="0">
                <a:solidFill>
                  <a:srgbClr val="333333"/>
                </a:solidFill>
              </a:rPr>
              <a:t> </a:t>
            </a:r>
            <a:r>
              <a:rPr lang="el-GR" altLang="de-DE" sz="2400" dirty="0">
                <a:solidFill>
                  <a:srgbClr val="333333"/>
                </a:solidFill>
              </a:rPr>
              <a:t>ακολουθία με λογική σειρά</a:t>
            </a:r>
            <a:r>
              <a:rPr lang="en-US" altLang="de-DE" sz="2400" dirty="0">
                <a:solidFill>
                  <a:srgbClr val="333333"/>
                </a:solidFill>
              </a:rPr>
              <a:t>.</a:t>
            </a:r>
            <a:endParaRPr lang="en-US" sz="24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αυτός ο άνδρας;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54</a:t>
            </a:fld>
            <a:endParaRPr lang="de-DE" altLang="de-DE">
              <a:latin typeface="+mn-lt"/>
              <a:ea typeface="+mn-ea"/>
            </a:endParaRPr>
          </a:p>
        </p:txBody>
      </p:sp>
      <p:pic>
        <p:nvPicPr>
          <p:cNvPr id="17"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21" name="Caption_113669"/>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4γ;</a:t>
            </a:r>
            <a:endParaRPr lang="de-DE" altLang="de-DE" sz="2000" b="1">
              <a:solidFill>
                <a:srgbClr val="000000"/>
              </a:solidFill>
              <a:latin typeface="Calibri Light"/>
            </a:endParaRPr>
          </a:p>
        </p:txBody>
      </p:sp>
      <p:sp>
        <p:nvSpPr>
          <p:cNvPr id="22" name="Caption_113668"/>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4β;</a:t>
            </a:r>
            <a:endParaRPr lang="de-DE" altLang="de-DE" sz="2000" b="1" dirty="0">
              <a:solidFill>
                <a:srgbClr val="000000"/>
              </a:solidFill>
              <a:latin typeface="Calibri Light"/>
            </a:endParaRPr>
          </a:p>
        </p:txBody>
      </p:sp>
      <p:sp>
        <p:nvSpPr>
          <p:cNvPr id="23" name="Caption_113667"/>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4α;</a:t>
            </a:r>
            <a:endParaRPr lang="de-DE" altLang="de-DE" sz="2000" b="1">
              <a:solidFill>
                <a:srgbClr val="000000"/>
              </a:solidFill>
              <a:latin typeface="Calibri Light"/>
            </a:endParaRPr>
          </a:p>
        </p:txBody>
      </p:sp>
      <p:sp>
        <p:nvSpPr>
          <p:cNvPr id="24" name="Caption_11366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dirty="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dirty="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αυτός ο άνδρας;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55</a:t>
            </a:fld>
            <a:endParaRPr lang="de-DE" altLang="de-DE">
              <a:latin typeface="+mn-lt"/>
              <a:ea typeface="+mn-ea"/>
            </a:endParaRPr>
          </a:p>
        </p:txBody>
      </p:sp>
      <p:pic>
        <p:nvPicPr>
          <p:cNvPr id="19"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2"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3"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4" name="Caption_1157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15717"/>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4γ;</a:t>
            </a:r>
            <a:endParaRPr lang="de-DE" altLang="de-DE" sz="2000" b="1">
              <a:solidFill>
                <a:srgbClr val="000000"/>
              </a:solidFill>
              <a:latin typeface="Calibri Light"/>
            </a:endParaRPr>
          </a:p>
        </p:txBody>
      </p:sp>
      <p:sp>
        <p:nvSpPr>
          <p:cNvPr id="26" name="Caption_115716"/>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4β;</a:t>
            </a:r>
            <a:endParaRPr lang="de-DE" altLang="de-DE" sz="2000" b="1">
              <a:solidFill>
                <a:srgbClr val="000000"/>
              </a:solidFill>
              <a:latin typeface="Calibri Light"/>
            </a:endParaRPr>
          </a:p>
        </p:txBody>
      </p:sp>
      <p:sp>
        <p:nvSpPr>
          <p:cNvPr id="27" name="Caption_115715"/>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4α;</a:t>
            </a:r>
            <a:endParaRPr lang="de-DE" altLang="de-DE" sz="2000" b="1" dirty="0">
              <a:solidFill>
                <a:srgbClr val="000000"/>
              </a:solidFill>
              <a:latin typeface="Calibri Light"/>
            </a:endParaRPr>
          </a:p>
        </p:txBody>
      </p:sp>
      <p:sp>
        <p:nvSpPr>
          <p:cNvPr id="28" name="Caption_11571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9"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dirty="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dirty="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αυτός ο άνδρας;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56</a:t>
            </a:fld>
            <a:endParaRPr lang="de-DE" altLang="de-DE">
              <a:latin typeface="+mn-lt"/>
              <a:ea typeface="+mn-ea"/>
            </a:endParaRPr>
          </a:p>
        </p:txBody>
      </p:sp>
      <p:pic>
        <p:nvPicPr>
          <p:cNvPr id="21"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4"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5"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6" name="Picture 15" descr="0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7" name="Caption_1177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1777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17765"/>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4γ;</a:t>
            </a:r>
            <a:endParaRPr lang="de-DE" altLang="de-DE" sz="2000" b="1">
              <a:solidFill>
                <a:srgbClr val="000000"/>
              </a:solidFill>
              <a:latin typeface="Calibri Light"/>
            </a:endParaRPr>
          </a:p>
        </p:txBody>
      </p:sp>
      <p:sp>
        <p:nvSpPr>
          <p:cNvPr id="30" name="Caption_117764"/>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4β;</a:t>
            </a:r>
            <a:endParaRPr lang="de-DE" altLang="de-DE" sz="2000" b="1">
              <a:solidFill>
                <a:srgbClr val="000000"/>
              </a:solidFill>
              <a:latin typeface="Calibri Light"/>
            </a:endParaRPr>
          </a:p>
        </p:txBody>
      </p:sp>
      <p:sp>
        <p:nvSpPr>
          <p:cNvPr id="31" name="Caption_117763"/>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4α;</a:t>
            </a:r>
            <a:endParaRPr lang="de-DE" altLang="de-DE" sz="2000" b="1">
              <a:solidFill>
                <a:srgbClr val="000000"/>
              </a:solidFill>
              <a:latin typeface="Calibri Light"/>
            </a:endParaRPr>
          </a:p>
        </p:txBody>
      </p:sp>
      <p:sp>
        <p:nvSpPr>
          <p:cNvPr id="32" name="Caption_11776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dirty="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dirty="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Η σωστή απάντηση είναι η 4γ!</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57</a:t>
            </a:fld>
            <a:endParaRPr lang="de-DE" altLang="de-DE">
              <a:latin typeface="+mn-lt"/>
              <a:ea typeface="+mn-ea"/>
            </a:endParaRPr>
          </a:p>
        </p:txBody>
      </p:sp>
      <p:pic>
        <p:nvPicPr>
          <p:cNvPr id="14" name="Picture 9"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0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5" descr="0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7" descr="0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8" name="Caption_119817"/>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4γ</a:t>
            </a:r>
            <a:endParaRPr lang="de-DE" altLang="de-DE" sz="2000" b="1" dirty="0">
              <a:solidFill>
                <a:srgbClr val="000000"/>
              </a:solidFill>
              <a:latin typeface="Calibri Light"/>
            </a:endParaRPr>
          </a:p>
        </p:txBody>
      </p:sp>
      <p:sp>
        <p:nvSpPr>
          <p:cNvPr id="19" name="Caption_1198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0" name="Caption_11981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1" name="Caption_11981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Τι προτίθεται να κάνει αυτή η γυναίκα;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58</a:t>
            </a:fld>
            <a:endParaRPr lang="de-DE" altLang="de-DE">
              <a:latin typeface="+mn-lt"/>
              <a:ea typeface="+mn-ea"/>
            </a:endParaRPr>
          </a:p>
        </p:txBody>
      </p:sp>
      <p:pic>
        <p:nvPicPr>
          <p:cNvPr id="17" name="Picture 11" descr="02-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0" descr="02-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8"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21867"/>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4γ;</a:t>
            </a:r>
            <a:endParaRPr lang="de-DE" altLang="de-DE" sz="2000" b="1">
              <a:solidFill>
                <a:srgbClr val="000000"/>
              </a:solidFill>
              <a:latin typeface="Calibri Light"/>
            </a:endParaRPr>
          </a:p>
        </p:txBody>
      </p:sp>
      <p:sp>
        <p:nvSpPr>
          <p:cNvPr id="22" name="Caption_121866"/>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4β;</a:t>
            </a:r>
            <a:endParaRPr lang="de-DE" altLang="de-DE" sz="2000" b="1">
              <a:solidFill>
                <a:srgbClr val="000000"/>
              </a:solidFill>
              <a:latin typeface="Calibri Light"/>
            </a:endParaRPr>
          </a:p>
        </p:txBody>
      </p:sp>
      <p:sp>
        <p:nvSpPr>
          <p:cNvPr id="23" name="Caption_121865"/>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4α;</a:t>
            </a:r>
            <a:endParaRPr lang="de-DE" altLang="de-DE" sz="2000" b="1">
              <a:solidFill>
                <a:srgbClr val="000000"/>
              </a:solidFill>
              <a:latin typeface="Calibri Light"/>
            </a:endParaRPr>
          </a:p>
        </p:txBody>
      </p:sp>
      <p:sp>
        <p:nvSpPr>
          <p:cNvPr id="24" name="Caption_1218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dirty="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dirty="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Τι προτίθεται να κάνει αυτή η γυναίκα;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59</a:t>
            </a:fld>
            <a:endParaRPr lang="de-DE" altLang="de-DE">
              <a:latin typeface="+mn-lt"/>
              <a:ea typeface="+mn-ea"/>
            </a:endParaRPr>
          </a:p>
        </p:txBody>
      </p:sp>
      <p:pic>
        <p:nvPicPr>
          <p:cNvPr id="19"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0" name="Picture 11" descr="02-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9" descr="0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8" descr="0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2391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23914"/>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4γ;</a:t>
            </a:r>
            <a:endParaRPr lang="de-DE" altLang="de-DE" sz="2000" b="1">
              <a:solidFill>
                <a:srgbClr val="000000"/>
              </a:solidFill>
              <a:latin typeface="Calibri Light"/>
            </a:endParaRPr>
          </a:p>
        </p:txBody>
      </p:sp>
      <p:sp>
        <p:nvSpPr>
          <p:cNvPr id="26" name="Caption_123913"/>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4β;</a:t>
            </a:r>
            <a:endParaRPr lang="de-DE" altLang="de-DE" sz="2000" b="1">
              <a:solidFill>
                <a:srgbClr val="000000"/>
              </a:solidFill>
              <a:latin typeface="Calibri Light"/>
            </a:endParaRPr>
          </a:p>
        </p:txBody>
      </p:sp>
      <p:sp>
        <p:nvSpPr>
          <p:cNvPr id="27" name="Caption_123912"/>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4α;</a:t>
            </a:r>
            <a:endParaRPr lang="de-DE" altLang="de-DE" sz="2000" b="1">
              <a:solidFill>
                <a:srgbClr val="000000"/>
              </a:solidFill>
              <a:latin typeface="Calibri Light"/>
            </a:endParaRPr>
          </a:p>
        </p:txBody>
      </p:sp>
      <p:sp>
        <p:nvSpPr>
          <p:cNvPr id="28" name="Caption_12391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9"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dirty="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dirty="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Τι προτίθεται να κάνει αυτή η γυναίκα;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60</a:t>
            </a:fld>
            <a:endParaRPr lang="de-DE" altLang="de-DE">
              <a:latin typeface="+mn-lt"/>
              <a:ea typeface="+mn-ea"/>
            </a:endParaRPr>
          </a:p>
        </p:txBody>
      </p:sp>
      <p:pic>
        <p:nvPicPr>
          <p:cNvPr id="21"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2" name="Picture 14"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3" name="Picture 11" descr="02-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10" descr="0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9" descr="0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8" descr="02-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 name="Caption_12596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259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25962"/>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4γ;</a:t>
            </a:r>
            <a:endParaRPr lang="de-DE" altLang="de-DE" sz="2000" b="1">
              <a:solidFill>
                <a:srgbClr val="000000"/>
              </a:solidFill>
              <a:latin typeface="Calibri Light"/>
            </a:endParaRPr>
          </a:p>
        </p:txBody>
      </p:sp>
      <p:sp>
        <p:nvSpPr>
          <p:cNvPr id="30" name="Caption_125961"/>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4β;</a:t>
            </a:r>
            <a:endParaRPr lang="de-DE" altLang="de-DE" sz="2000" b="1">
              <a:solidFill>
                <a:srgbClr val="000000"/>
              </a:solidFill>
              <a:latin typeface="Calibri Light"/>
            </a:endParaRPr>
          </a:p>
        </p:txBody>
      </p:sp>
      <p:sp>
        <p:nvSpPr>
          <p:cNvPr id="31" name="Caption_125960"/>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4α;</a:t>
            </a:r>
            <a:endParaRPr lang="de-DE" altLang="de-DE" sz="2000" b="1">
              <a:solidFill>
                <a:srgbClr val="000000"/>
              </a:solidFill>
              <a:latin typeface="Calibri Light"/>
            </a:endParaRPr>
          </a:p>
        </p:txBody>
      </p:sp>
      <p:sp>
        <p:nvSpPr>
          <p:cNvPr id="32" name="Caption_12595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dirty="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dirty="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Η σωστή απάντηση είναι η 4α!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61</a:t>
            </a:fld>
            <a:endParaRPr lang="de-DE" altLang="de-DE">
              <a:latin typeface="+mn-lt"/>
              <a:ea typeface="+mn-ea"/>
            </a:endParaRPr>
          </a:p>
        </p:txBody>
      </p:sp>
      <p:pic>
        <p:nvPicPr>
          <p:cNvPr id="14" name="Picture 8"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9"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6"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5"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2800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2800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28006"/>
          <p:cNvSpPr txBox="1">
            <a:spLocks noChangeArrowheads="1"/>
          </p:cNvSpPr>
          <p:nvPr/>
        </p:nvSpPr>
        <p:spPr bwMode="auto">
          <a:xfrm>
            <a:off x="5854576" y="6328664"/>
            <a:ext cx="4523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4α</a:t>
            </a:r>
            <a:endParaRPr lang="de-DE" altLang="de-DE" sz="2000" b="1">
              <a:solidFill>
                <a:srgbClr val="000000"/>
              </a:solidFill>
              <a:latin typeface="Calibri Light"/>
            </a:endParaRPr>
          </a:p>
        </p:txBody>
      </p:sp>
      <p:sp>
        <p:nvSpPr>
          <p:cNvPr id="21" name="Caption_12800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αυτός ο άνδρας;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62</a:t>
            </a:fld>
            <a:endParaRPr lang="de-DE" altLang="de-DE">
              <a:latin typeface="+mn-lt"/>
              <a:ea typeface="+mn-ea"/>
            </a:endParaRPr>
          </a:p>
        </p:txBody>
      </p:sp>
      <p:pic>
        <p:nvPicPr>
          <p:cNvPr id="17"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0"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1" name="Caption_130056"/>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4γ;</a:t>
            </a:r>
            <a:endParaRPr lang="de-DE" altLang="de-DE" sz="2000" b="1">
              <a:solidFill>
                <a:srgbClr val="000000"/>
              </a:solidFill>
              <a:latin typeface="Calibri Light"/>
            </a:endParaRPr>
          </a:p>
        </p:txBody>
      </p:sp>
      <p:sp>
        <p:nvSpPr>
          <p:cNvPr id="22" name="Caption_130057"/>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4β;</a:t>
            </a:r>
            <a:endParaRPr lang="de-DE" altLang="de-DE" sz="2000" b="1">
              <a:solidFill>
                <a:srgbClr val="000000"/>
              </a:solidFill>
              <a:latin typeface="Calibri Light"/>
            </a:endParaRPr>
          </a:p>
        </p:txBody>
      </p:sp>
      <p:sp>
        <p:nvSpPr>
          <p:cNvPr id="23" name="Caption_130058"/>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4α;</a:t>
            </a:r>
            <a:endParaRPr lang="de-DE" altLang="de-DE" sz="2000" b="1">
              <a:solidFill>
                <a:srgbClr val="000000"/>
              </a:solidFill>
              <a:latin typeface="Calibri Light"/>
            </a:endParaRPr>
          </a:p>
        </p:txBody>
      </p:sp>
      <p:sp>
        <p:nvSpPr>
          <p:cNvPr id="24" name="Caption_13005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dirty="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dirty="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αυτός ο άνδρας;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63</a:t>
            </a:fld>
            <a:endParaRPr lang="de-DE" altLang="de-DE">
              <a:latin typeface="+mn-lt"/>
              <a:ea typeface="+mn-ea"/>
            </a:endParaRPr>
          </a:p>
        </p:txBody>
      </p:sp>
      <p:pic>
        <p:nvPicPr>
          <p:cNvPr id="19"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3" name="Picture 12"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4" name="Caption_13210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32105"/>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4γ;</a:t>
            </a:r>
            <a:endParaRPr lang="de-DE" altLang="de-DE" sz="2000" b="1">
              <a:solidFill>
                <a:srgbClr val="000000"/>
              </a:solidFill>
              <a:latin typeface="Calibri Light"/>
            </a:endParaRPr>
          </a:p>
        </p:txBody>
      </p:sp>
      <p:sp>
        <p:nvSpPr>
          <p:cNvPr id="26" name="Caption_132106"/>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4β;</a:t>
            </a:r>
            <a:endParaRPr lang="de-DE" altLang="de-DE" sz="2000" b="1">
              <a:solidFill>
                <a:srgbClr val="000000"/>
              </a:solidFill>
              <a:latin typeface="Calibri Light"/>
            </a:endParaRPr>
          </a:p>
        </p:txBody>
      </p:sp>
      <p:sp>
        <p:nvSpPr>
          <p:cNvPr id="27" name="Caption_132107"/>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4α;</a:t>
            </a:r>
            <a:endParaRPr lang="de-DE" altLang="de-DE" sz="2000" b="1">
              <a:solidFill>
                <a:srgbClr val="000000"/>
              </a:solidFill>
              <a:latin typeface="Calibri Light"/>
            </a:endParaRPr>
          </a:p>
        </p:txBody>
      </p:sp>
      <p:sp>
        <p:nvSpPr>
          <p:cNvPr id="28" name="Caption_13210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9"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dirty="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dirty="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αυτός ο άνδρας;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64</a:t>
            </a:fld>
            <a:endParaRPr lang="de-DE" altLang="de-DE">
              <a:latin typeface="+mn-lt"/>
              <a:ea typeface="+mn-ea"/>
            </a:endParaRPr>
          </a:p>
        </p:txBody>
      </p:sp>
      <p:pic>
        <p:nvPicPr>
          <p:cNvPr id="21"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4"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5" name="Picture 24"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6" name="Picture 14" descr="0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7" name="Caption_13415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3415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34153"/>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4γ;</a:t>
            </a:r>
            <a:endParaRPr lang="de-DE" altLang="de-DE" sz="2000" b="1">
              <a:solidFill>
                <a:srgbClr val="000000"/>
              </a:solidFill>
              <a:latin typeface="Calibri Light"/>
            </a:endParaRPr>
          </a:p>
        </p:txBody>
      </p:sp>
      <p:sp>
        <p:nvSpPr>
          <p:cNvPr id="30" name="Caption_134154"/>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4β;</a:t>
            </a:r>
            <a:endParaRPr lang="de-DE" altLang="de-DE" sz="2000" b="1">
              <a:solidFill>
                <a:srgbClr val="000000"/>
              </a:solidFill>
              <a:latin typeface="Calibri Light"/>
            </a:endParaRPr>
          </a:p>
        </p:txBody>
      </p:sp>
      <p:sp>
        <p:nvSpPr>
          <p:cNvPr id="31" name="Caption_134155"/>
          <p:cNvSpPr txBox="1">
            <a:spLocks noChangeAspect="1"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4α;</a:t>
            </a:r>
            <a:endParaRPr lang="de-DE" altLang="de-DE" sz="2000" b="1">
              <a:solidFill>
                <a:srgbClr val="000000"/>
              </a:solidFill>
              <a:latin typeface="Calibri Light"/>
            </a:endParaRPr>
          </a:p>
        </p:txBody>
      </p:sp>
      <p:sp>
        <p:nvSpPr>
          <p:cNvPr id="32" name="Caption_1341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dirty="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dirty="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Η σωστή απάντηση είναι η 4γ!</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65</a:t>
            </a:fld>
            <a:endParaRPr lang="de-DE" altLang="de-DE">
              <a:latin typeface="+mn-lt"/>
              <a:ea typeface="+mn-ea"/>
            </a:endParaRPr>
          </a:p>
        </p:txBody>
      </p:sp>
      <p:pic>
        <p:nvPicPr>
          <p:cNvPr id="14" name="Picture 10" descr="03-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0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5" descr="0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7" descr="03-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8" name="Caption_136202"/>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4γ</a:t>
            </a:r>
            <a:endParaRPr lang="de-DE" altLang="de-DE" sz="2000" b="1">
              <a:solidFill>
                <a:srgbClr val="000000"/>
              </a:solidFill>
              <a:latin typeface="Calibri Light"/>
            </a:endParaRPr>
          </a:p>
        </p:txBody>
      </p:sp>
      <p:sp>
        <p:nvSpPr>
          <p:cNvPr id="19" name="Caption_1361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0" name="Caption_13619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1" name="Caption_1361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αυτή η γυναίκα;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66</a:t>
            </a:fld>
            <a:endParaRPr lang="de-DE" altLang="de-DE">
              <a:latin typeface="+mn-lt"/>
              <a:ea typeface="+mn-ea"/>
            </a:endParaRPr>
          </a:p>
        </p:txBody>
      </p:sp>
      <p:pic>
        <p:nvPicPr>
          <p:cNvPr id="17" name="Picture 4"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2"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5"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21" name="Caption_138243"/>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4γ;</a:t>
            </a:r>
            <a:endParaRPr lang="de-DE" altLang="de-DE" sz="2000" b="1">
              <a:solidFill>
                <a:srgbClr val="000000"/>
              </a:solidFill>
              <a:latin typeface="Calibri Light"/>
            </a:endParaRPr>
          </a:p>
        </p:txBody>
      </p:sp>
      <p:sp>
        <p:nvSpPr>
          <p:cNvPr id="22" name="Caption_138244"/>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4β;</a:t>
            </a:r>
            <a:endParaRPr lang="de-DE" altLang="de-DE" sz="2000" b="1">
              <a:solidFill>
                <a:srgbClr val="000000"/>
              </a:solidFill>
              <a:latin typeface="Calibri Light"/>
            </a:endParaRPr>
          </a:p>
        </p:txBody>
      </p:sp>
      <p:sp>
        <p:nvSpPr>
          <p:cNvPr id="23" name="Caption_138245"/>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4α;</a:t>
            </a:r>
            <a:endParaRPr lang="de-DE" altLang="de-DE" sz="2000" b="1">
              <a:solidFill>
                <a:srgbClr val="000000"/>
              </a:solidFill>
              <a:latin typeface="Calibri Light"/>
            </a:endParaRPr>
          </a:p>
        </p:txBody>
      </p:sp>
      <p:sp>
        <p:nvSpPr>
          <p:cNvPr id="24" name="Caption_1382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dirty="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dirty="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αυτή η γυναίκα;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67</a:t>
            </a:fld>
            <a:endParaRPr lang="de-DE" altLang="de-DE">
              <a:latin typeface="+mn-lt"/>
              <a:ea typeface="+mn-ea"/>
            </a:endParaRPr>
          </a:p>
        </p:txBody>
      </p:sp>
      <p:pic>
        <p:nvPicPr>
          <p:cNvPr id="19" name="Picture 5"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3"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2" name="Picture 6"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3" name="Picture 2"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4" name="Caption_14029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40292"/>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4γ;</a:t>
            </a:r>
            <a:endParaRPr lang="de-DE" altLang="de-DE" sz="2000" b="1">
              <a:solidFill>
                <a:srgbClr val="000000"/>
              </a:solidFill>
              <a:latin typeface="Calibri Light"/>
            </a:endParaRPr>
          </a:p>
        </p:txBody>
      </p:sp>
      <p:sp>
        <p:nvSpPr>
          <p:cNvPr id="26" name="Caption_140293"/>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4β;</a:t>
            </a:r>
            <a:endParaRPr lang="de-DE" altLang="de-DE" sz="2000" b="1">
              <a:solidFill>
                <a:srgbClr val="000000"/>
              </a:solidFill>
              <a:latin typeface="Calibri Light"/>
            </a:endParaRPr>
          </a:p>
        </p:txBody>
      </p:sp>
      <p:sp>
        <p:nvSpPr>
          <p:cNvPr id="27" name="Caption_140294"/>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4α;</a:t>
            </a:r>
            <a:endParaRPr lang="de-DE" altLang="de-DE" sz="2000" b="1">
              <a:solidFill>
                <a:srgbClr val="000000"/>
              </a:solidFill>
              <a:latin typeface="Calibri Light"/>
            </a:endParaRPr>
          </a:p>
        </p:txBody>
      </p:sp>
      <p:sp>
        <p:nvSpPr>
          <p:cNvPr id="28" name="Caption_14029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9"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dirty="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dirty="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αυτή η γυναίκα;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68</a:t>
            </a:fld>
            <a:endParaRPr lang="de-DE" altLang="de-DE">
              <a:latin typeface="+mn-lt"/>
              <a:ea typeface="+mn-ea"/>
            </a:endParaRPr>
          </a:p>
        </p:txBody>
      </p:sp>
      <p:pic>
        <p:nvPicPr>
          <p:cNvPr id="21" name="Picture 6"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5"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4"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4" name="Picture 7"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5" name="Picture 3"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6" name="Picture 2" descr="06-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7" name="Caption_14233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4233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42341"/>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4γ;</a:t>
            </a:r>
            <a:endParaRPr lang="de-DE" altLang="de-DE" sz="2000" b="1">
              <a:solidFill>
                <a:srgbClr val="000000"/>
              </a:solidFill>
              <a:latin typeface="Calibri Light"/>
            </a:endParaRPr>
          </a:p>
        </p:txBody>
      </p:sp>
      <p:sp>
        <p:nvSpPr>
          <p:cNvPr id="30" name="Caption_142342"/>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4β;</a:t>
            </a:r>
            <a:endParaRPr lang="de-DE" altLang="de-DE" sz="2000" b="1">
              <a:solidFill>
                <a:srgbClr val="000000"/>
              </a:solidFill>
              <a:latin typeface="Calibri Light"/>
            </a:endParaRPr>
          </a:p>
        </p:txBody>
      </p:sp>
      <p:sp>
        <p:nvSpPr>
          <p:cNvPr id="31" name="Caption_142343"/>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4α;</a:t>
            </a:r>
            <a:endParaRPr lang="de-DE" altLang="de-DE" sz="2000" b="1">
              <a:solidFill>
                <a:srgbClr val="000000"/>
              </a:solidFill>
              <a:latin typeface="Calibri Light"/>
            </a:endParaRPr>
          </a:p>
        </p:txBody>
      </p:sp>
      <p:sp>
        <p:nvSpPr>
          <p:cNvPr id="32" name="Caption_14234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dirty="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dirty="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Η σωστή απάντηση είναι η 4α!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69</a:t>
            </a:fld>
            <a:endParaRPr lang="de-DE" altLang="de-DE">
              <a:latin typeface="+mn-lt"/>
              <a:ea typeface="+mn-ea"/>
            </a:endParaRPr>
          </a:p>
        </p:txBody>
      </p:sp>
      <p:pic>
        <p:nvPicPr>
          <p:cNvPr id="14" name="Picture 4" descr="0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14" descr="06-a"/>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5100568" y="4957064"/>
            <a:ext cx="1960384" cy="1371600"/>
          </a:xfrm>
          <a:prstGeom prst="rect">
            <a:avLst/>
          </a:prstGeom>
          <a:noFill/>
          <a:ln>
            <a:solidFill>
              <a:schemeClr val="tx1"/>
            </a:solidFill>
            <a:miter lim="800000"/>
            <a:headEnd/>
            <a:tailEnd/>
          </a:ln>
        </p:spPr>
      </p:pic>
      <p:pic>
        <p:nvPicPr>
          <p:cNvPr id="16" name="Picture 3" descr="0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2" descr="0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8" name="Caption_1443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443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44394"/>
          <p:cNvSpPr txBox="1">
            <a:spLocks noChangeArrowheads="1"/>
          </p:cNvSpPr>
          <p:nvPr/>
        </p:nvSpPr>
        <p:spPr bwMode="auto">
          <a:xfrm>
            <a:off x="5854576" y="6328664"/>
            <a:ext cx="4523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4α</a:t>
            </a:r>
            <a:endParaRPr lang="de-DE" altLang="de-DE" sz="2000" b="1">
              <a:solidFill>
                <a:srgbClr val="000000"/>
              </a:solidFill>
              <a:latin typeface="Calibri Light"/>
            </a:endParaRPr>
          </a:p>
        </p:txBody>
      </p:sp>
      <p:sp>
        <p:nvSpPr>
          <p:cNvPr id="21" name="Caption_1443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αυτή η γυναίκα;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70</a:t>
            </a:fld>
            <a:endParaRPr lang="de-DE" altLang="de-DE">
              <a:latin typeface="+mn-lt"/>
              <a:ea typeface="+mn-ea"/>
            </a:endParaRPr>
          </a:p>
        </p:txBody>
      </p:sp>
      <p:pic>
        <p:nvPicPr>
          <p:cNvPr id="17" name="Picture 4"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0" name="Picture 2"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1" name="Caption_14643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Caption_146437"/>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4γ;</a:t>
            </a:r>
            <a:endParaRPr lang="de-DE" altLang="de-DE" sz="2000" b="1">
              <a:solidFill>
                <a:srgbClr val="000000"/>
              </a:solidFill>
              <a:latin typeface="Calibri Light"/>
            </a:endParaRPr>
          </a:p>
        </p:txBody>
      </p:sp>
      <p:sp>
        <p:nvSpPr>
          <p:cNvPr id="23" name="Caption_146436"/>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4β;</a:t>
            </a:r>
            <a:endParaRPr lang="de-DE" altLang="de-DE" sz="2000" b="1">
              <a:solidFill>
                <a:srgbClr val="000000"/>
              </a:solidFill>
              <a:latin typeface="Calibri Light"/>
            </a:endParaRPr>
          </a:p>
        </p:txBody>
      </p:sp>
      <p:sp>
        <p:nvSpPr>
          <p:cNvPr id="24" name="Caption_146435"/>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4α;</a:t>
            </a:r>
            <a:endParaRPr lang="de-DE" altLang="de-DE" sz="2000" b="1">
              <a:solidFill>
                <a:srgbClr val="000000"/>
              </a:solidFill>
              <a:latin typeface="Calibri Light"/>
            </a:endParaRPr>
          </a:p>
        </p:txBody>
      </p:sp>
      <p:sp>
        <p:nvSpPr>
          <p:cNvPr id="2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dirty="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dirty="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αυτή η γυναίκα;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71</a:t>
            </a:fld>
            <a:endParaRPr lang="de-DE" altLang="de-DE">
              <a:latin typeface="+mn-lt"/>
              <a:ea typeface="+mn-ea"/>
            </a:endParaRPr>
          </a:p>
        </p:txBody>
      </p:sp>
      <p:pic>
        <p:nvPicPr>
          <p:cNvPr id="19" name="Picture 5"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6"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3"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3" name="Picture 2"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4" name="Caption_14848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4848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Caption_148486"/>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4γ;</a:t>
            </a:r>
            <a:endParaRPr lang="de-DE" altLang="de-DE" sz="2000" b="1">
              <a:solidFill>
                <a:srgbClr val="000000"/>
              </a:solidFill>
              <a:latin typeface="Calibri Light"/>
            </a:endParaRPr>
          </a:p>
        </p:txBody>
      </p:sp>
      <p:sp>
        <p:nvSpPr>
          <p:cNvPr id="27" name="Caption_148485"/>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4β;</a:t>
            </a:r>
            <a:endParaRPr lang="de-DE" altLang="de-DE" sz="2000" b="1">
              <a:solidFill>
                <a:srgbClr val="000000"/>
              </a:solidFill>
              <a:latin typeface="Calibri Light"/>
            </a:endParaRPr>
          </a:p>
        </p:txBody>
      </p:sp>
      <p:sp>
        <p:nvSpPr>
          <p:cNvPr id="28" name="Caption_148484"/>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4α;</a:t>
            </a:r>
            <a:endParaRPr lang="de-DE" altLang="de-DE" sz="2000" b="1">
              <a:solidFill>
                <a:srgbClr val="000000"/>
              </a:solidFill>
              <a:latin typeface="Calibri Light"/>
            </a:endParaRPr>
          </a:p>
        </p:txBody>
      </p:sp>
      <p:sp>
        <p:nvSpPr>
          <p:cNvPr id="29"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dirty="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dirty="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αυτή η γυναίκα;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72</a:t>
            </a:fld>
            <a:endParaRPr lang="de-DE" altLang="de-DE">
              <a:latin typeface="+mn-lt"/>
              <a:ea typeface="+mn-ea"/>
            </a:endParaRPr>
          </a:p>
        </p:txBody>
      </p:sp>
      <p:pic>
        <p:nvPicPr>
          <p:cNvPr id="21" name="Picture 6"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5"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4"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5" name="Picture 3"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6" name="Picture 2" descr="08-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7" name="Caption_15053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5053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5053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Caption_150535"/>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4γ;</a:t>
            </a:r>
            <a:endParaRPr lang="de-DE" altLang="de-DE" sz="2000" b="1" dirty="0">
              <a:solidFill>
                <a:srgbClr val="000000"/>
              </a:solidFill>
              <a:latin typeface="Calibri Light"/>
            </a:endParaRPr>
          </a:p>
        </p:txBody>
      </p:sp>
      <p:sp>
        <p:nvSpPr>
          <p:cNvPr id="31" name="Caption_150534"/>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4β;</a:t>
            </a:r>
            <a:endParaRPr lang="de-DE" altLang="de-DE" sz="2000" b="1">
              <a:solidFill>
                <a:srgbClr val="000000"/>
              </a:solidFill>
              <a:latin typeface="Calibri Light"/>
            </a:endParaRPr>
          </a:p>
        </p:txBody>
      </p:sp>
      <p:sp>
        <p:nvSpPr>
          <p:cNvPr id="32" name="Caption_150533"/>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4α;</a:t>
            </a:r>
            <a:endParaRPr lang="de-DE" altLang="de-DE" sz="2000" b="1">
              <a:solidFill>
                <a:srgbClr val="000000"/>
              </a:solidFill>
              <a:latin typeface="Calibri Light"/>
            </a:endParaRPr>
          </a:p>
        </p:txBody>
      </p:sp>
      <p:sp>
        <p:nvSpPr>
          <p:cNvPr id="3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dirty="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dirty="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Η σωστή απάντηση είναι η 4β!</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73</a:t>
            </a:fld>
            <a:endParaRPr lang="de-DE" altLang="de-DE">
              <a:latin typeface="+mn-lt"/>
              <a:ea typeface="+mn-ea"/>
            </a:endParaRPr>
          </a:p>
        </p:txBody>
      </p:sp>
      <p:pic>
        <p:nvPicPr>
          <p:cNvPr id="14" name="Picture 4" descr="0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3" descr="0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2" descr="08-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7" name="Picture 3" descr="0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1" name="Caption_152579"/>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4β</a:t>
            </a:r>
            <a:endParaRPr lang="de-DE" altLang="de-DE" sz="2000" b="1">
              <a:solidFill>
                <a:srgbClr val="000000"/>
              </a:solidFill>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αυτή η γυναίκα;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74</a:t>
            </a:fld>
            <a:endParaRPr lang="de-DE" altLang="de-DE">
              <a:latin typeface="+mn-lt"/>
              <a:ea typeface="+mn-ea"/>
            </a:endParaRPr>
          </a:p>
        </p:txBody>
      </p:sp>
      <p:pic>
        <p:nvPicPr>
          <p:cNvPr id="17"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0" name="Picture 2"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1" name="Caption_16"/>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4γ;</a:t>
            </a:r>
            <a:endParaRPr lang="de-DE" altLang="de-DE" sz="2000" b="1">
              <a:solidFill>
                <a:srgbClr val="000000"/>
              </a:solidFill>
              <a:latin typeface="Calibri Light"/>
            </a:endParaRPr>
          </a:p>
        </p:txBody>
      </p:sp>
      <p:sp>
        <p:nvSpPr>
          <p:cNvPr id="22" name="Caption_18"/>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4β;</a:t>
            </a:r>
            <a:endParaRPr lang="de-DE" altLang="de-DE" sz="2000" b="1">
              <a:solidFill>
                <a:srgbClr val="000000"/>
              </a:solidFill>
              <a:latin typeface="Calibri Light"/>
            </a:endParaRPr>
          </a:p>
        </p:txBody>
      </p:sp>
      <p:sp>
        <p:nvSpPr>
          <p:cNvPr id="23" name="Caption_17"/>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4α;</a:t>
            </a:r>
            <a:endParaRPr lang="de-DE" altLang="de-DE" sz="2000" b="1">
              <a:solidFill>
                <a:srgbClr val="000000"/>
              </a:solidFill>
              <a:latin typeface="Calibri Light"/>
            </a:endParaRPr>
          </a:p>
        </p:txBody>
      </p:sp>
      <p:sp>
        <p:nvSpPr>
          <p:cNvPr id="24" name="Caption_15462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dirty="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dirty="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αυτή η γυναίκα;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75</a:t>
            </a:fld>
            <a:endParaRPr lang="de-DE" altLang="de-DE">
              <a:latin typeface="+mn-lt"/>
              <a:ea typeface="+mn-ea"/>
            </a:endParaRPr>
          </a:p>
        </p:txBody>
      </p:sp>
      <p:pic>
        <p:nvPicPr>
          <p:cNvPr id="19"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3"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3" name="Picture 2"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4" name="Caption_15667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5667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Caption_156678"/>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4γ;</a:t>
            </a:r>
            <a:endParaRPr lang="de-DE" altLang="de-DE" sz="2000" b="1">
              <a:solidFill>
                <a:srgbClr val="000000"/>
              </a:solidFill>
              <a:latin typeface="Calibri Light"/>
            </a:endParaRPr>
          </a:p>
        </p:txBody>
      </p:sp>
      <p:sp>
        <p:nvSpPr>
          <p:cNvPr id="27" name="Caption_156677"/>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4β;</a:t>
            </a:r>
            <a:endParaRPr lang="de-DE" altLang="de-DE" sz="2000" b="1">
              <a:solidFill>
                <a:srgbClr val="000000"/>
              </a:solidFill>
              <a:latin typeface="Calibri Light"/>
            </a:endParaRPr>
          </a:p>
        </p:txBody>
      </p:sp>
      <p:sp>
        <p:nvSpPr>
          <p:cNvPr id="28" name="Caption_156676"/>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4α;</a:t>
            </a:r>
            <a:endParaRPr lang="de-DE" altLang="de-DE" sz="2000" b="1">
              <a:solidFill>
                <a:srgbClr val="000000"/>
              </a:solidFill>
              <a:latin typeface="Calibri Light"/>
            </a:endParaRPr>
          </a:p>
        </p:txBody>
      </p:sp>
      <p:sp>
        <p:nvSpPr>
          <p:cNvPr id="29"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dirty="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dirty="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αυτή η γυναίκα;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76</a:t>
            </a:fld>
            <a:endParaRPr lang="de-DE" altLang="de-DE">
              <a:latin typeface="+mn-lt"/>
              <a:ea typeface="+mn-ea"/>
            </a:endParaRPr>
          </a:p>
        </p:txBody>
      </p:sp>
      <p:pic>
        <p:nvPicPr>
          <p:cNvPr id="21"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4"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5" name="Picture 3"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6" name="Picture 2" descr="09-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7" name="Caption_20"/>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4γ;</a:t>
            </a:r>
            <a:endParaRPr lang="de-DE" altLang="de-DE" sz="2000" b="1">
              <a:solidFill>
                <a:srgbClr val="000000"/>
              </a:solidFill>
              <a:latin typeface="Calibri Light"/>
            </a:endParaRPr>
          </a:p>
        </p:txBody>
      </p:sp>
      <p:sp>
        <p:nvSpPr>
          <p:cNvPr id="28" name="Caption_22"/>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4β;</a:t>
            </a:r>
            <a:endParaRPr lang="de-DE" altLang="de-DE" sz="2000" b="1">
              <a:solidFill>
                <a:srgbClr val="000000"/>
              </a:solidFill>
              <a:latin typeface="Calibri Light"/>
            </a:endParaRPr>
          </a:p>
        </p:txBody>
      </p:sp>
      <p:sp>
        <p:nvSpPr>
          <p:cNvPr id="29" name="Caption_21"/>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4α;</a:t>
            </a:r>
            <a:endParaRPr lang="de-DE" altLang="de-DE" sz="2000" b="1">
              <a:solidFill>
                <a:srgbClr val="000000"/>
              </a:solidFill>
              <a:latin typeface="Calibri Light"/>
            </a:endParaRPr>
          </a:p>
        </p:txBody>
      </p:sp>
      <p:sp>
        <p:nvSpPr>
          <p:cNvPr id="30" name="Caption_15872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31" name="Caption_15872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2" name="Caption_15872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3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dirty="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dirty="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Η σωστή απάντηση είναι η 4β!</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77</a:t>
            </a:fld>
            <a:endParaRPr lang="de-DE" altLang="de-DE">
              <a:latin typeface="+mn-lt"/>
              <a:ea typeface="+mn-ea"/>
            </a:endParaRPr>
          </a:p>
        </p:txBody>
      </p:sp>
      <p:pic>
        <p:nvPicPr>
          <p:cNvPr id="14" name="Picture 4" descr="0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3" descr="0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2" descr="09-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7" name="Picture 5" descr="09-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19"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21" name="Caption_160773"/>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4β</a:t>
            </a:r>
            <a:endParaRPr lang="de-DE" altLang="de-DE" sz="2000" b="1">
              <a:solidFill>
                <a:srgbClr val="000000"/>
              </a:solidFill>
              <a:latin typeface="Calibri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αυτό το αγόρι;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78</a:t>
            </a:fld>
            <a:endParaRPr lang="de-DE" altLang="de-DE">
              <a:latin typeface="+mn-lt"/>
              <a:ea typeface="+mn-ea"/>
            </a:endParaRPr>
          </a:p>
        </p:txBody>
      </p:sp>
      <p:pic>
        <p:nvPicPr>
          <p:cNvPr id="17" name="Picture 6"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0-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10-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628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Caption_162821"/>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4γ;</a:t>
            </a:r>
            <a:endParaRPr lang="de-DE" altLang="de-DE" sz="2000" b="1">
              <a:solidFill>
                <a:srgbClr val="000000"/>
              </a:solidFill>
              <a:latin typeface="Calibri Light"/>
            </a:endParaRPr>
          </a:p>
        </p:txBody>
      </p:sp>
      <p:sp>
        <p:nvSpPr>
          <p:cNvPr id="23" name="Caption_162820"/>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4β;</a:t>
            </a:r>
            <a:endParaRPr lang="de-DE" altLang="de-DE" sz="2000" b="1">
              <a:solidFill>
                <a:srgbClr val="000000"/>
              </a:solidFill>
              <a:latin typeface="Calibri Light"/>
            </a:endParaRPr>
          </a:p>
        </p:txBody>
      </p:sp>
      <p:sp>
        <p:nvSpPr>
          <p:cNvPr id="24" name="Caption_162819"/>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4α;</a:t>
            </a:r>
            <a:endParaRPr lang="de-DE" altLang="de-DE" sz="2000" b="1">
              <a:solidFill>
                <a:srgbClr val="000000"/>
              </a:solidFill>
              <a:latin typeface="Calibri Light"/>
            </a:endParaRPr>
          </a:p>
        </p:txBody>
      </p:sp>
      <p:sp>
        <p:nvSpPr>
          <p:cNvPr id="2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dirty="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dirty="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αυτό το αγόρι;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79</a:t>
            </a:fld>
            <a:endParaRPr lang="de-DE" altLang="de-DE">
              <a:latin typeface="+mn-lt"/>
              <a:ea typeface="+mn-ea"/>
            </a:endParaRPr>
          </a:p>
        </p:txBody>
      </p:sp>
      <p:pic>
        <p:nvPicPr>
          <p:cNvPr id="19"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7"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6"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4" name="Caption_21"/>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4γ;</a:t>
            </a:r>
            <a:endParaRPr lang="de-DE" altLang="de-DE" sz="2000" b="1">
              <a:solidFill>
                <a:srgbClr val="000000"/>
              </a:solidFill>
              <a:latin typeface="Calibri Light"/>
            </a:endParaRPr>
          </a:p>
        </p:txBody>
      </p:sp>
      <p:sp>
        <p:nvSpPr>
          <p:cNvPr id="25" name="Caption_20"/>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4β;</a:t>
            </a:r>
            <a:endParaRPr lang="de-DE" altLang="de-DE" sz="2000" b="1">
              <a:solidFill>
                <a:srgbClr val="000000"/>
              </a:solidFill>
              <a:latin typeface="Calibri Light"/>
            </a:endParaRPr>
          </a:p>
        </p:txBody>
      </p:sp>
      <p:sp>
        <p:nvSpPr>
          <p:cNvPr id="26" name="Caption_19"/>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4α;</a:t>
            </a:r>
            <a:endParaRPr lang="de-DE" altLang="de-DE" sz="2000" b="1">
              <a:solidFill>
                <a:srgbClr val="000000"/>
              </a:solidFill>
              <a:latin typeface="Calibri Light"/>
            </a:endParaRPr>
          </a:p>
        </p:txBody>
      </p:sp>
      <p:sp>
        <p:nvSpPr>
          <p:cNvPr id="27" name="Caption_1648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8" name="Caption_1648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9"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dirty="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dirty="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αυτό το αγόρι;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80</a:t>
            </a:fld>
            <a:endParaRPr lang="de-DE" altLang="de-DE">
              <a:latin typeface="+mn-lt"/>
              <a:ea typeface="+mn-ea"/>
            </a:endParaRPr>
          </a:p>
        </p:txBody>
      </p:sp>
      <p:pic>
        <p:nvPicPr>
          <p:cNvPr id="21"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8"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7"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6" name="Picture 6" descr="10-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7" name="Caption_23"/>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4γ;</a:t>
            </a:r>
            <a:endParaRPr lang="de-DE" altLang="de-DE" sz="2000" b="1">
              <a:solidFill>
                <a:srgbClr val="000000"/>
              </a:solidFill>
              <a:latin typeface="Calibri Light"/>
            </a:endParaRPr>
          </a:p>
        </p:txBody>
      </p:sp>
      <p:sp>
        <p:nvSpPr>
          <p:cNvPr id="28" name="Caption_22"/>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4β;</a:t>
            </a:r>
            <a:endParaRPr lang="de-DE" altLang="de-DE" sz="2000" b="1">
              <a:solidFill>
                <a:srgbClr val="000000"/>
              </a:solidFill>
              <a:latin typeface="Calibri Light"/>
            </a:endParaRPr>
          </a:p>
        </p:txBody>
      </p:sp>
      <p:sp>
        <p:nvSpPr>
          <p:cNvPr id="29" name="Caption_21"/>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4α;</a:t>
            </a:r>
            <a:endParaRPr lang="de-DE" altLang="de-DE" sz="2000" b="1">
              <a:solidFill>
                <a:srgbClr val="000000"/>
              </a:solidFill>
              <a:latin typeface="Calibri Light"/>
            </a:endParaRPr>
          </a:p>
        </p:txBody>
      </p:sp>
      <p:sp>
        <p:nvSpPr>
          <p:cNvPr id="30" name="Caption_1669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1" name="Caption_1669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2" name="Caption_1669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dirty="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dirty="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Η σωστή απάντηση είναι 4α!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81</a:t>
            </a:fld>
            <a:endParaRPr lang="de-DE" altLang="de-DE">
              <a:latin typeface="+mn-lt"/>
              <a:ea typeface="+mn-ea"/>
            </a:endParaRPr>
          </a:p>
        </p:txBody>
      </p:sp>
      <p:pic>
        <p:nvPicPr>
          <p:cNvPr id="14" name="Picture 8"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7" descr="1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6" descr="1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7"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1" name="Caption_168963"/>
          <p:cNvSpPr txBox="1">
            <a:spLocks noChangeArrowheads="1"/>
          </p:cNvSpPr>
          <p:nvPr/>
        </p:nvSpPr>
        <p:spPr bwMode="auto">
          <a:xfrm>
            <a:off x="5854576" y="6328664"/>
            <a:ext cx="4523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4α</a:t>
            </a:r>
            <a:endParaRPr lang="de-DE" altLang="de-DE" sz="2000" b="1">
              <a:solidFill>
                <a:srgbClr val="000000"/>
              </a:solidFill>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αυτός ο άνδρας;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82</a:t>
            </a:fld>
            <a:endParaRPr lang="de-DE" altLang="de-DE">
              <a:latin typeface="+mn-lt"/>
              <a:ea typeface="+mn-ea"/>
            </a:endParaRPr>
          </a:p>
        </p:txBody>
      </p:sp>
      <p:pic>
        <p:nvPicPr>
          <p:cNvPr id="17"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0" name="Picture 2"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1" name="Caption_17101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Caption_171013"/>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4γ;</a:t>
            </a:r>
            <a:endParaRPr lang="de-DE" altLang="de-DE" sz="2000" b="1">
              <a:solidFill>
                <a:srgbClr val="000000"/>
              </a:solidFill>
              <a:latin typeface="Calibri Light"/>
            </a:endParaRPr>
          </a:p>
        </p:txBody>
      </p:sp>
      <p:sp>
        <p:nvSpPr>
          <p:cNvPr id="23" name="Caption_171012"/>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4β;</a:t>
            </a:r>
            <a:endParaRPr lang="de-DE" altLang="de-DE" sz="2000" b="1">
              <a:solidFill>
                <a:srgbClr val="000000"/>
              </a:solidFill>
              <a:latin typeface="Calibri Light"/>
            </a:endParaRPr>
          </a:p>
        </p:txBody>
      </p:sp>
      <p:sp>
        <p:nvSpPr>
          <p:cNvPr id="24" name="Caption_171011"/>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4α;</a:t>
            </a:r>
            <a:endParaRPr lang="de-DE" altLang="de-DE" sz="2000" b="1">
              <a:solidFill>
                <a:srgbClr val="000000"/>
              </a:solidFill>
              <a:latin typeface="Calibri Light"/>
            </a:endParaRPr>
          </a:p>
        </p:txBody>
      </p:sp>
      <p:sp>
        <p:nvSpPr>
          <p:cNvPr id="2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dirty="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dirty="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αυτός ο άνδρας;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83</a:t>
            </a:fld>
            <a:endParaRPr lang="de-DE" altLang="de-DE">
              <a:latin typeface="+mn-lt"/>
              <a:ea typeface="+mn-ea"/>
            </a:endParaRPr>
          </a:p>
        </p:txBody>
      </p:sp>
      <p:pic>
        <p:nvPicPr>
          <p:cNvPr id="19"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3"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3" name="Picture 2"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4" name="Caption_18"/>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4γ;</a:t>
            </a:r>
            <a:endParaRPr lang="de-DE" altLang="de-DE" sz="2000" b="1">
              <a:solidFill>
                <a:srgbClr val="000000"/>
              </a:solidFill>
              <a:latin typeface="Calibri Light"/>
            </a:endParaRPr>
          </a:p>
        </p:txBody>
      </p:sp>
      <p:sp>
        <p:nvSpPr>
          <p:cNvPr id="25" name="Caption_20"/>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4β;</a:t>
            </a:r>
            <a:endParaRPr lang="de-DE" altLang="de-DE" sz="2000" b="1">
              <a:solidFill>
                <a:srgbClr val="000000"/>
              </a:solidFill>
              <a:latin typeface="Calibri Light"/>
            </a:endParaRPr>
          </a:p>
        </p:txBody>
      </p:sp>
      <p:sp>
        <p:nvSpPr>
          <p:cNvPr id="26" name="Caption_19"/>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4α;</a:t>
            </a:r>
            <a:endParaRPr lang="de-DE" altLang="de-DE" sz="2000" b="1">
              <a:solidFill>
                <a:srgbClr val="000000"/>
              </a:solidFill>
              <a:latin typeface="Calibri Light"/>
            </a:endParaRPr>
          </a:p>
        </p:txBody>
      </p:sp>
      <p:sp>
        <p:nvSpPr>
          <p:cNvPr id="27" name="Caption_17305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8" name="Caption_17305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9"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dirty="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dirty="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αυτός ο άνδρας;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84</a:t>
            </a:fld>
            <a:endParaRPr lang="de-DE" altLang="de-DE">
              <a:latin typeface="+mn-lt"/>
              <a:ea typeface="+mn-ea"/>
            </a:endParaRPr>
          </a:p>
        </p:txBody>
      </p:sp>
      <p:pic>
        <p:nvPicPr>
          <p:cNvPr id="21"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4"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5" name="Picture 3"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6" name="Picture 2" descr="1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7" name="Caption_20"/>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4γ;</a:t>
            </a:r>
            <a:endParaRPr lang="de-DE" altLang="de-DE" sz="2000" b="1">
              <a:solidFill>
                <a:srgbClr val="000000"/>
              </a:solidFill>
              <a:latin typeface="Calibri Light"/>
            </a:endParaRPr>
          </a:p>
        </p:txBody>
      </p:sp>
      <p:sp>
        <p:nvSpPr>
          <p:cNvPr id="28" name="Caption_22"/>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4β;</a:t>
            </a:r>
            <a:endParaRPr lang="de-DE" altLang="de-DE" sz="2000" b="1">
              <a:solidFill>
                <a:srgbClr val="000000"/>
              </a:solidFill>
              <a:latin typeface="Calibri Light"/>
            </a:endParaRPr>
          </a:p>
        </p:txBody>
      </p:sp>
      <p:sp>
        <p:nvSpPr>
          <p:cNvPr id="29" name="Caption_21"/>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4α;</a:t>
            </a:r>
            <a:endParaRPr lang="de-DE" altLang="de-DE" sz="2000" b="1">
              <a:solidFill>
                <a:srgbClr val="000000"/>
              </a:solidFill>
              <a:latin typeface="Calibri Light"/>
            </a:endParaRPr>
          </a:p>
        </p:txBody>
      </p:sp>
      <p:sp>
        <p:nvSpPr>
          <p:cNvPr id="30" name="Caption_17510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1" name="Caption_17510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2" name="Caption_17510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dirty="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dirty="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Η σωστή απάντηση είναι η 4β!</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85</a:t>
            </a:fld>
            <a:endParaRPr lang="de-DE" altLang="de-DE">
              <a:latin typeface="+mn-lt"/>
              <a:ea typeface="+mn-ea"/>
            </a:endParaRPr>
          </a:p>
        </p:txBody>
      </p:sp>
      <p:pic>
        <p:nvPicPr>
          <p:cNvPr id="14" name="Picture 4" descr="1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3" descr="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2" descr="1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7" name="Picture 5" descr="1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1" name="Caption_177157"/>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4β</a:t>
            </a:r>
            <a:endParaRPr lang="de-DE" altLang="de-DE" sz="2000" b="1">
              <a:solidFill>
                <a:srgbClr val="000000"/>
              </a:solidFill>
              <a:latin typeface="Calibri Ligh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αυτή η γυναίκα;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86</a:t>
            </a:fld>
            <a:endParaRPr lang="de-DE" altLang="de-DE">
              <a:latin typeface="+mn-lt"/>
              <a:ea typeface="+mn-ea"/>
            </a:endParaRPr>
          </a:p>
        </p:txBody>
      </p:sp>
      <p:pic>
        <p:nvPicPr>
          <p:cNvPr id="17"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0" name="Picture 2"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1" name="Caption_17920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Caption_179205"/>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4γ;</a:t>
            </a:r>
            <a:endParaRPr lang="de-DE" altLang="de-DE" sz="2000" b="1">
              <a:solidFill>
                <a:srgbClr val="000000"/>
              </a:solidFill>
              <a:latin typeface="Calibri Light"/>
            </a:endParaRPr>
          </a:p>
        </p:txBody>
      </p:sp>
      <p:sp>
        <p:nvSpPr>
          <p:cNvPr id="23" name="Caption_179204"/>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4β;</a:t>
            </a:r>
            <a:endParaRPr lang="de-DE" altLang="de-DE" sz="2000" b="1">
              <a:solidFill>
                <a:srgbClr val="000000"/>
              </a:solidFill>
              <a:latin typeface="Calibri Light"/>
            </a:endParaRPr>
          </a:p>
        </p:txBody>
      </p:sp>
      <p:sp>
        <p:nvSpPr>
          <p:cNvPr id="24" name="Caption_179203"/>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4α;</a:t>
            </a:r>
            <a:endParaRPr lang="de-DE" altLang="de-DE" sz="2000" b="1">
              <a:solidFill>
                <a:srgbClr val="000000"/>
              </a:solidFill>
              <a:latin typeface="Calibri Light"/>
            </a:endParaRPr>
          </a:p>
        </p:txBody>
      </p:sp>
      <p:sp>
        <p:nvSpPr>
          <p:cNvPr id="2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dirty="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dirty="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αυτή η γυναίκα;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87</a:t>
            </a:fld>
            <a:endParaRPr lang="de-DE" altLang="de-DE">
              <a:latin typeface="+mn-lt"/>
              <a:ea typeface="+mn-ea"/>
            </a:endParaRPr>
          </a:p>
        </p:txBody>
      </p:sp>
      <p:pic>
        <p:nvPicPr>
          <p:cNvPr id="19"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3"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3" name="Picture 2"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4" name="Caption_18"/>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4γ;</a:t>
            </a:r>
            <a:endParaRPr lang="de-DE" altLang="de-DE" sz="2000" b="1">
              <a:solidFill>
                <a:srgbClr val="000000"/>
              </a:solidFill>
              <a:latin typeface="Calibri Light"/>
            </a:endParaRPr>
          </a:p>
        </p:txBody>
      </p:sp>
      <p:sp>
        <p:nvSpPr>
          <p:cNvPr id="25" name="Caption_20"/>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4β;</a:t>
            </a:r>
            <a:endParaRPr lang="de-DE" altLang="de-DE" sz="2000" b="1">
              <a:solidFill>
                <a:srgbClr val="000000"/>
              </a:solidFill>
              <a:latin typeface="Calibri Light"/>
            </a:endParaRPr>
          </a:p>
        </p:txBody>
      </p:sp>
      <p:sp>
        <p:nvSpPr>
          <p:cNvPr id="26" name="Caption_19"/>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4α;</a:t>
            </a:r>
            <a:endParaRPr lang="de-DE" altLang="de-DE" sz="2000" b="1">
              <a:solidFill>
                <a:srgbClr val="000000"/>
              </a:solidFill>
              <a:latin typeface="Calibri Light"/>
            </a:endParaRPr>
          </a:p>
        </p:txBody>
      </p:sp>
      <p:sp>
        <p:nvSpPr>
          <p:cNvPr id="27" name="Caption_18125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8" name="Caption_18125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9"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dirty="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dirty="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αυτή η γυναίκα;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88</a:t>
            </a:fld>
            <a:endParaRPr lang="de-DE" altLang="de-DE">
              <a:latin typeface="+mn-lt"/>
              <a:ea typeface="+mn-ea"/>
            </a:endParaRPr>
          </a:p>
        </p:txBody>
      </p:sp>
      <p:pic>
        <p:nvPicPr>
          <p:cNvPr id="21"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4"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5" name="Picture 3"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6" name="Picture 2" descr="1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7" name="Caption_20"/>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4γ;</a:t>
            </a:r>
            <a:endParaRPr lang="de-DE" altLang="de-DE" sz="2000" b="1">
              <a:solidFill>
                <a:srgbClr val="000000"/>
              </a:solidFill>
              <a:latin typeface="Calibri Light"/>
            </a:endParaRPr>
          </a:p>
        </p:txBody>
      </p:sp>
      <p:sp>
        <p:nvSpPr>
          <p:cNvPr id="28" name="Caption_22"/>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4β;</a:t>
            </a:r>
            <a:endParaRPr lang="de-DE" altLang="de-DE" sz="2000" b="1">
              <a:solidFill>
                <a:srgbClr val="000000"/>
              </a:solidFill>
              <a:latin typeface="Calibri Light"/>
            </a:endParaRPr>
          </a:p>
        </p:txBody>
      </p:sp>
      <p:sp>
        <p:nvSpPr>
          <p:cNvPr id="29" name="Caption_21"/>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4α;</a:t>
            </a:r>
            <a:endParaRPr lang="de-DE" altLang="de-DE" sz="2000" b="1">
              <a:solidFill>
                <a:srgbClr val="000000"/>
              </a:solidFill>
              <a:latin typeface="Calibri Light"/>
            </a:endParaRPr>
          </a:p>
        </p:txBody>
      </p:sp>
      <p:sp>
        <p:nvSpPr>
          <p:cNvPr id="30" name="Caption_18329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1" name="Caption_18329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2" name="Caption_18330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dirty="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dirty="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Η σωστή απάντηση είναι η 4α!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89</a:t>
            </a:fld>
            <a:endParaRPr lang="de-DE" altLang="de-DE">
              <a:latin typeface="+mn-lt"/>
              <a:ea typeface="+mn-ea"/>
            </a:endParaRPr>
          </a:p>
        </p:txBody>
      </p:sp>
      <p:pic>
        <p:nvPicPr>
          <p:cNvPr id="14" name="Picture 4" descr="1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3" descr="1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2" descr="1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7" name="Picture 5" descr="1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1" name="Caption_185349"/>
          <p:cNvSpPr txBox="1">
            <a:spLocks noChangeArrowheads="1"/>
          </p:cNvSpPr>
          <p:nvPr/>
        </p:nvSpPr>
        <p:spPr bwMode="auto">
          <a:xfrm>
            <a:off x="5854576" y="6328664"/>
            <a:ext cx="4523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4α</a:t>
            </a:r>
            <a:endParaRPr lang="de-DE" altLang="de-DE" sz="2000" b="1">
              <a:solidFill>
                <a:srgbClr val="000000"/>
              </a:solidFill>
              <a:latin typeface="Calibri Light"/>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αυτός ο άνδρας;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90</a:t>
            </a:fld>
            <a:endParaRPr lang="de-DE" altLang="de-DE">
              <a:latin typeface="+mn-lt"/>
              <a:ea typeface="+mn-ea"/>
            </a:endParaRPr>
          </a:p>
        </p:txBody>
      </p:sp>
      <p:pic>
        <p:nvPicPr>
          <p:cNvPr id="17"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0" name="Picture 2"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1" name="Caption_18739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Caption_187397"/>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4γ;</a:t>
            </a:r>
            <a:endParaRPr lang="de-DE" altLang="de-DE" sz="2000" b="1">
              <a:solidFill>
                <a:srgbClr val="000000"/>
              </a:solidFill>
              <a:latin typeface="Calibri Light"/>
            </a:endParaRPr>
          </a:p>
        </p:txBody>
      </p:sp>
      <p:sp>
        <p:nvSpPr>
          <p:cNvPr id="23" name="Caption_187396"/>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4β;</a:t>
            </a:r>
            <a:endParaRPr lang="de-DE" altLang="de-DE" sz="2000" b="1">
              <a:solidFill>
                <a:srgbClr val="000000"/>
              </a:solidFill>
              <a:latin typeface="Calibri Light"/>
            </a:endParaRPr>
          </a:p>
        </p:txBody>
      </p:sp>
      <p:sp>
        <p:nvSpPr>
          <p:cNvPr id="24" name="Caption_187395"/>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4α;</a:t>
            </a:r>
            <a:endParaRPr lang="de-DE" altLang="de-DE" sz="2000" b="1">
              <a:solidFill>
                <a:srgbClr val="000000"/>
              </a:solidFill>
              <a:latin typeface="Calibri Light"/>
            </a:endParaRPr>
          </a:p>
        </p:txBody>
      </p:sp>
      <p:sp>
        <p:nvSpPr>
          <p:cNvPr id="2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dirty="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dirty="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αυτός ο άνδρας;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91</a:t>
            </a:fld>
            <a:endParaRPr lang="de-DE" altLang="de-DE">
              <a:latin typeface="+mn-lt"/>
              <a:ea typeface="+mn-ea"/>
            </a:endParaRPr>
          </a:p>
        </p:txBody>
      </p:sp>
      <p:pic>
        <p:nvPicPr>
          <p:cNvPr id="19"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3"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3" name="Picture 2"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4" name="Caption_18"/>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4γ;</a:t>
            </a:r>
            <a:endParaRPr lang="de-DE" altLang="de-DE" sz="2000" b="1">
              <a:solidFill>
                <a:srgbClr val="000000"/>
              </a:solidFill>
              <a:latin typeface="Calibri Light"/>
            </a:endParaRPr>
          </a:p>
        </p:txBody>
      </p:sp>
      <p:sp>
        <p:nvSpPr>
          <p:cNvPr id="25" name="Caption_20"/>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4β;</a:t>
            </a:r>
            <a:endParaRPr lang="de-DE" altLang="de-DE" sz="2000" b="1">
              <a:solidFill>
                <a:srgbClr val="000000"/>
              </a:solidFill>
              <a:latin typeface="Calibri Light"/>
            </a:endParaRPr>
          </a:p>
        </p:txBody>
      </p:sp>
      <p:sp>
        <p:nvSpPr>
          <p:cNvPr id="26" name="Caption_19"/>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4α;</a:t>
            </a:r>
            <a:endParaRPr lang="de-DE" altLang="de-DE" sz="2000" b="1">
              <a:solidFill>
                <a:srgbClr val="000000"/>
              </a:solidFill>
              <a:latin typeface="Calibri Light"/>
            </a:endParaRPr>
          </a:p>
        </p:txBody>
      </p:sp>
      <p:sp>
        <p:nvSpPr>
          <p:cNvPr id="27" name="Caption_18944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8" name="Caption_18944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9"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dirty="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dirty="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αυτός ο άνδρας;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92</a:t>
            </a:fld>
            <a:endParaRPr lang="de-DE" altLang="de-DE">
              <a:latin typeface="+mn-lt"/>
              <a:ea typeface="+mn-ea"/>
            </a:endParaRPr>
          </a:p>
        </p:txBody>
      </p:sp>
      <p:pic>
        <p:nvPicPr>
          <p:cNvPr id="21"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4"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5" name="Picture 3"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6" name="Picture 2" descr="15-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7" name="Caption_20"/>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4γ;</a:t>
            </a:r>
            <a:endParaRPr lang="de-DE" altLang="de-DE" sz="2000" b="1">
              <a:solidFill>
                <a:srgbClr val="000000"/>
              </a:solidFill>
              <a:latin typeface="Calibri Light"/>
            </a:endParaRPr>
          </a:p>
        </p:txBody>
      </p:sp>
      <p:sp>
        <p:nvSpPr>
          <p:cNvPr id="28" name="Caption_22"/>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4β;</a:t>
            </a:r>
            <a:endParaRPr lang="de-DE" altLang="de-DE" sz="2000" b="1">
              <a:solidFill>
                <a:srgbClr val="000000"/>
              </a:solidFill>
              <a:latin typeface="Calibri Light"/>
            </a:endParaRPr>
          </a:p>
        </p:txBody>
      </p:sp>
      <p:sp>
        <p:nvSpPr>
          <p:cNvPr id="29" name="Caption_21"/>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4α;</a:t>
            </a:r>
            <a:endParaRPr lang="de-DE" altLang="de-DE" sz="2000" b="1">
              <a:solidFill>
                <a:srgbClr val="000000"/>
              </a:solidFill>
              <a:latin typeface="Calibri Light"/>
            </a:endParaRPr>
          </a:p>
        </p:txBody>
      </p:sp>
      <p:sp>
        <p:nvSpPr>
          <p:cNvPr id="30" name="Caption_19149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1" name="Caption_19149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2" name="Caption_19149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dirty="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dirty="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Η σωστή απάντηση είναι η 4β!</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93</a:t>
            </a:fld>
            <a:endParaRPr lang="de-DE" altLang="de-DE">
              <a:latin typeface="+mn-lt"/>
              <a:ea typeface="+mn-ea"/>
            </a:endParaRPr>
          </a:p>
        </p:txBody>
      </p:sp>
      <p:pic>
        <p:nvPicPr>
          <p:cNvPr id="14" name="Picture 4" descr="1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3" descr="15-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2" descr="15-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7" name="Picture 5" descr="15-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1" name="Caption_193541"/>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4β</a:t>
            </a:r>
            <a:endParaRPr lang="de-DE" altLang="de-DE" sz="2000" b="1">
              <a:solidFill>
                <a:srgbClr val="000000"/>
              </a:solidFill>
              <a:latin typeface="Calibri Light"/>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Περίληψη</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94</a:t>
            </a:fld>
            <a:endParaRPr lang="de-DE" altLang="de-DE">
              <a:latin typeface="+mn-lt"/>
              <a:ea typeface="+mn-ea"/>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GB" altLang="de-DE" sz="2400">
                <a:solidFill>
                  <a:srgbClr val="333333"/>
                </a:solidFill>
              </a:rPr>
              <a:t>Θα π</a:t>
            </a:r>
            <a:r>
              <a:rPr lang="en-GB" altLang="de-DE" sz="2400" dirty="0" err="1">
                <a:solidFill>
                  <a:srgbClr val="333333"/>
                </a:solidFill>
              </a:rPr>
              <a:t>ρέ</a:t>
            </a:r>
            <a:r>
              <a:rPr lang="en-GB" altLang="de-DE" sz="2400" dirty="0">
                <a:solidFill>
                  <a:srgbClr val="333333"/>
                </a:solidFill>
              </a:rPr>
              <a:t>πει να β</a:t>
            </a:r>
            <a:r>
              <a:rPr lang="el-GR" altLang="de-DE" sz="2400" dirty="0">
                <a:solidFill>
                  <a:srgbClr val="333333"/>
                </a:solidFill>
              </a:rPr>
              <a:t>γάζετε σαφή</a:t>
            </a:r>
            <a:r>
              <a:rPr lang="de-DE" altLang="de-DE" sz="2400" dirty="0">
                <a:solidFill>
                  <a:srgbClr val="333333"/>
                </a:solidFill>
              </a:rPr>
              <a:t> </a:t>
            </a:r>
            <a:r>
              <a:rPr lang="en-GB" altLang="de-DE" sz="2400" dirty="0" err="1">
                <a:solidFill>
                  <a:srgbClr val="333333"/>
                </a:solidFill>
              </a:rPr>
              <a:t>συμ</a:t>
            </a:r>
            <a:r>
              <a:rPr lang="en-GB" altLang="de-DE" sz="2400" dirty="0">
                <a:solidFill>
                  <a:srgbClr val="333333"/>
                </a:solidFill>
              </a:rPr>
              <a:t>περάσματα </a:t>
            </a:r>
            <a:r>
              <a:rPr lang="el-GR" altLang="de-DE" sz="2400" dirty="0">
                <a:solidFill>
                  <a:srgbClr val="333333"/>
                </a:solidFill>
              </a:rPr>
              <a:t>για </a:t>
            </a:r>
            <a:r>
              <a:rPr lang="en-GB" altLang="de-DE" sz="2400" dirty="0" err="1">
                <a:solidFill>
                  <a:srgbClr val="333333"/>
                </a:solidFill>
              </a:rPr>
              <a:t>έν</a:t>
            </a:r>
            <a:r>
              <a:rPr lang="en-GB" altLang="de-DE" sz="2400" dirty="0">
                <a:solidFill>
                  <a:srgbClr val="333333"/>
                </a:solidFill>
              </a:rPr>
              <a:t>α άλλο άτομο, </a:t>
            </a:r>
            <a:r>
              <a:rPr lang="el-GR" altLang="de-DE" sz="2400" dirty="0">
                <a:solidFill>
                  <a:srgbClr val="333333"/>
                </a:solidFill>
              </a:rPr>
              <a:t>μόνο εά</a:t>
            </a:r>
            <a:r>
              <a:rPr lang="en-GB" altLang="de-DE" sz="2400" dirty="0">
                <a:solidFill>
                  <a:srgbClr val="333333"/>
                </a:solidFill>
              </a:rPr>
              <a:t>ν</a:t>
            </a:r>
            <a:r>
              <a:rPr lang="el-GR" altLang="de-DE" sz="2400" dirty="0">
                <a:solidFill>
                  <a:srgbClr val="333333"/>
                </a:solidFill>
              </a:rPr>
              <a:t> το </a:t>
            </a:r>
            <a:r>
              <a:rPr lang="en-GB" altLang="de-DE" sz="2400" dirty="0" err="1">
                <a:solidFill>
                  <a:srgbClr val="333333"/>
                </a:solidFill>
              </a:rPr>
              <a:t>γνωρίζετε</a:t>
            </a:r>
            <a:r>
              <a:rPr lang="en-GB" altLang="de-DE" sz="2400" dirty="0">
                <a:solidFill>
                  <a:srgbClr val="333333"/>
                </a:solidFill>
              </a:rPr>
              <a:t> κα</a:t>
            </a:r>
            <a:r>
              <a:rPr lang="en-GB" altLang="de-DE" sz="2400" dirty="0" err="1">
                <a:solidFill>
                  <a:srgbClr val="333333"/>
                </a:solidFill>
              </a:rPr>
              <a:t>λά</a:t>
            </a:r>
            <a:r>
              <a:rPr lang="en-GB" altLang="de-DE" sz="2400" dirty="0">
                <a:solidFill>
                  <a:srgbClr val="333333"/>
                </a:solidFill>
              </a:rPr>
              <a:t> ή </a:t>
            </a:r>
            <a:r>
              <a:rPr lang="el-GR" altLang="de-DE" sz="2400" dirty="0">
                <a:solidFill>
                  <a:srgbClr val="333333"/>
                </a:solidFill>
              </a:rPr>
              <a:t>το</a:t>
            </a:r>
            <a:r>
              <a:rPr lang="en-GB" altLang="de-DE" sz="2400" dirty="0">
                <a:solidFill>
                  <a:srgbClr val="333333"/>
                </a:solidFill>
              </a:rPr>
              <a:t> </a:t>
            </a:r>
            <a:r>
              <a:rPr lang="en-GB" altLang="de-DE" sz="2400" dirty="0" err="1">
                <a:solidFill>
                  <a:srgbClr val="333333"/>
                </a:solidFill>
              </a:rPr>
              <a:t>έχετε</a:t>
            </a:r>
            <a:r>
              <a:rPr lang="en-GB" altLang="de-DE" sz="2400" dirty="0">
                <a:solidFill>
                  <a:srgbClr val="333333"/>
                </a:solidFill>
              </a:rPr>
              <a:t> παρα</a:t>
            </a:r>
            <a:r>
              <a:rPr lang="en-GB" altLang="de-DE" sz="2400" dirty="0" err="1">
                <a:solidFill>
                  <a:srgbClr val="333333"/>
                </a:solidFill>
              </a:rPr>
              <a:t>τηρήσει</a:t>
            </a:r>
            <a:r>
              <a:rPr lang="en-GB" altLang="de-DE" sz="2400" dirty="0">
                <a:solidFill>
                  <a:srgbClr val="333333"/>
                </a:solidFill>
              </a:rPr>
              <a:t> </a:t>
            </a:r>
            <a:r>
              <a:rPr lang="en-GB" altLang="de-DE" sz="2400" dirty="0" err="1">
                <a:solidFill>
                  <a:srgbClr val="333333"/>
                </a:solidFill>
              </a:rPr>
              <a:t>σε</a:t>
            </a:r>
            <a:r>
              <a:rPr lang="en-GB" altLang="de-DE" sz="2400" dirty="0">
                <a:solidFill>
                  <a:srgbClr val="333333"/>
                </a:solidFill>
              </a:rPr>
              <a:t> </a:t>
            </a:r>
            <a:r>
              <a:rPr lang="en-GB" altLang="de-DE" sz="2400" dirty="0" err="1">
                <a:solidFill>
                  <a:srgbClr val="333333"/>
                </a:solidFill>
              </a:rPr>
              <a:t>δι</a:t>
            </a:r>
            <a:r>
              <a:rPr lang="en-GB" altLang="de-DE" sz="2400" dirty="0">
                <a:solidFill>
                  <a:srgbClr val="333333"/>
                </a:solidFill>
              </a:rPr>
              <a:t>αφορετικά </a:t>
            </a:r>
            <a:r>
              <a:rPr lang="en-GB" altLang="de-DE" sz="2400">
                <a:solidFill>
                  <a:srgbClr val="333333"/>
                </a:solidFill>
              </a:rPr>
              <a:t>πλαίσια.</a:t>
            </a:r>
            <a:endParaRPr lang="en-US" sz="2400"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Περίληψη</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95</a:t>
            </a:fld>
            <a:endParaRPr lang="de-DE" altLang="de-DE">
              <a:latin typeface="+mn-lt"/>
              <a:ea typeface="+mn-ea"/>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GB" altLang="de-DE" sz="2400">
                <a:solidFill>
                  <a:srgbClr val="333333"/>
                </a:solidFill>
              </a:rPr>
              <a:t>Θα π</a:t>
            </a:r>
            <a:r>
              <a:rPr lang="en-GB" altLang="de-DE" sz="2400" dirty="0" err="1">
                <a:solidFill>
                  <a:srgbClr val="333333"/>
                </a:solidFill>
              </a:rPr>
              <a:t>ρέ</a:t>
            </a:r>
            <a:r>
              <a:rPr lang="en-GB" altLang="de-DE" sz="2400" dirty="0">
                <a:solidFill>
                  <a:srgbClr val="333333"/>
                </a:solidFill>
              </a:rPr>
              <a:t>πει να β</a:t>
            </a:r>
            <a:r>
              <a:rPr lang="el-GR" altLang="de-DE" sz="2400" dirty="0">
                <a:solidFill>
                  <a:srgbClr val="333333"/>
                </a:solidFill>
              </a:rPr>
              <a:t>γάζετε σαφή</a:t>
            </a:r>
            <a:r>
              <a:rPr lang="de-DE" altLang="de-DE" sz="2400" dirty="0">
                <a:solidFill>
                  <a:srgbClr val="333333"/>
                </a:solidFill>
              </a:rPr>
              <a:t> </a:t>
            </a:r>
            <a:r>
              <a:rPr lang="en-GB" altLang="de-DE" sz="2400" dirty="0" err="1">
                <a:solidFill>
                  <a:srgbClr val="333333"/>
                </a:solidFill>
              </a:rPr>
              <a:t>συμ</a:t>
            </a:r>
            <a:r>
              <a:rPr lang="en-GB" altLang="de-DE" sz="2400" dirty="0">
                <a:solidFill>
                  <a:srgbClr val="333333"/>
                </a:solidFill>
              </a:rPr>
              <a:t>περάσματα </a:t>
            </a:r>
            <a:r>
              <a:rPr lang="el-GR" altLang="de-DE" sz="2400" dirty="0">
                <a:solidFill>
                  <a:srgbClr val="333333"/>
                </a:solidFill>
              </a:rPr>
              <a:t>για </a:t>
            </a:r>
            <a:r>
              <a:rPr lang="en-GB" altLang="de-DE" sz="2400" dirty="0" err="1">
                <a:solidFill>
                  <a:srgbClr val="333333"/>
                </a:solidFill>
              </a:rPr>
              <a:t>έν</a:t>
            </a:r>
            <a:r>
              <a:rPr lang="en-GB" altLang="de-DE" sz="2400" dirty="0">
                <a:solidFill>
                  <a:srgbClr val="333333"/>
                </a:solidFill>
              </a:rPr>
              <a:t>α άλλο άτομο, </a:t>
            </a:r>
            <a:r>
              <a:rPr lang="el-GR" altLang="de-DE" sz="2400" dirty="0">
                <a:solidFill>
                  <a:srgbClr val="333333"/>
                </a:solidFill>
              </a:rPr>
              <a:t>μόνο εά</a:t>
            </a:r>
            <a:r>
              <a:rPr lang="en-GB" altLang="de-DE" sz="2400" dirty="0">
                <a:solidFill>
                  <a:srgbClr val="333333"/>
                </a:solidFill>
              </a:rPr>
              <a:t>ν</a:t>
            </a:r>
            <a:r>
              <a:rPr lang="el-GR" altLang="de-DE" sz="2400" dirty="0">
                <a:solidFill>
                  <a:srgbClr val="333333"/>
                </a:solidFill>
              </a:rPr>
              <a:t> το </a:t>
            </a:r>
            <a:r>
              <a:rPr lang="en-GB" altLang="de-DE" sz="2400" dirty="0" err="1">
                <a:solidFill>
                  <a:srgbClr val="333333"/>
                </a:solidFill>
              </a:rPr>
              <a:t>γνωρίζετε</a:t>
            </a:r>
            <a:r>
              <a:rPr lang="en-GB" altLang="de-DE" sz="2400" dirty="0">
                <a:solidFill>
                  <a:srgbClr val="333333"/>
                </a:solidFill>
              </a:rPr>
              <a:t> κα</a:t>
            </a:r>
            <a:r>
              <a:rPr lang="en-GB" altLang="de-DE" sz="2400" dirty="0" err="1">
                <a:solidFill>
                  <a:srgbClr val="333333"/>
                </a:solidFill>
              </a:rPr>
              <a:t>λά</a:t>
            </a:r>
            <a:r>
              <a:rPr lang="en-GB" altLang="de-DE" sz="2400" dirty="0">
                <a:solidFill>
                  <a:srgbClr val="333333"/>
                </a:solidFill>
              </a:rPr>
              <a:t> ή </a:t>
            </a:r>
            <a:r>
              <a:rPr lang="el-GR" altLang="de-DE" sz="2400" dirty="0">
                <a:solidFill>
                  <a:srgbClr val="333333"/>
                </a:solidFill>
              </a:rPr>
              <a:t>το</a:t>
            </a:r>
            <a:r>
              <a:rPr lang="en-GB" altLang="de-DE" sz="2400" dirty="0">
                <a:solidFill>
                  <a:srgbClr val="333333"/>
                </a:solidFill>
              </a:rPr>
              <a:t> </a:t>
            </a:r>
            <a:r>
              <a:rPr lang="en-GB" altLang="de-DE" sz="2400" dirty="0" err="1">
                <a:solidFill>
                  <a:srgbClr val="333333"/>
                </a:solidFill>
              </a:rPr>
              <a:t>έχετε</a:t>
            </a:r>
            <a:r>
              <a:rPr lang="en-GB" altLang="de-DE" sz="2400" dirty="0">
                <a:solidFill>
                  <a:srgbClr val="333333"/>
                </a:solidFill>
              </a:rPr>
              <a:t> παρα</a:t>
            </a:r>
            <a:r>
              <a:rPr lang="en-GB" altLang="de-DE" sz="2400" dirty="0" err="1">
                <a:solidFill>
                  <a:srgbClr val="333333"/>
                </a:solidFill>
              </a:rPr>
              <a:t>τηρήσει</a:t>
            </a:r>
            <a:r>
              <a:rPr lang="en-GB" altLang="de-DE" sz="2400" dirty="0">
                <a:solidFill>
                  <a:srgbClr val="333333"/>
                </a:solidFill>
              </a:rPr>
              <a:t> </a:t>
            </a:r>
            <a:r>
              <a:rPr lang="en-GB" altLang="de-DE" sz="2400" dirty="0" err="1">
                <a:solidFill>
                  <a:srgbClr val="333333"/>
                </a:solidFill>
              </a:rPr>
              <a:t>σε</a:t>
            </a:r>
            <a:r>
              <a:rPr lang="en-GB" altLang="de-DE" sz="2400" dirty="0">
                <a:solidFill>
                  <a:srgbClr val="333333"/>
                </a:solidFill>
              </a:rPr>
              <a:t> </a:t>
            </a:r>
            <a:r>
              <a:rPr lang="en-GB" altLang="de-DE" sz="2400" dirty="0" err="1">
                <a:solidFill>
                  <a:srgbClr val="333333"/>
                </a:solidFill>
              </a:rPr>
              <a:t>δι</a:t>
            </a:r>
            <a:r>
              <a:rPr lang="en-GB" altLang="de-DE" sz="2400" dirty="0">
                <a:solidFill>
                  <a:srgbClr val="333333"/>
                </a:solidFill>
              </a:rPr>
              <a:t>αφορετικά πλαίσια.</a:t>
            </a:r>
            <a:endParaRPr lang="el-GR"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Γι</a:t>
            </a:r>
            <a:r>
              <a:rPr lang="en-US" altLang="de-DE" sz="2400" dirty="0">
                <a:solidFill>
                  <a:srgbClr val="333333"/>
                </a:solidFill>
              </a:rPr>
              <a:t>α να αξιολογήσ</a:t>
            </a:r>
            <a:r>
              <a:rPr lang="el-GR" altLang="de-DE" sz="2400" dirty="0">
                <a:solidFill>
                  <a:srgbClr val="333333"/>
                </a:solidFill>
              </a:rPr>
              <a:t>ετε</a:t>
            </a:r>
            <a:r>
              <a:rPr lang="en-US" altLang="de-DE" sz="2400" dirty="0">
                <a:solidFill>
                  <a:srgbClr val="333333"/>
                </a:solidFill>
              </a:rPr>
              <a:t> π</a:t>
            </a:r>
            <a:r>
              <a:rPr lang="en-US" altLang="de-DE" sz="2400" dirty="0" err="1">
                <a:solidFill>
                  <a:srgbClr val="333333"/>
                </a:solidFill>
              </a:rPr>
              <a:t>ερί</a:t>
            </a:r>
            <a:r>
              <a:rPr lang="en-US" altLang="de-DE" sz="2400" dirty="0">
                <a:solidFill>
                  <a:srgbClr val="333333"/>
                </a:solidFill>
              </a:rPr>
              <a:t>πλοκες καταστάσεις (</a:t>
            </a:r>
            <a:r>
              <a:rPr lang="el-GR" altLang="de-DE" sz="2400" dirty="0">
                <a:solidFill>
                  <a:srgbClr val="333333"/>
                </a:solidFill>
              </a:rPr>
              <a:t>σαν κι</a:t>
            </a:r>
            <a:r>
              <a:rPr lang="en-US" altLang="de-DE" sz="2400" dirty="0">
                <a:solidFill>
                  <a:srgbClr val="333333"/>
                </a:solidFill>
              </a:rPr>
              <a:t> α</a:t>
            </a:r>
            <a:r>
              <a:rPr lang="en-US" altLang="de-DE" sz="2400" dirty="0" err="1">
                <a:solidFill>
                  <a:srgbClr val="333333"/>
                </a:solidFill>
              </a:rPr>
              <a:t>υτές</a:t>
            </a:r>
            <a:r>
              <a:rPr lang="en-US" altLang="de-DE" sz="2400" dirty="0">
                <a:solidFill>
                  <a:srgbClr val="333333"/>
                </a:solidFill>
              </a:rPr>
              <a:t> π</a:t>
            </a:r>
            <a:r>
              <a:rPr lang="en-US" altLang="de-DE" sz="2400" dirty="0" err="1">
                <a:solidFill>
                  <a:srgbClr val="333333"/>
                </a:solidFill>
              </a:rPr>
              <a:t>ου</a:t>
            </a:r>
            <a:r>
              <a:rPr lang="en-US" altLang="de-DE" sz="2400" dirty="0">
                <a:solidFill>
                  <a:srgbClr val="333333"/>
                </a:solidFill>
              </a:rPr>
              <a:t> πα</a:t>
            </a:r>
            <a:r>
              <a:rPr lang="en-US" altLang="de-DE" sz="2400" dirty="0" err="1">
                <a:solidFill>
                  <a:srgbClr val="333333"/>
                </a:solidFill>
              </a:rPr>
              <a:t>ρουσ</a:t>
            </a:r>
            <a:r>
              <a:rPr lang="el-GR" altLang="de-DE" sz="2400" dirty="0">
                <a:solidFill>
                  <a:srgbClr val="333333"/>
                </a:solidFill>
              </a:rPr>
              <a:t>ιά</a:t>
            </a:r>
            <a:r>
              <a:rPr lang="en-US" altLang="de-DE" sz="2400" dirty="0">
                <a:solidFill>
                  <a:srgbClr val="333333"/>
                </a:solidFill>
              </a:rPr>
              <a:t>σ</a:t>
            </a:r>
            <a:r>
              <a:rPr lang="el-GR" altLang="de-DE" sz="2400" dirty="0">
                <a:solidFill>
                  <a:srgbClr val="333333"/>
                </a:solidFill>
              </a:rPr>
              <a:t>τηκαν</a:t>
            </a:r>
            <a:r>
              <a:rPr lang="en-US" altLang="de-DE" sz="2400" dirty="0">
                <a:solidFill>
                  <a:srgbClr val="333333"/>
                </a:solidFill>
              </a:rPr>
              <a:t> π</a:t>
            </a:r>
            <a:r>
              <a:rPr lang="en-US" altLang="de-DE" sz="2400" dirty="0" err="1">
                <a:solidFill>
                  <a:srgbClr val="333333"/>
                </a:solidFill>
              </a:rPr>
              <a:t>ριν</a:t>
            </a:r>
            <a:r>
              <a:rPr lang="en-US" altLang="de-DE" sz="2400" dirty="0">
                <a:solidFill>
                  <a:srgbClr val="333333"/>
                </a:solidFill>
              </a:rPr>
              <a:t> </a:t>
            </a:r>
            <a:r>
              <a:rPr lang="en-US" altLang="de-DE" sz="2400" dirty="0" err="1">
                <a:solidFill>
                  <a:srgbClr val="333333"/>
                </a:solidFill>
              </a:rPr>
              <a:t>λίγο</a:t>
            </a:r>
            <a:r>
              <a:rPr lang="en-US" altLang="de-DE" sz="2400" dirty="0">
                <a:solidFill>
                  <a:srgbClr val="333333"/>
                </a:solidFill>
              </a:rPr>
              <a:t>), </a:t>
            </a:r>
            <a:r>
              <a:rPr lang="en-US" altLang="de-DE" sz="2400" dirty="0" err="1">
                <a:solidFill>
                  <a:srgbClr val="333333"/>
                </a:solidFill>
              </a:rPr>
              <a:t>είν</a:t>
            </a:r>
            <a:r>
              <a:rPr lang="en-US" altLang="de-DE" sz="2400" dirty="0">
                <a:solidFill>
                  <a:srgbClr val="333333"/>
                </a:solidFill>
              </a:rPr>
              <a:t>αι σημαντικό να εξετάσε</a:t>
            </a:r>
            <a:r>
              <a:rPr lang="el-GR" altLang="de-DE" sz="2400" dirty="0">
                <a:solidFill>
                  <a:srgbClr val="333333"/>
                </a:solidFill>
              </a:rPr>
              <a:t>τε</a:t>
            </a:r>
            <a:r>
              <a:rPr lang="en-US" altLang="de-DE" sz="2400" dirty="0">
                <a:solidFill>
                  <a:srgbClr val="333333"/>
                </a:solidFill>
              </a:rPr>
              <a:t> </a:t>
            </a:r>
            <a:r>
              <a:rPr lang="en-US" altLang="de-DE" sz="2400" dirty="0" err="1">
                <a:solidFill>
                  <a:srgbClr val="333333"/>
                </a:solidFill>
              </a:rPr>
              <a:t>όλες</a:t>
            </a:r>
            <a:r>
              <a:rPr lang="en-US" altLang="de-DE" sz="2400" dirty="0">
                <a:solidFill>
                  <a:srgbClr val="333333"/>
                </a:solidFill>
              </a:rPr>
              <a:t> </a:t>
            </a:r>
            <a:r>
              <a:rPr lang="en-US" altLang="de-DE" sz="2400" dirty="0" err="1">
                <a:solidFill>
                  <a:srgbClr val="333333"/>
                </a:solidFill>
              </a:rPr>
              <a:t>τις</a:t>
            </a:r>
            <a:r>
              <a:rPr lang="en-US" altLang="de-DE" sz="2400" dirty="0">
                <a:solidFill>
                  <a:srgbClr val="333333"/>
                </a:solidFill>
              </a:rPr>
              <a:t> </a:t>
            </a:r>
            <a:r>
              <a:rPr lang="en-US" altLang="de-DE" sz="2400" dirty="0" err="1">
                <a:solidFill>
                  <a:srgbClr val="333333"/>
                </a:solidFill>
              </a:rPr>
              <a:t>δι</a:t>
            </a:r>
            <a:r>
              <a:rPr lang="en-US" altLang="de-DE" sz="2400" dirty="0">
                <a:solidFill>
                  <a:srgbClr val="333333"/>
                </a:solidFill>
              </a:rPr>
              <a:t>αθέσιμες </a:t>
            </a:r>
            <a:r>
              <a:rPr lang="en-US" altLang="de-DE" sz="2400">
                <a:solidFill>
                  <a:srgbClr val="333333"/>
                </a:solidFill>
              </a:rPr>
              <a:t>πληροφορίες.</a:t>
            </a:r>
            <a:endParaRPr lang="en-US" sz="2400" dirty="0"/>
          </a:p>
        </p:txBody>
      </p:sp>
    </p:spTree>
    <p:extLst>
      <p:ext uri="{BB962C8B-B14F-4D97-AF65-F5344CB8AC3E}">
        <p14:creationId xmlns:p14="http://schemas.microsoft.com/office/powerpoint/2010/main" val="229211959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Περίληψη</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96</a:t>
            </a:fld>
            <a:endParaRPr lang="de-DE" altLang="de-DE">
              <a:latin typeface="+mn-lt"/>
              <a:ea typeface="+mn-ea"/>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GB" altLang="de-DE" sz="2400">
                <a:solidFill>
                  <a:srgbClr val="333333"/>
                </a:solidFill>
              </a:rPr>
              <a:t>Θα π</a:t>
            </a:r>
            <a:r>
              <a:rPr lang="en-GB" altLang="de-DE" sz="2400" dirty="0" err="1">
                <a:solidFill>
                  <a:srgbClr val="333333"/>
                </a:solidFill>
              </a:rPr>
              <a:t>ρέ</a:t>
            </a:r>
            <a:r>
              <a:rPr lang="en-GB" altLang="de-DE" sz="2400" dirty="0">
                <a:solidFill>
                  <a:srgbClr val="333333"/>
                </a:solidFill>
              </a:rPr>
              <a:t>πει να β</a:t>
            </a:r>
            <a:r>
              <a:rPr lang="el-GR" altLang="de-DE" sz="2400" dirty="0">
                <a:solidFill>
                  <a:srgbClr val="333333"/>
                </a:solidFill>
              </a:rPr>
              <a:t>γάζετε σαφή</a:t>
            </a:r>
            <a:r>
              <a:rPr lang="de-DE" altLang="de-DE" sz="2400" dirty="0">
                <a:solidFill>
                  <a:srgbClr val="333333"/>
                </a:solidFill>
              </a:rPr>
              <a:t> </a:t>
            </a:r>
            <a:r>
              <a:rPr lang="en-GB" altLang="de-DE" sz="2400" dirty="0" err="1">
                <a:solidFill>
                  <a:srgbClr val="333333"/>
                </a:solidFill>
              </a:rPr>
              <a:t>συμ</a:t>
            </a:r>
            <a:r>
              <a:rPr lang="en-GB" altLang="de-DE" sz="2400" dirty="0">
                <a:solidFill>
                  <a:srgbClr val="333333"/>
                </a:solidFill>
              </a:rPr>
              <a:t>περάσματα </a:t>
            </a:r>
            <a:r>
              <a:rPr lang="el-GR" altLang="de-DE" sz="2400" dirty="0">
                <a:solidFill>
                  <a:srgbClr val="333333"/>
                </a:solidFill>
              </a:rPr>
              <a:t>για </a:t>
            </a:r>
            <a:r>
              <a:rPr lang="en-GB" altLang="de-DE" sz="2400" dirty="0" err="1">
                <a:solidFill>
                  <a:srgbClr val="333333"/>
                </a:solidFill>
              </a:rPr>
              <a:t>έν</a:t>
            </a:r>
            <a:r>
              <a:rPr lang="en-GB" altLang="de-DE" sz="2400" dirty="0">
                <a:solidFill>
                  <a:srgbClr val="333333"/>
                </a:solidFill>
              </a:rPr>
              <a:t>α άλλο άτομο, </a:t>
            </a:r>
            <a:r>
              <a:rPr lang="el-GR" altLang="de-DE" sz="2400" dirty="0">
                <a:solidFill>
                  <a:srgbClr val="333333"/>
                </a:solidFill>
              </a:rPr>
              <a:t>μόνο εά</a:t>
            </a:r>
            <a:r>
              <a:rPr lang="en-GB" altLang="de-DE" sz="2400" dirty="0">
                <a:solidFill>
                  <a:srgbClr val="333333"/>
                </a:solidFill>
              </a:rPr>
              <a:t>ν</a:t>
            </a:r>
            <a:r>
              <a:rPr lang="el-GR" altLang="de-DE" sz="2400" dirty="0">
                <a:solidFill>
                  <a:srgbClr val="333333"/>
                </a:solidFill>
              </a:rPr>
              <a:t> το </a:t>
            </a:r>
            <a:r>
              <a:rPr lang="en-GB" altLang="de-DE" sz="2400" dirty="0" err="1">
                <a:solidFill>
                  <a:srgbClr val="333333"/>
                </a:solidFill>
              </a:rPr>
              <a:t>γνωρίζετε</a:t>
            </a:r>
            <a:r>
              <a:rPr lang="en-GB" altLang="de-DE" sz="2400" dirty="0">
                <a:solidFill>
                  <a:srgbClr val="333333"/>
                </a:solidFill>
              </a:rPr>
              <a:t> κα</a:t>
            </a:r>
            <a:r>
              <a:rPr lang="en-GB" altLang="de-DE" sz="2400" dirty="0" err="1">
                <a:solidFill>
                  <a:srgbClr val="333333"/>
                </a:solidFill>
              </a:rPr>
              <a:t>λά</a:t>
            </a:r>
            <a:r>
              <a:rPr lang="en-GB" altLang="de-DE" sz="2400" dirty="0">
                <a:solidFill>
                  <a:srgbClr val="333333"/>
                </a:solidFill>
              </a:rPr>
              <a:t> ή </a:t>
            </a:r>
            <a:r>
              <a:rPr lang="el-GR" altLang="de-DE" sz="2400" dirty="0">
                <a:solidFill>
                  <a:srgbClr val="333333"/>
                </a:solidFill>
              </a:rPr>
              <a:t>το</a:t>
            </a:r>
            <a:r>
              <a:rPr lang="en-GB" altLang="de-DE" sz="2400" dirty="0">
                <a:solidFill>
                  <a:srgbClr val="333333"/>
                </a:solidFill>
              </a:rPr>
              <a:t> </a:t>
            </a:r>
            <a:r>
              <a:rPr lang="en-GB" altLang="de-DE" sz="2400" dirty="0" err="1">
                <a:solidFill>
                  <a:srgbClr val="333333"/>
                </a:solidFill>
              </a:rPr>
              <a:t>έχετε</a:t>
            </a:r>
            <a:r>
              <a:rPr lang="en-GB" altLang="de-DE" sz="2400" dirty="0">
                <a:solidFill>
                  <a:srgbClr val="333333"/>
                </a:solidFill>
              </a:rPr>
              <a:t> παρα</a:t>
            </a:r>
            <a:r>
              <a:rPr lang="en-GB" altLang="de-DE" sz="2400" dirty="0" err="1">
                <a:solidFill>
                  <a:srgbClr val="333333"/>
                </a:solidFill>
              </a:rPr>
              <a:t>τηρήσει</a:t>
            </a:r>
            <a:r>
              <a:rPr lang="en-GB" altLang="de-DE" sz="2400" dirty="0">
                <a:solidFill>
                  <a:srgbClr val="333333"/>
                </a:solidFill>
              </a:rPr>
              <a:t> </a:t>
            </a:r>
            <a:r>
              <a:rPr lang="en-GB" altLang="de-DE" sz="2400" dirty="0" err="1">
                <a:solidFill>
                  <a:srgbClr val="333333"/>
                </a:solidFill>
              </a:rPr>
              <a:t>σε</a:t>
            </a:r>
            <a:r>
              <a:rPr lang="en-GB" altLang="de-DE" sz="2400" dirty="0">
                <a:solidFill>
                  <a:srgbClr val="333333"/>
                </a:solidFill>
              </a:rPr>
              <a:t> </a:t>
            </a:r>
            <a:r>
              <a:rPr lang="en-GB" altLang="de-DE" sz="2400" dirty="0" err="1">
                <a:solidFill>
                  <a:srgbClr val="333333"/>
                </a:solidFill>
              </a:rPr>
              <a:t>δι</a:t>
            </a:r>
            <a:r>
              <a:rPr lang="en-GB" altLang="de-DE" sz="2400" dirty="0">
                <a:solidFill>
                  <a:srgbClr val="333333"/>
                </a:solidFill>
              </a:rPr>
              <a:t>αφορετικά πλαίσια.</a:t>
            </a:r>
            <a:endParaRPr lang="el-GR"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Γι</a:t>
            </a:r>
            <a:r>
              <a:rPr lang="en-US" altLang="de-DE" sz="2400" dirty="0">
                <a:solidFill>
                  <a:srgbClr val="333333"/>
                </a:solidFill>
              </a:rPr>
              <a:t>α να αξιολογήσ</a:t>
            </a:r>
            <a:r>
              <a:rPr lang="el-GR" altLang="de-DE" sz="2400" dirty="0">
                <a:solidFill>
                  <a:srgbClr val="333333"/>
                </a:solidFill>
              </a:rPr>
              <a:t>ετε</a:t>
            </a:r>
            <a:r>
              <a:rPr lang="en-US" altLang="de-DE" sz="2400" dirty="0">
                <a:solidFill>
                  <a:srgbClr val="333333"/>
                </a:solidFill>
              </a:rPr>
              <a:t> π</a:t>
            </a:r>
            <a:r>
              <a:rPr lang="en-US" altLang="de-DE" sz="2400" dirty="0" err="1">
                <a:solidFill>
                  <a:srgbClr val="333333"/>
                </a:solidFill>
              </a:rPr>
              <a:t>ερί</a:t>
            </a:r>
            <a:r>
              <a:rPr lang="en-US" altLang="de-DE" sz="2400" dirty="0">
                <a:solidFill>
                  <a:srgbClr val="333333"/>
                </a:solidFill>
              </a:rPr>
              <a:t>πλοκες καταστάσεις (</a:t>
            </a:r>
            <a:r>
              <a:rPr lang="el-GR" altLang="de-DE" sz="2400" dirty="0">
                <a:solidFill>
                  <a:srgbClr val="333333"/>
                </a:solidFill>
              </a:rPr>
              <a:t>σαν κι</a:t>
            </a:r>
            <a:r>
              <a:rPr lang="en-US" altLang="de-DE" sz="2400" dirty="0">
                <a:solidFill>
                  <a:srgbClr val="333333"/>
                </a:solidFill>
              </a:rPr>
              <a:t> α</a:t>
            </a:r>
            <a:r>
              <a:rPr lang="en-US" altLang="de-DE" sz="2400" dirty="0" err="1">
                <a:solidFill>
                  <a:srgbClr val="333333"/>
                </a:solidFill>
              </a:rPr>
              <a:t>υτές</a:t>
            </a:r>
            <a:r>
              <a:rPr lang="en-US" altLang="de-DE" sz="2400" dirty="0">
                <a:solidFill>
                  <a:srgbClr val="333333"/>
                </a:solidFill>
              </a:rPr>
              <a:t> π</a:t>
            </a:r>
            <a:r>
              <a:rPr lang="en-US" altLang="de-DE" sz="2400" dirty="0" err="1">
                <a:solidFill>
                  <a:srgbClr val="333333"/>
                </a:solidFill>
              </a:rPr>
              <a:t>ου</a:t>
            </a:r>
            <a:r>
              <a:rPr lang="en-US" altLang="de-DE" sz="2400" dirty="0">
                <a:solidFill>
                  <a:srgbClr val="333333"/>
                </a:solidFill>
              </a:rPr>
              <a:t> πα</a:t>
            </a:r>
            <a:r>
              <a:rPr lang="en-US" altLang="de-DE" sz="2400" dirty="0" err="1">
                <a:solidFill>
                  <a:srgbClr val="333333"/>
                </a:solidFill>
              </a:rPr>
              <a:t>ρουσ</a:t>
            </a:r>
            <a:r>
              <a:rPr lang="el-GR" altLang="de-DE" sz="2400" dirty="0">
                <a:solidFill>
                  <a:srgbClr val="333333"/>
                </a:solidFill>
              </a:rPr>
              <a:t>ιά</a:t>
            </a:r>
            <a:r>
              <a:rPr lang="en-US" altLang="de-DE" sz="2400" dirty="0">
                <a:solidFill>
                  <a:srgbClr val="333333"/>
                </a:solidFill>
              </a:rPr>
              <a:t>σ</a:t>
            </a:r>
            <a:r>
              <a:rPr lang="el-GR" altLang="de-DE" sz="2400" dirty="0">
                <a:solidFill>
                  <a:srgbClr val="333333"/>
                </a:solidFill>
              </a:rPr>
              <a:t>τηκαν</a:t>
            </a:r>
            <a:r>
              <a:rPr lang="en-US" altLang="de-DE" sz="2400" dirty="0">
                <a:solidFill>
                  <a:srgbClr val="333333"/>
                </a:solidFill>
              </a:rPr>
              <a:t> π</a:t>
            </a:r>
            <a:r>
              <a:rPr lang="en-US" altLang="de-DE" sz="2400" dirty="0" err="1">
                <a:solidFill>
                  <a:srgbClr val="333333"/>
                </a:solidFill>
              </a:rPr>
              <a:t>ριν</a:t>
            </a:r>
            <a:r>
              <a:rPr lang="en-US" altLang="de-DE" sz="2400" dirty="0">
                <a:solidFill>
                  <a:srgbClr val="333333"/>
                </a:solidFill>
              </a:rPr>
              <a:t> </a:t>
            </a:r>
            <a:r>
              <a:rPr lang="en-US" altLang="de-DE" sz="2400" dirty="0" err="1">
                <a:solidFill>
                  <a:srgbClr val="333333"/>
                </a:solidFill>
              </a:rPr>
              <a:t>λίγο</a:t>
            </a:r>
            <a:r>
              <a:rPr lang="en-US" altLang="de-DE" sz="2400" dirty="0">
                <a:solidFill>
                  <a:srgbClr val="333333"/>
                </a:solidFill>
              </a:rPr>
              <a:t>), </a:t>
            </a:r>
            <a:r>
              <a:rPr lang="en-US" altLang="de-DE" sz="2400" dirty="0" err="1">
                <a:solidFill>
                  <a:srgbClr val="333333"/>
                </a:solidFill>
              </a:rPr>
              <a:t>είν</a:t>
            </a:r>
            <a:r>
              <a:rPr lang="en-US" altLang="de-DE" sz="2400" dirty="0">
                <a:solidFill>
                  <a:srgbClr val="333333"/>
                </a:solidFill>
              </a:rPr>
              <a:t>αι σημαντικό να εξετάσε</a:t>
            </a:r>
            <a:r>
              <a:rPr lang="el-GR" altLang="de-DE" sz="2400" dirty="0">
                <a:solidFill>
                  <a:srgbClr val="333333"/>
                </a:solidFill>
              </a:rPr>
              <a:t>τε</a:t>
            </a:r>
            <a:r>
              <a:rPr lang="en-US" altLang="de-DE" sz="2400" dirty="0">
                <a:solidFill>
                  <a:srgbClr val="333333"/>
                </a:solidFill>
              </a:rPr>
              <a:t> </a:t>
            </a:r>
            <a:r>
              <a:rPr lang="en-US" altLang="de-DE" sz="2400" dirty="0" err="1">
                <a:solidFill>
                  <a:srgbClr val="333333"/>
                </a:solidFill>
              </a:rPr>
              <a:t>όλες</a:t>
            </a:r>
            <a:r>
              <a:rPr lang="en-US" altLang="de-DE" sz="2400" dirty="0">
                <a:solidFill>
                  <a:srgbClr val="333333"/>
                </a:solidFill>
              </a:rPr>
              <a:t> </a:t>
            </a:r>
            <a:r>
              <a:rPr lang="en-US" altLang="de-DE" sz="2400" dirty="0" err="1">
                <a:solidFill>
                  <a:srgbClr val="333333"/>
                </a:solidFill>
              </a:rPr>
              <a:t>τις</a:t>
            </a:r>
            <a:r>
              <a:rPr lang="en-US" altLang="de-DE" sz="2400" dirty="0">
                <a:solidFill>
                  <a:srgbClr val="333333"/>
                </a:solidFill>
              </a:rPr>
              <a:t> </a:t>
            </a:r>
            <a:r>
              <a:rPr lang="en-US" altLang="de-DE" sz="2400" dirty="0" err="1">
                <a:solidFill>
                  <a:srgbClr val="333333"/>
                </a:solidFill>
              </a:rPr>
              <a:t>δι</a:t>
            </a:r>
            <a:r>
              <a:rPr lang="en-US" altLang="de-DE" sz="2400" dirty="0">
                <a:solidFill>
                  <a:srgbClr val="333333"/>
                </a:solidFill>
              </a:rPr>
              <a:t>αθέσιμες πληροφορίες.</a:t>
            </a:r>
            <a:endParaRPr lang="el-GR"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Όσο</a:t>
            </a:r>
            <a:r>
              <a:rPr lang="en-US" altLang="de-DE" sz="2400" dirty="0">
                <a:solidFill>
                  <a:srgbClr val="333333"/>
                </a:solidFill>
              </a:rPr>
              <a:t> π</a:t>
            </a:r>
            <a:r>
              <a:rPr lang="en-US" altLang="de-DE" sz="2400" dirty="0" err="1">
                <a:solidFill>
                  <a:srgbClr val="333333"/>
                </a:solidFill>
              </a:rPr>
              <a:t>ερισσότερες</a:t>
            </a:r>
            <a:r>
              <a:rPr lang="en-US" altLang="de-DE" sz="2400" dirty="0">
                <a:solidFill>
                  <a:srgbClr val="333333"/>
                </a:solidFill>
              </a:rPr>
              <a:t> π</a:t>
            </a:r>
            <a:r>
              <a:rPr lang="en-US" altLang="de-DE" sz="2400" dirty="0" err="1">
                <a:solidFill>
                  <a:srgbClr val="333333"/>
                </a:solidFill>
              </a:rPr>
              <a:t>ληροφορίες</a:t>
            </a:r>
            <a:r>
              <a:rPr lang="en-US" altLang="de-DE" sz="2400" dirty="0">
                <a:solidFill>
                  <a:srgbClr val="333333"/>
                </a:solidFill>
              </a:rPr>
              <a:t> </a:t>
            </a:r>
            <a:r>
              <a:rPr lang="el-GR" altLang="de-DE" sz="2400" dirty="0">
                <a:solidFill>
                  <a:srgbClr val="333333"/>
                </a:solidFill>
              </a:rPr>
              <a:t>λαμβάνετε υπόψιν</a:t>
            </a:r>
            <a:r>
              <a:rPr lang="en-US" altLang="de-DE" sz="2400" dirty="0">
                <a:solidFill>
                  <a:srgbClr val="333333"/>
                </a:solidFill>
              </a:rPr>
              <a:t>, </a:t>
            </a:r>
            <a:r>
              <a:rPr lang="en-US" altLang="de-DE" sz="2400" dirty="0" err="1">
                <a:solidFill>
                  <a:srgbClr val="333333"/>
                </a:solidFill>
              </a:rPr>
              <a:t>τόσο</a:t>
            </a:r>
            <a:r>
              <a:rPr lang="en-US" altLang="de-DE" sz="2400" dirty="0">
                <a:solidFill>
                  <a:srgbClr val="333333"/>
                </a:solidFill>
              </a:rPr>
              <a:t> π</a:t>
            </a:r>
            <a:r>
              <a:rPr lang="en-US" altLang="de-DE" sz="2400" dirty="0" err="1">
                <a:solidFill>
                  <a:srgbClr val="333333"/>
                </a:solidFill>
              </a:rPr>
              <a:t>ιο</a:t>
            </a:r>
            <a:r>
              <a:rPr lang="en-US" altLang="de-DE" sz="2400" dirty="0">
                <a:solidFill>
                  <a:srgbClr val="333333"/>
                </a:solidFill>
              </a:rPr>
              <a:t> π</a:t>
            </a:r>
            <a:r>
              <a:rPr lang="en-US" altLang="de-DE" sz="2400" dirty="0" err="1">
                <a:solidFill>
                  <a:srgbClr val="333333"/>
                </a:solidFill>
              </a:rPr>
              <a:t>ιθ</a:t>
            </a:r>
            <a:r>
              <a:rPr lang="en-US" altLang="de-DE" sz="2400" dirty="0">
                <a:solidFill>
                  <a:srgbClr val="333333"/>
                </a:solidFill>
              </a:rPr>
              <a:t>ανό είναι να </a:t>
            </a:r>
            <a:r>
              <a:rPr lang="el-GR" altLang="de-DE" sz="2400" dirty="0">
                <a:solidFill>
                  <a:srgbClr val="333333"/>
                </a:solidFill>
              </a:rPr>
              <a:t>σχηματίσετε μια σωστή κρίση</a:t>
            </a:r>
            <a:r>
              <a:rPr lang="en-US" altLang="de-DE" sz="2400" dirty="0">
                <a:solidFill>
                  <a:srgbClr val="333333"/>
                </a:solidFill>
              </a:rPr>
              <a:t>.</a:t>
            </a:r>
            <a:endParaRPr lang="en-US" sz="2400" dirty="0"/>
          </a:p>
        </p:txBody>
      </p:sp>
    </p:spTree>
    <p:extLst>
      <p:ext uri="{BB962C8B-B14F-4D97-AF65-F5344CB8AC3E}">
        <p14:creationId xmlns:p14="http://schemas.microsoft.com/office/powerpoint/2010/main" val="2834651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4η Εργασία</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97</a:t>
            </a:fld>
            <a:endParaRPr lang="de-DE" altLang="de-DE">
              <a:latin typeface="+mn-lt"/>
              <a:ea typeface="+mn-ea"/>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rPr>
              <a:t>Θα </a:t>
            </a:r>
            <a:r>
              <a:rPr lang="el-GR" altLang="de-DE" sz="2400" dirty="0">
                <a:solidFill>
                  <a:srgbClr val="333333"/>
                </a:solidFill>
              </a:rPr>
              <a:t>σας εμφανιστούν</a:t>
            </a:r>
            <a:r>
              <a:rPr lang="de-DE" altLang="de-DE" sz="2400" dirty="0">
                <a:solidFill>
                  <a:srgbClr val="333333"/>
                </a:solidFill>
              </a:rPr>
              <a:t> μια σειρά από εικόνες που αφηγούνται μια ιστορία.</a:t>
            </a:r>
          </a:p>
          <a:p>
            <a:pPr marL="342900" lvl="0" indent="-342900" defTabSz="914400" fontAlgn="base">
              <a:buClr>
                <a:srgbClr val="333333"/>
              </a:buClr>
              <a:buFont typeface="WingDings"/>
              <a:buChar char=""/>
            </a:pPr>
            <a:r>
              <a:rPr lang="de-DE" altLang="de-DE" sz="2400" dirty="0">
                <a:solidFill>
                  <a:srgbClr val="333333"/>
                </a:solidFill>
              </a:rPr>
              <a:t>Οι φωτογραφίες θα συνοδεύονται από τρ</a:t>
            </a:r>
            <a:r>
              <a:rPr lang="el-GR" altLang="de-DE" sz="2400" dirty="0">
                <a:solidFill>
                  <a:srgbClr val="333333"/>
                </a:solidFill>
              </a:rPr>
              <a:t>εις</a:t>
            </a:r>
            <a:r>
              <a:rPr lang="de-DE" altLang="de-DE" sz="2400" dirty="0">
                <a:solidFill>
                  <a:srgbClr val="333333"/>
                </a:solidFill>
              </a:rPr>
              <a:t> πιθαν</a:t>
            </a:r>
            <a:r>
              <a:rPr lang="el-GR" altLang="de-DE" sz="2400" dirty="0">
                <a:solidFill>
                  <a:srgbClr val="333333"/>
                </a:solidFill>
              </a:rPr>
              <a:t>ές</a:t>
            </a:r>
            <a:r>
              <a:rPr lang="de-DE" altLang="de-DE" sz="2400" dirty="0">
                <a:solidFill>
                  <a:srgbClr val="333333"/>
                </a:solidFill>
              </a:rPr>
              <a:t> </a:t>
            </a:r>
            <a:r>
              <a:rPr lang="el-GR" altLang="de-DE" sz="2400" dirty="0">
                <a:solidFill>
                  <a:srgbClr val="333333"/>
                </a:solidFill>
              </a:rPr>
              <a:t>εκβάσεις της ιστορίας</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Η </a:t>
            </a:r>
            <a:r>
              <a:rPr lang="en-US" altLang="de-DE" sz="2400" dirty="0" err="1">
                <a:solidFill>
                  <a:srgbClr val="333333"/>
                </a:solidFill>
              </a:rPr>
              <a:t>δουλειά</a:t>
            </a:r>
            <a:r>
              <a:rPr lang="en-US" altLang="de-DE" sz="2400" dirty="0">
                <a:solidFill>
                  <a:srgbClr val="333333"/>
                </a:solidFill>
              </a:rPr>
              <a:t> σ</a:t>
            </a:r>
            <a:r>
              <a:rPr lang="el-GR" altLang="de-DE" sz="2400" dirty="0">
                <a:solidFill>
                  <a:srgbClr val="333333"/>
                </a:solidFill>
              </a:rPr>
              <a:t>ας</a:t>
            </a:r>
            <a:r>
              <a:rPr lang="en-US" altLang="de-DE" sz="2400" dirty="0">
                <a:solidFill>
                  <a:srgbClr val="333333"/>
                </a:solidFill>
              </a:rPr>
              <a:t> </a:t>
            </a:r>
            <a:r>
              <a:rPr lang="en-US" altLang="de-DE" sz="2400" dirty="0" err="1">
                <a:solidFill>
                  <a:srgbClr val="333333"/>
                </a:solidFill>
              </a:rPr>
              <a:t>είν</a:t>
            </a:r>
            <a:r>
              <a:rPr lang="en-US" altLang="de-DE" sz="2400" dirty="0">
                <a:solidFill>
                  <a:srgbClr val="333333"/>
                </a:solidFill>
              </a:rPr>
              <a:t>αι να καθορ</a:t>
            </a:r>
            <a:r>
              <a:rPr lang="el-GR" altLang="de-DE" sz="2400" dirty="0">
                <a:solidFill>
                  <a:srgbClr val="333333"/>
                </a:solidFill>
              </a:rPr>
              <a:t>ίσετε</a:t>
            </a:r>
            <a:r>
              <a:rPr lang="en-US" altLang="de-DE" sz="2400" dirty="0">
                <a:solidFill>
                  <a:srgbClr val="333333"/>
                </a:solidFill>
              </a:rPr>
              <a:t> π</a:t>
            </a:r>
            <a:r>
              <a:rPr lang="en-US" altLang="de-DE" sz="2400" dirty="0" err="1">
                <a:solidFill>
                  <a:srgbClr val="333333"/>
                </a:solidFill>
              </a:rPr>
              <a:t>οι</a:t>
            </a:r>
            <a:r>
              <a:rPr lang="en-US" altLang="de-DE" sz="2400" dirty="0">
                <a:solidFill>
                  <a:srgbClr val="333333"/>
                </a:solidFill>
              </a:rPr>
              <a:t>α από τις τρεις </a:t>
            </a:r>
            <a:r>
              <a:rPr lang="el-GR" altLang="de-DE" sz="2400" dirty="0">
                <a:solidFill>
                  <a:srgbClr val="333333"/>
                </a:solidFill>
              </a:rPr>
              <a:t>εκβάσεις </a:t>
            </a:r>
            <a:r>
              <a:rPr lang="en-US" altLang="de-DE" sz="2400" dirty="0" err="1">
                <a:solidFill>
                  <a:srgbClr val="333333"/>
                </a:solidFill>
              </a:rPr>
              <a:t>είν</a:t>
            </a:r>
            <a:r>
              <a:rPr lang="en-US" altLang="de-DE" sz="2400" dirty="0">
                <a:solidFill>
                  <a:srgbClr val="333333"/>
                </a:solidFill>
              </a:rPr>
              <a:t>αι πιο</a:t>
            </a:r>
            <a:r>
              <a:rPr lang="el-GR" altLang="de-DE" sz="2400" dirty="0">
                <a:solidFill>
                  <a:srgbClr val="333333"/>
                </a:solidFill>
              </a:rPr>
              <a:t> η</a:t>
            </a:r>
            <a:r>
              <a:rPr lang="en-US" altLang="de-DE" sz="2400" dirty="0">
                <a:solidFill>
                  <a:srgbClr val="333333"/>
                </a:solidFill>
              </a:rPr>
              <a:t> π</a:t>
            </a:r>
            <a:r>
              <a:rPr lang="en-US" altLang="de-DE" sz="2400" dirty="0" err="1">
                <a:solidFill>
                  <a:srgbClr val="333333"/>
                </a:solidFill>
              </a:rPr>
              <a:t>ιθ</a:t>
            </a:r>
            <a:r>
              <a:rPr lang="en-US" altLang="de-DE" sz="2400" dirty="0">
                <a:solidFill>
                  <a:srgbClr val="333333"/>
                </a:solidFill>
              </a:rPr>
              <a:t>αν</a:t>
            </a:r>
            <a:r>
              <a:rPr lang="el-GR" altLang="de-DE" sz="2400" dirty="0">
                <a:solidFill>
                  <a:srgbClr val="333333"/>
                </a:solidFill>
              </a:rPr>
              <a:t>ή ώστε</a:t>
            </a:r>
            <a:r>
              <a:rPr lang="en-US" altLang="de-DE" sz="2400" dirty="0">
                <a:solidFill>
                  <a:srgbClr val="333333"/>
                </a:solidFill>
              </a:rPr>
              <a:t> να</a:t>
            </a:r>
            <a:r>
              <a:rPr lang="el-GR" altLang="de-DE" sz="2400" dirty="0">
                <a:solidFill>
                  <a:srgbClr val="333333"/>
                </a:solidFill>
              </a:rPr>
              <a:t> ολοκληρωθεί η </a:t>
            </a:r>
            <a:r>
              <a:rPr lang="en-US" altLang="de-DE" sz="2400" dirty="0" err="1">
                <a:solidFill>
                  <a:srgbClr val="333333"/>
                </a:solidFill>
              </a:rPr>
              <a:t>ιστορί</a:t>
            </a:r>
            <a:r>
              <a:rPr lang="en-US" altLang="de-DE" sz="2400" dirty="0">
                <a:solidFill>
                  <a:srgbClr val="333333"/>
                </a:solidFill>
              </a:rPr>
              <a:t>α.</a:t>
            </a:r>
            <a:endParaRPr lang="en-US" sz="240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8" name="Rectangle 3"/>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Τι σχεδιάζουν τα αγόρια;</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3" name="Slide Number Placeholder 2"/>
          <p:cNvSpPr>
            <a:spLocks noGrp="1"/>
          </p:cNvSpPr>
          <p:nvPr>
            <p:ph type="sldNum" sz="quarter" idx="12"/>
          </p:nvPr>
        </p:nvSpPr>
        <p:spPr/>
        <p:txBody>
          <a:bodyPr/>
          <a:lstStyle/>
          <a:p>
            <a:fld id="{E7835EFA-5B0B-478B-A20E-1032E7262496}" type="slidenum">
              <a:rPr lang="de-DE" altLang="de-DE" smtClean="0">
                <a:latin typeface="+mn-lt"/>
                <a:ea typeface="+mn-ea"/>
              </a:rPr>
              <a:pPr/>
              <a:t>98</a:t>
            </a:fld>
            <a:endParaRPr lang="de-DE" altLang="de-DE">
              <a:latin typeface="+mn-lt"/>
              <a:ea typeface="+mn-ea"/>
            </a:endParaRPr>
          </a:p>
        </p:txBody>
      </p:sp>
      <p:sp>
        <p:nvSpPr>
          <p:cNvPr id="103427"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ea typeface="+mn-ea"/>
              </a:rPr>
              <a:t>ν</a:t>
            </a:r>
            <a:r>
              <a:rPr lang="en-CA" altLang="de-DE" sz="2400" dirty="0">
                <a:solidFill>
                  <a:srgbClr val="333333"/>
                </a:solidFill>
                <a:latin typeface="+mn-lt"/>
                <a:ea typeface="+mn-ea"/>
              </a:rPr>
              <a:t>α κα</a:t>
            </a:r>
            <a:r>
              <a:rPr lang="en-CA" altLang="de-DE" sz="2400" dirty="0" err="1">
                <a:solidFill>
                  <a:srgbClr val="333333"/>
                </a:solidFill>
                <a:latin typeface="+mn-lt"/>
                <a:ea typeface="+mn-ea"/>
              </a:rPr>
              <a:t>λέσ</a:t>
            </a:r>
            <a:r>
              <a:rPr lang="el-GR" altLang="de-DE" sz="2400" dirty="0">
                <a:solidFill>
                  <a:srgbClr val="333333"/>
                </a:solidFill>
                <a:latin typeface="+mn-lt"/>
                <a:ea typeface="+mn-ea"/>
              </a:rPr>
              <a:t>ουν</a:t>
            </a:r>
            <a:r>
              <a:rPr lang="en-CA" altLang="de-DE" sz="2400" dirty="0">
                <a:solidFill>
                  <a:srgbClr val="333333"/>
                </a:solidFill>
                <a:latin typeface="+mn-lt"/>
                <a:ea typeface="+mn-ea"/>
              </a:rPr>
              <a:t> </a:t>
            </a:r>
            <a:r>
              <a:rPr lang="en-CA" altLang="de-DE" sz="2400" dirty="0" err="1">
                <a:solidFill>
                  <a:srgbClr val="333333"/>
                </a:solidFill>
                <a:latin typeface="+mn-lt"/>
                <a:ea typeface="+mn-ea"/>
              </a:rPr>
              <a:t>το</a:t>
            </a:r>
            <a:r>
              <a:rPr lang="en-CA" altLang="de-DE" sz="2400" dirty="0">
                <a:solidFill>
                  <a:srgbClr val="333333"/>
                </a:solidFill>
                <a:latin typeface="+mn-lt"/>
                <a:ea typeface="+mn-ea"/>
              </a:rPr>
              <a:t> </a:t>
            </a:r>
            <a:r>
              <a:rPr lang="en-CA" altLang="de-DE" sz="2400" dirty="0" err="1">
                <a:solidFill>
                  <a:srgbClr val="333333"/>
                </a:solidFill>
                <a:latin typeface="+mn-lt"/>
                <a:ea typeface="+mn-ea"/>
              </a:rPr>
              <a:t>άλλο</a:t>
            </a:r>
            <a:r>
              <a:rPr lang="en-CA" altLang="de-DE" sz="2400" dirty="0">
                <a:solidFill>
                  <a:srgbClr val="333333"/>
                </a:solidFill>
                <a:latin typeface="+mn-lt"/>
                <a:ea typeface="+mn-ea"/>
              </a:rPr>
              <a:t> α</a:t>
            </a:r>
            <a:r>
              <a:rPr lang="en-CA" altLang="de-DE" sz="2400" dirty="0" err="1">
                <a:solidFill>
                  <a:srgbClr val="333333"/>
                </a:solidFill>
                <a:latin typeface="+mn-lt"/>
                <a:ea typeface="+mn-ea"/>
              </a:rPr>
              <a:t>γόρι</a:t>
            </a:r>
            <a:r>
              <a:rPr lang="en-CA" altLang="de-DE" sz="2400" dirty="0">
                <a:solidFill>
                  <a:srgbClr val="333333"/>
                </a:solidFill>
                <a:latin typeface="+mn-lt"/>
                <a:ea typeface="+mn-ea"/>
              </a:rPr>
              <a:t> να πα</a:t>
            </a:r>
            <a:r>
              <a:rPr lang="en-CA" altLang="de-DE" sz="2400" dirty="0" err="1">
                <a:solidFill>
                  <a:srgbClr val="333333"/>
                </a:solidFill>
                <a:latin typeface="+mn-lt"/>
                <a:ea typeface="+mn-ea"/>
              </a:rPr>
              <a:t>ίξει</a:t>
            </a:r>
            <a:r>
              <a:rPr lang="en-CA" altLang="de-DE" sz="2400" dirty="0">
                <a:solidFill>
                  <a:srgbClr val="333333"/>
                </a:solidFill>
                <a:latin typeface="+mn-lt"/>
                <a:ea typeface="+mn-ea"/>
              </a:rPr>
              <a:t> μπ</a:t>
            </a:r>
            <a:r>
              <a:rPr lang="en-CA" altLang="de-DE" sz="2400" dirty="0" err="1">
                <a:solidFill>
                  <a:srgbClr val="333333"/>
                </a:solidFill>
                <a:latin typeface="+mn-lt"/>
                <a:ea typeface="+mn-ea"/>
              </a:rPr>
              <a:t>άλ</a:t>
            </a:r>
            <a:r>
              <a:rPr lang="en-CA" altLang="de-DE" sz="2400" dirty="0">
                <a:solidFill>
                  <a:srgbClr val="333333"/>
                </a:solidFill>
                <a:latin typeface="+mn-lt"/>
                <a:ea typeface="+mn-ea"/>
              </a:rPr>
              <a:t>α μαζί τους.</a:t>
            </a:r>
          </a:p>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ea typeface="+mn-ea"/>
              </a:rPr>
              <a:t>να κάνουν</a:t>
            </a:r>
            <a:r>
              <a:rPr lang="en-CA" altLang="de-DE" sz="2400" dirty="0">
                <a:solidFill>
                  <a:srgbClr val="333333"/>
                </a:solidFill>
                <a:latin typeface="+mn-lt"/>
                <a:ea typeface="+mn-ea"/>
              </a:rPr>
              <a:t> </a:t>
            </a:r>
            <a:r>
              <a:rPr lang="en-CA" altLang="de-DE" sz="2400" dirty="0" err="1">
                <a:solidFill>
                  <a:srgbClr val="333333"/>
                </a:solidFill>
                <a:latin typeface="+mn-lt"/>
                <a:ea typeface="+mn-ea"/>
              </a:rPr>
              <a:t>μι</a:t>
            </a:r>
            <a:r>
              <a:rPr lang="en-CA" altLang="de-DE" sz="2400" dirty="0">
                <a:solidFill>
                  <a:srgbClr val="333333"/>
                </a:solidFill>
                <a:latin typeface="+mn-lt"/>
                <a:ea typeface="+mn-ea"/>
              </a:rPr>
              <a:t>α φάρσα.</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mn-lt"/>
                <a:ea typeface="+mn-ea"/>
              </a:rPr>
              <a:t>να π</a:t>
            </a:r>
            <a:r>
              <a:rPr lang="en-CA" altLang="de-DE" sz="2400" dirty="0" err="1">
                <a:solidFill>
                  <a:srgbClr val="333333"/>
                </a:solidFill>
                <a:latin typeface="+mn-lt"/>
                <a:ea typeface="+mn-ea"/>
              </a:rPr>
              <a:t>άρ</a:t>
            </a:r>
            <a:r>
              <a:rPr lang="el-GR" altLang="de-DE" sz="2400" dirty="0">
                <a:solidFill>
                  <a:srgbClr val="333333"/>
                </a:solidFill>
                <a:latin typeface="+mn-lt"/>
                <a:ea typeface="+mn-ea"/>
              </a:rPr>
              <a:t>ουν</a:t>
            </a:r>
            <a:r>
              <a:rPr lang="en-CA" altLang="de-DE" sz="2400" dirty="0">
                <a:solidFill>
                  <a:srgbClr val="333333"/>
                </a:solidFill>
                <a:latin typeface="+mn-lt"/>
                <a:ea typeface="+mn-ea"/>
              </a:rPr>
              <a:t> α</a:t>
            </a:r>
            <a:r>
              <a:rPr lang="en-CA" altLang="de-DE" sz="2400" dirty="0" err="1">
                <a:solidFill>
                  <a:srgbClr val="333333"/>
                </a:solidFill>
                <a:latin typeface="+mn-lt"/>
                <a:ea typeface="+mn-ea"/>
              </a:rPr>
              <a:t>υτόγρ</a:t>
            </a:r>
            <a:r>
              <a:rPr lang="en-CA" altLang="de-DE" sz="2400" dirty="0">
                <a:solidFill>
                  <a:srgbClr val="333333"/>
                </a:solidFill>
                <a:latin typeface="+mn-lt"/>
                <a:ea typeface="+mn-ea"/>
              </a:rPr>
              <a:t>αφο από ένα</a:t>
            </a:r>
            <a:r>
              <a:rPr lang="el-GR" altLang="de-DE" sz="2400" dirty="0">
                <a:solidFill>
                  <a:srgbClr val="333333"/>
                </a:solidFill>
                <a:latin typeface="+mn-lt"/>
                <a:ea typeface="+mn-ea"/>
              </a:rPr>
              <a:t> διάσημο</a:t>
            </a:r>
            <a:r>
              <a:rPr lang="en-CA" altLang="de-DE" sz="2400" dirty="0">
                <a:solidFill>
                  <a:srgbClr val="333333"/>
                </a:solidFill>
                <a:latin typeface="+mn-lt"/>
                <a:ea typeface="+mn-ea"/>
              </a:rPr>
              <a:t> π</a:t>
            </a:r>
            <a:r>
              <a:rPr lang="en-CA" altLang="de-DE" sz="2400" dirty="0" err="1">
                <a:solidFill>
                  <a:srgbClr val="333333"/>
                </a:solidFill>
                <a:latin typeface="+mn-lt"/>
                <a:ea typeface="+mn-ea"/>
              </a:rPr>
              <a:t>οδοσφ</a:t>
            </a:r>
            <a:r>
              <a:rPr lang="en-CA" altLang="de-DE" sz="2400" dirty="0">
                <a:solidFill>
                  <a:srgbClr val="333333"/>
                </a:solidFill>
                <a:latin typeface="+mn-lt"/>
                <a:ea typeface="+mn-ea"/>
              </a:rPr>
              <a:t>α</a:t>
            </a:r>
            <a:r>
              <a:rPr lang="el-GR" altLang="de-DE" sz="2400" dirty="0">
                <a:solidFill>
                  <a:srgbClr val="333333"/>
                </a:solidFill>
                <a:latin typeface="+mn-lt"/>
                <a:ea typeface="+mn-ea"/>
              </a:rPr>
              <a:t>ιριστή</a:t>
            </a:r>
            <a:r>
              <a:rPr lang="en-CA" altLang="de-DE" sz="2400" dirty="0">
                <a:solidFill>
                  <a:srgbClr val="333333"/>
                </a:solidFill>
                <a:latin typeface="+mn-lt"/>
                <a:ea typeface="+mn-ea"/>
              </a:rPr>
              <a:t>.</a:t>
            </a:r>
            <a:endParaRPr lang="en-US" altLang="de-DE" sz="2400" dirty="0">
              <a:solidFill>
                <a:srgbClr val="333333"/>
              </a:solidFill>
              <a:latin typeface="+mn-lt"/>
              <a:ea typeface="+mn-ea"/>
            </a:endParaRPr>
          </a:p>
        </p:txBody>
      </p:sp>
      <p:pic>
        <p:nvPicPr>
          <p:cNvPr id="8"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2121131" y="2203704"/>
            <a:ext cx="2249979" cy="1828800"/>
          </a:xfrm>
          <a:prstGeom prst="rect">
            <a:avLst/>
          </a:prstGeom>
          <a:noFill/>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1" name="Rectangle 3"/>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Τι σχεδιάζουν τα αγόρια;</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3" name="Slide Number Placeholder 2"/>
          <p:cNvSpPr>
            <a:spLocks noGrp="1"/>
          </p:cNvSpPr>
          <p:nvPr>
            <p:ph type="sldNum" sz="quarter" idx="12"/>
          </p:nvPr>
        </p:nvSpPr>
        <p:spPr/>
        <p:txBody>
          <a:bodyPr/>
          <a:lstStyle/>
          <a:p>
            <a:fld id="{E7835EFA-5B0B-478B-A20E-1032E7262496}" type="slidenum">
              <a:rPr lang="de-DE" altLang="de-DE" smtClean="0">
                <a:latin typeface="+mn-lt"/>
                <a:ea typeface="+mn-ea"/>
              </a:rPr>
              <a:pPr/>
              <a:t>99</a:t>
            </a:fld>
            <a:endParaRPr lang="de-DE" altLang="de-DE">
              <a:latin typeface="+mn-lt"/>
              <a:ea typeface="+mn-ea"/>
            </a:endParaRPr>
          </a:p>
        </p:txBody>
      </p:sp>
      <p:sp>
        <p:nvSpPr>
          <p:cNvPr id="104453"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ea typeface="+mn-ea"/>
              </a:rPr>
              <a:t>ν</a:t>
            </a:r>
            <a:r>
              <a:rPr lang="en-CA" altLang="de-DE" sz="2400" dirty="0">
                <a:solidFill>
                  <a:srgbClr val="333333"/>
                </a:solidFill>
                <a:latin typeface="+mn-lt"/>
                <a:ea typeface="+mn-ea"/>
              </a:rPr>
              <a:t>α κα</a:t>
            </a:r>
            <a:r>
              <a:rPr lang="en-CA" altLang="de-DE" sz="2400" dirty="0" err="1">
                <a:solidFill>
                  <a:srgbClr val="333333"/>
                </a:solidFill>
                <a:latin typeface="+mn-lt"/>
                <a:ea typeface="+mn-ea"/>
              </a:rPr>
              <a:t>λέσ</a:t>
            </a:r>
            <a:r>
              <a:rPr lang="el-GR" altLang="de-DE" sz="2400" dirty="0">
                <a:solidFill>
                  <a:srgbClr val="333333"/>
                </a:solidFill>
                <a:latin typeface="+mn-lt"/>
                <a:ea typeface="+mn-ea"/>
              </a:rPr>
              <a:t>ουν</a:t>
            </a:r>
            <a:r>
              <a:rPr lang="en-CA" altLang="de-DE" sz="2400" dirty="0">
                <a:solidFill>
                  <a:srgbClr val="333333"/>
                </a:solidFill>
                <a:latin typeface="+mn-lt"/>
                <a:ea typeface="+mn-ea"/>
              </a:rPr>
              <a:t> </a:t>
            </a:r>
            <a:r>
              <a:rPr lang="en-CA" altLang="de-DE" sz="2400" dirty="0" err="1">
                <a:solidFill>
                  <a:srgbClr val="333333"/>
                </a:solidFill>
                <a:latin typeface="+mn-lt"/>
                <a:ea typeface="+mn-ea"/>
              </a:rPr>
              <a:t>το</a:t>
            </a:r>
            <a:r>
              <a:rPr lang="en-CA" altLang="de-DE" sz="2400" dirty="0">
                <a:solidFill>
                  <a:srgbClr val="333333"/>
                </a:solidFill>
                <a:latin typeface="+mn-lt"/>
                <a:ea typeface="+mn-ea"/>
              </a:rPr>
              <a:t> </a:t>
            </a:r>
            <a:r>
              <a:rPr lang="en-CA" altLang="de-DE" sz="2400" dirty="0" err="1">
                <a:solidFill>
                  <a:srgbClr val="333333"/>
                </a:solidFill>
                <a:latin typeface="+mn-lt"/>
                <a:ea typeface="+mn-ea"/>
              </a:rPr>
              <a:t>άλλο</a:t>
            </a:r>
            <a:r>
              <a:rPr lang="en-CA" altLang="de-DE" sz="2400" dirty="0">
                <a:solidFill>
                  <a:srgbClr val="333333"/>
                </a:solidFill>
                <a:latin typeface="+mn-lt"/>
                <a:ea typeface="+mn-ea"/>
              </a:rPr>
              <a:t> α</a:t>
            </a:r>
            <a:r>
              <a:rPr lang="en-CA" altLang="de-DE" sz="2400" dirty="0" err="1">
                <a:solidFill>
                  <a:srgbClr val="333333"/>
                </a:solidFill>
                <a:latin typeface="+mn-lt"/>
                <a:ea typeface="+mn-ea"/>
              </a:rPr>
              <a:t>γόρι</a:t>
            </a:r>
            <a:r>
              <a:rPr lang="en-CA" altLang="de-DE" sz="2400" dirty="0">
                <a:solidFill>
                  <a:srgbClr val="333333"/>
                </a:solidFill>
                <a:latin typeface="+mn-lt"/>
                <a:ea typeface="+mn-ea"/>
              </a:rPr>
              <a:t> να πα</a:t>
            </a:r>
            <a:r>
              <a:rPr lang="en-CA" altLang="de-DE" sz="2400" dirty="0" err="1">
                <a:solidFill>
                  <a:srgbClr val="333333"/>
                </a:solidFill>
                <a:latin typeface="+mn-lt"/>
                <a:ea typeface="+mn-ea"/>
              </a:rPr>
              <a:t>ίξει</a:t>
            </a:r>
            <a:r>
              <a:rPr lang="en-CA" altLang="de-DE" sz="2400" dirty="0">
                <a:solidFill>
                  <a:srgbClr val="333333"/>
                </a:solidFill>
                <a:latin typeface="+mn-lt"/>
                <a:ea typeface="+mn-ea"/>
              </a:rPr>
              <a:t> μπ</a:t>
            </a:r>
            <a:r>
              <a:rPr lang="en-CA" altLang="de-DE" sz="2400" dirty="0" err="1">
                <a:solidFill>
                  <a:srgbClr val="333333"/>
                </a:solidFill>
                <a:latin typeface="+mn-lt"/>
                <a:ea typeface="+mn-ea"/>
              </a:rPr>
              <a:t>άλ</a:t>
            </a:r>
            <a:r>
              <a:rPr lang="en-CA" altLang="de-DE" sz="2400" dirty="0">
                <a:solidFill>
                  <a:srgbClr val="333333"/>
                </a:solidFill>
                <a:latin typeface="+mn-lt"/>
                <a:ea typeface="+mn-ea"/>
              </a:rPr>
              <a:t>α μαζί τους.</a:t>
            </a:r>
          </a:p>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ea typeface="+mn-ea"/>
              </a:rPr>
              <a:t>να κάνουν</a:t>
            </a:r>
            <a:r>
              <a:rPr lang="en-CA" altLang="de-DE" sz="2400" dirty="0">
                <a:solidFill>
                  <a:srgbClr val="333333"/>
                </a:solidFill>
                <a:latin typeface="+mn-lt"/>
                <a:ea typeface="+mn-ea"/>
              </a:rPr>
              <a:t> </a:t>
            </a:r>
            <a:r>
              <a:rPr lang="en-CA" altLang="de-DE" sz="2400" dirty="0" err="1">
                <a:solidFill>
                  <a:srgbClr val="333333"/>
                </a:solidFill>
                <a:latin typeface="+mn-lt"/>
                <a:ea typeface="+mn-ea"/>
              </a:rPr>
              <a:t>μι</a:t>
            </a:r>
            <a:r>
              <a:rPr lang="en-CA" altLang="de-DE" sz="2400" dirty="0">
                <a:solidFill>
                  <a:srgbClr val="333333"/>
                </a:solidFill>
                <a:latin typeface="+mn-lt"/>
                <a:ea typeface="+mn-ea"/>
              </a:rPr>
              <a:t>α φάρσα.</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mn-lt"/>
                <a:ea typeface="+mn-ea"/>
              </a:rPr>
              <a:t>να π</a:t>
            </a:r>
            <a:r>
              <a:rPr lang="en-CA" altLang="de-DE" sz="2400" dirty="0" err="1">
                <a:solidFill>
                  <a:srgbClr val="333333"/>
                </a:solidFill>
                <a:latin typeface="+mn-lt"/>
                <a:ea typeface="+mn-ea"/>
              </a:rPr>
              <a:t>άρ</a:t>
            </a:r>
            <a:r>
              <a:rPr lang="el-GR" altLang="de-DE" sz="2400" dirty="0">
                <a:solidFill>
                  <a:srgbClr val="333333"/>
                </a:solidFill>
                <a:latin typeface="+mn-lt"/>
                <a:ea typeface="+mn-ea"/>
              </a:rPr>
              <a:t>ουν</a:t>
            </a:r>
            <a:r>
              <a:rPr lang="en-CA" altLang="de-DE" sz="2400" dirty="0">
                <a:solidFill>
                  <a:srgbClr val="333333"/>
                </a:solidFill>
                <a:latin typeface="+mn-lt"/>
                <a:ea typeface="+mn-ea"/>
              </a:rPr>
              <a:t> α</a:t>
            </a:r>
            <a:r>
              <a:rPr lang="en-CA" altLang="de-DE" sz="2400" dirty="0" err="1">
                <a:solidFill>
                  <a:srgbClr val="333333"/>
                </a:solidFill>
                <a:latin typeface="+mn-lt"/>
                <a:ea typeface="+mn-ea"/>
              </a:rPr>
              <a:t>υτόγρ</a:t>
            </a:r>
            <a:r>
              <a:rPr lang="en-CA" altLang="de-DE" sz="2400" dirty="0">
                <a:solidFill>
                  <a:srgbClr val="333333"/>
                </a:solidFill>
                <a:latin typeface="+mn-lt"/>
                <a:ea typeface="+mn-ea"/>
              </a:rPr>
              <a:t>αφο από ένα</a:t>
            </a:r>
            <a:r>
              <a:rPr lang="el-GR" altLang="de-DE" sz="2400" dirty="0">
                <a:solidFill>
                  <a:srgbClr val="333333"/>
                </a:solidFill>
                <a:latin typeface="+mn-lt"/>
                <a:ea typeface="+mn-ea"/>
              </a:rPr>
              <a:t> διάσημο</a:t>
            </a:r>
            <a:r>
              <a:rPr lang="en-CA" altLang="de-DE" sz="2400" dirty="0">
                <a:solidFill>
                  <a:srgbClr val="333333"/>
                </a:solidFill>
                <a:latin typeface="+mn-lt"/>
                <a:ea typeface="+mn-ea"/>
              </a:rPr>
              <a:t> π</a:t>
            </a:r>
            <a:r>
              <a:rPr lang="en-CA" altLang="de-DE" sz="2400" dirty="0" err="1">
                <a:solidFill>
                  <a:srgbClr val="333333"/>
                </a:solidFill>
                <a:latin typeface="+mn-lt"/>
                <a:ea typeface="+mn-ea"/>
              </a:rPr>
              <a:t>οδοσφ</a:t>
            </a:r>
            <a:r>
              <a:rPr lang="en-CA" altLang="de-DE" sz="2400" dirty="0">
                <a:solidFill>
                  <a:srgbClr val="333333"/>
                </a:solidFill>
                <a:latin typeface="+mn-lt"/>
                <a:ea typeface="+mn-ea"/>
              </a:rPr>
              <a:t>α</a:t>
            </a:r>
            <a:r>
              <a:rPr lang="el-GR" altLang="de-DE" sz="2400" dirty="0">
                <a:solidFill>
                  <a:srgbClr val="333333"/>
                </a:solidFill>
                <a:latin typeface="+mn-lt"/>
                <a:ea typeface="+mn-ea"/>
              </a:rPr>
              <a:t>ιριστή</a:t>
            </a:r>
            <a:r>
              <a:rPr lang="en-CA" altLang="de-DE" sz="2400" dirty="0">
                <a:solidFill>
                  <a:srgbClr val="333333"/>
                </a:solidFill>
                <a:latin typeface="+mn-lt"/>
                <a:ea typeface="+mn-ea"/>
              </a:rPr>
              <a:t>.</a:t>
            </a:r>
            <a:endParaRPr lang="en-US" altLang="de-DE" sz="2400" dirty="0">
              <a:solidFill>
                <a:srgbClr val="333333"/>
              </a:solidFill>
              <a:latin typeface="+mn-lt"/>
              <a:ea typeface="+mn-ea"/>
            </a:endParaRPr>
          </a:p>
        </p:txBody>
      </p:sp>
      <p:pic>
        <p:nvPicPr>
          <p:cNvPr id="10"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1" name="Picture 3" descr="Geschichte 3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5" name="Rectangle 3"/>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Τι σχεδιάζουν τα αγόρια;</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3" name="Slide Number Placeholder 2"/>
          <p:cNvSpPr>
            <a:spLocks noGrp="1"/>
          </p:cNvSpPr>
          <p:nvPr>
            <p:ph type="sldNum" sz="quarter" idx="12"/>
          </p:nvPr>
        </p:nvSpPr>
        <p:spPr/>
        <p:txBody>
          <a:bodyPr/>
          <a:lstStyle/>
          <a:p>
            <a:fld id="{E7835EFA-5B0B-478B-A20E-1032E7262496}" type="slidenum">
              <a:rPr lang="de-DE" altLang="de-DE" smtClean="0">
                <a:latin typeface="+mn-lt"/>
                <a:ea typeface="+mn-ea"/>
              </a:rPr>
              <a:pPr/>
              <a:t>100</a:t>
            </a:fld>
            <a:endParaRPr lang="de-DE" altLang="de-DE">
              <a:latin typeface="+mn-lt"/>
              <a:ea typeface="+mn-ea"/>
            </a:endParaRPr>
          </a:p>
        </p:txBody>
      </p:sp>
      <p:sp>
        <p:nvSpPr>
          <p:cNvPr id="105478"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ea typeface="+mn-ea"/>
              </a:rPr>
              <a:t>ν</a:t>
            </a:r>
            <a:r>
              <a:rPr lang="en-CA" altLang="de-DE" sz="2400" dirty="0">
                <a:solidFill>
                  <a:srgbClr val="333333"/>
                </a:solidFill>
                <a:latin typeface="+mn-lt"/>
                <a:ea typeface="+mn-ea"/>
              </a:rPr>
              <a:t>α κα</a:t>
            </a:r>
            <a:r>
              <a:rPr lang="en-CA" altLang="de-DE" sz="2400" dirty="0" err="1">
                <a:solidFill>
                  <a:srgbClr val="333333"/>
                </a:solidFill>
                <a:latin typeface="+mn-lt"/>
                <a:ea typeface="+mn-ea"/>
              </a:rPr>
              <a:t>λέσ</a:t>
            </a:r>
            <a:r>
              <a:rPr lang="el-GR" altLang="de-DE" sz="2400" dirty="0">
                <a:solidFill>
                  <a:srgbClr val="333333"/>
                </a:solidFill>
                <a:latin typeface="+mn-lt"/>
                <a:ea typeface="+mn-ea"/>
              </a:rPr>
              <a:t>ουν</a:t>
            </a:r>
            <a:r>
              <a:rPr lang="en-CA" altLang="de-DE" sz="2400" dirty="0">
                <a:solidFill>
                  <a:srgbClr val="333333"/>
                </a:solidFill>
                <a:latin typeface="+mn-lt"/>
                <a:ea typeface="+mn-ea"/>
              </a:rPr>
              <a:t> </a:t>
            </a:r>
            <a:r>
              <a:rPr lang="en-CA" altLang="de-DE" sz="2400" dirty="0" err="1">
                <a:solidFill>
                  <a:srgbClr val="333333"/>
                </a:solidFill>
                <a:latin typeface="+mn-lt"/>
                <a:ea typeface="+mn-ea"/>
              </a:rPr>
              <a:t>το</a:t>
            </a:r>
            <a:r>
              <a:rPr lang="en-CA" altLang="de-DE" sz="2400" dirty="0">
                <a:solidFill>
                  <a:srgbClr val="333333"/>
                </a:solidFill>
                <a:latin typeface="+mn-lt"/>
                <a:ea typeface="+mn-ea"/>
              </a:rPr>
              <a:t> </a:t>
            </a:r>
            <a:r>
              <a:rPr lang="en-CA" altLang="de-DE" sz="2400" dirty="0" err="1">
                <a:solidFill>
                  <a:srgbClr val="333333"/>
                </a:solidFill>
                <a:latin typeface="+mn-lt"/>
                <a:ea typeface="+mn-ea"/>
              </a:rPr>
              <a:t>άλλο</a:t>
            </a:r>
            <a:r>
              <a:rPr lang="en-CA" altLang="de-DE" sz="2400" dirty="0">
                <a:solidFill>
                  <a:srgbClr val="333333"/>
                </a:solidFill>
                <a:latin typeface="+mn-lt"/>
                <a:ea typeface="+mn-ea"/>
              </a:rPr>
              <a:t> α</a:t>
            </a:r>
            <a:r>
              <a:rPr lang="en-CA" altLang="de-DE" sz="2400" dirty="0" err="1">
                <a:solidFill>
                  <a:srgbClr val="333333"/>
                </a:solidFill>
                <a:latin typeface="+mn-lt"/>
                <a:ea typeface="+mn-ea"/>
              </a:rPr>
              <a:t>γόρι</a:t>
            </a:r>
            <a:r>
              <a:rPr lang="en-CA" altLang="de-DE" sz="2400" dirty="0">
                <a:solidFill>
                  <a:srgbClr val="333333"/>
                </a:solidFill>
                <a:latin typeface="+mn-lt"/>
                <a:ea typeface="+mn-ea"/>
              </a:rPr>
              <a:t> να πα</a:t>
            </a:r>
            <a:r>
              <a:rPr lang="en-CA" altLang="de-DE" sz="2400" dirty="0" err="1">
                <a:solidFill>
                  <a:srgbClr val="333333"/>
                </a:solidFill>
                <a:latin typeface="+mn-lt"/>
                <a:ea typeface="+mn-ea"/>
              </a:rPr>
              <a:t>ίξει</a:t>
            </a:r>
            <a:r>
              <a:rPr lang="en-CA" altLang="de-DE" sz="2400" dirty="0">
                <a:solidFill>
                  <a:srgbClr val="333333"/>
                </a:solidFill>
                <a:latin typeface="+mn-lt"/>
                <a:ea typeface="+mn-ea"/>
              </a:rPr>
              <a:t> μπ</a:t>
            </a:r>
            <a:r>
              <a:rPr lang="en-CA" altLang="de-DE" sz="2400" dirty="0" err="1">
                <a:solidFill>
                  <a:srgbClr val="333333"/>
                </a:solidFill>
                <a:latin typeface="+mn-lt"/>
                <a:ea typeface="+mn-ea"/>
              </a:rPr>
              <a:t>άλ</a:t>
            </a:r>
            <a:r>
              <a:rPr lang="en-CA" altLang="de-DE" sz="2400" dirty="0">
                <a:solidFill>
                  <a:srgbClr val="333333"/>
                </a:solidFill>
                <a:latin typeface="+mn-lt"/>
                <a:ea typeface="+mn-ea"/>
              </a:rPr>
              <a:t>α μαζί τους.</a:t>
            </a:r>
          </a:p>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ea typeface="+mn-ea"/>
              </a:rPr>
              <a:t>να κάνουν</a:t>
            </a:r>
            <a:r>
              <a:rPr lang="en-CA" altLang="de-DE" sz="2400" dirty="0">
                <a:solidFill>
                  <a:srgbClr val="333333"/>
                </a:solidFill>
                <a:latin typeface="+mn-lt"/>
                <a:ea typeface="+mn-ea"/>
              </a:rPr>
              <a:t> </a:t>
            </a:r>
            <a:r>
              <a:rPr lang="en-CA" altLang="de-DE" sz="2400" dirty="0" err="1">
                <a:solidFill>
                  <a:srgbClr val="333333"/>
                </a:solidFill>
                <a:latin typeface="+mn-lt"/>
                <a:ea typeface="+mn-ea"/>
              </a:rPr>
              <a:t>μι</a:t>
            </a:r>
            <a:r>
              <a:rPr lang="en-CA" altLang="de-DE" sz="2400" dirty="0">
                <a:solidFill>
                  <a:srgbClr val="333333"/>
                </a:solidFill>
                <a:latin typeface="+mn-lt"/>
                <a:ea typeface="+mn-ea"/>
              </a:rPr>
              <a:t>α φάρσα.</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mn-lt"/>
                <a:ea typeface="+mn-ea"/>
              </a:rPr>
              <a:t>να π</a:t>
            </a:r>
            <a:r>
              <a:rPr lang="en-CA" altLang="de-DE" sz="2400" dirty="0" err="1">
                <a:solidFill>
                  <a:srgbClr val="333333"/>
                </a:solidFill>
                <a:latin typeface="+mn-lt"/>
                <a:ea typeface="+mn-ea"/>
              </a:rPr>
              <a:t>άρ</a:t>
            </a:r>
            <a:r>
              <a:rPr lang="el-GR" altLang="de-DE" sz="2400" dirty="0">
                <a:solidFill>
                  <a:srgbClr val="333333"/>
                </a:solidFill>
                <a:latin typeface="+mn-lt"/>
                <a:ea typeface="+mn-ea"/>
              </a:rPr>
              <a:t>ουν</a:t>
            </a:r>
            <a:r>
              <a:rPr lang="en-CA" altLang="de-DE" sz="2400" dirty="0">
                <a:solidFill>
                  <a:srgbClr val="333333"/>
                </a:solidFill>
                <a:latin typeface="+mn-lt"/>
                <a:ea typeface="+mn-ea"/>
              </a:rPr>
              <a:t> α</a:t>
            </a:r>
            <a:r>
              <a:rPr lang="en-CA" altLang="de-DE" sz="2400" dirty="0" err="1">
                <a:solidFill>
                  <a:srgbClr val="333333"/>
                </a:solidFill>
                <a:latin typeface="+mn-lt"/>
                <a:ea typeface="+mn-ea"/>
              </a:rPr>
              <a:t>υτόγρ</a:t>
            </a:r>
            <a:r>
              <a:rPr lang="en-CA" altLang="de-DE" sz="2400" dirty="0">
                <a:solidFill>
                  <a:srgbClr val="333333"/>
                </a:solidFill>
                <a:latin typeface="+mn-lt"/>
                <a:ea typeface="+mn-ea"/>
              </a:rPr>
              <a:t>αφο από ένα</a:t>
            </a:r>
            <a:r>
              <a:rPr lang="el-GR" altLang="de-DE" sz="2400" dirty="0">
                <a:solidFill>
                  <a:srgbClr val="333333"/>
                </a:solidFill>
                <a:latin typeface="+mn-lt"/>
                <a:ea typeface="+mn-ea"/>
              </a:rPr>
              <a:t> διάσημο</a:t>
            </a:r>
            <a:r>
              <a:rPr lang="en-CA" altLang="de-DE" sz="2400" dirty="0">
                <a:solidFill>
                  <a:srgbClr val="333333"/>
                </a:solidFill>
                <a:latin typeface="+mn-lt"/>
                <a:ea typeface="+mn-ea"/>
              </a:rPr>
              <a:t> π</a:t>
            </a:r>
            <a:r>
              <a:rPr lang="en-CA" altLang="de-DE" sz="2400" dirty="0" err="1">
                <a:solidFill>
                  <a:srgbClr val="333333"/>
                </a:solidFill>
                <a:latin typeface="+mn-lt"/>
                <a:ea typeface="+mn-ea"/>
              </a:rPr>
              <a:t>οδοσφ</a:t>
            </a:r>
            <a:r>
              <a:rPr lang="en-CA" altLang="de-DE" sz="2400" dirty="0">
                <a:solidFill>
                  <a:srgbClr val="333333"/>
                </a:solidFill>
                <a:latin typeface="+mn-lt"/>
                <a:ea typeface="+mn-ea"/>
              </a:rPr>
              <a:t>α</a:t>
            </a:r>
            <a:r>
              <a:rPr lang="el-GR" altLang="de-DE" sz="2400" dirty="0">
                <a:solidFill>
                  <a:srgbClr val="333333"/>
                </a:solidFill>
                <a:latin typeface="+mn-lt"/>
                <a:ea typeface="+mn-ea"/>
              </a:rPr>
              <a:t>ιριστή</a:t>
            </a:r>
            <a:r>
              <a:rPr lang="en-CA" altLang="de-DE" sz="2400" dirty="0">
                <a:solidFill>
                  <a:srgbClr val="333333"/>
                </a:solidFill>
                <a:latin typeface="+mn-lt"/>
                <a:ea typeface="+mn-ea"/>
              </a:rPr>
              <a:t>.</a:t>
            </a:r>
            <a:endParaRPr lang="en-US" altLang="de-DE" sz="2400" dirty="0">
              <a:solidFill>
                <a:srgbClr val="333333"/>
              </a:solidFill>
              <a:latin typeface="+mn-lt"/>
              <a:ea typeface="+mn-ea"/>
            </a:endParaRPr>
          </a:p>
        </p:txBody>
      </p:sp>
      <p:pic>
        <p:nvPicPr>
          <p:cNvPr id="12"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3" name="Picture 4"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2065713" y="4329684"/>
            <a:ext cx="2360815" cy="1828800"/>
          </a:xfrm>
          <a:prstGeom prst="rect">
            <a:avLst/>
          </a:prstGeom>
          <a:noFill/>
        </p:spPr>
      </p:pic>
      <p:pic>
        <p:nvPicPr>
          <p:cNvPr id="14" name="Picture 3"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02" name="Rectangle 3"/>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Τι σχεδιάζουν τα αγόρια;</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3" name="Slide Number Placeholder 2"/>
          <p:cNvSpPr>
            <a:spLocks noGrp="1"/>
          </p:cNvSpPr>
          <p:nvPr>
            <p:ph type="sldNum" sz="quarter" idx="12"/>
          </p:nvPr>
        </p:nvSpPr>
        <p:spPr/>
        <p:txBody>
          <a:bodyPr/>
          <a:lstStyle/>
          <a:p>
            <a:fld id="{E7835EFA-5B0B-478B-A20E-1032E7262496}" type="slidenum">
              <a:rPr lang="de-DE" altLang="de-DE" smtClean="0">
                <a:latin typeface="+mn-lt"/>
                <a:ea typeface="+mn-ea"/>
              </a:rPr>
              <a:pPr/>
              <a:t>101</a:t>
            </a:fld>
            <a:endParaRPr lang="de-DE" altLang="de-DE">
              <a:latin typeface="+mn-lt"/>
              <a:ea typeface="+mn-ea"/>
            </a:endParaRPr>
          </a:p>
        </p:txBody>
      </p:sp>
      <p:sp>
        <p:nvSpPr>
          <p:cNvPr id="106503"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ea typeface="+mn-ea"/>
              </a:rPr>
              <a:t>ν</a:t>
            </a:r>
            <a:r>
              <a:rPr lang="en-CA" altLang="de-DE" sz="2400" dirty="0">
                <a:solidFill>
                  <a:srgbClr val="333333"/>
                </a:solidFill>
                <a:latin typeface="+mn-lt"/>
                <a:ea typeface="+mn-ea"/>
              </a:rPr>
              <a:t>α κα</a:t>
            </a:r>
            <a:r>
              <a:rPr lang="en-CA" altLang="de-DE" sz="2400" dirty="0" err="1">
                <a:solidFill>
                  <a:srgbClr val="333333"/>
                </a:solidFill>
                <a:latin typeface="+mn-lt"/>
                <a:ea typeface="+mn-ea"/>
              </a:rPr>
              <a:t>λέσ</a:t>
            </a:r>
            <a:r>
              <a:rPr lang="el-GR" altLang="de-DE" sz="2400" dirty="0">
                <a:solidFill>
                  <a:srgbClr val="333333"/>
                </a:solidFill>
                <a:latin typeface="+mn-lt"/>
                <a:ea typeface="+mn-ea"/>
              </a:rPr>
              <a:t>ουν</a:t>
            </a:r>
            <a:r>
              <a:rPr lang="en-CA" altLang="de-DE" sz="2400" dirty="0">
                <a:solidFill>
                  <a:srgbClr val="333333"/>
                </a:solidFill>
                <a:latin typeface="+mn-lt"/>
                <a:ea typeface="+mn-ea"/>
              </a:rPr>
              <a:t> </a:t>
            </a:r>
            <a:r>
              <a:rPr lang="en-CA" altLang="de-DE" sz="2400" dirty="0" err="1">
                <a:solidFill>
                  <a:srgbClr val="333333"/>
                </a:solidFill>
                <a:latin typeface="+mn-lt"/>
                <a:ea typeface="+mn-ea"/>
              </a:rPr>
              <a:t>το</a:t>
            </a:r>
            <a:r>
              <a:rPr lang="en-CA" altLang="de-DE" sz="2400" dirty="0">
                <a:solidFill>
                  <a:srgbClr val="333333"/>
                </a:solidFill>
                <a:latin typeface="+mn-lt"/>
                <a:ea typeface="+mn-ea"/>
              </a:rPr>
              <a:t> </a:t>
            </a:r>
            <a:r>
              <a:rPr lang="en-CA" altLang="de-DE" sz="2400" dirty="0" err="1">
                <a:solidFill>
                  <a:srgbClr val="333333"/>
                </a:solidFill>
                <a:latin typeface="+mn-lt"/>
                <a:ea typeface="+mn-ea"/>
              </a:rPr>
              <a:t>άλλο</a:t>
            </a:r>
            <a:r>
              <a:rPr lang="en-CA" altLang="de-DE" sz="2400" dirty="0">
                <a:solidFill>
                  <a:srgbClr val="333333"/>
                </a:solidFill>
                <a:latin typeface="+mn-lt"/>
                <a:ea typeface="+mn-ea"/>
              </a:rPr>
              <a:t> α</a:t>
            </a:r>
            <a:r>
              <a:rPr lang="en-CA" altLang="de-DE" sz="2400" dirty="0" err="1">
                <a:solidFill>
                  <a:srgbClr val="333333"/>
                </a:solidFill>
                <a:latin typeface="+mn-lt"/>
                <a:ea typeface="+mn-ea"/>
              </a:rPr>
              <a:t>γόρι</a:t>
            </a:r>
            <a:r>
              <a:rPr lang="en-CA" altLang="de-DE" sz="2400" dirty="0">
                <a:solidFill>
                  <a:srgbClr val="333333"/>
                </a:solidFill>
                <a:latin typeface="+mn-lt"/>
                <a:ea typeface="+mn-ea"/>
              </a:rPr>
              <a:t> να πα</a:t>
            </a:r>
            <a:r>
              <a:rPr lang="en-CA" altLang="de-DE" sz="2400" dirty="0" err="1">
                <a:solidFill>
                  <a:srgbClr val="333333"/>
                </a:solidFill>
                <a:latin typeface="+mn-lt"/>
                <a:ea typeface="+mn-ea"/>
              </a:rPr>
              <a:t>ίξει</a:t>
            </a:r>
            <a:r>
              <a:rPr lang="en-CA" altLang="de-DE" sz="2400" dirty="0">
                <a:solidFill>
                  <a:srgbClr val="333333"/>
                </a:solidFill>
                <a:latin typeface="+mn-lt"/>
                <a:ea typeface="+mn-ea"/>
              </a:rPr>
              <a:t> μπ</a:t>
            </a:r>
            <a:r>
              <a:rPr lang="en-CA" altLang="de-DE" sz="2400" dirty="0" err="1">
                <a:solidFill>
                  <a:srgbClr val="333333"/>
                </a:solidFill>
                <a:latin typeface="+mn-lt"/>
                <a:ea typeface="+mn-ea"/>
              </a:rPr>
              <a:t>άλ</a:t>
            </a:r>
            <a:r>
              <a:rPr lang="en-CA" altLang="de-DE" sz="2400" dirty="0">
                <a:solidFill>
                  <a:srgbClr val="333333"/>
                </a:solidFill>
                <a:latin typeface="+mn-lt"/>
                <a:ea typeface="+mn-ea"/>
              </a:rPr>
              <a:t>α μαζί τους.</a:t>
            </a:r>
          </a:p>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ea typeface="+mn-ea"/>
              </a:rPr>
              <a:t>να κάνουν</a:t>
            </a:r>
            <a:r>
              <a:rPr lang="en-CA" altLang="de-DE" sz="2400" dirty="0">
                <a:solidFill>
                  <a:srgbClr val="333333"/>
                </a:solidFill>
                <a:latin typeface="+mn-lt"/>
                <a:ea typeface="+mn-ea"/>
              </a:rPr>
              <a:t> </a:t>
            </a:r>
            <a:r>
              <a:rPr lang="en-CA" altLang="de-DE" sz="2400" dirty="0" err="1">
                <a:solidFill>
                  <a:srgbClr val="333333"/>
                </a:solidFill>
                <a:latin typeface="+mn-lt"/>
                <a:ea typeface="+mn-ea"/>
              </a:rPr>
              <a:t>μι</a:t>
            </a:r>
            <a:r>
              <a:rPr lang="en-CA" altLang="de-DE" sz="2400" dirty="0">
                <a:solidFill>
                  <a:srgbClr val="333333"/>
                </a:solidFill>
                <a:latin typeface="+mn-lt"/>
                <a:ea typeface="+mn-ea"/>
              </a:rPr>
              <a:t>α φάρσα.</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mn-lt"/>
                <a:ea typeface="+mn-ea"/>
              </a:rPr>
              <a:t>να π</a:t>
            </a:r>
            <a:r>
              <a:rPr lang="en-CA" altLang="de-DE" sz="2400" dirty="0" err="1">
                <a:solidFill>
                  <a:srgbClr val="333333"/>
                </a:solidFill>
                <a:latin typeface="+mn-lt"/>
                <a:ea typeface="+mn-ea"/>
              </a:rPr>
              <a:t>άρ</a:t>
            </a:r>
            <a:r>
              <a:rPr lang="el-GR" altLang="de-DE" sz="2400" dirty="0">
                <a:solidFill>
                  <a:srgbClr val="333333"/>
                </a:solidFill>
                <a:latin typeface="+mn-lt"/>
                <a:ea typeface="+mn-ea"/>
              </a:rPr>
              <a:t>ουν</a:t>
            </a:r>
            <a:r>
              <a:rPr lang="en-CA" altLang="de-DE" sz="2400" dirty="0">
                <a:solidFill>
                  <a:srgbClr val="333333"/>
                </a:solidFill>
                <a:latin typeface="+mn-lt"/>
                <a:ea typeface="+mn-ea"/>
              </a:rPr>
              <a:t> α</a:t>
            </a:r>
            <a:r>
              <a:rPr lang="en-CA" altLang="de-DE" sz="2400" dirty="0" err="1">
                <a:solidFill>
                  <a:srgbClr val="333333"/>
                </a:solidFill>
                <a:latin typeface="+mn-lt"/>
                <a:ea typeface="+mn-ea"/>
              </a:rPr>
              <a:t>υτόγρ</a:t>
            </a:r>
            <a:r>
              <a:rPr lang="en-CA" altLang="de-DE" sz="2400" dirty="0">
                <a:solidFill>
                  <a:srgbClr val="333333"/>
                </a:solidFill>
                <a:latin typeface="+mn-lt"/>
                <a:ea typeface="+mn-ea"/>
              </a:rPr>
              <a:t>αφο από ένα</a:t>
            </a:r>
            <a:r>
              <a:rPr lang="el-GR" altLang="de-DE" sz="2400" dirty="0">
                <a:solidFill>
                  <a:srgbClr val="333333"/>
                </a:solidFill>
                <a:latin typeface="+mn-lt"/>
                <a:ea typeface="+mn-ea"/>
              </a:rPr>
              <a:t> διάσημο</a:t>
            </a:r>
            <a:r>
              <a:rPr lang="en-CA" altLang="de-DE" sz="2400" dirty="0">
                <a:solidFill>
                  <a:srgbClr val="333333"/>
                </a:solidFill>
                <a:latin typeface="+mn-lt"/>
                <a:ea typeface="+mn-ea"/>
              </a:rPr>
              <a:t> π</a:t>
            </a:r>
            <a:r>
              <a:rPr lang="en-CA" altLang="de-DE" sz="2400" dirty="0" err="1">
                <a:solidFill>
                  <a:srgbClr val="333333"/>
                </a:solidFill>
                <a:latin typeface="+mn-lt"/>
                <a:ea typeface="+mn-ea"/>
              </a:rPr>
              <a:t>οδοσφ</a:t>
            </a:r>
            <a:r>
              <a:rPr lang="en-CA" altLang="de-DE" sz="2400" dirty="0">
                <a:solidFill>
                  <a:srgbClr val="333333"/>
                </a:solidFill>
                <a:latin typeface="+mn-lt"/>
                <a:ea typeface="+mn-ea"/>
              </a:rPr>
              <a:t>α</a:t>
            </a:r>
            <a:r>
              <a:rPr lang="el-GR" altLang="de-DE" sz="2400" dirty="0">
                <a:solidFill>
                  <a:srgbClr val="333333"/>
                </a:solidFill>
                <a:latin typeface="+mn-lt"/>
                <a:ea typeface="+mn-ea"/>
              </a:rPr>
              <a:t>ιριστή</a:t>
            </a:r>
            <a:r>
              <a:rPr lang="en-CA" altLang="de-DE" sz="2400" dirty="0">
                <a:solidFill>
                  <a:srgbClr val="333333"/>
                </a:solidFill>
                <a:latin typeface="+mn-lt"/>
                <a:ea typeface="+mn-ea"/>
              </a:rPr>
              <a:t>.</a:t>
            </a:r>
            <a:endParaRPr lang="en-US" altLang="de-DE" sz="2400" dirty="0">
              <a:solidFill>
                <a:srgbClr val="333333"/>
              </a:solidFill>
              <a:latin typeface="+mn-lt"/>
              <a:ea typeface="+mn-ea"/>
            </a:endParaRPr>
          </a:p>
        </p:txBody>
      </p:sp>
      <p:pic>
        <p:nvPicPr>
          <p:cNvPr id="14" name="Picture 5"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schichte 3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6" name="Picture 4" descr="Geschichte 3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656705" y="4329684"/>
            <a:ext cx="2360815" cy="1828800"/>
          </a:xfrm>
          <a:prstGeom prst="rect">
            <a:avLst/>
          </a:prstGeom>
          <a:noFill/>
        </p:spPr>
      </p:pic>
      <p:pic>
        <p:nvPicPr>
          <p:cNvPr id="17" name="Picture 3" descr="Geschichte 3b"/>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6" name="Rectangle 3"/>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Τι σχεδιάζουν τα αγόρια;</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3" name="Slide Number Placeholder 2"/>
          <p:cNvSpPr>
            <a:spLocks noGrp="1"/>
          </p:cNvSpPr>
          <p:nvPr>
            <p:ph type="sldNum" sz="quarter" idx="12"/>
          </p:nvPr>
        </p:nvSpPr>
        <p:spPr/>
        <p:txBody>
          <a:bodyPr/>
          <a:lstStyle/>
          <a:p>
            <a:fld id="{E7835EFA-5B0B-478B-A20E-1032E7262496}" type="slidenum">
              <a:rPr lang="de-DE" altLang="de-DE" smtClean="0">
                <a:latin typeface="+mn-lt"/>
                <a:ea typeface="+mn-ea"/>
              </a:rPr>
              <a:pPr/>
              <a:t>102</a:t>
            </a:fld>
            <a:endParaRPr lang="de-DE" altLang="de-DE">
              <a:latin typeface="+mn-lt"/>
              <a:ea typeface="+mn-ea"/>
            </a:endParaRPr>
          </a:p>
        </p:txBody>
      </p:sp>
      <p:sp>
        <p:nvSpPr>
          <p:cNvPr id="107527"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ea typeface="+mn-ea"/>
              </a:rPr>
              <a:t>ν</a:t>
            </a:r>
            <a:r>
              <a:rPr lang="en-CA" altLang="de-DE" sz="2400" dirty="0">
                <a:solidFill>
                  <a:srgbClr val="333333"/>
                </a:solidFill>
                <a:latin typeface="+mn-lt"/>
                <a:ea typeface="+mn-ea"/>
              </a:rPr>
              <a:t>α κα</a:t>
            </a:r>
            <a:r>
              <a:rPr lang="en-CA" altLang="de-DE" sz="2400" dirty="0" err="1">
                <a:solidFill>
                  <a:srgbClr val="333333"/>
                </a:solidFill>
                <a:latin typeface="+mn-lt"/>
                <a:ea typeface="+mn-ea"/>
              </a:rPr>
              <a:t>λέσ</a:t>
            </a:r>
            <a:r>
              <a:rPr lang="el-GR" altLang="de-DE" sz="2400" dirty="0">
                <a:solidFill>
                  <a:srgbClr val="333333"/>
                </a:solidFill>
                <a:latin typeface="+mn-lt"/>
                <a:ea typeface="+mn-ea"/>
              </a:rPr>
              <a:t>ουν</a:t>
            </a:r>
            <a:r>
              <a:rPr lang="en-CA" altLang="de-DE" sz="2400" dirty="0">
                <a:solidFill>
                  <a:srgbClr val="333333"/>
                </a:solidFill>
                <a:latin typeface="+mn-lt"/>
                <a:ea typeface="+mn-ea"/>
              </a:rPr>
              <a:t> </a:t>
            </a:r>
            <a:r>
              <a:rPr lang="en-CA" altLang="de-DE" sz="2400" dirty="0" err="1">
                <a:solidFill>
                  <a:srgbClr val="333333"/>
                </a:solidFill>
                <a:latin typeface="+mn-lt"/>
                <a:ea typeface="+mn-ea"/>
              </a:rPr>
              <a:t>το</a:t>
            </a:r>
            <a:r>
              <a:rPr lang="en-CA" altLang="de-DE" sz="2400" dirty="0">
                <a:solidFill>
                  <a:srgbClr val="333333"/>
                </a:solidFill>
                <a:latin typeface="+mn-lt"/>
                <a:ea typeface="+mn-ea"/>
              </a:rPr>
              <a:t> </a:t>
            </a:r>
            <a:r>
              <a:rPr lang="en-CA" altLang="de-DE" sz="2400" dirty="0" err="1">
                <a:solidFill>
                  <a:srgbClr val="333333"/>
                </a:solidFill>
                <a:latin typeface="+mn-lt"/>
                <a:ea typeface="+mn-ea"/>
              </a:rPr>
              <a:t>άλλο</a:t>
            </a:r>
            <a:r>
              <a:rPr lang="en-CA" altLang="de-DE" sz="2400" dirty="0">
                <a:solidFill>
                  <a:srgbClr val="333333"/>
                </a:solidFill>
                <a:latin typeface="+mn-lt"/>
                <a:ea typeface="+mn-ea"/>
              </a:rPr>
              <a:t> α</a:t>
            </a:r>
            <a:r>
              <a:rPr lang="en-CA" altLang="de-DE" sz="2400" dirty="0" err="1">
                <a:solidFill>
                  <a:srgbClr val="333333"/>
                </a:solidFill>
                <a:latin typeface="+mn-lt"/>
                <a:ea typeface="+mn-ea"/>
              </a:rPr>
              <a:t>γόρι</a:t>
            </a:r>
            <a:r>
              <a:rPr lang="en-CA" altLang="de-DE" sz="2400" dirty="0">
                <a:solidFill>
                  <a:srgbClr val="333333"/>
                </a:solidFill>
                <a:latin typeface="+mn-lt"/>
                <a:ea typeface="+mn-ea"/>
              </a:rPr>
              <a:t> να πα</a:t>
            </a:r>
            <a:r>
              <a:rPr lang="en-CA" altLang="de-DE" sz="2400" dirty="0" err="1">
                <a:solidFill>
                  <a:srgbClr val="333333"/>
                </a:solidFill>
                <a:latin typeface="+mn-lt"/>
                <a:ea typeface="+mn-ea"/>
              </a:rPr>
              <a:t>ίξει</a:t>
            </a:r>
            <a:r>
              <a:rPr lang="en-CA" altLang="de-DE" sz="2400" dirty="0">
                <a:solidFill>
                  <a:srgbClr val="333333"/>
                </a:solidFill>
                <a:latin typeface="+mn-lt"/>
                <a:ea typeface="+mn-ea"/>
              </a:rPr>
              <a:t> μπ</a:t>
            </a:r>
            <a:r>
              <a:rPr lang="en-CA" altLang="de-DE" sz="2400" dirty="0" err="1">
                <a:solidFill>
                  <a:srgbClr val="333333"/>
                </a:solidFill>
                <a:latin typeface="+mn-lt"/>
                <a:ea typeface="+mn-ea"/>
              </a:rPr>
              <a:t>άλ</a:t>
            </a:r>
            <a:r>
              <a:rPr lang="en-CA" altLang="de-DE" sz="2400" dirty="0">
                <a:solidFill>
                  <a:srgbClr val="333333"/>
                </a:solidFill>
                <a:latin typeface="+mn-lt"/>
                <a:ea typeface="+mn-ea"/>
              </a:rPr>
              <a:t>α μαζί τους.</a:t>
            </a:r>
          </a:p>
          <a:p>
            <a:pPr marL="457200" indent="-457200" eaLnBrk="1" hangingPunct="1">
              <a:lnSpc>
                <a:spcPct val="105000"/>
              </a:lnSpc>
              <a:spcBef>
                <a:spcPts val="1999"/>
              </a:spcBef>
              <a:spcAft>
                <a:spcPts val="0"/>
              </a:spcAft>
              <a:buClr>
                <a:srgbClr val="004992"/>
              </a:buClr>
              <a:buFont typeface="WingDings"/>
              <a:buAutoNum type="alphaUcPeriod"/>
            </a:pPr>
            <a:r>
              <a:rPr lang="el-GR" altLang="de-DE" sz="2400" dirty="0">
                <a:solidFill>
                  <a:srgbClr val="004992"/>
                </a:solidFill>
                <a:latin typeface="+mn-lt"/>
                <a:ea typeface="+mn-ea"/>
              </a:rPr>
              <a:t>να κάνουν</a:t>
            </a:r>
            <a:r>
              <a:rPr lang="en-CA" altLang="de-DE" sz="2400" dirty="0">
                <a:solidFill>
                  <a:srgbClr val="004992"/>
                </a:solidFill>
                <a:latin typeface="+mn-lt"/>
                <a:ea typeface="+mn-ea"/>
              </a:rPr>
              <a:t> </a:t>
            </a:r>
            <a:r>
              <a:rPr lang="en-CA" altLang="de-DE" sz="2400" dirty="0" err="1">
                <a:solidFill>
                  <a:srgbClr val="004992"/>
                </a:solidFill>
                <a:latin typeface="+mn-lt"/>
                <a:ea typeface="+mn-ea"/>
              </a:rPr>
              <a:t>μι</a:t>
            </a:r>
            <a:r>
              <a:rPr lang="en-CA" altLang="de-DE" sz="2400" dirty="0">
                <a:solidFill>
                  <a:srgbClr val="004992"/>
                </a:solidFill>
                <a:latin typeface="+mn-lt"/>
                <a:ea typeface="+mn-ea"/>
              </a:rPr>
              <a:t>α φάρσα.</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mn-lt"/>
                <a:ea typeface="+mn-ea"/>
              </a:rPr>
              <a:t>να π</a:t>
            </a:r>
            <a:r>
              <a:rPr lang="en-CA" altLang="de-DE" sz="2400" dirty="0" err="1">
                <a:solidFill>
                  <a:srgbClr val="333333"/>
                </a:solidFill>
                <a:latin typeface="+mn-lt"/>
                <a:ea typeface="+mn-ea"/>
              </a:rPr>
              <a:t>άρ</a:t>
            </a:r>
            <a:r>
              <a:rPr lang="el-GR" altLang="de-DE" sz="2400" dirty="0">
                <a:solidFill>
                  <a:srgbClr val="333333"/>
                </a:solidFill>
                <a:latin typeface="+mn-lt"/>
                <a:ea typeface="+mn-ea"/>
              </a:rPr>
              <a:t>ουν</a:t>
            </a:r>
            <a:r>
              <a:rPr lang="en-CA" altLang="de-DE" sz="2400" dirty="0">
                <a:solidFill>
                  <a:srgbClr val="333333"/>
                </a:solidFill>
                <a:latin typeface="+mn-lt"/>
                <a:ea typeface="+mn-ea"/>
              </a:rPr>
              <a:t> α</a:t>
            </a:r>
            <a:r>
              <a:rPr lang="en-CA" altLang="de-DE" sz="2400" dirty="0" err="1">
                <a:solidFill>
                  <a:srgbClr val="333333"/>
                </a:solidFill>
                <a:latin typeface="+mn-lt"/>
                <a:ea typeface="+mn-ea"/>
              </a:rPr>
              <a:t>υτόγρ</a:t>
            </a:r>
            <a:r>
              <a:rPr lang="en-CA" altLang="de-DE" sz="2400" dirty="0">
                <a:solidFill>
                  <a:srgbClr val="333333"/>
                </a:solidFill>
                <a:latin typeface="+mn-lt"/>
                <a:ea typeface="+mn-ea"/>
              </a:rPr>
              <a:t>αφο από ένα</a:t>
            </a:r>
            <a:r>
              <a:rPr lang="el-GR" altLang="de-DE" sz="2400" dirty="0">
                <a:solidFill>
                  <a:srgbClr val="333333"/>
                </a:solidFill>
                <a:latin typeface="+mn-lt"/>
                <a:ea typeface="+mn-ea"/>
              </a:rPr>
              <a:t> διάσημο</a:t>
            </a:r>
            <a:r>
              <a:rPr lang="en-CA" altLang="de-DE" sz="2400" dirty="0">
                <a:solidFill>
                  <a:srgbClr val="333333"/>
                </a:solidFill>
                <a:latin typeface="+mn-lt"/>
                <a:ea typeface="+mn-ea"/>
              </a:rPr>
              <a:t> π</a:t>
            </a:r>
            <a:r>
              <a:rPr lang="en-CA" altLang="de-DE" sz="2400" dirty="0" err="1">
                <a:solidFill>
                  <a:srgbClr val="333333"/>
                </a:solidFill>
                <a:latin typeface="+mn-lt"/>
                <a:ea typeface="+mn-ea"/>
              </a:rPr>
              <a:t>οδοσφ</a:t>
            </a:r>
            <a:r>
              <a:rPr lang="en-CA" altLang="de-DE" sz="2400" dirty="0">
                <a:solidFill>
                  <a:srgbClr val="333333"/>
                </a:solidFill>
                <a:latin typeface="+mn-lt"/>
                <a:ea typeface="+mn-ea"/>
              </a:rPr>
              <a:t>α</a:t>
            </a:r>
            <a:r>
              <a:rPr lang="el-GR" altLang="de-DE" sz="2400" dirty="0">
                <a:solidFill>
                  <a:srgbClr val="333333"/>
                </a:solidFill>
                <a:latin typeface="+mn-lt"/>
                <a:ea typeface="+mn-ea"/>
              </a:rPr>
              <a:t>ιριστή</a:t>
            </a:r>
            <a:r>
              <a:rPr lang="en-CA" altLang="de-DE" sz="2400" dirty="0">
                <a:solidFill>
                  <a:srgbClr val="333333"/>
                </a:solidFill>
                <a:latin typeface="+mn-lt"/>
                <a:ea typeface="+mn-ea"/>
              </a:rPr>
              <a:t>.</a:t>
            </a:r>
            <a:endParaRPr lang="en-US" altLang="de-DE" sz="2400" dirty="0">
              <a:solidFill>
                <a:srgbClr val="333333"/>
              </a:solidFill>
              <a:latin typeface="+mn-lt"/>
              <a:ea typeface="+mn-ea"/>
            </a:endParaRPr>
          </a:p>
        </p:txBody>
      </p:sp>
      <p:pic>
        <p:nvPicPr>
          <p:cNvPr id="14" name="Picture 7"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6705" y="4329684"/>
            <a:ext cx="236081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527069"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3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Rectangle 3"/>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Τι κάνουν οι άντρες;</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3" name="Slide Number Placeholder 2"/>
          <p:cNvSpPr>
            <a:spLocks noGrp="1"/>
          </p:cNvSpPr>
          <p:nvPr>
            <p:ph type="sldNum" sz="quarter" idx="12"/>
          </p:nvPr>
        </p:nvSpPr>
        <p:spPr/>
        <p:txBody>
          <a:bodyPr/>
          <a:lstStyle/>
          <a:p>
            <a:fld id="{E7835EFA-5B0B-478B-A20E-1032E7262496}" type="slidenum">
              <a:rPr lang="de-DE" altLang="de-DE" smtClean="0">
                <a:latin typeface="+mn-lt"/>
                <a:ea typeface="+mn-ea"/>
              </a:rPr>
              <a:pPr/>
              <a:t>103</a:t>
            </a:fld>
            <a:endParaRPr lang="de-DE" altLang="de-DE">
              <a:latin typeface="+mn-lt"/>
              <a:ea typeface="+mn-ea"/>
            </a:endParaRPr>
          </a:p>
        </p:txBody>
      </p:sp>
      <p:sp>
        <p:nvSpPr>
          <p:cNvPr id="108548"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rPr>
              <a:t>Οι</a:t>
            </a:r>
            <a:r>
              <a:rPr lang="en-US" altLang="de-DE" sz="2400" dirty="0">
                <a:solidFill>
                  <a:srgbClr val="333333"/>
                </a:solidFill>
                <a:latin typeface="+mn-lt"/>
                <a:ea typeface="+mn-ea"/>
              </a:rPr>
              <a:t> </a:t>
            </a:r>
            <a:r>
              <a:rPr lang="en-US" altLang="de-DE" sz="2400" dirty="0" err="1">
                <a:solidFill>
                  <a:srgbClr val="333333"/>
                </a:solidFill>
                <a:latin typeface="+mn-lt"/>
                <a:ea typeface="+mn-ea"/>
              </a:rPr>
              <a:t>άνδρες</a:t>
            </a:r>
            <a:r>
              <a:rPr lang="en-US" altLang="de-DE" sz="2400" dirty="0">
                <a:solidFill>
                  <a:srgbClr val="333333"/>
                </a:solidFill>
                <a:latin typeface="+mn-lt"/>
                <a:ea typeface="+mn-ea"/>
              </a:rPr>
              <a:t> </a:t>
            </a:r>
            <a:r>
              <a:rPr lang="el-GR" altLang="de-DE" sz="2400" dirty="0">
                <a:solidFill>
                  <a:srgbClr val="333333"/>
                </a:solidFill>
                <a:latin typeface="+mn-lt"/>
                <a:ea typeface="+mn-ea"/>
              </a:rPr>
              <a:t>χορεύουν το </a:t>
            </a:r>
            <a:r>
              <a:rPr lang="en-US" altLang="de-DE" sz="2400" dirty="0" err="1">
                <a:solidFill>
                  <a:srgbClr val="333333"/>
                </a:solidFill>
                <a:latin typeface="+mn-lt"/>
                <a:ea typeface="+mn-ea"/>
              </a:rPr>
              <a:t>χορό</a:t>
            </a:r>
            <a:r>
              <a:rPr lang="el-GR" altLang="de-DE" sz="2400" dirty="0">
                <a:solidFill>
                  <a:srgbClr val="333333"/>
                </a:solidFill>
                <a:latin typeface="+mn-lt"/>
                <a:ea typeface="+mn-ea"/>
              </a:rPr>
              <a:t> του</a:t>
            </a:r>
            <a:r>
              <a:rPr lang="en-US" altLang="de-DE" sz="2400" dirty="0">
                <a:solidFill>
                  <a:srgbClr val="333333"/>
                </a:solidFill>
                <a:latin typeface="+mn-lt"/>
                <a:ea typeface="+mn-ea"/>
              </a:rPr>
              <a:t> </a:t>
            </a:r>
            <a:r>
              <a:rPr lang="en-US" altLang="de-DE" sz="2400" dirty="0" err="1">
                <a:solidFill>
                  <a:srgbClr val="333333"/>
                </a:solidFill>
                <a:latin typeface="+mn-lt"/>
                <a:ea typeface="+mn-ea"/>
              </a:rPr>
              <a:t>φεγγ</a:t>
            </a:r>
            <a:r>
              <a:rPr lang="el-GR" altLang="de-DE" sz="2400" dirty="0">
                <a:solidFill>
                  <a:srgbClr val="333333"/>
                </a:solidFill>
                <a:latin typeface="+mn-lt"/>
                <a:ea typeface="+mn-ea"/>
              </a:rPr>
              <a:t>αριού</a:t>
            </a:r>
            <a:r>
              <a:rPr lang="en-US" altLang="de-DE" sz="2400"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rPr>
              <a:t>Οι</a:t>
            </a:r>
            <a:r>
              <a:rPr lang="en-US" altLang="de-DE" sz="2400" dirty="0">
                <a:solidFill>
                  <a:srgbClr val="333333"/>
                </a:solidFill>
                <a:latin typeface="+mn-lt"/>
                <a:ea typeface="+mn-ea"/>
              </a:rPr>
              <a:t> </a:t>
            </a:r>
            <a:r>
              <a:rPr lang="en-US" altLang="de-DE" sz="2400" dirty="0" err="1">
                <a:solidFill>
                  <a:srgbClr val="333333"/>
                </a:solidFill>
                <a:latin typeface="+mn-lt"/>
                <a:ea typeface="+mn-ea"/>
              </a:rPr>
              <a:t>άνδρες</a:t>
            </a:r>
            <a:r>
              <a:rPr lang="en-US" altLang="de-DE" sz="2400" dirty="0">
                <a:solidFill>
                  <a:srgbClr val="333333"/>
                </a:solidFill>
                <a:latin typeface="+mn-lt"/>
                <a:ea typeface="+mn-ea"/>
              </a:rPr>
              <a:t> π</a:t>
            </a:r>
            <a:r>
              <a:rPr lang="en-US" altLang="de-DE" sz="2400" dirty="0" err="1">
                <a:solidFill>
                  <a:srgbClr val="333333"/>
                </a:solidFill>
                <a:latin typeface="+mn-lt"/>
                <a:ea typeface="+mn-ea"/>
              </a:rPr>
              <a:t>ροσ</a:t>
            </a:r>
            <a:r>
              <a:rPr lang="en-US" altLang="de-DE" sz="2400" dirty="0">
                <a:solidFill>
                  <a:srgbClr val="333333"/>
                </a:solidFill>
                <a:latin typeface="+mn-lt"/>
                <a:ea typeface="+mn-ea"/>
              </a:rPr>
              <a:t>παθούν να </a:t>
            </a:r>
            <a:r>
              <a:rPr lang="el-GR" altLang="de-DE" sz="2400" dirty="0">
                <a:solidFill>
                  <a:srgbClr val="333333"/>
                </a:solidFill>
                <a:latin typeface="+mn-lt"/>
                <a:ea typeface="+mn-ea"/>
              </a:rPr>
              <a:t>δραπετεύσουν</a:t>
            </a:r>
            <a:r>
              <a:rPr lang="en-US" altLang="de-DE" sz="2400"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rPr>
              <a:t>Οι</a:t>
            </a:r>
            <a:r>
              <a:rPr lang="en-US" altLang="de-DE" sz="2400" dirty="0">
                <a:solidFill>
                  <a:srgbClr val="333333"/>
                </a:solidFill>
                <a:latin typeface="+mn-lt"/>
                <a:ea typeface="+mn-ea"/>
              </a:rPr>
              <a:t> </a:t>
            </a:r>
            <a:r>
              <a:rPr lang="en-US" altLang="de-DE" sz="2400" dirty="0" err="1">
                <a:solidFill>
                  <a:srgbClr val="333333"/>
                </a:solidFill>
                <a:latin typeface="+mn-lt"/>
                <a:ea typeface="+mn-ea"/>
              </a:rPr>
              <a:t>άνδρες</a:t>
            </a:r>
            <a:r>
              <a:rPr lang="en-US" altLang="de-DE" sz="2400" dirty="0">
                <a:solidFill>
                  <a:srgbClr val="333333"/>
                </a:solidFill>
                <a:latin typeface="+mn-lt"/>
                <a:ea typeface="+mn-ea"/>
              </a:rPr>
              <a:t> </a:t>
            </a:r>
            <a:r>
              <a:rPr lang="el-GR" altLang="de-DE" sz="2400" dirty="0">
                <a:solidFill>
                  <a:srgbClr val="333333"/>
                </a:solidFill>
                <a:latin typeface="+mn-lt"/>
                <a:ea typeface="+mn-ea"/>
              </a:rPr>
              <a:t>κάνουν γυμναστική</a:t>
            </a:r>
            <a:r>
              <a:rPr lang="en-US" altLang="de-DE" sz="2400" dirty="0">
                <a:solidFill>
                  <a:srgbClr val="333333"/>
                </a:solidFill>
                <a:latin typeface="+mn-lt"/>
                <a:ea typeface="+mn-ea"/>
              </a:rPr>
              <a:t>.</a:t>
            </a:r>
          </a:p>
        </p:txBody>
      </p:sp>
      <p:pic>
        <p:nvPicPr>
          <p:cNvPr id="8"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6940"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1" name="Rectangle 3"/>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Τι κάνουν οι άντρες;</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3" name="Slide Number Placeholder 2"/>
          <p:cNvSpPr>
            <a:spLocks noGrp="1"/>
          </p:cNvSpPr>
          <p:nvPr>
            <p:ph type="sldNum" sz="quarter" idx="12"/>
          </p:nvPr>
        </p:nvSpPr>
        <p:spPr/>
        <p:txBody>
          <a:bodyPr/>
          <a:lstStyle/>
          <a:p>
            <a:fld id="{E7835EFA-5B0B-478B-A20E-1032E7262496}" type="slidenum">
              <a:rPr lang="de-DE" altLang="de-DE" smtClean="0">
                <a:latin typeface="+mn-lt"/>
                <a:ea typeface="+mn-ea"/>
              </a:rPr>
              <a:pPr/>
              <a:t>104</a:t>
            </a:fld>
            <a:endParaRPr lang="de-DE" altLang="de-DE">
              <a:latin typeface="+mn-lt"/>
              <a:ea typeface="+mn-ea"/>
            </a:endParaRPr>
          </a:p>
        </p:txBody>
      </p:sp>
      <p:sp>
        <p:nvSpPr>
          <p:cNvPr id="109572"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rPr>
              <a:t>Οι</a:t>
            </a:r>
            <a:r>
              <a:rPr lang="en-US" altLang="de-DE" sz="2400" dirty="0">
                <a:solidFill>
                  <a:srgbClr val="333333"/>
                </a:solidFill>
                <a:latin typeface="+mn-lt"/>
                <a:ea typeface="+mn-ea"/>
              </a:rPr>
              <a:t> </a:t>
            </a:r>
            <a:r>
              <a:rPr lang="en-US" altLang="de-DE" sz="2400" dirty="0" err="1">
                <a:solidFill>
                  <a:srgbClr val="333333"/>
                </a:solidFill>
                <a:latin typeface="+mn-lt"/>
                <a:ea typeface="+mn-ea"/>
              </a:rPr>
              <a:t>άνδρες</a:t>
            </a:r>
            <a:r>
              <a:rPr lang="en-US" altLang="de-DE" sz="2400" dirty="0">
                <a:solidFill>
                  <a:srgbClr val="333333"/>
                </a:solidFill>
                <a:latin typeface="+mn-lt"/>
                <a:ea typeface="+mn-ea"/>
              </a:rPr>
              <a:t> </a:t>
            </a:r>
            <a:r>
              <a:rPr lang="el-GR" altLang="de-DE" sz="2400" dirty="0">
                <a:solidFill>
                  <a:srgbClr val="333333"/>
                </a:solidFill>
                <a:latin typeface="+mn-lt"/>
                <a:ea typeface="+mn-ea"/>
              </a:rPr>
              <a:t>χορεύουν το </a:t>
            </a:r>
            <a:r>
              <a:rPr lang="en-US" altLang="de-DE" sz="2400" dirty="0" err="1">
                <a:solidFill>
                  <a:srgbClr val="333333"/>
                </a:solidFill>
                <a:latin typeface="+mn-lt"/>
                <a:ea typeface="+mn-ea"/>
              </a:rPr>
              <a:t>χορό</a:t>
            </a:r>
            <a:r>
              <a:rPr lang="el-GR" altLang="de-DE" sz="2400" dirty="0">
                <a:solidFill>
                  <a:srgbClr val="333333"/>
                </a:solidFill>
                <a:latin typeface="+mn-lt"/>
                <a:ea typeface="+mn-ea"/>
              </a:rPr>
              <a:t> του</a:t>
            </a:r>
            <a:r>
              <a:rPr lang="en-US" altLang="de-DE" sz="2400" dirty="0">
                <a:solidFill>
                  <a:srgbClr val="333333"/>
                </a:solidFill>
                <a:latin typeface="+mn-lt"/>
                <a:ea typeface="+mn-ea"/>
              </a:rPr>
              <a:t> </a:t>
            </a:r>
            <a:r>
              <a:rPr lang="en-US" altLang="de-DE" sz="2400" dirty="0" err="1">
                <a:solidFill>
                  <a:srgbClr val="333333"/>
                </a:solidFill>
                <a:latin typeface="+mn-lt"/>
                <a:ea typeface="+mn-ea"/>
              </a:rPr>
              <a:t>φεγγ</a:t>
            </a:r>
            <a:r>
              <a:rPr lang="el-GR" altLang="de-DE" sz="2400" dirty="0">
                <a:solidFill>
                  <a:srgbClr val="333333"/>
                </a:solidFill>
                <a:latin typeface="+mn-lt"/>
                <a:ea typeface="+mn-ea"/>
              </a:rPr>
              <a:t>αριού</a:t>
            </a:r>
            <a:r>
              <a:rPr lang="en-US" altLang="de-DE" sz="2400"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rPr>
              <a:t>Οι</a:t>
            </a:r>
            <a:r>
              <a:rPr lang="en-US" altLang="de-DE" sz="2400" dirty="0">
                <a:solidFill>
                  <a:srgbClr val="333333"/>
                </a:solidFill>
                <a:latin typeface="+mn-lt"/>
                <a:ea typeface="+mn-ea"/>
              </a:rPr>
              <a:t> </a:t>
            </a:r>
            <a:r>
              <a:rPr lang="en-US" altLang="de-DE" sz="2400" dirty="0" err="1">
                <a:solidFill>
                  <a:srgbClr val="333333"/>
                </a:solidFill>
                <a:latin typeface="+mn-lt"/>
                <a:ea typeface="+mn-ea"/>
              </a:rPr>
              <a:t>άνδρες</a:t>
            </a:r>
            <a:r>
              <a:rPr lang="en-US" altLang="de-DE" sz="2400" dirty="0">
                <a:solidFill>
                  <a:srgbClr val="333333"/>
                </a:solidFill>
                <a:latin typeface="+mn-lt"/>
                <a:ea typeface="+mn-ea"/>
              </a:rPr>
              <a:t> π</a:t>
            </a:r>
            <a:r>
              <a:rPr lang="en-US" altLang="de-DE" sz="2400" dirty="0" err="1">
                <a:solidFill>
                  <a:srgbClr val="333333"/>
                </a:solidFill>
                <a:latin typeface="+mn-lt"/>
                <a:ea typeface="+mn-ea"/>
              </a:rPr>
              <a:t>ροσ</a:t>
            </a:r>
            <a:r>
              <a:rPr lang="en-US" altLang="de-DE" sz="2400" dirty="0">
                <a:solidFill>
                  <a:srgbClr val="333333"/>
                </a:solidFill>
                <a:latin typeface="+mn-lt"/>
                <a:ea typeface="+mn-ea"/>
              </a:rPr>
              <a:t>παθούν να </a:t>
            </a:r>
            <a:r>
              <a:rPr lang="el-GR" altLang="de-DE" sz="2400" dirty="0">
                <a:solidFill>
                  <a:srgbClr val="333333"/>
                </a:solidFill>
                <a:latin typeface="+mn-lt"/>
                <a:ea typeface="+mn-ea"/>
              </a:rPr>
              <a:t>δραπετεύσουν</a:t>
            </a:r>
            <a:r>
              <a:rPr lang="en-US" altLang="de-DE" sz="2400"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rPr>
              <a:t>Οι</a:t>
            </a:r>
            <a:r>
              <a:rPr lang="en-US" altLang="de-DE" sz="2400" dirty="0">
                <a:solidFill>
                  <a:srgbClr val="333333"/>
                </a:solidFill>
                <a:latin typeface="+mn-lt"/>
                <a:ea typeface="+mn-ea"/>
              </a:rPr>
              <a:t> </a:t>
            </a:r>
            <a:r>
              <a:rPr lang="en-US" altLang="de-DE" sz="2400" dirty="0" err="1">
                <a:solidFill>
                  <a:srgbClr val="333333"/>
                </a:solidFill>
                <a:latin typeface="+mn-lt"/>
                <a:ea typeface="+mn-ea"/>
              </a:rPr>
              <a:t>άνδρες</a:t>
            </a:r>
            <a:r>
              <a:rPr lang="en-US" altLang="de-DE" sz="2400" dirty="0">
                <a:solidFill>
                  <a:srgbClr val="333333"/>
                </a:solidFill>
                <a:latin typeface="+mn-lt"/>
                <a:ea typeface="+mn-ea"/>
              </a:rPr>
              <a:t> </a:t>
            </a:r>
            <a:r>
              <a:rPr lang="el-GR" altLang="de-DE" sz="2400" dirty="0">
                <a:solidFill>
                  <a:srgbClr val="333333"/>
                </a:solidFill>
                <a:latin typeface="+mn-lt"/>
                <a:ea typeface="+mn-ea"/>
              </a:rPr>
              <a:t>κάνουν γυμναστική</a:t>
            </a:r>
            <a:r>
              <a:rPr lang="en-US" altLang="de-DE" sz="2400" dirty="0">
                <a:solidFill>
                  <a:srgbClr val="333333"/>
                </a:solidFill>
                <a:latin typeface="+mn-lt"/>
                <a:ea typeface="+mn-ea"/>
              </a:rPr>
              <a:t>.</a:t>
            </a:r>
          </a:p>
        </p:txBody>
      </p:sp>
      <p:pic>
        <p:nvPicPr>
          <p:cNvPr id="10"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4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Rectangle 3"/>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Τι κάνουν οι άντρες;</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3" name="Slide Number Placeholder 2"/>
          <p:cNvSpPr>
            <a:spLocks noGrp="1"/>
          </p:cNvSpPr>
          <p:nvPr>
            <p:ph type="sldNum" sz="quarter" idx="12"/>
          </p:nvPr>
        </p:nvSpPr>
        <p:spPr/>
        <p:txBody>
          <a:bodyPr/>
          <a:lstStyle/>
          <a:p>
            <a:fld id="{E7835EFA-5B0B-478B-A20E-1032E7262496}" type="slidenum">
              <a:rPr lang="de-DE" altLang="de-DE" smtClean="0">
                <a:latin typeface="+mn-lt"/>
                <a:ea typeface="+mn-ea"/>
              </a:rPr>
              <a:pPr/>
              <a:t>105</a:t>
            </a:fld>
            <a:endParaRPr lang="de-DE" altLang="de-DE">
              <a:latin typeface="+mn-lt"/>
              <a:ea typeface="+mn-ea"/>
            </a:endParaRPr>
          </a:p>
        </p:txBody>
      </p:sp>
      <p:sp>
        <p:nvSpPr>
          <p:cNvPr id="110596"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rPr>
              <a:t>Οι</a:t>
            </a:r>
            <a:r>
              <a:rPr lang="en-US" altLang="de-DE" sz="2400" dirty="0">
                <a:solidFill>
                  <a:srgbClr val="333333"/>
                </a:solidFill>
                <a:latin typeface="+mn-lt"/>
                <a:ea typeface="+mn-ea"/>
              </a:rPr>
              <a:t> </a:t>
            </a:r>
            <a:r>
              <a:rPr lang="en-US" altLang="de-DE" sz="2400" dirty="0" err="1">
                <a:solidFill>
                  <a:srgbClr val="333333"/>
                </a:solidFill>
                <a:latin typeface="+mn-lt"/>
                <a:ea typeface="+mn-ea"/>
              </a:rPr>
              <a:t>άνδρες</a:t>
            </a:r>
            <a:r>
              <a:rPr lang="en-US" altLang="de-DE" sz="2400" dirty="0">
                <a:solidFill>
                  <a:srgbClr val="333333"/>
                </a:solidFill>
                <a:latin typeface="+mn-lt"/>
                <a:ea typeface="+mn-ea"/>
              </a:rPr>
              <a:t> </a:t>
            </a:r>
            <a:r>
              <a:rPr lang="el-GR" altLang="de-DE" sz="2400" dirty="0">
                <a:solidFill>
                  <a:srgbClr val="333333"/>
                </a:solidFill>
                <a:latin typeface="+mn-lt"/>
                <a:ea typeface="+mn-ea"/>
              </a:rPr>
              <a:t>χορεύουν το </a:t>
            </a:r>
            <a:r>
              <a:rPr lang="en-US" altLang="de-DE" sz="2400" dirty="0" err="1">
                <a:solidFill>
                  <a:srgbClr val="333333"/>
                </a:solidFill>
                <a:latin typeface="+mn-lt"/>
                <a:ea typeface="+mn-ea"/>
              </a:rPr>
              <a:t>χορό</a:t>
            </a:r>
            <a:r>
              <a:rPr lang="el-GR" altLang="de-DE" sz="2400" dirty="0">
                <a:solidFill>
                  <a:srgbClr val="333333"/>
                </a:solidFill>
                <a:latin typeface="+mn-lt"/>
                <a:ea typeface="+mn-ea"/>
              </a:rPr>
              <a:t> του</a:t>
            </a:r>
            <a:r>
              <a:rPr lang="en-US" altLang="de-DE" sz="2400" dirty="0">
                <a:solidFill>
                  <a:srgbClr val="333333"/>
                </a:solidFill>
                <a:latin typeface="+mn-lt"/>
                <a:ea typeface="+mn-ea"/>
              </a:rPr>
              <a:t> </a:t>
            </a:r>
            <a:r>
              <a:rPr lang="en-US" altLang="de-DE" sz="2400" dirty="0" err="1">
                <a:solidFill>
                  <a:srgbClr val="333333"/>
                </a:solidFill>
                <a:latin typeface="+mn-lt"/>
                <a:ea typeface="+mn-ea"/>
              </a:rPr>
              <a:t>φεγγ</a:t>
            </a:r>
            <a:r>
              <a:rPr lang="el-GR" altLang="de-DE" sz="2400" dirty="0">
                <a:solidFill>
                  <a:srgbClr val="333333"/>
                </a:solidFill>
                <a:latin typeface="+mn-lt"/>
                <a:ea typeface="+mn-ea"/>
              </a:rPr>
              <a:t>αριού</a:t>
            </a:r>
            <a:r>
              <a:rPr lang="en-US" altLang="de-DE" sz="2400"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rPr>
              <a:t>Οι</a:t>
            </a:r>
            <a:r>
              <a:rPr lang="en-US" altLang="de-DE" sz="2400" dirty="0">
                <a:solidFill>
                  <a:srgbClr val="333333"/>
                </a:solidFill>
                <a:latin typeface="+mn-lt"/>
                <a:ea typeface="+mn-ea"/>
              </a:rPr>
              <a:t> </a:t>
            </a:r>
            <a:r>
              <a:rPr lang="en-US" altLang="de-DE" sz="2400" dirty="0" err="1">
                <a:solidFill>
                  <a:srgbClr val="333333"/>
                </a:solidFill>
                <a:latin typeface="+mn-lt"/>
                <a:ea typeface="+mn-ea"/>
              </a:rPr>
              <a:t>άνδρες</a:t>
            </a:r>
            <a:r>
              <a:rPr lang="en-US" altLang="de-DE" sz="2400" dirty="0">
                <a:solidFill>
                  <a:srgbClr val="333333"/>
                </a:solidFill>
                <a:latin typeface="+mn-lt"/>
                <a:ea typeface="+mn-ea"/>
              </a:rPr>
              <a:t> π</a:t>
            </a:r>
            <a:r>
              <a:rPr lang="en-US" altLang="de-DE" sz="2400" dirty="0" err="1">
                <a:solidFill>
                  <a:srgbClr val="333333"/>
                </a:solidFill>
                <a:latin typeface="+mn-lt"/>
                <a:ea typeface="+mn-ea"/>
              </a:rPr>
              <a:t>ροσ</a:t>
            </a:r>
            <a:r>
              <a:rPr lang="en-US" altLang="de-DE" sz="2400" dirty="0">
                <a:solidFill>
                  <a:srgbClr val="333333"/>
                </a:solidFill>
                <a:latin typeface="+mn-lt"/>
                <a:ea typeface="+mn-ea"/>
              </a:rPr>
              <a:t>παθούν να </a:t>
            </a:r>
            <a:r>
              <a:rPr lang="el-GR" altLang="de-DE" sz="2400" dirty="0">
                <a:solidFill>
                  <a:srgbClr val="333333"/>
                </a:solidFill>
                <a:latin typeface="+mn-lt"/>
                <a:ea typeface="+mn-ea"/>
              </a:rPr>
              <a:t>δραπετεύσουν</a:t>
            </a:r>
            <a:r>
              <a:rPr lang="en-US" altLang="de-DE" sz="2400"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rPr>
              <a:t>Οι</a:t>
            </a:r>
            <a:r>
              <a:rPr lang="en-US" altLang="de-DE" sz="2400" dirty="0">
                <a:solidFill>
                  <a:srgbClr val="333333"/>
                </a:solidFill>
                <a:latin typeface="+mn-lt"/>
                <a:ea typeface="+mn-ea"/>
              </a:rPr>
              <a:t> </a:t>
            </a:r>
            <a:r>
              <a:rPr lang="en-US" altLang="de-DE" sz="2400" dirty="0" err="1">
                <a:solidFill>
                  <a:srgbClr val="333333"/>
                </a:solidFill>
                <a:latin typeface="+mn-lt"/>
                <a:ea typeface="+mn-ea"/>
              </a:rPr>
              <a:t>άνδρες</a:t>
            </a:r>
            <a:r>
              <a:rPr lang="en-US" altLang="de-DE" sz="2400" dirty="0">
                <a:solidFill>
                  <a:srgbClr val="333333"/>
                </a:solidFill>
                <a:latin typeface="+mn-lt"/>
                <a:ea typeface="+mn-ea"/>
              </a:rPr>
              <a:t> </a:t>
            </a:r>
            <a:r>
              <a:rPr lang="el-GR" altLang="de-DE" sz="2400" dirty="0">
                <a:solidFill>
                  <a:srgbClr val="333333"/>
                </a:solidFill>
                <a:latin typeface="+mn-lt"/>
                <a:ea typeface="+mn-ea"/>
              </a:rPr>
              <a:t>κάνουν γυμναστική</a:t>
            </a:r>
            <a:r>
              <a:rPr lang="en-US" altLang="de-DE" sz="2400" dirty="0">
                <a:solidFill>
                  <a:srgbClr val="333333"/>
                </a:solidFill>
                <a:latin typeface="+mn-lt"/>
                <a:ea typeface="+mn-ea"/>
              </a:rPr>
              <a:t>.</a:t>
            </a:r>
          </a:p>
        </p:txBody>
      </p:sp>
      <p:pic>
        <p:nvPicPr>
          <p:cNvPr id="12"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6940"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4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9" name="Rectangle 3"/>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Τι κάνουν οι άντρες;</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3" name="Slide Number Placeholder 2"/>
          <p:cNvSpPr>
            <a:spLocks noGrp="1"/>
          </p:cNvSpPr>
          <p:nvPr>
            <p:ph type="sldNum" sz="quarter" idx="12"/>
          </p:nvPr>
        </p:nvSpPr>
        <p:spPr/>
        <p:txBody>
          <a:bodyPr/>
          <a:lstStyle/>
          <a:p>
            <a:fld id="{E7835EFA-5B0B-478B-A20E-1032E7262496}" type="slidenum">
              <a:rPr lang="de-DE" altLang="de-DE" smtClean="0">
                <a:latin typeface="+mn-lt"/>
                <a:ea typeface="+mn-ea"/>
              </a:rPr>
              <a:pPr/>
              <a:t>106</a:t>
            </a:fld>
            <a:endParaRPr lang="de-DE" altLang="de-DE">
              <a:latin typeface="+mn-lt"/>
              <a:ea typeface="+mn-ea"/>
            </a:endParaRPr>
          </a:p>
        </p:txBody>
      </p:sp>
      <p:sp>
        <p:nvSpPr>
          <p:cNvPr id="111620"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rPr>
              <a:t>Οι</a:t>
            </a:r>
            <a:r>
              <a:rPr lang="en-US" altLang="de-DE" sz="2400" dirty="0">
                <a:solidFill>
                  <a:srgbClr val="333333"/>
                </a:solidFill>
                <a:latin typeface="+mn-lt"/>
                <a:ea typeface="+mn-ea"/>
              </a:rPr>
              <a:t> </a:t>
            </a:r>
            <a:r>
              <a:rPr lang="en-US" altLang="de-DE" sz="2400" dirty="0" err="1">
                <a:solidFill>
                  <a:srgbClr val="333333"/>
                </a:solidFill>
                <a:latin typeface="+mn-lt"/>
                <a:ea typeface="+mn-ea"/>
              </a:rPr>
              <a:t>άνδρες</a:t>
            </a:r>
            <a:r>
              <a:rPr lang="en-US" altLang="de-DE" sz="2400" dirty="0">
                <a:solidFill>
                  <a:srgbClr val="333333"/>
                </a:solidFill>
                <a:latin typeface="+mn-lt"/>
                <a:ea typeface="+mn-ea"/>
              </a:rPr>
              <a:t> </a:t>
            </a:r>
            <a:r>
              <a:rPr lang="el-GR" altLang="de-DE" sz="2400" dirty="0">
                <a:solidFill>
                  <a:srgbClr val="333333"/>
                </a:solidFill>
                <a:latin typeface="+mn-lt"/>
                <a:ea typeface="+mn-ea"/>
              </a:rPr>
              <a:t>χορεύουν το </a:t>
            </a:r>
            <a:r>
              <a:rPr lang="en-US" altLang="de-DE" sz="2400" dirty="0" err="1">
                <a:solidFill>
                  <a:srgbClr val="333333"/>
                </a:solidFill>
                <a:latin typeface="+mn-lt"/>
                <a:ea typeface="+mn-ea"/>
              </a:rPr>
              <a:t>χορό</a:t>
            </a:r>
            <a:r>
              <a:rPr lang="el-GR" altLang="de-DE" sz="2400" dirty="0">
                <a:solidFill>
                  <a:srgbClr val="333333"/>
                </a:solidFill>
                <a:latin typeface="+mn-lt"/>
                <a:ea typeface="+mn-ea"/>
              </a:rPr>
              <a:t> του</a:t>
            </a:r>
            <a:r>
              <a:rPr lang="en-US" altLang="de-DE" sz="2400" dirty="0">
                <a:solidFill>
                  <a:srgbClr val="333333"/>
                </a:solidFill>
                <a:latin typeface="+mn-lt"/>
                <a:ea typeface="+mn-ea"/>
              </a:rPr>
              <a:t> </a:t>
            </a:r>
            <a:r>
              <a:rPr lang="en-US" altLang="de-DE" sz="2400" dirty="0" err="1">
                <a:solidFill>
                  <a:srgbClr val="333333"/>
                </a:solidFill>
                <a:latin typeface="+mn-lt"/>
                <a:ea typeface="+mn-ea"/>
              </a:rPr>
              <a:t>φεγγ</a:t>
            </a:r>
            <a:r>
              <a:rPr lang="el-GR" altLang="de-DE" sz="2400" dirty="0">
                <a:solidFill>
                  <a:srgbClr val="333333"/>
                </a:solidFill>
                <a:latin typeface="+mn-lt"/>
                <a:ea typeface="+mn-ea"/>
              </a:rPr>
              <a:t>αριού</a:t>
            </a:r>
            <a:r>
              <a:rPr lang="en-US" altLang="de-DE" sz="2400"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rPr>
              <a:t>Οι</a:t>
            </a:r>
            <a:r>
              <a:rPr lang="en-US" altLang="de-DE" sz="2400" dirty="0">
                <a:solidFill>
                  <a:srgbClr val="333333"/>
                </a:solidFill>
                <a:latin typeface="+mn-lt"/>
                <a:ea typeface="+mn-ea"/>
              </a:rPr>
              <a:t> </a:t>
            </a:r>
            <a:r>
              <a:rPr lang="en-US" altLang="de-DE" sz="2400" dirty="0" err="1">
                <a:solidFill>
                  <a:srgbClr val="333333"/>
                </a:solidFill>
                <a:latin typeface="+mn-lt"/>
                <a:ea typeface="+mn-ea"/>
              </a:rPr>
              <a:t>άνδρες</a:t>
            </a:r>
            <a:r>
              <a:rPr lang="en-US" altLang="de-DE" sz="2400" dirty="0">
                <a:solidFill>
                  <a:srgbClr val="333333"/>
                </a:solidFill>
                <a:latin typeface="+mn-lt"/>
                <a:ea typeface="+mn-ea"/>
              </a:rPr>
              <a:t> π</a:t>
            </a:r>
            <a:r>
              <a:rPr lang="en-US" altLang="de-DE" sz="2400" dirty="0" err="1">
                <a:solidFill>
                  <a:srgbClr val="333333"/>
                </a:solidFill>
                <a:latin typeface="+mn-lt"/>
                <a:ea typeface="+mn-ea"/>
              </a:rPr>
              <a:t>ροσ</a:t>
            </a:r>
            <a:r>
              <a:rPr lang="en-US" altLang="de-DE" sz="2400" dirty="0">
                <a:solidFill>
                  <a:srgbClr val="333333"/>
                </a:solidFill>
                <a:latin typeface="+mn-lt"/>
                <a:ea typeface="+mn-ea"/>
              </a:rPr>
              <a:t>παθούν να </a:t>
            </a:r>
            <a:r>
              <a:rPr lang="el-GR" altLang="de-DE" sz="2400" dirty="0">
                <a:solidFill>
                  <a:srgbClr val="333333"/>
                </a:solidFill>
                <a:latin typeface="+mn-lt"/>
                <a:ea typeface="+mn-ea"/>
              </a:rPr>
              <a:t>δραπετεύσουν</a:t>
            </a:r>
            <a:r>
              <a:rPr lang="en-US" altLang="de-DE" sz="2400"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rPr>
              <a:t>Οι</a:t>
            </a:r>
            <a:r>
              <a:rPr lang="en-US" altLang="de-DE" sz="2400" dirty="0">
                <a:solidFill>
                  <a:srgbClr val="333333"/>
                </a:solidFill>
                <a:latin typeface="+mn-lt"/>
                <a:ea typeface="+mn-ea"/>
              </a:rPr>
              <a:t> </a:t>
            </a:r>
            <a:r>
              <a:rPr lang="en-US" altLang="de-DE" sz="2400" dirty="0" err="1">
                <a:solidFill>
                  <a:srgbClr val="333333"/>
                </a:solidFill>
                <a:latin typeface="+mn-lt"/>
                <a:ea typeface="+mn-ea"/>
              </a:rPr>
              <a:t>άνδρες</a:t>
            </a:r>
            <a:r>
              <a:rPr lang="en-US" altLang="de-DE" sz="2400" dirty="0">
                <a:solidFill>
                  <a:srgbClr val="333333"/>
                </a:solidFill>
                <a:latin typeface="+mn-lt"/>
                <a:ea typeface="+mn-ea"/>
              </a:rPr>
              <a:t> </a:t>
            </a:r>
            <a:r>
              <a:rPr lang="el-GR" altLang="de-DE" sz="2400" dirty="0">
                <a:solidFill>
                  <a:srgbClr val="333333"/>
                </a:solidFill>
                <a:latin typeface="+mn-lt"/>
                <a:ea typeface="+mn-ea"/>
              </a:rPr>
              <a:t>κάνουν γυμναστική</a:t>
            </a:r>
            <a:r>
              <a:rPr lang="en-US" altLang="de-DE" sz="2400" dirty="0">
                <a:solidFill>
                  <a:srgbClr val="333333"/>
                </a:solidFill>
                <a:latin typeface="+mn-lt"/>
                <a:ea typeface="+mn-ea"/>
              </a:rPr>
              <a:t>.</a:t>
            </a:r>
          </a:p>
        </p:txBody>
      </p:sp>
      <p:pic>
        <p:nvPicPr>
          <p:cNvPr id="14"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3" name="Rectangle 3"/>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Τι κάνουν οι άντρες;</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3" name="Slide Number Placeholder 2"/>
          <p:cNvSpPr>
            <a:spLocks noGrp="1"/>
          </p:cNvSpPr>
          <p:nvPr>
            <p:ph type="sldNum" sz="quarter" idx="12"/>
          </p:nvPr>
        </p:nvSpPr>
        <p:spPr/>
        <p:txBody>
          <a:bodyPr/>
          <a:lstStyle/>
          <a:p>
            <a:fld id="{E7835EFA-5B0B-478B-A20E-1032E7262496}" type="slidenum">
              <a:rPr lang="de-DE" altLang="de-DE" smtClean="0">
                <a:latin typeface="+mn-lt"/>
                <a:ea typeface="+mn-ea"/>
              </a:rPr>
              <a:pPr/>
              <a:t>107</a:t>
            </a:fld>
            <a:endParaRPr lang="de-DE" altLang="de-DE">
              <a:latin typeface="+mn-lt"/>
              <a:ea typeface="+mn-ea"/>
            </a:endParaRPr>
          </a:p>
        </p:txBody>
      </p:sp>
      <p:sp>
        <p:nvSpPr>
          <p:cNvPr id="112644"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rPr>
              <a:t>Οι</a:t>
            </a:r>
            <a:r>
              <a:rPr lang="en-US" altLang="de-DE" sz="2400" dirty="0">
                <a:solidFill>
                  <a:srgbClr val="333333"/>
                </a:solidFill>
                <a:latin typeface="+mn-lt"/>
                <a:ea typeface="+mn-ea"/>
              </a:rPr>
              <a:t> </a:t>
            </a:r>
            <a:r>
              <a:rPr lang="en-US" altLang="de-DE" sz="2400" dirty="0" err="1">
                <a:solidFill>
                  <a:srgbClr val="333333"/>
                </a:solidFill>
                <a:latin typeface="+mn-lt"/>
                <a:ea typeface="+mn-ea"/>
              </a:rPr>
              <a:t>άνδρες</a:t>
            </a:r>
            <a:r>
              <a:rPr lang="en-US" altLang="de-DE" sz="2400" dirty="0">
                <a:solidFill>
                  <a:srgbClr val="333333"/>
                </a:solidFill>
                <a:latin typeface="+mn-lt"/>
                <a:ea typeface="+mn-ea"/>
              </a:rPr>
              <a:t> </a:t>
            </a:r>
            <a:r>
              <a:rPr lang="el-GR" altLang="de-DE" sz="2400" dirty="0">
                <a:solidFill>
                  <a:srgbClr val="333333"/>
                </a:solidFill>
                <a:latin typeface="+mn-lt"/>
                <a:ea typeface="+mn-ea"/>
              </a:rPr>
              <a:t>χορεύουν το </a:t>
            </a:r>
            <a:r>
              <a:rPr lang="en-US" altLang="de-DE" sz="2400" dirty="0" err="1">
                <a:solidFill>
                  <a:srgbClr val="333333"/>
                </a:solidFill>
                <a:latin typeface="+mn-lt"/>
                <a:ea typeface="+mn-ea"/>
              </a:rPr>
              <a:t>χορό</a:t>
            </a:r>
            <a:r>
              <a:rPr lang="el-GR" altLang="de-DE" sz="2400" dirty="0">
                <a:solidFill>
                  <a:srgbClr val="333333"/>
                </a:solidFill>
                <a:latin typeface="+mn-lt"/>
                <a:ea typeface="+mn-ea"/>
              </a:rPr>
              <a:t> του</a:t>
            </a:r>
            <a:r>
              <a:rPr lang="en-US" altLang="de-DE" sz="2400" dirty="0">
                <a:solidFill>
                  <a:srgbClr val="333333"/>
                </a:solidFill>
                <a:latin typeface="+mn-lt"/>
                <a:ea typeface="+mn-ea"/>
              </a:rPr>
              <a:t> </a:t>
            </a:r>
            <a:r>
              <a:rPr lang="en-US" altLang="de-DE" sz="2400" dirty="0" err="1">
                <a:solidFill>
                  <a:srgbClr val="333333"/>
                </a:solidFill>
                <a:latin typeface="+mn-lt"/>
                <a:ea typeface="+mn-ea"/>
              </a:rPr>
              <a:t>φεγγ</a:t>
            </a:r>
            <a:r>
              <a:rPr lang="el-GR" altLang="de-DE" sz="2400" dirty="0">
                <a:solidFill>
                  <a:srgbClr val="333333"/>
                </a:solidFill>
                <a:latin typeface="+mn-lt"/>
                <a:ea typeface="+mn-ea"/>
              </a:rPr>
              <a:t>αριού</a:t>
            </a:r>
            <a:r>
              <a:rPr lang="en-US" altLang="de-DE" sz="2400" dirty="0">
                <a:solidFill>
                  <a:srgbClr val="333333"/>
                </a:solidFill>
                <a:latin typeface="+mn-lt"/>
                <a:ea typeface="+mn-ea"/>
              </a:rPr>
              <a:t>.</a:t>
            </a:r>
          </a:p>
          <a:p>
            <a:pPr marL="457200" indent="-457200" eaLnBrk="1" hangingPunct="1">
              <a:lnSpc>
                <a:spcPct val="105000"/>
              </a:lnSpc>
              <a:spcBef>
                <a:spcPts val="1999"/>
              </a:spcBef>
              <a:spcAft>
                <a:spcPts val="0"/>
              </a:spcAft>
              <a:buClr>
                <a:srgbClr val="004992"/>
              </a:buClr>
              <a:buFont typeface="WingDings"/>
              <a:buAutoNum type="alphaUcPeriod"/>
            </a:pPr>
            <a:r>
              <a:rPr lang="en-US" altLang="de-DE" sz="2400" dirty="0" err="1">
                <a:solidFill>
                  <a:srgbClr val="004992"/>
                </a:solidFill>
                <a:latin typeface="+mn-lt"/>
                <a:ea typeface="+mn-ea"/>
              </a:rPr>
              <a:t>Οι</a:t>
            </a:r>
            <a:r>
              <a:rPr lang="en-US" altLang="de-DE" sz="2400" dirty="0">
                <a:solidFill>
                  <a:srgbClr val="004992"/>
                </a:solidFill>
                <a:latin typeface="+mn-lt"/>
                <a:ea typeface="+mn-ea"/>
              </a:rPr>
              <a:t> </a:t>
            </a:r>
            <a:r>
              <a:rPr lang="en-US" altLang="de-DE" sz="2400" dirty="0" err="1">
                <a:solidFill>
                  <a:srgbClr val="004992"/>
                </a:solidFill>
                <a:latin typeface="+mn-lt"/>
                <a:ea typeface="+mn-ea"/>
              </a:rPr>
              <a:t>άνδρες</a:t>
            </a:r>
            <a:r>
              <a:rPr lang="en-US" altLang="de-DE" sz="2400" dirty="0">
                <a:solidFill>
                  <a:srgbClr val="004992"/>
                </a:solidFill>
                <a:latin typeface="+mn-lt"/>
                <a:ea typeface="+mn-ea"/>
              </a:rPr>
              <a:t> π</a:t>
            </a:r>
            <a:r>
              <a:rPr lang="en-US" altLang="de-DE" sz="2400" dirty="0" err="1">
                <a:solidFill>
                  <a:srgbClr val="004992"/>
                </a:solidFill>
                <a:latin typeface="+mn-lt"/>
                <a:ea typeface="+mn-ea"/>
              </a:rPr>
              <a:t>ροσ</a:t>
            </a:r>
            <a:r>
              <a:rPr lang="en-US" altLang="de-DE" sz="2400" dirty="0">
                <a:solidFill>
                  <a:srgbClr val="004992"/>
                </a:solidFill>
                <a:latin typeface="+mn-lt"/>
                <a:ea typeface="+mn-ea"/>
              </a:rPr>
              <a:t>παθούν να </a:t>
            </a:r>
            <a:r>
              <a:rPr lang="el-GR" altLang="de-DE" sz="2400" dirty="0">
                <a:solidFill>
                  <a:srgbClr val="004992"/>
                </a:solidFill>
                <a:latin typeface="+mn-lt"/>
                <a:ea typeface="+mn-ea"/>
              </a:rPr>
              <a:t>δραπετεύσουν</a:t>
            </a:r>
            <a:r>
              <a:rPr lang="en-US" altLang="de-DE" sz="2400" dirty="0">
                <a:solidFill>
                  <a:srgbClr val="004992"/>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rPr>
              <a:t>Οι</a:t>
            </a:r>
            <a:r>
              <a:rPr lang="en-US" altLang="de-DE" sz="2400" dirty="0">
                <a:solidFill>
                  <a:srgbClr val="333333"/>
                </a:solidFill>
                <a:latin typeface="+mn-lt"/>
                <a:ea typeface="+mn-ea"/>
              </a:rPr>
              <a:t> </a:t>
            </a:r>
            <a:r>
              <a:rPr lang="en-US" altLang="de-DE" sz="2400" dirty="0" err="1">
                <a:solidFill>
                  <a:srgbClr val="333333"/>
                </a:solidFill>
                <a:latin typeface="+mn-lt"/>
                <a:ea typeface="+mn-ea"/>
              </a:rPr>
              <a:t>άνδρες</a:t>
            </a:r>
            <a:r>
              <a:rPr lang="en-US" altLang="de-DE" sz="2400" dirty="0">
                <a:solidFill>
                  <a:srgbClr val="333333"/>
                </a:solidFill>
                <a:latin typeface="+mn-lt"/>
                <a:ea typeface="+mn-ea"/>
              </a:rPr>
              <a:t> </a:t>
            </a:r>
            <a:r>
              <a:rPr lang="el-GR" altLang="de-DE" sz="2400" dirty="0">
                <a:solidFill>
                  <a:srgbClr val="333333"/>
                </a:solidFill>
                <a:latin typeface="+mn-lt"/>
                <a:ea typeface="+mn-ea"/>
              </a:rPr>
              <a:t>κάνουν γυμναστική</a:t>
            </a:r>
            <a:r>
              <a:rPr lang="en-US" altLang="de-DE" sz="2400" dirty="0">
                <a:solidFill>
                  <a:srgbClr val="333333"/>
                </a:solidFill>
                <a:latin typeface="+mn-lt"/>
                <a:ea typeface="+mn-ea"/>
              </a:rPr>
              <a:t>.</a:t>
            </a:r>
          </a:p>
        </p:txBody>
      </p:sp>
      <p:pic>
        <p:nvPicPr>
          <p:cNvPr id="14"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7" name="Rectangle 3"/>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Τι κάνει το αγόρι;</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3" name="Slide Number Placeholder 2"/>
          <p:cNvSpPr>
            <a:spLocks noGrp="1"/>
          </p:cNvSpPr>
          <p:nvPr>
            <p:ph type="sldNum" sz="quarter" idx="12"/>
          </p:nvPr>
        </p:nvSpPr>
        <p:spPr/>
        <p:txBody>
          <a:bodyPr/>
          <a:lstStyle/>
          <a:p>
            <a:fld id="{E7835EFA-5B0B-478B-A20E-1032E7262496}" type="slidenum">
              <a:rPr lang="de-DE" altLang="de-DE" smtClean="0">
                <a:latin typeface="+mn-lt"/>
                <a:ea typeface="+mn-ea"/>
              </a:rPr>
              <a:pPr/>
              <a:t>108</a:t>
            </a:fld>
            <a:endParaRPr lang="de-DE" altLang="de-DE">
              <a:latin typeface="+mn-lt"/>
              <a:ea typeface="+mn-ea"/>
            </a:endParaRPr>
          </a:p>
        </p:txBody>
      </p:sp>
      <p:sp>
        <p:nvSpPr>
          <p:cNvPr id="113668"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ea typeface="+mn-ea"/>
              </a:rPr>
              <a:t>Χαίρεται με το </a:t>
            </a:r>
            <a:r>
              <a:rPr lang="en-US" altLang="de-DE" sz="2400" dirty="0" err="1">
                <a:solidFill>
                  <a:srgbClr val="333333"/>
                </a:solidFill>
                <a:latin typeface="+mn-lt"/>
                <a:ea typeface="+mn-ea"/>
              </a:rPr>
              <a:t>δώρο</a:t>
            </a:r>
            <a:r>
              <a:rPr lang="en-US" altLang="de-DE" sz="2400" dirty="0">
                <a:solidFill>
                  <a:srgbClr val="333333"/>
                </a:solidFill>
                <a:latin typeface="+mn-lt"/>
                <a:ea typeface="+mn-ea"/>
              </a:rPr>
              <a:t> </a:t>
            </a:r>
            <a:r>
              <a:rPr lang="en-US" altLang="de-DE" sz="2400" dirty="0" err="1">
                <a:solidFill>
                  <a:srgbClr val="333333"/>
                </a:solidFill>
                <a:latin typeface="+mn-lt"/>
                <a:ea typeface="+mn-ea"/>
              </a:rPr>
              <a:t>γενεθλίων</a:t>
            </a:r>
            <a:r>
              <a:rPr lang="en-US" altLang="de-DE" sz="2400" dirty="0">
                <a:solidFill>
                  <a:srgbClr val="333333"/>
                </a:solidFill>
                <a:latin typeface="+mn-lt"/>
                <a:ea typeface="+mn-ea"/>
              </a:rPr>
              <a:t> </a:t>
            </a:r>
            <a:r>
              <a:rPr lang="en-US" altLang="de-DE" sz="2400" dirty="0" err="1">
                <a:solidFill>
                  <a:srgbClr val="333333"/>
                </a:solidFill>
                <a:latin typeface="+mn-lt"/>
                <a:ea typeface="+mn-ea"/>
              </a:rPr>
              <a:t>του</a:t>
            </a:r>
            <a:r>
              <a:rPr lang="en-US" altLang="de-DE" sz="2400"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ea typeface="+mn-ea"/>
              </a:rPr>
              <a:t>Τυλίγει</a:t>
            </a:r>
            <a:r>
              <a:rPr lang="en-US" altLang="de-DE" sz="2400" dirty="0">
                <a:solidFill>
                  <a:srgbClr val="333333"/>
                </a:solidFill>
                <a:latin typeface="+mn-lt"/>
                <a:ea typeface="+mn-ea"/>
              </a:rPr>
              <a:t> </a:t>
            </a:r>
            <a:r>
              <a:rPr lang="en-US" altLang="de-DE" sz="2400" dirty="0" err="1">
                <a:solidFill>
                  <a:srgbClr val="333333"/>
                </a:solidFill>
                <a:latin typeface="+mn-lt"/>
                <a:ea typeface="+mn-ea"/>
              </a:rPr>
              <a:t>έν</a:t>
            </a:r>
            <a:r>
              <a:rPr lang="en-US" altLang="de-DE" sz="2400" dirty="0">
                <a:solidFill>
                  <a:srgbClr val="333333"/>
                </a:solidFill>
                <a:latin typeface="+mn-lt"/>
                <a:ea typeface="+mn-ea"/>
              </a:rPr>
              <a:t>α δώρο.</a:t>
            </a:r>
          </a:p>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ea typeface="+mn-ea"/>
              </a:rPr>
              <a:t>Π</a:t>
            </a:r>
            <a:r>
              <a:rPr lang="en-US" altLang="de-DE" sz="2400" dirty="0" err="1">
                <a:solidFill>
                  <a:srgbClr val="333333"/>
                </a:solidFill>
                <a:latin typeface="+mn-lt"/>
                <a:ea typeface="+mn-ea"/>
              </a:rPr>
              <a:t>ροσ</a:t>
            </a:r>
            <a:r>
              <a:rPr lang="en-US" altLang="de-DE" sz="2400" dirty="0">
                <a:solidFill>
                  <a:srgbClr val="333333"/>
                </a:solidFill>
                <a:latin typeface="+mn-lt"/>
                <a:ea typeface="+mn-ea"/>
              </a:rPr>
              <a:t>παθεί να </a:t>
            </a:r>
            <a:r>
              <a:rPr lang="el-GR" altLang="de-DE" sz="2400" dirty="0">
                <a:solidFill>
                  <a:srgbClr val="333333"/>
                </a:solidFill>
                <a:latin typeface="+mn-lt"/>
                <a:ea typeface="+mn-ea"/>
              </a:rPr>
              <a:t>τρομάξει</a:t>
            </a:r>
            <a:r>
              <a:rPr lang="en-US" altLang="de-DE" sz="2400" dirty="0">
                <a:solidFill>
                  <a:srgbClr val="333333"/>
                </a:solidFill>
                <a:latin typeface="+mn-lt"/>
                <a:ea typeface="+mn-ea"/>
              </a:rPr>
              <a:t> </a:t>
            </a:r>
            <a:r>
              <a:rPr lang="en-US" altLang="de-DE" sz="2400" dirty="0" err="1">
                <a:solidFill>
                  <a:srgbClr val="333333"/>
                </a:solidFill>
                <a:latin typeface="+mn-lt"/>
                <a:ea typeface="+mn-ea"/>
              </a:rPr>
              <a:t>την</a:t>
            </a:r>
            <a:r>
              <a:rPr lang="en-US" altLang="de-DE" sz="2400" dirty="0">
                <a:solidFill>
                  <a:srgbClr val="333333"/>
                </a:solidFill>
                <a:latin typeface="+mn-lt"/>
                <a:ea typeface="+mn-ea"/>
              </a:rPr>
              <a:t> α</a:t>
            </a:r>
            <a:r>
              <a:rPr lang="en-US" altLang="de-DE" sz="2400" dirty="0" err="1">
                <a:solidFill>
                  <a:srgbClr val="333333"/>
                </a:solidFill>
                <a:latin typeface="+mn-lt"/>
                <a:ea typeface="+mn-ea"/>
              </a:rPr>
              <a:t>δελφή</a:t>
            </a:r>
            <a:r>
              <a:rPr lang="en-US" altLang="de-DE" sz="2400" dirty="0">
                <a:solidFill>
                  <a:srgbClr val="333333"/>
                </a:solidFill>
                <a:latin typeface="+mn-lt"/>
                <a:ea typeface="+mn-ea"/>
              </a:rPr>
              <a:t> </a:t>
            </a:r>
            <a:r>
              <a:rPr lang="en-US" altLang="de-DE" sz="2400" dirty="0" err="1">
                <a:solidFill>
                  <a:srgbClr val="333333"/>
                </a:solidFill>
                <a:latin typeface="+mn-lt"/>
                <a:ea typeface="+mn-ea"/>
              </a:rPr>
              <a:t>του</a:t>
            </a:r>
            <a:r>
              <a:rPr lang="en-US" altLang="de-DE" sz="2400" dirty="0">
                <a:solidFill>
                  <a:srgbClr val="333333"/>
                </a:solidFill>
                <a:latin typeface="+mn-lt"/>
                <a:ea typeface="+mn-ea"/>
              </a:rPr>
              <a:t>.</a:t>
            </a:r>
          </a:p>
        </p:txBody>
      </p:sp>
      <p:pic>
        <p:nvPicPr>
          <p:cNvPr id="8"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58864"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1" name="Rectangle 3"/>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Τι κάνει το αγόρι;</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3" name="Slide Number Placeholder 2"/>
          <p:cNvSpPr>
            <a:spLocks noGrp="1"/>
          </p:cNvSpPr>
          <p:nvPr>
            <p:ph type="sldNum" sz="quarter" idx="12"/>
          </p:nvPr>
        </p:nvSpPr>
        <p:spPr/>
        <p:txBody>
          <a:bodyPr/>
          <a:lstStyle/>
          <a:p>
            <a:fld id="{E7835EFA-5B0B-478B-A20E-1032E7262496}" type="slidenum">
              <a:rPr lang="de-DE" altLang="de-DE" smtClean="0">
                <a:latin typeface="+mn-lt"/>
                <a:ea typeface="+mn-ea"/>
              </a:rPr>
              <a:pPr/>
              <a:t>109</a:t>
            </a:fld>
            <a:endParaRPr lang="de-DE" altLang="de-DE">
              <a:latin typeface="+mn-lt"/>
              <a:ea typeface="+mn-ea"/>
            </a:endParaRPr>
          </a:p>
        </p:txBody>
      </p:sp>
      <p:sp>
        <p:nvSpPr>
          <p:cNvPr id="114692"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ea typeface="+mn-ea"/>
              </a:rPr>
              <a:t>Χαίρεται με το </a:t>
            </a:r>
            <a:r>
              <a:rPr lang="en-US" altLang="de-DE" sz="2400" dirty="0" err="1">
                <a:solidFill>
                  <a:srgbClr val="333333"/>
                </a:solidFill>
                <a:latin typeface="+mn-lt"/>
                <a:ea typeface="+mn-ea"/>
              </a:rPr>
              <a:t>δώρο</a:t>
            </a:r>
            <a:r>
              <a:rPr lang="en-US" altLang="de-DE" sz="2400" dirty="0">
                <a:solidFill>
                  <a:srgbClr val="333333"/>
                </a:solidFill>
                <a:latin typeface="+mn-lt"/>
                <a:ea typeface="+mn-ea"/>
              </a:rPr>
              <a:t> </a:t>
            </a:r>
            <a:r>
              <a:rPr lang="en-US" altLang="de-DE" sz="2400" dirty="0" err="1">
                <a:solidFill>
                  <a:srgbClr val="333333"/>
                </a:solidFill>
                <a:latin typeface="+mn-lt"/>
                <a:ea typeface="+mn-ea"/>
              </a:rPr>
              <a:t>γενεθλίων</a:t>
            </a:r>
            <a:r>
              <a:rPr lang="en-US" altLang="de-DE" sz="2400" dirty="0">
                <a:solidFill>
                  <a:srgbClr val="333333"/>
                </a:solidFill>
                <a:latin typeface="+mn-lt"/>
                <a:ea typeface="+mn-ea"/>
              </a:rPr>
              <a:t> </a:t>
            </a:r>
            <a:r>
              <a:rPr lang="en-US" altLang="de-DE" sz="2400" dirty="0" err="1">
                <a:solidFill>
                  <a:srgbClr val="333333"/>
                </a:solidFill>
                <a:latin typeface="+mn-lt"/>
                <a:ea typeface="+mn-ea"/>
              </a:rPr>
              <a:t>του</a:t>
            </a:r>
            <a:r>
              <a:rPr lang="en-US" altLang="de-DE" sz="2400"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ea typeface="+mn-ea"/>
              </a:rPr>
              <a:t>Τυλίγει</a:t>
            </a:r>
            <a:r>
              <a:rPr lang="en-US" altLang="de-DE" sz="2400" dirty="0">
                <a:solidFill>
                  <a:srgbClr val="333333"/>
                </a:solidFill>
                <a:latin typeface="+mn-lt"/>
                <a:ea typeface="+mn-ea"/>
              </a:rPr>
              <a:t> </a:t>
            </a:r>
            <a:r>
              <a:rPr lang="en-US" altLang="de-DE" sz="2400" dirty="0" err="1">
                <a:solidFill>
                  <a:srgbClr val="333333"/>
                </a:solidFill>
                <a:latin typeface="+mn-lt"/>
                <a:ea typeface="+mn-ea"/>
              </a:rPr>
              <a:t>έν</a:t>
            </a:r>
            <a:r>
              <a:rPr lang="en-US" altLang="de-DE" sz="2400" dirty="0">
                <a:solidFill>
                  <a:srgbClr val="333333"/>
                </a:solidFill>
                <a:latin typeface="+mn-lt"/>
                <a:ea typeface="+mn-ea"/>
              </a:rPr>
              <a:t>α δώρο.</a:t>
            </a:r>
          </a:p>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ea typeface="+mn-ea"/>
              </a:rPr>
              <a:t>Π</a:t>
            </a:r>
            <a:r>
              <a:rPr lang="en-US" altLang="de-DE" sz="2400" dirty="0" err="1">
                <a:solidFill>
                  <a:srgbClr val="333333"/>
                </a:solidFill>
                <a:latin typeface="+mn-lt"/>
                <a:ea typeface="+mn-ea"/>
              </a:rPr>
              <a:t>ροσ</a:t>
            </a:r>
            <a:r>
              <a:rPr lang="en-US" altLang="de-DE" sz="2400" dirty="0">
                <a:solidFill>
                  <a:srgbClr val="333333"/>
                </a:solidFill>
                <a:latin typeface="+mn-lt"/>
                <a:ea typeface="+mn-ea"/>
              </a:rPr>
              <a:t>παθεί να </a:t>
            </a:r>
            <a:r>
              <a:rPr lang="el-GR" altLang="de-DE" sz="2400" dirty="0">
                <a:solidFill>
                  <a:srgbClr val="333333"/>
                </a:solidFill>
                <a:latin typeface="+mn-lt"/>
                <a:ea typeface="+mn-ea"/>
              </a:rPr>
              <a:t>τρομάξει</a:t>
            </a:r>
            <a:r>
              <a:rPr lang="en-US" altLang="de-DE" sz="2400" dirty="0">
                <a:solidFill>
                  <a:srgbClr val="333333"/>
                </a:solidFill>
                <a:latin typeface="+mn-lt"/>
                <a:ea typeface="+mn-ea"/>
              </a:rPr>
              <a:t> </a:t>
            </a:r>
            <a:r>
              <a:rPr lang="en-US" altLang="de-DE" sz="2400" dirty="0" err="1">
                <a:solidFill>
                  <a:srgbClr val="333333"/>
                </a:solidFill>
                <a:latin typeface="+mn-lt"/>
                <a:ea typeface="+mn-ea"/>
              </a:rPr>
              <a:t>την</a:t>
            </a:r>
            <a:r>
              <a:rPr lang="en-US" altLang="de-DE" sz="2400" dirty="0">
                <a:solidFill>
                  <a:srgbClr val="333333"/>
                </a:solidFill>
                <a:latin typeface="+mn-lt"/>
                <a:ea typeface="+mn-ea"/>
              </a:rPr>
              <a:t> α</a:t>
            </a:r>
            <a:r>
              <a:rPr lang="en-US" altLang="de-DE" sz="2400" dirty="0" err="1">
                <a:solidFill>
                  <a:srgbClr val="333333"/>
                </a:solidFill>
                <a:latin typeface="+mn-lt"/>
                <a:ea typeface="+mn-ea"/>
              </a:rPr>
              <a:t>δελφή</a:t>
            </a:r>
            <a:r>
              <a:rPr lang="en-US" altLang="de-DE" sz="2400" dirty="0">
                <a:solidFill>
                  <a:srgbClr val="333333"/>
                </a:solidFill>
                <a:latin typeface="+mn-lt"/>
                <a:ea typeface="+mn-ea"/>
              </a:rPr>
              <a:t> </a:t>
            </a:r>
            <a:r>
              <a:rPr lang="en-US" altLang="de-DE" sz="2400" dirty="0" err="1">
                <a:solidFill>
                  <a:srgbClr val="333333"/>
                </a:solidFill>
                <a:latin typeface="+mn-lt"/>
                <a:ea typeface="+mn-ea"/>
              </a:rPr>
              <a:t>του</a:t>
            </a:r>
            <a:r>
              <a:rPr lang="en-US" altLang="de-DE" sz="2400" dirty="0">
                <a:solidFill>
                  <a:srgbClr val="333333"/>
                </a:solidFill>
                <a:latin typeface="+mn-lt"/>
                <a:ea typeface="+mn-ea"/>
              </a:rPr>
              <a:t>.</a:t>
            </a:r>
          </a:p>
        </p:txBody>
      </p:sp>
      <p:pic>
        <p:nvPicPr>
          <p:cNvPr id="10" name="Picture 3" descr="Geschichte 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5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Rectangle 3"/>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Τι κάνει το αγόρι;</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3" name="Slide Number Placeholder 2"/>
          <p:cNvSpPr>
            <a:spLocks noGrp="1"/>
          </p:cNvSpPr>
          <p:nvPr>
            <p:ph type="sldNum" sz="quarter" idx="12"/>
          </p:nvPr>
        </p:nvSpPr>
        <p:spPr/>
        <p:txBody>
          <a:bodyPr/>
          <a:lstStyle/>
          <a:p>
            <a:fld id="{E7835EFA-5B0B-478B-A20E-1032E7262496}" type="slidenum">
              <a:rPr lang="de-DE" altLang="de-DE" smtClean="0">
                <a:latin typeface="+mn-lt"/>
                <a:ea typeface="+mn-ea"/>
              </a:rPr>
              <a:pPr/>
              <a:t>110</a:t>
            </a:fld>
            <a:endParaRPr lang="de-DE" altLang="de-DE">
              <a:latin typeface="+mn-lt"/>
              <a:ea typeface="+mn-ea"/>
            </a:endParaRPr>
          </a:p>
        </p:txBody>
      </p:sp>
      <p:sp>
        <p:nvSpPr>
          <p:cNvPr id="115716"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ea typeface="+mn-ea"/>
              </a:rPr>
              <a:t>Χαίρεται με το </a:t>
            </a:r>
            <a:r>
              <a:rPr lang="en-US" altLang="de-DE" sz="2400" dirty="0" err="1">
                <a:solidFill>
                  <a:srgbClr val="333333"/>
                </a:solidFill>
                <a:latin typeface="+mn-lt"/>
                <a:ea typeface="+mn-ea"/>
              </a:rPr>
              <a:t>δώρο</a:t>
            </a:r>
            <a:r>
              <a:rPr lang="en-US" altLang="de-DE" sz="2400" dirty="0">
                <a:solidFill>
                  <a:srgbClr val="333333"/>
                </a:solidFill>
                <a:latin typeface="+mn-lt"/>
                <a:ea typeface="+mn-ea"/>
              </a:rPr>
              <a:t> </a:t>
            </a:r>
            <a:r>
              <a:rPr lang="en-US" altLang="de-DE" sz="2400" dirty="0" err="1">
                <a:solidFill>
                  <a:srgbClr val="333333"/>
                </a:solidFill>
                <a:latin typeface="+mn-lt"/>
                <a:ea typeface="+mn-ea"/>
              </a:rPr>
              <a:t>γενεθλίων</a:t>
            </a:r>
            <a:r>
              <a:rPr lang="en-US" altLang="de-DE" sz="2400" dirty="0">
                <a:solidFill>
                  <a:srgbClr val="333333"/>
                </a:solidFill>
                <a:latin typeface="+mn-lt"/>
                <a:ea typeface="+mn-ea"/>
              </a:rPr>
              <a:t> </a:t>
            </a:r>
            <a:r>
              <a:rPr lang="en-US" altLang="de-DE" sz="2400" dirty="0" err="1">
                <a:solidFill>
                  <a:srgbClr val="333333"/>
                </a:solidFill>
                <a:latin typeface="+mn-lt"/>
                <a:ea typeface="+mn-ea"/>
              </a:rPr>
              <a:t>του</a:t>
            </a:r>
            <a:r>
              <a:rPr lang="en-US" altLang="de-DE" sz="2400"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ea typeface="+mn-ea"/>
              </a:rPr>
              <a:t>Τυλίγει</a:t>
            </a:r>
            <a:r>
              <a:rPr lang="en-US" altLang="de-DE" sz="2400" dirty="0">
                <a:solidFill>
                  <a:srgbClr val="333333"/>
                </a:solidFill>
                <a:latin typeface="+mn-lt"/>
                <a:ea typeface="+mn-ea"/>
              </a:rPr>
              <a:t> </a:t>
            </a:r>
            <a:r>
              <a:rPr lang="en-US" altLang="de-DE" sz="2400" dirty="0" err="1">
                <a:solidFill>
                  <a:srgbClr val="333333"/>
                </a:solidFill>
                <a:latin typeface="+mn-lt"/>
                <a:ea typeface="+mn-ea"/>
              </a:rPr>
              <a:t>έν</a:t>
            </a:r>
            <a:r>
              <a:rPr lang="en-US" altLang="de-DE" sz="2400" dirty="0">
                <a:solidFill>
                  <a:srgbClr val="333333"/>
                </a:solidFill>
                <a:latin typeface="+mn-lt"/>
                <a:ea typeface="+mn-ea"/>
              </a:rPr>
              <a:t>α δώρο.</a:t>
            </a:r>
          </a:p>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ea typeface="+mn-ea"/>
              </a:rPr>
              <a:t>Π</a:t>
            </a:r>
            <a:r>
              <a:rPr lang="en-US" altLang="de-DE" sz="2400" dirty="0" err="1">
                <a:solidFill>
                  <a:srgbClr val="333333"/>
                </a:solidFill>
                <a:latin typeface="+mn-lt"/>
                <a:ea typeface="+mn-ea"/>
              </a:rPr>
              <a:t>ροσ</a:t>
            </a:r>
            <a:r>
              <a:rPr lang="en-US" altLang="de-DE" sz="2400" dirty="0">
                <a:solidFill>
                  <a:srgbClr val="333333"/>
                </a:solidFill>
                <a:latin typeface="+mn-lt"/>
                <a:ea typeface="+mn-ea"/>
              </a:rPr>
              <a:t>παθεί να </a:t>
            </a:r>
            <a:r>
              <a:rPr lang="el-GR" altLang="de-DE" sz="2400" dirty="0">
                <a:solidFill>
                  <a:srgbClr val="333333"/>
                </a:solidFill>
                <a:latin typeface="+mn-lt"/>
                <a:ea typeface="+mn-ea"/>
              </a:rPr>
              <a:t>τρομάξει</a:t>
            </a:r>
            <a:r>
              <a:rPr lang="en-US" altLang="de-DE" sz="2400" dirty="0">
                <a:solidFill>
                  <a:srgbClr val="333333"/>
                </a:solidFill>
                <a:latin typeface="+mn-lt"/>
                <a:ea typeface="+mn-ea"/>
              </a:rPr>
              <a:t> </a:t>
            </a:r>
            <a:r>
              <a:rPr lang="en-US" altLang="de-DE" sz="2400" dirty="0" err="1">
                <a:solidFill>
                  <a:srgbClr val="333333"/>
                </a:solidFill>
                <a:latin typeface="+mn-lt"/>
                <a:ea typeface="+mn-ea"/>
              </a:rPr>
              <a:t>την</a:t>
            </a:r>
            <a:r>
              <a:rPr lang="en-US" altLang="de-DE" sz="2400" dirty="0">
                <a:solidFill>
                  <a:srgbClr val="333333"/>
                </a:solidFill>
                <a:latin typeface="+mn-lt"/>
                <a:ea typeface="+mn-ea"/>
              </a:rPr>
              <a:t> α</a:t>
            </a:r>
            <a:r>
              <a:rPr lang="en-US" altLang="de-DE" sz="2400" dirty="0" err="1">
                <a:solidFill>
                  <a:srgbClr val="333333"/>
                </a:solidFill>
                <a:latin typeface="+mn-lt"/>
                <a:ea typeface="+mn-ea"/>
              </a:rPr>
              <a:t>δελφή</a:t>
            </a:r>
            <a:r>
              <a:rPr lang="en-US" altLang="de-DE" sz="2400" dirty="0">
                <a:solidFill>
                  <a:srgbClr val="333333"/>
                </a:solidFill>
                <a:latin typeface="+mn-lt"/>
                <a:ea typeface="+mn-ea"/>
              </a:rPr>
              <a:t> </a:t>
            </a:r>
            <a:r>
              <a:rPr lang="en-US" altLang="de-DE" sz="2400" dirty="0" err="1">
                <a:solidFill>
                  <a:srgbClr val="333333"/>
                </a:solidFill>
                <a:latin typeface="+mn-lt"/>
                <a:ea typeface="+mn-ea"/>
              </a:rPr>
              <a:t>του</a:t>
            </a:r>
            <a:r>
              <a:rPr lang="en-US" altLang="de-DE" sz="2400" dirty="0">
                <a:solidFill>
                  <a:srgbClr val="333333"/>
                </a:solidFill>
                <a:latin typeface="+mn-lt"/>
                <a:ea typeface="+mn-ea"/>
              </a:rPr>
              <a:t>.</a:t>
            </a:r>
          </a:p>
        </p:txBody>
      </p:sp>
      <p:pic>
        <p:nvPicPr>
          <p:cNvPr id="12" name="Picture 4" descr="Geschichte 5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66761" y="4329684"/>
            <a:ext cx="2758718"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5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9" name="Rectangle 3"/>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Τι κάνει το αγόρι;</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3" name="Slide Number Placeholder 2"/>
          <p:cNvSpPr>
            <a:spLocks noGrp="1"/>
          </p:cNvSpPr>
          <p:nvPr>
            <p:ph type="sldNum" sz="quarter" idx="12"/>
          </p:nvPr>
        </p:nvSpPr>
        <p:spPr/>
        <p:txBody>
          <a:bodyPr/>
          <a:lstStyle/>
          <a:p>
            <a:fld id="{E7835EFA-5B0B-478B-A20E-1032E7262496}" type="slidenum">
              <a:rPr lang="de-DE" altLang="de-DE" smtClean="0">
                <a:latin typeface="+mn-lt"/>
                <a:ea typeface="+mn-ea"/>
              </a:rPr>
              <a:pPr/>
              <a:t>111</a:t>
            </a:fld>
            <a:endParaRPr lang="de-DE" altLang="de-DE">
              <a:latin typeface="+mn-lt"/>
              <a:ea typeface="+mn-ea"/>
            </a:endParaRPr>
          </a:p>
        </p:txBody>
      </p:sp>
      <p:sp>
        <p:nvSpPr>
          <p:cNvPr id="116740"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ea typeface="+mn-ea"/>
              </a:rPr>
              <a:t>Χαίρεται με το </a:t>
            </a:r>
            <a:r>
              <a:rPr lang="en-US" altLang="de-DE" sz="2400" dirty="0" err="1">
                <a:solidFill>
                  <a:srgbClr val="333333"/>
                </a:solidFill>
                <a:latin typeface="+mn-lt"/>
                <a:ea typeface="+mn-ea"/>
              </a:rPr>
              <a:t>δώρο</a:t>
            </a:r>
            <a:r>
              <a:rPr lang="en-US" altLang="de-DE" sz="2400" dirty="0">
                <a:solidFill>
                  <a:srgbClr val="333333"/>
                </a:solidFill>
                <a:latin typeface="+mn-lt"/>
                <a:ea typeface="+mn-ea"/>
              </a:rPr>
              <a:t> </a:t>
            </a:r>
            <a:r>
              <a:rPr lang="en-US" altLang="de-DE" sz="2400" dirty="0" err="1">
                <a:solidFill>
                  <a:srgbClr val="333333"/>
                </a:solidFill>
                <a:latin typeface="+mn-lt"/>
                <a:ea typeface="+mn-ea"/>
              </a:rPr>
              <a:t>γενεθλίων</a:t>
            </a:r>
            <a:r>
              <a:rPr lang="en-US" altLang="de-DE" sz="2400" dirty="0">
                <a:solidFill>
                  <a:srgbClr val="333333"/>
                </a:solidFill>
                <a:latin typeface="+mn-lt"/>
                <a:ea typeface="+mn-ea"/>
              </a:rPr>
              <a:t> </a:t>
            </a:r>
            <a:r>
              <a:rPr lang="en-US" altLang="de-DE" sz="2400" dirty="0" err="1">
                <a:solidFill>
                  <a:srgbClr val="333333"/>
                </a:solidFill>
                <a:latin typeface="+mn-lt"/>
                <a:ea typeface="+mn-ea"/>
              </a:rPr>
              <a:t>του</a:t>
            </a:r>
            <a:r>
              <a:rPr lang="en-US" altLang="de-DE" sz="2400"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ea typeface="+mn-ea"/>
              </a:rPr>
              <a:t>Τυλίγει</a:t>
            </a:r>
            <a:r>
              <a:rPr lang="en-US" altLang="de-DE" sz="2400" dirty="0">
                <a:solidFill>
                  <a:srgbClr val="333333"/>
                </a:solidFill>
                <a:latin typeface="+mn-lt"/>
                <a:ea typeface="+mn-ea"/>
              </a:rPr>
              <a:t> </a:t>
            </a:r>
            <a:r>
              <a:rPr lang="en-US" altLang="de-DE" sz="2400" dirty="0" err="1">
                <a:solidFill>
                  <a:srgbClr val="333333"/>
                </a:solidFill>
                <a:latin typeface="+mn-lt"/>
                <a:ea typeface="+mn-ea"/>
              </a:rPr>
              <a:t>έν</a:t>
            </a:r>
            <a:r>
              <a:rPr lang="en-US" altLang="de-DE" sz="2400" dirty="0">
                <a:solidFill>
                  <a:srgbClr val="333333"/>
                </a:solidFill>
                <a:latin typeface="+mn-lt"/>
                <a:ea typeface="+mn-ea"/>
              </a:rPr>
              <a:t>α δώρο.</a:t>
            </a:r>
          </a:p>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ea typeface="+mn-ea"/>
              </a:rPr>
              <a:t>Π</a:t>
            </a:r>
            <a:r>
              <a:rPr lang="en-US" altLang="de-DE" sz="2400" dirty="0" err="1">
                <a:solidFill>
                  <a:srgbClr val="333333"/>
                </a:solidFill>
                <a:latin typeface="+mn-lt"/>
                <a:ea typeface="+mn-ea"/>
              </a:rPr>
              <a:t>ροσ</a:t>
            </a:r>
            <a:r>
              <a:rPr lang="en-US" altLang="de-DE" sz="2400" dirty="0">
                <a:solidFill>
                  <a:srgbClr val="333333"/>
                </a:solidFill>
                <a:latin typeface="+mn-lt"/>
                <a:ea typeface="+mn-ea"/>
              </a:rPr>
              <a:t>παθεί να </a:t>
            </a:r>
            <a:r>
              <a:rPr lang="el-GR" altLang="de-DE" sz="2400" dirty="0">
                <a:solidFill>
                  <a:srgbClr val="333333"/>
                </a:solidFill>
                <a:latin typeface="+mn-lt"/>
                <a:ea typeface="+mn-ea"/>
              </a:rPr>
              <a:t>τρομάξει</a:t>
            </a:r>
            <a:r>
              <a:rPr lang="en-US" altLang="de-DE" sz="2400" dirty="0">
                <a:solidFill>
                  <a:srgbClr val="333333"/>
                </a:solidFill>
                <a:latin typeface="+mn-lt"/>
                <a:ea typeface="+mn-ea"/>
              </a:rPr>
              <a:t> </a:t>
            </a:r>
            <a:r>
              <a:rPr lang="en-US" altLang="de-DE" sz="2400" dirty="0" err="1">
                <a:solidFill>
                  <a:srgbClr val="333333"/>
                </a:solidFill>
                <a:latin typeface="+mn-lt"/>
                <a:ea typeface="+mn-ea"/>
              </a:rPr>
              <a:t>την</a:t>
            </a:r>
            <a:r>
              <a:rPr lang="en-US" altLang="de-DE" sz="2400" dirty="0">
                <a:solidFill>
                  <a:srgbClr val="333333"/>
                </a:solidFill>
                <a:latin typeface="+mn-lt"/>
                <a:ea typeface="+mn-ea"/>
              </a:rPr>
              <a:t> α</a:t>
            </a:r>
            <a:r>
              <a:rPr lang="en-US" altLang="de-DE" sz="2400" dirty="0" err="1">
                <a:solidFill>
                  <a:srgbClr val="333333"/>
                </a:solidFill>
                <a:latin typeface="+mn-lt"/>
                <a:ea typeface="+mn-ea"/>
              </a:rPr>
              <a:t>δελφή</a:t>
            </a:r>
            <a:r>
              <a:rPr lang="en-US" altLang="de-DE" sz="2400" dirty="0">
                <a:solidFill>
                  <a:srgbClr val="333333"/>
                </a:solidFill>
                <a:latin typeface="+mn-lt"/>
                <a:ea typeface="+mn-ea"/>
              </a:rPr>
              <a:t> </a:t>
            </a:r>
            <a:r>
              <a:rPr lang="en-US" altLang="de-DE" sz="2400" dirty="0" err="1">
                <a:solidFill>
                  <a:srgbClr val="333333"/>
                </a:solidFill>
                <a:latin typeface="+mn-lt"/>
                <a:ea typeface="+mn-ea"/>
              </a:rPr>
              <a:t>του</a:t>
            </a:r>
            <a:r>
              <a:rPr lang="en-US" altLang="de-DE" sz="2400" dirty="0">
                <a:solidFill>
                  <a:srgbClr val="333333"/>
                </a:solidFill>
                <a:latin typeface="+mn-lt"/>
                <a:ea typeface="+mn-ea"/>
              </a:rPr>
              <a:t>.</a:t>
            </a:r>
          </a:p>
        </p:txBody>
      </p:sp>
      <p:pic>
        <p:nvPicPr>
          <p:cNvPr id="14" name="Picture 5"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3" name="Rectangle 3"/>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Τι κάνει το αγόρι;</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3" name="Slide Number Placeholder 2"/>
          <p:cNvSpPr>
            <a:spLocks noGrp="1"/>
          </p:cNvSpPr>
          <p:nvPr>
            <p:ph type="sldNum" sz="quarter" idx="12"/>
          </p:nvPr>
        </p:nvSpPr>
        <p:spPr/>
        <p:txBody>
          <a:bodyPr/>
          <a:lstStyle/>
          <a:p>
            <a:fld id="{E7835EFA-5B0B-478B-A20E-1032E7262496}" type="slidenum">
              <a:rPr lang="de-DE" altLang="de-DE" smtClean="0">
                <a:latin typeface="+mn-lt"/>
                <a:ea typeface="+mn-ea"/>
              </a:rPr>
              <a:pPr/>
              <a:t>112</a:t>
            </a:fld>
            <a:endParaRPr lang="de-DE" altLang="de-DE">
              <a:latin typeface="+mn-lt"/>
              <a:ea typeface="+mn-ea"/>
            </a:endParaRPr>
          </a:p>
        </p:txBody>
      </p:sp>
      <p:sp>
        <p:nvSpPr>
          <p:cNvPr id="117764"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ea typeface="+mn-ea"/>
              </a:rPr>
              <a:t>Χαίρεται με το </a:t>
            </a:r>
            <a:r>
              <a:rPr lang="en-US" altLang="de-DE" sz="2400" dirty="0" err="1">
                <a:solidFill>
                  <a:srgbClr val="333333"/>
                </a:solidFill>
                <a:latin typeface="+mn-lt"/>
                <a:ea typeface="+mn-ea"/>
              </a:rPr>
              <a:t>δώρο</a:t>
            </a:r>
            <a:r>
              <a:rPr lang="en-US" altLang="de-DE" sz="2400" dirty="0">
                <a:solidFill>
                  <a:srgbClr val="333333"/>
                </a:solidFill>
                <a:latin typeface="+mn-lt"/>
                <a:ea typeface="+mn-ea"/>
              </a:rPr>
              <a:t> </a:t>
            </a:r>
            <a:r>
              <a:rPr lang="en-US" altLang="de-DE" sz="2400" dirty="0" err="1">
                <a:solidFill>
                  <a:srgbClr val="333333"/>
                </a:solidFill>
                <a:latin typeface="+mn-lt"/>
                <a:ea typeface="+mn-ea"/>
              </a:rPr>
              <a:t>γενεθλίων</a:t>
            </a:r>
            <a:r>
              <a:rPr lang="en-US" altLang="de-DE" sz="2400" dirty="0">
                <a:solidFill>
                  <a:srgbClr val="333333"/>
                </a:solidFill>
                <a:latin typeface="+mn-lt"/>
                <a:ea typeface="+mn-ea"/>
              </a:rPr>
              <a:t> </a:t>
            </a:r>
            <a:r>
              <a:rPr lang="en-US" altLang="de-DE" sz="2400" dirty="0" err="1">
                <a:solidFill>
                  <a:srgbClr val="333333"/>
                </a:solidFill>
                <a:latin typeface="+mn-lt"/>
                <a:ea typeface="+mn-ea"/>
              </a:rPr>
              <a:t>του</a:t>
            </a:r>
            <a:r>
              <a:rPr lang="en-US" altLang="de-DE" sz="2400"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ea typeface="+mn-ea"/>
              </a:rPr>
              <a:t>Τυλίγει</a:t>
            </a:r>
            <a:r>
              <a:rPr lang="en-US" altLang="de-DE" sz="2400" dirty="0">
                <a:solidFill>
                  <a:srgbClr val="333333"/>
                </a:solidFill>
                <a:latin typeface="+mn-lt"/>
                <a:ea typeface="+mn-ea"/>
              </a:rPr>
              <a:t> </a:t>
            </a:r>
            <a:r>
              <a:rPr lang="en-US" altLang="de-DE" sz="2400" dirty="0" err="1">
                <a:solidFill>
                  <a:srgbClr val="333333"/>
                </a:solidFill>
                <a:latin typeface="+mn-lt"/>
                <a:ea typeface="+mn-ea"/>
              </a:rPr>
              <a:t>έν</a:t>
            </a:r>
            <a:r>
              <a:rPr lang="en-US" altLang="de-DE" sz="2400" dirty="0">
                <a:solidFill>
                  <a:srgbClr val="333333"/>
                </a:solidFill>
                <a:latin typeface="+mn-lt"/>
                <a:ea typeface="+mn-ea"/>
              </a:rPr>
              <a:t>α δώρο.</a:t>
            </a:r>
          </a:p>
          <a:p>
            <a:pPr marL="457200" indent="-457200" eaLnBrk="1" hangingPunct="1">
              <a:lnSpc>
                <a:spcPct val="105000"/>
              </a:lnSpc>
              <a:spcBef>
                <a:spcPts val="1999"/>
              </a:spcBef>
              <a:spcAft>
                <a:spcPts val="0"/>
              </a:spcAft>
              <a:buClr>
                <a:srgbClr val="004992"/>
              </a:buClr>
              <a:buFont typeface="WingDings"/>
              <a:buAutoNum type="alphaUcPeriod"/>
            </a:pPr>
            <a:r>
              <a:rPr lang="el-GR" altLang="de-DE" sz="2400" dirty="0">
                <a:solidFill>
                  <a:srgbClr val="004992"/>
                </a:solidFill>
                <a:latin typeface="+mn-lt"/>
                <a:ea typeface="+mn-ea"/>
              </a:rPr>
              <a:t>Π</a:t>
            </a:r>
            <a:r>
              <a:rPr lang="en-US" altLang="de-DE" sz="2400" dirty="0" err="1">
                <a:solidFill>
                  <a:srgbClr val="004992"/>
                </a:solidFill>
                <a:latin typeface="+mn-lt"/>
                <a:ea typeface="+mn-ea"/>
              </a:rPr>
              <a:t>ροσ</a:t>
            </a:r>
            <a:r>
              <a:rPr lang="en-US" altLang="de-DE" sz="2400" dirty="0">
                <a:solidFill>
                  <a:srgbClr val="004992"/>
                </a:solidFill>
                <a:latin typeface="+mn-lt"/>
                <a:ea typeface="+mn-ea"/>
              </a:rPr>
              <a:t>παθεί να </a:t>
            </a:r>
            <a:r>
              <a:rPr lang="el-GR" altLang="de-DE" sz="2400" dirty="0">
                <a:solidFill>
                  <a:srgbClr val="004992"/>
                </a:solidFill>
                <a:latin typeface="+mn-lt"/>
                <a:ea typeface="+mn-ea"/>
              </a:rPr>
              <a:t>τρομάξει</a:t>
            </a:r>
            <a:r>
              <a:rPr lang="en-US" altLang="de-DE" sz="2400" dirty="0">
                <a:solidFill>
                  <a:srgbClr val="004992"/>
                </a:solidFill>
                <a:latin typeface="+mn-lt"/>
                <a:ea typeface="+mn-ea"/>
              </a:rPr>
              <a:t> </a:t>
            </a:r>
            <a:r>
              <a:rPr lang="en-US" altLang="de-DE" sz="2400" dirty="0" err="1">
                <a:solidFill>
                  <a:srgbClr val="004992"/>
                </a:solidFill>
                <a:latin typeface="+mn-lt"/>
                <a:ea typeface="+mn-ea"/>
              </a:rPr>
              <a:t>την</a:t>
            </a:r>
            <a:r>
              <a:rPr lang="en-US" altLang="de-DE" sz="2400" dirty="0">
                <a:solidFill>
                  <a:srgbClr val="004992"/>
                </a:solidFill>
                <a:latin typeface="+mn-lt"/>
                <a:ea typeface="+mn-ea"/>
              </a:rPr>
              <a:t> α</a:t>
            </a:r>
            <a:r>
              <a:rPr lang="en-US" altLang="de-DE" sz="2400" dirty="0" err="1">
                <a:solidFill>
                  <a:srgbClr val="004992"/>
                </a:solidFill>
                <a:latin typeface="+mn-lt"/>
                <a:ea typeface="+mn-ea"/>
              </a:rPr>
              <a:t>δελφή</a:t>
            </a:r>
            <a:r>
              <a:rPr lang="en-US" altLang="de-DE" sz="2400" dirty="0">
                <a:solidFill>
                  <a:srgbClr val="004992"/>
                </a:solidFill>
                <a:latin typeface="+mn-lt"/>
                <a:ea typeface="+mn-ea"/>
              </a:rPr>
              <a:t> </a:t>
            </a:r>
            <a:r>
              <a:rPr lang="en-US" altLang="de-DE" sz="2400" dirty="0" err="1">
                <a:solidFill>
                  <a:srgbClr val="004992"/>
                </a:solidFill>
                <a:latin typeface="+mn-lt"/>
                <a:ea typeface="+mn-ea"/>
              </a:rPr>
              <a:t>του</a:t>
            </a:r>
            <a:r>
              <a:rPr lang="en-US" altLang="de-DE" sz="2400" dirty="0">
                <a:solidFill>
                  <a:srgbClr val="004992"/>
                </a:solidFill>
                <a:latin typeface="+mn-lt"/>
                <a:ea typeface="+mn-ea"/>
              </a:rPr>
              <a:t>.</a:t>
            </a:r>
          </a:p>
        </p:txBody>
      </p:sp>
      <p:pic>
        <p:nvPicPr>
          <p:cNvPr id="14" name="Picture 8"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Εφαρμογή στην καθημερινή ζωή</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l-GR" altLang="de-DE" sz="2400" b="1" dirty="0">
                <a:solidFill>
                  <a:srgbClr val="333333"/>
                </a:solidFill>
              </a:rPr>
              <a:t>Εκπαιδευτικοί Στόχοι</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GB" altLang="de-DE" sz="2400" dirty="0">
                <a:solidFill>
                  <a:srgbClr val="333333"/>
                </a:solidFill>
              </a:rPr>
              <a:t>Θα π</a:t>
            </a:r>
            <a:r>
              <a:rPr lang="en-GB" altLang="de-DE" sz="2400" dirty="0" err="1">
                <a:solidFill>
                  <a:srgbClr val="333333"/>
                </a:solidFill>
              </a:rPr>
              <a:t>ρέ</a:t>
            </a:r>
            <a:r>
              <a:rPr lang="en-GB" altLang="de-DE" sz="2400" dirty="0">
                <a:solidFill>
                  <a:srgbClr val="333333"/>
                </a:solidFill>
              </a:rPr>
              <a:t>πει να β</a:t>
            </a:r>
            <a:r>
              <a:rPr lang="el-GR" altLang="de-DE" sz="2400" dirty="0">
                <a:solidFill>
                  <a:srgbClr val="333333"/>
                </a:solidFill>
              </a:rPr>
              <a:t>γάζετε σαφή</a:t>
            </a:r>
            <a:r>
              <a:rPr lang="de-DE" altLang="de-DE" sz="2400" dirty="0">
                <a:solidFill>
                  <a:srgbClr val="333333"/>
                </a:solidFill>
              </a:rPr>
              <a:t> </a:t>
            </a:r>
            <a:r>
              <a:rPr lang="en-GB" altLang="de-DE" sz="2400" dirty="0" err="1">
                <a:solidFill>
                  <a:srgbClr val="333333"/>
                </a:solidFill>
              </a:rPr>
              <a:t>συμ</a:t>
            </a:r>
            <a:r>
              <a:rPr lang="en-GB" altLang="de-DE" sz="2400" dirty="0">
                <a:solidFill>
                  <a:srgbClr val="333333"/>
                </a:solidFill>
              </a:rPr>
              <a:t>περάσματα </a:t>
            </a:r>
            <a:r>
              <a:rPr lang="el-GR" altLang="de-DE" sz="2400" dirty="0">
                <a:solidFill>
                  <a:srgbClr val="333333"/>
                </a:solidFill>
              </a:rPr>
              <a:t>για </a:t>
            </a:r>
            <a:r>
              <a:rPr lang="en-GB" altLang="de-DE" sz="2400" dirty="0" err="1">
                <a:solidFill>
                  <a:srgbClr val="333333"/>
                </a:solidFill>
              </a:rPr>
              <a:t>έν</a:t>
            </a:r>
            <a:r>
              <a:rPr lang="en-GB" altLang="de-DE" sz="2400" dirty="0">
                <a:solidFill>
                  <a:srgbClr val="333333"/>
                </a:solidFill>
              </a:rPr>
              <a:t>α άλλο άτομο, </a:t>
            </a:r>
            <a:r>
              <a:rPr lang="el-GR" altLang="de-DE" sz="2400" dirty="0">
                <a:solidFill>
                  <a:srgbClr val="333333"/>
                </a:solidFill>
              </a:rPr>
              <a:t>μόνο εά</a:t>
            </a:r>
            <a:r>
              <a:rPr lang="en-GB" altLang="de-DE" sz="2400" dirty="0">
                <a:solidFill>
                  <a:srgbClr val="333333"/>
                </a:solidFill>
              </a:rPr>
              <a:t>ν </a:t>
            </a:r>
            <a:r>
              <a:rPr lang="el-GR" altLang="de-DE" sz="2400" dirty="0">
                <a:solidFill>
                  <a:srgbClr val="333333"/>
                </a:solidFill>
              </a:rPr>
              <a:t>το </a:t>
            </a:r>
            <a:r>
              <a:rPr lang="en-GB" altLang="de-DE" sz="2400" dirty="0" err="1">
                <a:solidFill>
                  <a:srgbClr val="333333"/>
                </a:solidFill>
              </a:rPr>
              <a:t>γνωρίζετε</a:t>
            </a:r>
            <a:r>
              <a:rPr lang="en-GB" altLang="de-DE" sz="2400" dirty="0">
                <a:solidFill>
                  <a:srgbClr val="333333"/>
                </a:solidFill>
              </a:rPr>
              <a:t> κα</a:t>
            </a:r>
            <a:r>
              <a:rPr lang="en-GB" altLang="de-DE" sz="2400" dirty="0" err="1">
                <a:solidFill>
                  <a:srgbClr val="333333"/>
                </a:solidFill>
              </a:rPr>
              <a:t>λά</a:t>
            </a:r>
            <a:r>
              <a:rPr lang="en-GB" altLang="de-DE" sz="2400" dirty="0">
                <a:solidFill>
                  <a:srgbClr val="333333"/>
                </a:solidFill>
              </a:rPr>
              <a:t> ή </a:t>
            </a:r>
            <a:r>
              <a:rPr lang="el-GR" altLang="de-DE" sz="2400" dirty="0">
                <a:solidFill>
                  <a:srgbClr val="333333"/>
                </a:solidFill>
              </a:rPr>
              <a:t>το</a:t>
            </a:r>
            <a:r>
              <a:rPr lang="en-GB" altLang="de-DE" sz="2400" dirty="0">
                <a:solidFill>
                  <a:srgbClr val="333333"/>
                </a:solidFill>
              </a:rPr>
              <a:t> </a:t>
            </a:r>
            <a:r>
              <a:rPr lang="en-GB" altLang="de-DE" sz="2400" dirty="0" err="1">
                <a:solidFill>
                  <a:srgbClr val="333333"/>
                </a:solidFill>
              </a:rPr>
              <a:t>έχετε</a:t>
            </a:r>
            <a:r>
              <a:rPr lang="en-GB" altLang="de-DE" sz="2400" dirty="0">
                <a:solidFill>
                  <a:srgbClr val="333333"/>
                </a:solidFill>
              </a:rPr>
              <a:t> παρα</a:t>
            </a:r>
            <a:r>
              <a:rPr lang="en-GB" altLang="de-DE" sz="2400" dirty="0" err="1">
                <a:solidFill>
                  <a:srgbClr val="333333"/>
                </a:solidFill>
              </a:rPr>
              <a:t>τηρήσει</a:t>
            </a:r>
            <a:r>
              <a:rPr lang="en-GB" altLang="de-DE" sz="2400" dirty="0">
                <a:solidFill>
                  <a:srgbClr val="333333"/>
                </a:solidFill>
              </a:rPr>
              <a:t> </a:t>
            </a:r>
            <a:r>
              <a:rPr lang="en-GB" altLang="de-DE" sz="2400" dirty="0" err="1">
                <a:solidFill>
                  <a:srgbClr val="333333"/>
                </a:solidFill>
              </a:rPr>
              <a:t>σε</a:t>
            </a:r>
            <a:r>
              <a:rPr lang="en-GB" altLang="de-DE" sz="2400" dirty="0">
                <a:solidFill>
                  <a:srgbClr val="333333"/>
                </a:solidFill>
              </a:rPr>
              <a:t> </a:t>
            </a:r>
            <a:r>
              <a:rPr lang="en-GB" altLang="de-DE" sz="2400" dirty="0" err="1">
                <a:solidFill>
                  <a:srgbClr val="333333"/>
                </a:solidFill>
              </a:rPr>
              <a:t>δι</a:t>
            </a:r>
            <a:r>
              <a:rPr lang="en-GB" altLang="de-DE" sz="2400" dirty="0">
                <a:solidFill>
                  <a:srgbClr val="333333"/>
                </a:solidFill>
              </a:rPr>
              <a:t>αφορετικά πλαίσια.</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113</a:t>
            </a:fld>
            <a:endParaRPr lang="de-DE" altLang="de-DE">
              <a:latin typeface="+mn-lt"/>
              <a:ea typeface="+mn-ea"/>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Εφαρμογή στην καθημερινή ζωή</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l-GR" altLang="de-DE" sz="2400" b="1" dirty="0">
                <a:solidFill>
                  <a:srgbClr val="333333"/>
                </a:solidFill>
              </a:rPr>
              <a:t>Εκπαιδευτικοί Στόχοι</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GB" altLang="de-DE" sz="2400" dirty="0">
                <a:solidFill>
                  <a:srgbClr val="333333"/>
                </a:solidFill>
              </a:rPr>
              <a:t>Θα π</a:t>
            </a:r>
            <a:r>
              <a:rPr lang="en-GB" altLang="de-DE" sz="2400" dirty="0" err="1">
                <a:solidFill>
                  <a:srgbClr val="333333"/>
                </a:solidFill>
              </a:rPr>
              <a:t>ρέ</a:t>
            </a:r>
            <a:r>
              <a:rPr lang="en-GB" altLang="de-DE" sz="2400" dirty="0">
                <a:solidFill>
                  <a:srgbClr val="333333"/>
                </a:solidFill>
              </a:rPr>
              <a:t>πει να β</a:t>
            </a:r>
            <a:r>
              <a:rPr lang="el-GR" altLang="de-DE" sz="2400" dirty="0">
                <a:solidFill>
                  <a:srgbClr val="333333"/>
                </a:solidFill>
              </a:rPr>
              <a:t>γάζετε σαφή</a:t>
            </a:r>
            <a:r>
              <a:rPr lang="de-DE" altLang="de-DE" sz="2400" dirty="0">
                <a:solidFill>
                  <a:srgbClr val="333333"/>
                </a:solidFill>
              </a:rPr>
              <a:t> </a:t>
            </a:r>
            <a:r>
              <a:rPr lang="en-GB" altLang="de-DE" sz="2400" dirty="0" err="1">
                <a:solidFill>
                  <a:srgbClr val="333333"/>
                </a:solidFill>
              </a:rPr>
              <a:t>συμ</a:t>
            </a:r>
            <a:r>
              <a:rPr lang="en-GB" altLang="de-DE" sz="2400" dirty="0">
                <a:solidFill>
                  <a:srgbClr val="333333"/>
                </a:solidFill>
              </a:rPr>
              <a:t>περάσματα </a:t>
            </a:r>
            <a:r>
              <a:rPr lang="el-GR" altLang="de-DE" sz="2400" dirty="0">
                <a:solidFill>
                  <a:srgbClr val="333333"/>
                </a:solidFill>
              </a:rPr>
              <a:t>για </a:t>
            </a:r>
            <a:r>
              <a:rPr lang="en-GB" altLang="de-DE" sz="2400" dirty="0" err="1">
                <a:solidFill>
                  <a:srgbClr val="333333"/>
                </a:solidFill>
              </a:rPr>
              <a:t>έν</a:t>
            </a:r>
            <a:r>
              <a:rPr lang="en-GB" altLang="de-DE" sz="2400" dirty="0">
                <a:solidFill>
                  <a:srgbClr val="333333"/>
                </a:solidFill>
              </a:rPr>
              <a:t>α άλλο άτομο, </a:t>
            </a:r>
            <a:r>
              <a:rPr lang="el-GR" altLang="de-DE" sz="2400" dirty="0">
                <a:solidFill>
                  <a:srgbClr val="333333"/>
                </a:solidFill>
              </a:rPr>
              <a:t>μόνο εά</a:t>
            </a:r>
            <a:r>
              <a:rPr lang="en-GB" altLang="de-DE" sz="2400" dirty="0">
                <a:solidFill>
                  <a:srgbClr val="333333"/>
                </a:solidFill>
              </a:rPr>
              <a:t>ν </a:t>
            </a:r>
            <a:r>
              <a:rPr lang="el-GR" altLang="de-DE" sz="2400" dirty="0">
                <a:solidFill>
                  <a:srgbClr val="333333"/>
                </a:solidFill>
              </a:rPr>
              <a:t>το </a:t>
            </a:r>
            <a:r>
              <a:rPr lang="en-GB" altLang="de-DE" sz="2400" dirty="0" err="1">
                <a:solidFill>
                  <a:srgbClr val="333333"/>
                </a:solidFill>
              </a:rPr>
              <a:t>γνωρίζετε</a:t>
            </a:r>
            <a:r>
              <a:rPr lang="en-GB" altLang="de-DE" sz="2400" dirty="0">
                <a:solidFill>
                  <a:srgbClr val="333333"/>
                </a:solidFill>
              </a:rPr>
              <a:t> κα</a:t>
            </a:r>
            <a:r>
              <a:rPr lang="en-GB" altLang="de-DE" sz="2400" dirty="0" err="1">
                <a:solidFill>
                  <a:srgbClr val="333333"/>
                </a:solidFill>
              </a:rPr>
              <a:t>λά</a:t>
            </a:r>
            <a:r>
              <a:rPr lang="en-GB" altLang="de-DE" sz="2400" dirty="0">
                <a:solidFill>
                  <a:srgbClr val="333333"/>
                </a:solidFill>
              </a:rPr>
              <a:t> ή </a:t>
            </a:r>
            <a:r>
              <a:rPr lang="el-GR" altLang="de-DE" sz="2400" dirty="0">
                <a:solidFill>
                  <a:srgbClr val="333333"/>
                </a:solidFill>
              </a:rPr>
              <a:t>το</a:t>
            </a:r>
            <a:r>
              <a:rPr lang="en-GB" altLang="de-DE" sz="2400" dirty="0">
                <a:solidFill>
                  <a:srgbClr val="333333"/>
                </a:solidFill>
              </a:rPr>
              <a:t> </a:t>
            </a:r>
            <a:r>
              <a:rPr lang="en-GB" altLang="de-DE" sz="2400" dirty="0" err="1">
                <a:solidFill>
                  <a:srgbClr val="333333"/>
                </a:solidFill>
              </a:rPr>
              <a:t>έχετε</a:t>
            </a:r>
            <a:r>
              <a:rPr lang="en-GB" altLang="de-DE" sz="2400" dirty="0">
                <a:solidFill>
                  <a:srgbClr val="333333"/>
                </a:solidFill>
              </a:rPr>
              <a:t> παρα</a:t>
            </a:r>
            <a:r>
              <a:rPr lang="en-GB" altLang="de-DE" sz="2400" dirty="0" err="1">
                <a:solidFill>
                  <a:srgbClr val="333333"/>
                </a:solidFill>
              </a:rPr>
              <a:t>τηρήσει</a:t>
            </a:r>
            <a:r>
              <a:rPr lang="en-GB" altLang="de-DE" sz="2400" dirty="0">
                <a:solidFill>
                  <a:srgbClr val="333333"/>
                </a:solidFill>
              </a:rPr>
              <a:t> </a:t>
            </a:r>
            <a:r>
              <a:rPr lang="en-GB" altLang="de-DE" sz="2400" dirty="0" err="1">
                <a:solidFill>
                  <a:srgbClr val="333333"/>
                </a:solidFill>
              </a:rPr>
              <a:t>σε</a:t>
            </a:r>
            <a:r>
              <a:rPr lang="en-GB" altLang="de-DE" sz="2400" dirty="0">
                <a:solidFill>
                  <a:srgbClr val="333333"/>
                </a:solidFill>
              </a:rPr>
              <a:t> </a:t>
            </a:r>
            <a:r>
              <a:rPr lang="en-GB" altLang="de-DE" sz="2400" dirty="0" err="1">
                <a:solidFill>
                  <a:srgbClr val="333333"/>
                </a:solidFill>
              </a:rPr>
              <a:t>δι</a:t>
            </a:r>
            <a:r>
              <a:rPr lang="en-GB" altLang="de-DE" sz="2400" dirty="0">
                <a:solidFill>
                  <a:srgbClr val="333333"/>
                </a:solidFill>
              </a:rPr>
              <a:t>αφορετικά πλαίσια.</a:t>
            </a:r>
          </a:p>
          <a:p>
            <a:pPr marL="342900" lvl="0" indent="-342900" defTabSz="914400" fontAlgn="base">
              <a:lnSpc>
                <a:spcPct val="100000"/>
              </a:lnSpc>
              <a:spcBef>
                <a:spcPts val="1200"/>
              </a:spcBef>
              <a:buClr>
                <a:srgbClr val="333333"/>
              </a:buClr>
              <a:buFont typeface="WingDings"/>
              <a:buChar char=""/>
            </a:pPr>
            <a:r>
              <a:rPr lang="en-GB" altLang="de-DE" sz="2400" dirty="0" err="1">
                <a:solidFill>
                  <a:srgbClr val="333333"/>
                </a:solidFill>
              </a:rPr>
              <a:t>Οι</a:t>
            </a:r>
            <a:r>
              <a:rPr lang="en-GB" altLang="de-DE" sz="2400" dirty="0">
                <a:solidFill>
                  <a:srgbClr val="333333"/>
                </a:solidFill>
              </a:rPr>
              <a:t> </a:t>
            </a:r>
            <a:r>
              <a:rPr lang="en-GB" altLang="de-DE" sz="2400" dirty="0" err="1">
                <a:solidFill>
                  <a:srgbClr val="333333"/>
                </a:solidFill>
              </a:rPr>
              <a:t>εκφράσεις</a:t>
            </a:r>
            <a:r>
              <a:rPr lang="en-GB" altLang="de-DE" sz="2400" dirty="0">
                <a:solidFill>
                  <a:srgbClr val="333333"/>
                </a:solidFill>
              </a:rPr>
              <a:t> </a:t>
            </a:r>
            <a:r>
              <a:rPr lang="en-GB" altLang="de-DE" sz="2400" dirty="0" err="1">
                <a:solidFill>
                  <a:srgbClr val="333333"/>
                </a:solidFill>
              </a:rPr>
              <a:t>του</a:t>
            </a:r>
            <a:r>
              <a:rPr lang="en-GB" altLang="de-DE" sz="2400" dirty="0">
                <a:solidFill>
                  <a:srgbClr val="333333"/>
                </a:solidFill>
              </a:rPr>
              <a:t> π</a:t>
            </a:r>
            <a:r>
              <a:rPr lang="en-GB" altLang="de-DE" sz="2400" dirty="0" err="1">
                <a:solidFill>
                  <a:srgbClr val="333333"/>
                </a:solidFill>
              </a:rPr>
              <a:t>ροσώ</a:t>
            </a:r>
            <a:r>
              <a:rPr lang="en-GB" altLang="de-DE" sz="2400" dirty="0">
                <a:solidFill>
                  <a:srgbClr val="333333"/>
                </a:solidFill>
              </a:rPr>
              <a:t>που και oi χειρονομίες είναι </a:t>
            </a:r>
            <a:r>
              <a:rPr lang="de-DE" altLang="de-DE" sz="2400" dirty="0">
                <a:solidFill>
                  <a:srgbClr val="333333"/>
                </a:solidFill>
              </a:rPr>
              <a:t>σημαντικ</a:t>
            </a:r>
            <a:r>
              <a:rPr lang="el-GR" altLang="de-DE" sz="2400" dirty="0">
                <a:solidFill>
                  <a:srgbClr val="333333"/>
                </a:solidFill>
              </a:rPr>
              <a:t>ές</a:t>
            </a:r>
            <a:r>
              <a:rPr lang="en-GB" altLang="de-DE" sz="2400" dirty="0">
                <a:solidFill>
                  <a:srgbClr val="333333"/>
                </a:solidFill>
              </a:rPr>
              <a:t> </a:t>
            </a:r>
            <a:r>
              <a:rPr lang="en-GB" altLang="de-DE" sz="2400" dirty="0" err="1">
                <a:solidFill>
                  <a:srgbClr val="333333"/>
                </a:solidFill>
              </a:rPr>
              <a:t>ενδείξεις</a:t>
            </a:r>
            <a:r>
              <a:rPr lang="en-GB" altLang="de-DE" sz="2400" dirty="0">
                <a:solidFill>
                  <a:srgbClr val="333333"/>
                </a:solidFill>
              </a:rPr>
              <a:t> </a:t>
            </a:r>
            <a:r>
              <a:rPr lang="en-GB" altLang="de-DE" sz="2400" dirty="0" err="1">
                <a:solidFill>
                  <a:srgbClr val="333333"/>
                </a:solidFill>
              </a:rPr>
              <a:t>γι</a:t>
            </a:r>
            <a:r>
              <a:rPr lang="en-GB" altLang="de-DE" sz="2400" dirty="0">
                <a:solidFill>
                  <a:srgbClr val="333333"/>
                </a:solidFill>
              </a:rPr>
              <a:t>α το τι αισθάνεται ένας άνθρωπος, αλλά μπορεί να </a:t>
            </a:r>
            <a:r>
              <a:rPr lang="de-DE" altLang="de-DE" sz="2400" dirty="0">
                <a:solidFill>
                  <a:srgbClr val="333333"/>
                </a:solidFill>
              </a:rPr>
              <a:t>είναι παραπλανητικ</a:t>
            </a:r>
            <a:r>
              <a:rPr lang="el-GR" altLang="de-DE" sz="2400" dirty="0">
                <a:solidFill>
                  <a:srgbClr val="333333"/>
                </a:solidFill>
              </a:rPr>
              <a:t>ές μερικές </a:t>
            </a:r>
            <a:r>
              <a:rPr lang="el-GR" altLang="de-DE" sz="2400">
                <a:solidFill>
                  <a:srgbClr val="333333"/>
                </a:solidFill>
              </a:rPr>
              <a:t>φορές</a:t>
            </a:r>
            <a:r>
              <a:rPr lang="de-DE"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114</a:t>
            </a:fld>
            <a:endParaRPr lang="de-DE" altLang="de-DE">
              <a:latin typeface="+mn-lt"/>
              <a:ea typeface="+mn-ea"/>
            </a:endParaRPr>
          </a:p>
        </p:txBody>
      </p:sp>
    </p:spTree>
    <p:extLst>
      <p:ext uri="{BB962C8B-B14F-4D97-AF65-F5344CB8AC3E}">
        <p14:creationId xmlns:p14="http://schemas.microsoft.com/office/powerpoint/2010/main" val="234558041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Εφαρμογή στην καθημερινή ζωή</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l-GR" altLang="de-DE" sz="2400" b="1" dirty="0">
                <a:solidFill>
                  <a:srgbClr val="333333"/>
                </a:solidFill>
              </a:rPr>
              <a:t>Εκπαιδευτικοί Στόχοι</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GB" altLang="de-DE" sz="2400" dirty="0">
                <a:solidFill>
                  <a:srgbClr val="333333"/>
                </a:solidFill>
              </a:rPr>
              <a:t>Θα π</a:t>
            </a:r>
            <a:r>
              <a:rPr lang="en-GB" altLang="de-DE" sz="2400" dirty="0" err="1">
                <a:solidFill>
                  <a:srgbClr val="333333"/>
                </a:solidFill>
              </a:rPr>
              <a:t>ρέ</a:t>
            </a:r>
            <a:r>
              <a:rPr lang="en-GB" altLang="de-DE" sz="2400" dirty="0">
                <a:solidFill>
                  <a:srgbClr val="333333"/>
                </a:solidFill>
              </a:rPr>
              <a:t>πει να β</a:t>
            </a:r>
            <a:r>
              <a:rPr lang="el-GR" altLang="de-DE" sz="2400" dirty="0">
                <a:solidFill>
                  <a:srgbClr val="333333"/>
                </a:solidFill>
              </a:rPr>
              <a:t>γάζετε σαφή</a:t>
            </a:r>
            <a:r>
              <a:rPr lang="de-DE" altLang="de-DE" sz="2400" dirty="0">
                <a:solidFill>
                  <a:srgbClr val="333333"/>
                </a:solidFill>
              </a:rPr>
              <a:t> </a:t>
            </a:r>
            <a:r>
              <a:rPr lang="en-GB" altLang="de-DE" sz="2400" dirty="0" err="1">
                <a:solidFill>
                  <a:srgbClr val="333333"/>
                </a:solidFill>
              </a:rPr>
              <a:t>συμ</a:t>
            </a:r>
            <a:r>
              <a:rPr lang="en-GB" altLang="de-DE" sz="2400" dirty="0">
                <a:solidFill>
                  <a:srgbClr val="333333"/>
                </a:solidFill>
              </a:rPr>
              <a:t>περάσματα </a:t>
            </a:r>
            <a:r>
              <a:rPr lang="el-GR" altLang="de-DE" sz="2400" dirty="0">
                <a:solidFill>
                  <a:srgbClr val="333333"/>
                </a:solidFill>
              </a:rPr>
              <a:t>για </a:t>
            </a:r>
            <a:r>
              <a:rPr lang="en-GB" altLang="de-DE" sz="2400" dirty="0" err="1">
                <a:solidFill>
                  <a:srgbClr val="333333"/>
                </a:solidFill>
              </a:rPr>
              <a:t>έν</a:t>
            </a:r>
            <a:r>
              <a:rPr lang="en-GB" altLang="de-DE" sz="2400" dirty="0">
                <a:solidFill>
                  <a:srgbClr val="333333"/>
                </a:solidFill>
              </a:rPr>
              <a:t>α άλλο άτομο, </a:t>
            </a:r>
            <a:r>
              <a:rPr lang="el-GR" altLang="de-DE" sz="2400" dirty="0">
                <a:solidFill>
                  <a:srgbClr val="333333"/>
                </a:solidFill>
              </a:rPr>
              <a:t>μόνο εά</a:t>
            </a:r>
            <a:r>
              <a:rPr lang="en-GB" altLang="de-DE" sz="2400" dirty="0">
                <a:solidFill>
                  <a:srgbClr val="333333"/>
                </a:solidFill>
              </a:rPr>
              <a:t>ν </a:t>
            </a:r>
            <a:r>
              <a:rPr lang="el-GR" altLang="de-DE" sz="2400" dirty="0">
                <a:solidFill>
                  <a:srgbClr val="333333"/>
                </a:solidFill>
              </a:rPr>
              <a:t>το </a:t>
            </a:r>
            <a:r>
              <a:rPr lang="en-GB" altLang="de-DE" sz="2400" dirty="0" err="1">
                <a:solidFill>
                  <a:srgbClr val="333333"/>
                </a:solidFill>
              </a:rPr>
              <a:t>γνωρίζετε</a:t>
            </a:r>
            <a:r>
              <a:rPr lang="en-GB" altLang="de-DE" sz="2400" dirty="0">
                <a:solidFill>
                  <a:srgbClr val="333333"/>
                </a:solidFill>
              </a:rPr>
              <a:t> κα</a:t>
            </a:r>
            <a:r>
              <a:rPr lang="en-GB" altLang="de-DE" sz="2400" dirty="0" err="1">
                <a:solidFill>
                  <a:srgbClr val="333333"/>
                </a:solidFill>
              </a:rPr>
              <a:t>λά</a:t>
            </a:r>
            <a:r>
              <a:rPr lang="en-GB" altLang="de-DE" sz="2400" dirty="0">
                <a:solidFill>
                  <a:srgbClr val="333333"/>
                </a:solidFill>
              </a:rPr>
              <a:t> ή </a:t>
            </a:r>
            <a:r>
              <a:rPr lang="el-GR" altLang="de-DE" sz="2400" dirty="0">
                <a:solidFill>
                  <a:srgbClr val="333333"/>
                </a:solidFill>
              </a:rPr>
              <a:t>το</a:t>
            </a:r>
            <a:r>
              <a:rPr lang="en-GB" altLang="de-DE" sz="2400" dirty="0">
                <a:solidFill>
                  <a:srgbClr val="333333"/>
                </a:solidFill>
              </a:rPr>
              <a:t> </a:t>
            </a:r>
            <a:r>
              <a:rPr lang="en-GB" altLang="de-DE" sz="2400" dirty="0" err="1">
                <a:solidFill>
                  <a:srgbClr val="333333"/>
                </a:solidFill>
              </a:rPr>
              <a:t>έχετε</a:t>
            </a:r>
            <a:r>
              <a:rPr lang="en-GB" altLang="de-DE" sz="2400" dirty="0">
                <a:solidFill>
                  <a:srgbClr val="333333"/>
                </a:solidFill>
              </a:rPr>
              <a:t> παρα</a:t>
            </a:r>
            <a:r>
              <a:rPr lang="en-GB" altLang="de-DE" sz="2400" dirty="0" err="1">
                <a:solidFill>
                  <a:srgbClr val="333333"/>
                </a:solidFill>
              </a:rPr>
              <a:t>τηρήσει</a:t>
            </a:r>
            <a:r>
              <a:rPr lang="en-GB" altLang="de-DE" sz="2400" dirty="0">
                <a:solidFill>
                  <a:srgbClr val="333333"/>
                </a:solidFill>
              </a:rPr>
              <a:t> </a:t>
            </a:r>
            <a:r>
              <a:rPr lang="en-GB" altLang="de-DE" sz="2400" dirty="0" err="1">
                <a:solidFill>
                  <a:srgbClr val="333333"/>
                </a:solidFill>
              </a:rPr>
              <a:t>σε</a:t>
            </a:r>
            <a:r>
              <a:rPr lang="en-GB" altLang="de-DE" sz="2400" dirty="0">
                <a:solidFill>
                  <a:srgbClr val="333333"/>
                </a:solidFill>
              </a:rPr>
              <a:t> </a:t>
            </a:r>
            <a:r>
              <a:rPr lang="en-GB" altLang="de-DE" sz="2400" dirty="0" err="1">
                <a:solidFill>
                  <a:srgbClr val="333333"/>
                </a:solidFill>
              </a:rPr>
              <a:t>δι</a:t>
            </a:r>
            <a:r>
              <a:rPr lang="en-GB" altLang="de-DE" sz="2400" dirty="0">
                <a:solidFill>
                  <a:srgbClr val="333333"/>
                </a:solidFill>
              </a:rPr>
              <a:t>αφορετικά πλαίσια.</a:t>
            </a:r>
          </a:p>
          <a:p>
            <a:pPr marL="342900" lvl="0" indent="-342900" defTabSz="914400" fontAlgn="base">
              <a:lnSpc>
                <a:spcPct val="100000"/>
              </a:lnSpc>
              <a:spcBef>
                <a:spcPts val="1200"/>
              </a:spcBef>
              <a:buClr>
                <a:srgbClr val="333333"/>
              </a:buClr>
              <a:buFont typeface="WingDings"/>
              <a:buChar char=""/>
            </a:pPr>
            <a:r>
              <a:rPr lang="en-GB" altLang="de-DE" sz="2400" dirty="0" err="1">
                <a:solidFill>
                  <a:srgbClr val="333333"/>
                </a:solidFill>
              </a:rPr>
              <a:t>Οι</a:t>
            </a:r>
            <a:r>
              <a:rPr lang="en-GB" altLang="de-DE" sz="2400" dirty="0">
                <a:solidFill>
                  <a:srgbClr val="333333"/>
                </a:solidFill>
              </a:rPr>
              <a:t> </a:t>
            </a:r>
            <a:r>
              <a:rPr lang="en-GB" altLang="de-DE" sz="2400" dirty="0" err="1">
                <a:solidFill>
                  <a:srgbClr val="333333"/>
                </a:solidFill>
              </a:rPr>
              <a:t>εκφράσεις</a:t>
            </a:r>
            <a:r>
              <a:rPr lang="en-GB" altLang="de-DE" sz="2400" dirty="0">
                <a:solidFill>
                  <a:srgbClr val="333333"/>
                </a:solidFill>
              </a:rPr>
              <a:t> </a:t>
            </a:r>
            <a:r>
              <a:rPr lang="en-GB" altLang="de-DE" sz="2400" dirty="0" err="1">
                <a:solidFill>
                  <a:srgbClr val="333333"/>
                </a:solidFill>
              </a:rPr>
              <a:t>του</a:t>
            </a:r>
            <a:r>
              <a:rPr lang="en-GB" altLang="de-DE" sz="2400" dirty="0">
                <a:solidFill>
                  <a:srgbClr val="333333"/>
                </a:solidFill>
              </a:rPr>
              <a:t> π</a:t>
            </a:r>
            <a:r>
              <a:rPr lang="en-GB" altLang="de-DE" sz="2400" dirty="0" err="1">
                <a:solidFill>
                  <a:srgbClr val="333333"/>
                </a:solidFill>
              </a:rPr>
              <a:t>ροσώ</a:t>
            </a:r>
            <a:r>
              <a:rPr lang="en-GB" altLang="de-DE" sz="2400" dirty="0">
                <a:solidFill>
                  <a:srgbClr val="333333"/>
                </a:solidFill>
              </a:rPr>
              <a:t>που και oi χειρονομίες είναι </a:t>
            </a:r>
            <a:r>
              <a:rPr lang="de-DE" altLang="de-DE" sz="2400" dirty="0">
                <a:solidFill>
                  <a:srgbClr val="333333"/>
                </a:solidFill>
              </a:rPr>
              <a:t>σημαντικ</a:t>
            </a:r>
            <a:r>
              <a:rPr lang="el-GR" altLang="de-DE" sz="2400" dirty="0">
                <a:solidFill>
                  <a:srgbClr val="333333"/>
                </a:solidFill>
              </a:rPr>
              <a:t>ές</a:t>
            </a:r>
            <a:r>
              <a:rPr lang="en-GB" altLang="de-DE" sz="2400" dirty="0">
                <a:solidFill>
                  <a:srgbClr val="333333"/>
                </a:solidFill>
              </a:rPr>
              <a:t> </a:t>
            </a:r>
            <a:r>
              <a:rPr lang="en-GB" altLang="de-DE" sz="2400" dirty="0" err="1">
                <a:solidFill>
                  <a:srgbClr val="333333"/>
                </a:solidFill>
              </a:rPr>
              <a:t>ενδείξεις</a:t>
            </a:r>
            <a:r>
              <a:rPr lang="en-GB" altLang="de-DE" sz="2400" dirty="0">
                <a:solidFill>
                  <a:srgbClr val="333333"/>
                </a:solidFill>
              </a:rPr>
              <a:t> </a:t>
            </a:r>
            <a:r>
              <a:rPr lang="en-GB" altLang="de-DE" sz="2400" dirty="0" err="1">
                <a:solidFill>
                  <a:srgbClr val="333333"/>
                </a:solidFill>
              </a:rPr>
              <a:t>γι</a:t>
            </a:r>
            <a:r>
              <a:rPr lang="en-GB" altLang="de-DE" sz="2400" dirty="0">
                <a:solidFill>
                  <a:srgbClr val="333333"/>
                </a:solidFill>
              </a:rPr>
              <a:t>α το τι αισθάνεται ένας άνθρωπος, αλλά μπορεί να </a:t>
            </a:r>
            <a:r>
              <a:rPr lang="de-DE" altLang="de-DE" sz="2400" dirty="0">
                <a:solidFill>
                  <a:srgbClr val="333333"/>
                </a:solidFill>
              </a:rPr>
              <a:t>είναι παραπλανητικ</a:t>
            </a:r>
            <a:r>
              <a:rPr lang="el-GR" altLang="de-DE" sz="2400" dirty="0">
                <a:solidFill>
                  <a:srgbClr val="333333"/>
                </a:solidFill>
              </a:rPr>
              <a:t>ές μερικές φορές</a:t>
            </a:r>
            <a:r>
              <a:rPr lang="de-DE" altLang="de-DE" sz="2400" dirty="0">
                <a:solidFill>
                  <a:srgbClr val="333333"/>
                </a:solidFill>
              </a:rPr>
              <a:t>.</a:t>
            </a:r>
            <a:endParaRPr lang="el-GR"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Κατά την αξιολόγηση πολύπλοκ</a:t>
            </a:r>
            <a:r>
              <a:rPr lang="el-GR" altLang="de-DE" sz="2400" dirty="0">
                <a:solidFill>
                  <a:srgbClr val="333333"/>
                </a:solidFill>
              </a:rPr>
              <a:t>ων</a:t>
            </a:r>
            <a:r>
              <a:rPr lang="de-DE" altLang="de-DE" sz="2400" dirty="0">
                <a:solidFill>
                  <a:srgbClr val="333333"/>
                </a:solidFill>
              </a:rPr>
              <a:t> καταστάσε</a:t>
            </a:r>
            <a:r>
              <a:rPr lang="el-GR" altLang="de-DE" sz="2400" dirty="0">
                <a:solidFill>
                  <a:srgbClr val="333333"/>
                </a:solidFill>
              </a:rPr>
              <a:t>ων</a:t>
            </a:r>
            <a:r>
              <a:rPr lang="de-DE" altLang="de-DE" sz="2400" dirty="0">
                <a:solidFill>
                  <a:srgbClr val="333333"/>
                </a:solidFill>
              </a:rPr>
              <a:t>, είναι σημαντικό να εξετάσει</a:t>
            </a:r>
            <a:r>
              <a:rPr lang="el-GR" altLang="de-DE" sz="2400" dirty="0">
                <a:solidFill>
                  <a:srgbClr val="333333"/>
                </a:solidFill>
              </a:rPr>
              <a:t> κανείς</a:t>
            </a:r>
            <a:r>
              <a:rPr lang="de-DE" altLang="de-DE" sz="2400" dirty="0">
                <a:solidFill>
                  <a:srgbClr val="333333"/>
                </a:solidFill>
              </a:rPr>
              <a:t> όλες τις διαθέσιμες </a:t>
            </a:r>
            <a:r>
              <a:rPr lang="de-DE" altLang="de-DE" sz="2400">
                <a:solidFill>
                  <a:srgbClr val="333333"/>
                </a:solidFill>
              </a:rPr>
              <a:t>πληροφορίες.</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115</a:t>
            </a:fld>
            <a:endParaRPr lang="de-DE" altLang="de-DE">
              <a:latin typeface="+mn-lt"/>
              <a:ea typeface="+mn-ea"/>
            </a:endParaRPr>
          </a:p>
        </p:txBody>
      </p:sp>
    </p:spTree>
    <p:extLst>
      <p:ext uri="{BB962C8B-B14F-4D97-AF65-F5344CB8AC3E}">
        <p14:creationId xmlns:p14="http://schemas.microsoft.com/office/powerpoint/2010/main" val="331767835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Εφαρμογή στην καθημερινή ζωή</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l-GR" altLang="de-DE" sz="2400" b="1" dirty="0">
                <a:solidFill>
                  <a:srgbClr val="333333"/>
                </a:solidFill>
              </a:rPr>
              <a:t>Εκπαιδευτικοί Στόχοι</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GB" altLang="de-DE" sz="2400" dirty="0">
                <a:solidFill>
                  <a:srgbClr val="333333"/>
                </a:solidFill>
              </a:rPr>
              <a:t>Θα π</a:t>
            </a:r>
            <a:r>
              <a:rPr lang="en-GB" altLang="de-DE" sz="2400" dirty="0" err="1">
                <a:solidFill>
                  <a:srgbClr val="333333"/>
                </a:solidFill>
              </a:rPr>
              <a:t>ρέ</a:t>
            </a:r>
            <a:r>
              <a:rPr lang="en-GB" altLang="de-DE" sz="2400" dirty="0">
                <a:solidFill>
                  <a:srgbClr val="333333"/>
                </a:solidFill>
              </a:rPr>
              <a:t>πει να β</a:t>
            </a:r>
            <a:r>
              <a:rPr lang="el-GR" altLang="de-DE" sz="2400" dirty="0">
                <a:solidFill>
                  <a:srgbClr val="333333"/>
                </a:solidFill>
              </a:rPr>
              <a:t>γάζετε σαφή</a:t>
            </a:r>
            <a:r>
              <a:rPr lang="de-DE" altLang="de-DE" sz="2400" dirty="0">
                <a:solidFill>
                  <a:srgbClr val="333333"/>
                </a:solidFill>
              </a:rPr>
              <a:t> </a:t>
            </a:r>
            <a:r>
              <a:rPr lang="en-GB" altLang="de-DE" sz="2400" dirty="0" err="1">
                <a:solidFill>
                  <a:srgbClr val="333333"/>
                </a:solidFill>
              </a:rPr>
              <a:t>συμ</a:t>
            </a:r>
            <a:r>
              <a:rPr lang="en-GB" altLang="de-DE" sz="2400" dirty="0">
                <a:solidFill>
                  <a:srgbClr val="333333"/>
                </a:solidFill>
              </a:rPr>
              <a:t>περάσματα </a:t>
            </a:r>
            <a:r>
              <a:rPr lang="el-GR" altLang="de-DE" sz="2400" dirty="0">
                <a:solidFill>
                  <a:srgbClr val="333333"/>
                </a:solidFill>
              </a:rPr>
              <a:t>για </a:t>
            </a:r>
            <a:r>
              <a:rPr lang="en-GB" altLang="de-DE" sz="2400" dirty="0" err="1">
                <a:solidFill>
                  <a:srgbClr val="333333"/>
                </a:solidFill>
              </a:rPr>
              <a:t>έν</a:t>
            </a:r>
            <a:r>
              <a:rPr lang="en-GB" altLang="de-DE" sz="2400" dirty="0">
                <a:solidFill>
                  <a:srgbClr val="333333"/>
                </a:solidFill>
              </a:rPr>
              <a:t>α άλλο άτομο, </a:t>
            </a:r>
            <a:r>
              <a:rPr lang="el-GR" altLang="de-DE" sz="2400" dirty="0">
                <a:solidFill>
                  <a:srgbClr val="333333"/>
                </a:solidFill>
              </a:rPr>
              <a:t>μόνο εά</a:t>
            </a:r>
            <a:r>
              <a:rPr lang="en-GB" altLang="de-DE" sz="2400" dirty="0">
                <a:solidFill>
                  <a:srgbClr val="333333"/>
                </a:solidFill>
              </a:rPr>
              <a:t>ν </a:t>
            </a:r>
            <a:r>
              <a:rPr lang="el-GR" altLang="de-DE" sz="2400" dirty="0">
                <a:solidFill>
                  <a:srgbClr val="333333"/>
                </a:solidFill>
              </a:rPr>
              <a:t>το </a:t>
            </a:r>
            <a:r>
              <a:rPr lang="en-GB" altLang="de-DE" sz="2400" dirty="0" err="1">
                <a:solidFill>
                  <a:srgbClr val="333333"/>
                </a:solidFill>
              </a:rPr>
              <a:t>γνωρίζετε</a:t>
            </a:r>
            <a:r>
              <a:rPr lang="en-GB" altLang="de-DE" sz="2400" dirty="0">
                <a:solidFill>
                  <a:srgbClr val="333333"/>
                </a:solidFill>
              </a:rPr>
              <a:t> κα</a:t>
            </a:r>
            <a:r>
              <a:rPr lang="en-GB" altLang="de-DE" sz="2400" dirty="0" err="1">
                <a:solidFill>
                  <a:srgbClr val="333333"/>
                </a:solidFill>
              </a:rPr>
              <a:t>λά</a:t>
            </a:r>
            <a:r>
              <a:rPr lang="en-GB" altLang="de-DE" sz="2400" dirty="0">
                <a:solidFill>
                  <a:srgbClr val="333333"/>
                </a:solidFill>
              </a:rPr>
              <a:t> ή </a:t>
            </a:r>
            <a:r>
              <a:rPr lang="el-GR" altLang="de-DE" sz="2400" dirty="0">
                <a:solidFill>
                  <a:srgbClr val="333333"/>
                </a:solidFill>
              </a:rPr>
              <a:t>το</a:t>
            </a:r>
            <a:r>
              <a:rPr lang="en-GB" altLang="de-DE" sz="2400" dirty="0">
                <a:solidFill>
                  <a:srgbClr val="333333"/>
                </a:solidFill>
              </a:rPr>
              <a:t> </a:t>
            </a:r>
            <a:r>
              <a:rPr lang="en-GB" altLang="de-DE" sz="2400" dirty="0" err="1">
                <a:solidFill>
                  <a:srgbClr val="333333"/>
                </a:solidFill>
              </a:rPr>
              <a:t>έχετε</a:t>
            </a:r>
            <a:r>
              <a:rPr lang="en-GB" altLang="de-DE" sz="2400" dirty="0">
                <a:solidFill>
                  <a:srgbClr val="333333"/>
                </a:solidFill>
              </a:rPr>
              <a:t> παρα</a:t>
            </a:r>
            <a:r>
              <a:rPr lang="en-GB" altLang="de-DE" sz="2400" dirty="0" err="1">
                <a:solidFill>
                  <a:srgbClr val="333333"/>
                </a:solidFill>
              </a:rPr>
              <a:t>τηρήσει</a:t>
            </a:r>
            <a:r>
              <a:rPr lang="en-GB" altLang="de-DE" sz="2400" dirty="0">
                <a:solidFill>
                  <a:srgbClr val="333333"/>
                </a:solidFill>
              </a:rPr>
              <a:t> </a:t>
            </a:r>
            <a:r>
              <a:rPr lang="en-GB" altLang="de-DE" sz="2400" dirty="0" err="1">
                <a:solidFill>
                  <a:srgbClr val="333333"/>
                </a:solidFill>
              </a:rPr>
              <a:t>σε</a:t>
            </a:r>
            <a:r>
              <a:rPr lang="en-GB" altLang="de-DE" sz="2400" dirty="0">
                <a:solidFill>
                  <a:srgbClr val="333333"/>
                </a:solidFill>
              </a:rPr>
              <a:t> </a:t>
            </a:r>
            <a:r>
              <a:rPr lang="en-GB" altLang="de-DE" sz="2400" dirty="0" err="1">
                <a:solidFill>
                  <a:srgbClr val="333333"/>
                </a:solidFill>
              </a:rPr>
              <a:t>δι</a:t>
            </a:r>
            <a:r>
              <a:rPr lang="en-GB" altLang="de-DE" sz="2400" dirty="0">
                <a:solidFill>
                  <a:srgbClr val="333333"/>
                </a:solidFill>
              </a:rPr>
              <a:t>αφορετικά πλαίσια.</a:t>
            </a:r>
          </a:p>
          <a:p>
            <a:pPr marL="342900" lvl="0" indent="-342900" defTabSz="914400" fontAlgn="base">
              <a:lnSpc>
                <a:spcPct val="100000"/>
              </a:lnSpc>
              <a:spcBef>
                <a:spcPts val="1200"/>
              </a:spcBef>
              <a:buClr>
                <a:srgbClr val="333333"/>
              </a:buClr>
              <a:buFont typeface="WingDings"/>
              <a:buChar char=""/>
            </a:pPr>
            <a:r>
              <a:rPr lang="en-GB" altLang="de-DE" sz="2400" dirty="0" err="1">
                <a:solidFill>
                  <a:srgbClr val="333333"/>
                </a:solidFill>
              </a:rPr>
              <a:t>Οι</a:t>
            </a:r>
            <a:r>
              <a:rPr lang="en-GB" altLang="de-DE" sz="2400" dirty="0">
                <a:solidFill>
                  <a:srgbClr val="333333"/>
                </a:solidFill>
              </a:rPr>
              <a:t> </a:t>
            </a:r>
            <a:r>
              <a:rPr lang="en-GB" altLang="de-DE" sz="2400" dirty="0" err="1">
                <a:solidFill>
                  <a:srgbClr val="333333"/>
                </a:solidFill>
              </a:rPr>
              <a:t>εκφράσεις</a:t>
            </a:r>
            <a:r>
              <a:rPr lang="en-GB" altLang="de-DE" sz="2400" dirty="0">
                <a:solidFill>
                  <a:srgbClr val="333333"/>
                </a:solidFill>
              </a:rPr>
              <a:t> </a:t>
            </a:r>
            <a:r>
              <a:rPr lang="en-GB" altLang="de-DE" sz="2400" dirty="0" err="1">
                <a:solidFill>
                  <a:srgbClr val="333333"/>
                </a:solidFill>
              </a:rPr>
              <a:t>του</a:t>
            </a:r>
            <a:r>
              <a:rPr lang="en-GB" altLang="de-DE" sz="2400" dirty="0">
                <a:solidFill>
                  <a:srgbClr val="333333"/>
                </a:solidFill>
              </a:rPr>
              <a:t> π</a:t>
            </a:r>
            <a:r>
              <a:rPr lang="en-GB" altLang="de-DE" sz="2400" dirty="0" err="1">
                <a:solidFill>
                  <a:srgbClr val="333333"/>
                </a:solidFill>
              </a:rPr>
              <a:t>ροσώ</a:t>
            </a:r>
            <a:r>
              <a:rPr lang="en-GB" altLang="de-DE" sz="2400" dirty="0">
                <a:solidFill>
                  <a:srgbClr val="333333"/>
                </a:solidFill>
              </a:rPr>
              <a:t>που και oi χειρονομίες είναι </a:t>
            </a:r>
            <a:r>
              <a:rPr lang="de-DE" altLang="de-DE" sz="2400" dirty="0">
                <a:solidFill>
                  <a:srgbClr val="333333"/>
                </a:solidFill>
              </a:rPr>
              <a:t>σημαντικ</a:t>
            </a:r>
            <a:r>
              <a:rPr lang="el-GR" altLang="de-DE" sz="2400" dirty="0">
                <a:solidFill>
                  <a:srgbClr val="333333"/>
                </a:solidFill>
              </a:rPr>
              <a:t>ές</a:t>
            </a:r>
            <a:r>
              <a:rPr lang="en-GB" altLang="de-DE" sz="2400" dirty="0">
                <a:solidFill>
                  <a:srgbClr val="333333"/>
                </a:solidFill>
              </a:rPr>
              <a:t> </a:t>
            </a:r>
            <a:r>
              <a:rPr lang="en-GB" altLang="de-DE" sz="2400" dirty="0" err="1">
                <a:solidFill>
                  <a:srgbClr val="333333"/>
                </a:solidFill>
              </a:rPr>
              <a:t>ενδείξεις</a:t>
            </a:r>
            <a:r>
              <a:rPr lang="en-GB" altLang="de-DE" sz="2400" dirty="0">
                <a:solidFill>
                  <a:srgbClr val="333333"/>
                </a:solidFill>
              </a:rPr>
              <a:t> </a:t>
            </a:r>
            <a:r>
              <a:rPr lang="en-GB" altLang="de-DE" sz="2400" dirty="0" err="1">
                <a:solidFill>
                  <a:srgbClr val="333333"/>
                </a:solidFill>
              </a:rPr>
              <a:t>γι</a:t>
            </a:r>
            <a:r>
              <a:rPr lang="en-GB" altLang="de-DE" sz="2400" dirty="0">
                <a:solidFill>
                  <a:srgbClr val="333333"/>
                </a:solidFill>
              </a:rPr>
              <a:t>α το τι αισθάνεται ένας άνθρωπος, αλλά μπορεί να </a:t>
            </a:r>
            <a:r>
              <a:rPr lang="de-DE" altLang="de-DE" sz="2400" dirty="0">
                <a:solidFill>
                  <a:srgbClr val="333333"/>
                </a:solidFill>
              </a:rPr>
              <a:t>είναι παραπλανητικ</a:t>
            </a:r>
            <a:r>
              <a:rPr lang="el-GR" altLang="de-DE" sz="2400" dirty="0">
                <a:solidFill>
                  <a:srgbClr val="333333"/>
                </a:solidFill>
              </a:rPr>
              <a:t>ές μερικές φορές</a:t>
            </a:r>
            <a:r>
              <a:rPr lang="de-DE" altLang="de-DE" sz="2400" dirty="0">
                <a:solidFill>
                  <a:srgbClr val="333333"/>
                </a:solidFill>
              </a:rPr>
              <a:t>.</a:t>
            </a:r>
            <a:endParaRPr lang="el-GR"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Κατά την αξιολόγηση πολύπλοκ</a:t>
            </a:r>
            <a:r>
              <a:rPr lang="el-GR" altLang="de-DE" sz="2400" dirty="0">
                <a:solidFill>
                  <a:srgbClr val="333333"/>
                </a:solidFill>
              </a:rPr>
              <a:t>ων</a:t>
            </a:r>
            <a:r>
              <a:rPr lang="de-DE" altLang="de-DE" sz="2400" dirty="0">
                <a:solidFill>
                  <a:srgbClr val="333333"/>
                </a:solidFill>
              </a:rPr>
              <a:t> καταστάσε</a:t>
            </a:r>
            <a:r>
              <a:rPr lang="el-GR" altLang="de-DE" sz="2400" dirty="0">
                <a:solidFill>
                  <a:srgbClr val="333333"/>
                </a:solidFill>
              </a:rPr>
              <a:t>ων</a:t>
            </a:r>
            <a:r>
              <a:rPr lang="de-DE" altLang="de-DE" sz="2400" dirty="0">
                <a:solidFill>
                  <a:srgbClr val="333333"/>
                </a:solidFill>
              </a:rPr>
              <a:t>, είναι σημαντικό να εξετάσει</a:t>
            </a:r>
            <a:r>
              <a:rPr lang="el-GR" altLang="de-DE" sz="2400" dirty="0">
                <a:solidFill>
                  <a:srgbClr val="333333"/>
                </a:solidFill>
              </a:rPr>
              <a:t> κανείς</a:t>
            </a:r>
            <a:r>
              <a:rPr lang="de-DE" altLang="de-DE" sz="2400" dirty="0">
                <a:solidFill>
                  <a:srgbClr val="333333"/>
                </a:solidFill>
              </a:rPr>
              <a:t> όλες τις διαθέσιμες πληροφορίες.</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Όσ</a:t>
            </a:r>
            <a:r>
              <a:rPr lang="el-GR" altLang="de-DE" sz="2400" dirty="0">
                <a:solidFill>
                  <a:srgbClr val="333333"/>
                </a:solidFill>
              </a:rPr>
              <a:t>ες</a:t>
            </a:r>
            <a:r>
              <a:rPr lang="de-DE" altLang="de-DE" sz="2400" dirty="0">
                <a:solidFill>
                  <a:srgbClr val="333333"/>
                </a:solidFill>
              </a:rPr>
              <a:t> περισσότερες πληροφορίες </a:t>
            </a:r>
            <a:r>
              <a:rPr lang="el-GR" altLang="de-DE" sz="2400" dirty="0">
                <a:solidFill>
                  <a:srgbClr val="333333"/>
                </a:solidFill>
              </a:rPr>
              <a:t>λαμβάνετε υπόψιν</a:t>
            </a:r>
            <a:r>
              <a:rPr lang="de-DE" altLang="de-DE" sz="2400" dirty="0">
                <a:solidFill>
                  <a:srgbClr val="333333"/>
                </a:solidFill>
              </a:rPr>
              <a:t> τόσο πιο πιθανό είναι να κ</a:t>
            </a:r>
            <a:r>
              <a:rPr lang="el-GR" altLang="de-DE" sz="2400" dirty="0">
                <a:solidFill>
                  <a:srgbClr val="333333"/>
                </a:solidFill>
              </a:rPr>
              <a:t>ρίνετε σωστά</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116</a:t>
            </a:fld>
            <a:endParaRPr lang="de-DE" altLang="de-DE">
              <a:latin typeface="+mn-lt"/>
              <a:ea typeface="+mn-ea"/>
            </a:endParaRPr>
          </a:p>
        </p:txBody>
      </p:sp>
    </p:spTree>
    <p:extLst>
      <p:ext uri="{BB962C8B-B14F-4D97-AF65-F5344CB8AC3E}">
        <p14:creationId xmlns:p14="http://schemas.microsoft.com/office/powerpoint/2010/main" val="332037362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Πώς σχετίζεται αυτό με τη ψύχωση;</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AU" altLang="de-DE" sz="2000" dirty="0">
                <a:solidFill>
                  <a:srgbClr val="333333"/>
                </a:solidFill>
              </a:rPr>
              <a:t>Κα</a:t>
            </a:r>
            <a:r>
              <a:rPr lang="en-AU" altLang="de-DE" sz="2000" dirty="0" err="1">
                <a:solidFill>
                  <a:srgbClr val="333333"/>
                </a:solidFill>
              </a:rPr>
              <a:t>τά</a:t>
            </a:r>
            <a:r>
              <a:rPr lang="en-AU" altLang="de-DE" sz="2000" dirty="0">
                <a:solidFill>
                  <a:srgbClr val="333333"/>
                </a:solidFill>
              </a:rPr>
              <a:t> </a:t>
            </a:r>
            <a:r>
              <a:rPr lang="en-AU" altLang="de-DE" sz="2000" dirty="0" err="1">
                <a:solidFill>
                  <a:srgbClr val="333333"/>
                </a:solidFill>
              </a:rPr>
              <a:t>τη</a:t>
            </a:r>
            <a:r>
              <a:rPr lang="en-AU" altLang="de-DE" sz="2000" dirty="0">
                <a:solidFill>
                  <a:srgbClr val="333333"/>
                </a:solidFill>
              </a:rPr>
              <a:t> </a:t>
            </a:r>
            <a:r>
              <a:rPr lang="en-AU" altLang="de-DE" sz="2000" dirty="0" err="1">
                <a:solidFill>
                  <a:srgbClr val="333333"/>
                </a:solidFill>
              </a:rPr>
              <a:t>διάρκει</a:t>
            </a:r>
            <a:r>
              <a:rPr lang="en-AU" altLang="de-DE" sz="2000" dirty="0">
                <a:solidFill>
                  <a:srgbClr val="333333"/>
                </a:solidFill>
              </a:rPr>
              <a:t>α της ψύχωσης, </a:t>
            </a:r>
            <a:r>
              <a:rPr lang="el-GR" altLang="de-DE" sz="2000" dirty="0">
                <a:solidFill>
                  <a:srgbClr val="333333"/>
                </a:solidFill>
              </a:rPr>
              <a:t>μερικοί </a:t>
            </a:r>
            <a:r>
              <a:rPr lang="en-AU" altLang="de-DE" sz="2000" dirty="0" err="1">
                <a:solidFill>
                  <a:srgbClr val="333333"/>
                </a:solidFill>
              </a:rPr>
              <a:t>άνθρω</a:t>
            </a:r>
            <a:r>
              <a:rPr lang="en-AU" altLang="de-DE" sz="2000" dirty="0">
                <a:solidFill>
                  <a:srgbClr val="333333"/>
                </a:solidFill>
              </a:rPr>
              <a:t>ποι τείνουν να παρερμηνεύουν ή να ερμηνεύουν</a:t>
            </a:r>
            <a:r>
              <a:rPr lang="el-GR" altLang="de-DE" sz="2000" dirty="0">
                <a:solidFill>
                  <a:srgbClr val="333333"/>
                </a:solidFill>
              </a:rPr>
              <a:t> με υπερβολικό τρόπο</a:t>
            </a:r>
            <a:r>
              <a:rPr lang="en-AU" altLang="de-DE" sz="2000" dirty="0">
                <a:solidFill>
                  <a:srgbClr val="333333"/>
                </a:solidFill>
              </a:rPr>
              <a:t> </a:t>
            </a:r>
            <a:r>
              <a:rPr lang="en-AU" altLang="de-DE" sz="2000" dirty="0" err="1">
                <a:solidFill>
                  <a:srgbClr val="333333"/>
                </a:solidFill>
              </a:rPr>
              <a:t>εκφράσεις</a:t>
            </a:r>
            <a:r>
              <a:rPr lang="en-AU" altLang="de-DE" sz="2000" dirty="0">
                <a:solidFill>
                  <a:srgbClr val="333333"/>
                </a:solidFill>
              </a:rPr>
              <a:t> </a:t>
            </a:r>
            <a:r>
              <a:rPr lang="en-AU" altLang="de-DE" sz="2000" dirty="0" err="1">
                <a:solidFill>
                  <a:srgbClr val="333333"/>
                </a:solidFill>
              </a:rPr>
              <a:t>του</a:t>
            </a:r>
            <a:r>
              <a:rPr lang="en-AU" altLang="de-DE" sz="2000" dirty="0">
                <a:solidFill>
                  <a:srgbClr val="333333"/>
                </a:solidFill>
              </a:rPr>
              <a:t> π</a:t>
            </a:r>
            <a:r>
              <a:rPr lang="en-AU" altLang="de-DE" sz="2000" dirty="0" err="1">
                <a:solidFill>
                  <a:srgbClr val="333333"/>
                </a:solidFill>
              </a:rPr>
              <a:t>ροσώ</a:t>
            </a:r>
            <a:r>
              <a:rPr lang="en-AU" altLang="de-DE" sz="2000" dirty="0">
                <a:solidFill>
                  <a:srgbClr val="333333"/>
                </a:solidFill>
              </a:rPr>
              <a:t>που</a:t>
            </a:r>
            <a:r>
              <a:rPr lang="el-GR" altLang="de-DE" sz="2000" dirty="0">
                <a:solidFill>
                  <a:srgbClr val="333333"/>
                </a:solidFill>
              </a:rPr>
              <a:t> κάποιου άλλου</a:t>
            </a:r>
            <a:r>
              <a:rPr lang="en-AU" altLang="de-DE" sz="2000" dirty="0">
                <a:solidFill>
                  <a:srgbClr val="333333"/>
                </a:solidFill>
              </a:rPr>
              <a:t> ή τ</a:t>
            </a:r>
            <a:r>
              <a:rPr lang="el-GR" altLang="de-DE" sz="2000" dirty="0">
                <a:solidFill>
                  <a:srgbClr val="333333"/>
                </a:solidFill>
              </a:rPr>
              <a:t>ις πράξεις του</a:t>
            </a:r>
            <a:r>
              <a:rPr lang="en-AU" altLang="de-DE" sz="2000" dirty="0">
                <a:solidFill>
                  <a:srgbClr val="333333"/>
                </a:solidFill>
              </a:rPr>
              <a:t>.</a:t>
            </a:r>
            <a:endParaRPr lang="el-GR" altLang="de-DE" sz="2000" dirty="0">
              <a:solidFill>
                <a:srgbClr val="333333"/>
              </a:solidFill>
            </a:endParaRPr>
          </a:p>
          <a:p>
            <a:pPr lvl="0" defTabSz="914400" fontAlgn="base"/>
            <a:r>
              <a:rPr lang="en-AU" altLang="de-DE" sz="2000" dirty="0">
                <a:solidFill>
                  <a:srgbClr val="004992"/>
                </a:solidFill>
              </a:rPr>
              <a:t>Πα</a:t>
            </a:r>
            <a:r>
              <a:rPr lang="en-AU" altLang="de-DE" sz="2000" dirty="0" err="1">
                <a:solidFill>
                  <a:srgbClr val="004992"/>
                </a:solidFill>
              </a:rPr>
              <a:t>ράδειγμ</a:t>
            </a:r>
            <a:r>
              <a:rPr lang="en-AU" altLang="de-DE" sz="2000" dirty="0">
                <a:solidFill>
                  <a:srgbClr val="004992"/>
                </a:solidFill>
              </a:rPr>
              <a:t>α:</a:t>
            </a:r>
            <a:r>
              <a:rPr lang="el-GR" altLang="de-DE" sz="2000" dirty="0">
                <a:solidFill>
                  <a:srgbClr val="004992"/>
                </a:solidFill>
              </a:rPr>
              <a:t> </a:t>
            </a:r>
            <a:r>
              <a:rPr lang="el-GR" altLang="de-DE" sz="2000" dirty="0">
                <a:solidFill>
                  <a:srgbClr val="333333"/>
                </a:solidFill>
              </a:rPr>
              <a:t>Ο</a:t>
            </a:r>
            <a:r>
              <a:rPr lang="en-AU" altLang="de-DE" sz="2000" dirty="0">
                <a:solidFill>
                  <a:srgbClr val="333333"/>
                </a:solidFill>
              </a:rPr>
              <a:t> </a:t>
            </a:r>
            <a:r>
              <a:rPr lang="el-GR" altLang="de-DE" sz="2000" dirty="0">
                <a:solidFill>
                  <a:srgbClr val="333333"/>
                </a:solidFill>
              </a:rPr>
              <a:t>Βασίλης</a:t>
            </a:r>
            <a:r>
              <a:rPr lang="en-AU" altLang="de-DE" sz="2000" dirty="0">
                <a:solidFill>
                  <a:srgbClr val="333333"/>
                </a:solidFill>
              </a:rPr>
              <a:t> </a:t>
            </a:r>
            <a:r>
              <a:rPr lang="en-AU" altLang="de-DE" sz="2000" dirty="0" err="1">
                <a:solidFill>
                  <a:srgbClr val="333333"/>
                </a:solidFill>
              </a:rPr>
              <a:t>είχε</a:t>
            </a:r>
            <a:r>
              <a:rPr lang="en-AU" altLang="de-DE" sz="2000" dirty="0">
                <a:solidFill>
                  <a:srgbClr val="333333"/>
                </a:solidFill>
              </a:rPr>
              <a:t> </a:t>
            </a:r>
            <a:r>
              <a:rPr lang="en-AU" altLang="de-DE" sz="2000" dirty="0" err="1">
                <a:solidFill>
                  <a:srgbClr val="333333"/>
                </a:solidFill>
              </a:rPr>
              <a:t>εμμονή</a:t>
            </a:r>
            <a:r>
              <a:rPr lang="en-AU" altLang="de-DE" sz="2000" dirty="0">
                <a:solidFill>
                  <a:srgbClr val="333333"/>
                </a:solidFill>
              </a:rPr>
              <a:t> </a:t>
            </a:r>
            <a:r>
              <a:rPr lang="en-AU" altLang="de-DE" sz="2000" dirty="0" err="1">
                <a:solidFill>
                  <a:srgbClr val="333333"/>
                </a:solidFill>
              </a:rPr>
              <a:t>με</a:t>
            </a:r>
            <a:r>
              <a:rPr lang="en-AU" altLang="de-DE" sz="2000" dirty="0">
                <a:solidFill>
                  <a:srgbClr val="333333"/>
                </a:solidFill>
              </a:rPr>
              <a:t> </a:t>
            </a:r>
            <a:r>
              <a:rPr lang="en-AU" altLang="de-DE" sz="2000" dirty="0" err="1">
                <a:solidFill>
                  <a:srgbClr val="333333"/>
                </a:solidFill>
              </a:rPr>
              <a:t>την</a:t>
            </a:r>
            <a:r>
              <a:rPr lang="en-AU" altLang="de-DE" sz="2000" dirty="0">
                <a:solidFill>
                  <a:srgbClr val="333333"/>
                </a:solidFill>
              </a:rPr>
              <a:t> </a:t>
            </a:r>
            <a:r>
              <a:rPr lang="en-AU" altLang="de-DE" sz="2000" dirty="0" err="1">
                <a:solidFill>
                  <a:srgbClr val="333333"/>
                </a:solidFill>
              </a:rPr>
              <a:t>ιδέ</a:t>
            </a:r>
            <a:r>
              <a:rPr lang="en-AU" altLang="de-DE" sz="2000" dirty="0">
                <a:solidFill>
                  <a:srgbClr val="333333"/>
                </a:solidFill>
              </a:rPr>
              <a:t>α ότι είναι </a:t>
            </a:r>
            <a:r>
              <a:rPr lang="el-GR" altLang="de-DE" sz="2000" dirty="0">
                <a:solidFill>
                  <a:srgbClr val="333333"/>
                </a:solidFill>
              </a:rPr>
              <a:t>το αγόρι</a:t>
            </a:r>
            <a:r>
              <a:rPr lang="en-AU" altLang="de-DE" sz="2000" dirty="0">
                <a:solidFill>
                  <a:srgbClr val="333333"/>
                </a:solidFill>
              </a:rPr>
              <a:t> </a:t>
            </a:r>
            <a:r>
              <a:rPr lang="en-AU" altLang="de-DE" sz="2000" dirty="0" err="1">
                <a:solidFill>
                  <a:srgbClr val="333333"/>
                </a:solidFill>
              </a:rPr>
              <a:t>της</a:t>
            </a:r>
            <a:r>
              <a:rPr lang="en-AU" altLang="de-DE" sz="2000" dirty="0">
                <a:solidFill>
                  <a:srgbClr val="333333"/>
                </a:solidFill>
              </a:rPr>
              <a:t> </a:t>
            </a:r>
            <a:r>
              <a:rPr lang="el-GR" altLang="de-DE" sz="2000" dirty="0">
                <a:solidFill>
                  <a:srgbClr val="333333"/>
                </a:solidFill>
              </a:rPr>
              <a:t>Σμαράγδα Καρύδη</a:t>
            </a:r>
            <a:r>
              <a:rPr lang="en-AU" altLang="de-DE" sz="2000" dirty="0">
                <a:solidFill>
                  <a:srgbClr val="333333"/>
                </a:solidFill>
              </a:rPr>
              <a:t>. </a:t>
            </a:r>
            <a:r>
              <a:rPr lang="el-GR" altLang="de-DE" sz="2000" dirty="0">
                <a:solidFill>
                  <a:srgbClr val="333333"/>
                </a:solidFill>
              </a:rPr>
              <a:t>Της έ</a:t>
            </a:r>
            <a:r>
              <a:rPr lang="en-AU" altLang="de-DE" sz="2000" dirty="0" err="1">
                <a:solidFill>
                  <a:srgbClr val="333333"/>
                </a:solidFill>
              </a:rPr>
              <a:t>γρ</a:t>
            </a:r>
            <a:r>
              <a:rPr lang="en-AU" altLang="de-DE" sz="2000" dirty="0">
                <a:solidFill>
                  <a:srgbClr val="333333"/>
                </a:solidFill>
              </a:rPr>
              <a:t>αψε ερωτικά γράμματα και έκανε σχέδια για το μέλλον.</a:t>
            </a:r>
          </a:p>
          <a:p>
            <a:pPr lvl="0" defTabSz="914400" fontAlgn="base"/>
            <a:r>
              <a:rPr lang="en-AU" altLang="de-DE" sz="2000" dirty="0" err="1">
                <a:solidFill>
                  <a:srgbClr val="004992"/>
                </a:solidFill>
              </a:rPr>
              <a:t>Ιστορικό</a:t>
            </a:r>
            <a:r>
              <a:rPr lang="en-AU" altLang="de-DE" sz="2000" dirty="0">
                <a:solidFill>
                  <a:srgbClr val="004992"/>
                </a:solidFill>
              </a:rPr>
              <a:t>: </a:t>
            </a:r>
            <a:r>
              <a:rPr lang="en-AU" altLang="de-DE" sz="2000" dirty="0" err="1">
                <a:solidFill>
                  <a:srgbClr val="333333"/>
                </a:solidFill>
              </a:rPr>
              <a:t>Είδε</a:t>
            </a:r>
            <a:r>
              <a:rPr lang="el-GR" altLang="de-DE" sz="2000" dirty="0">
                <a:solidFill>
                  <a:srgbClr val="333333"/>
                </a:solidFill>
              </a:rPr>
              <a:t> την Σμαράγδα Καρύδη στην</a:t>
            </a:r>
            <a:r>
              <a:rPr lang="en-AU" altLang="de-DE" sz="2000" dirty="0">
                <a:solidFill>
                  <a:srgbClr val="333333"/>
                </a:solidFill>
              </a:rPr>
              <a:t> π</a:t>
            </a:r>
            <a:r>
              <a:rPr lang="en-AU" altLang="de-DE" sz="2000" dirty="0" err="1">
                <a:solidFill>
                  <a:srgbClr val="333333"/>
                </a:solidFill>
              </a:rPr>
              <a:t>ρεμιέρ</a:t>
            </a:r>
            <a:r>
              <a:rPr lang="en-AU" altLang="de-DE" sz="2000" dirty="0">
                <a:solidFill>
                  <a:srgbClr val="333333"/>
                </a:solidFill>
              </a:rPr>
              <a:t>α </a:t>
            </a:r>
            <a:r>
              <a:rPr lang="el-GR" altLang="de-DE" sz="2000" dirty="0">
                <a:solidFill>
                  <a:srgbClr val="333333"/>
                </a:solidFill>
              </a:rPr>
              <a:t>μιάς </a:t>
            </a:r>
            <a:r>
              <a:rPr lang="en-AU" altLang="de-DE" sz="2000" dirty="0">
                <a:solidFill>
                  <a:srgbClr val="333333"/>
                </a:solidFill>
              </a:rPr>
              <a:t>τα</a:t>
            </a:r>
            <a:r>
              <a:rPr lang="en-AU" altLang="de-DE" sz="2000" dirty="0" err="1">
                <a:solidFill>
                  <a:srgbClr val="333333"/>
                </a:solidFill>
              </a:rPr>
              <a:t>ινί</a:t>
            </a:r>
            <a:r>
              <a:rPr lang="en-AU" altLang="de-DE" sz="2000" dirty="0">
                <a:solidFill>
                  <a:srgbClr val="333333"/>
                </a:solidFill>
              </a:rPr>
              <a:t>ας. </a:t>
            </a:r>
            <a:r>
              <a:rPr lang="en-AU" altLang="de-DE" sz="2000" dirty="0" err="1">
                <a:solidFill>
                  <a:srgbClr val="333333"/>
                </a:solidFill>
              </a:rPr>
              <a:t>Εκείνη</a:t>
            </a:r>
            <a:r>
              <a:rPr lang="en-AU" altLang="de-DE" sz="2000" dirty="0">
                <a:solidFill>
                  <a:srgbClr val="333333"/>
                </a:solidFill>
              </a:rPr>
              <a:t> </a:t>
            </a:r>
            <a:r>
              <a:rPr lang="el-GR" altLang="de-DE" sz="2000" dirty="0">
                <a:solidFill>
                  <a:srgbClr val="333333"/>
                </a:solidFill>
              </a:rPr>
              <a:t>χαιρέτησε</a:t>
            </a:r>
            <a:r>
              <a:rPr lang="en-AU" altLang="de-DE" sz="2000" dirty="0">
                <a:solidFill>
                  <a:srgbClr val="333333"/>
                </a:solidFill>
              </a:rPr>
              <a:t> </a:t>
            </a:r>
            <a:r>
              <a:rPr lang="en-AU" altLang="de-DE" sz="2000" dirty="0" err="1">
                <a:solidFill>
                  <a:srgbClr val="333333"/>
                </a:solidFill>
              </a:rPr>
              <a:t>το</a:t>
            </a:r>
            <a:r>
              <a:rPr lang="en-AU" altLang="de-DE" sz="2000" dirty="0">
                <a:solidFill>
                  <a:srgbClr val="333333"/>
                </a:solidFill>
              </a:rPr>
              <a:t> π</a:t>
            </a:r>
            <a:r>
              <a:rPr lang="en-AU" altLang="de-DE" sz="2000" dirty="0" err="1">
                <a:solidFill>
                  <a:srgbClr val="333333"/>
                </a:solidFill>
              </a:rPr>
              <a:t>λήθος</a:t>
            </a:r>
            <a:r>
              <a:rPr lang="en-AU" altLang="de-DE" sz="2000" dirty="0">
                <a:solidFill>
                  <a:srgbClr val="333333"/>
                </a:solidFill>
              </a:rPr>
              <a:t> και </a:t>
            </a:r>
            <a:r>
              <a:rPr lang="en-AU" altLang="de-DE" sz="2000" dirty="0" err="1">
                <a:solidFill>
                  <a:srgbClr val="333333"/>
                </a:solidFill>
              </a:rPr>
              <a:t>κοίτ</a:t>
            </a:r>
            <a:r>
              <a:rPr lang="en-AU" altLang="de-DE" sz="2000" dirty="0">
                <a:solidFill>
                  <a:srgbClr val="333333"/>
                </a:solidFill>
              </a:rPr>
              <a:t>αξ</a:t>
            </a:r>
            <a:r>
              <a:rPr lang="el-GR" altLang="de-DE" sz="2000" dirty="0">
                <a:solidFill>
                  <a:srgbClr val="333333"/>
                </a:solidFill>
              </a:rPr>
              <a:t>ε εκείνον </a:t>
            </a:r>
            <a:r>
              <a:rPr lang="en-AU" altLang="de-DE" sz="2000" i="1" dirty="0">
                <a:solidFill>
                  <a:srgbClr val="333333"/>
                </a:solidFill>
              </a:rPr>
              <a:t>κα</a:t>
            </a:r>
            <a:r>
              <a:rPr lang="en-AU" altLang="de-DE" sz="2000" i="1" dirty="0" err="1">
                <a:solidFill>
                  <a:srgbClr val="333333"/>
                </a:solidFill>
              </a:rPr>
              <a:t>θώς</a:t>
            </a:r>
            <a:r>
              <a:rPr lang="en-AU" altLang="de-DE" sz="2000" i="1" dirty="0">
                <a:solidFill>
                  <a:srgbClr val="333333"/>
                </a:solidFill>
              </a:rPr>
              <a:t> και </a:t>
            </a:r>
            <a:r>
              <a:rPr lang="el-GR" altLang="de-DE" sz="2000" i="1" dirty="0">
                <a:solidFill>
                  <a:srgbClr val="333333"/>
                </a:solidFill>
              </a:rPr>
              <a:t>άλλους </a:t>
            </a:r>
            <a:r>
              <a:rPr lang="en-AU" altLang="de-DE" sz="2000" dirty="0">
                <a:solidFill>
                  <a:srgbClr val="333333"/>
                </a:solidFill>
              </a:rPr>
              <a:t>π</a:t>
            </a:r>
            <a:r>
              <a:rPr lang="en-AU" altLang="de-DE" sz="2000" dirty="0" err="1">
                <a:solidFill>
                  <a:srgbClr val="333333"/>
                </a:solidFill>
              </a:rPr>
              <a:t>ολύ</a:t>
            </a:r>
            <a:r>
              <a:rPr lang="en-AU" altLang="de-DE" sz="2000" dirty="0">
                <a:solidFill>
                  <a:srgbClr val="333333"/>
                </a:solidFill>
              </a:rPr>
              <a:t> χα</a:t>
            </a:r>
            <a:r>
              <a:rPr lang="en-AU" altLang="de-DE" sz="2000" dirty="0" err="1">
                <a:solidFill>
                  <a:srgbClr val="333333"/>
                </a:solidFill>
              </a:rPr>
              <a:t>ρούμεν</a:t>
            </a:r>
            <a:r>
              <a:rPr lang="en-AU" altLang="de-DE" sz="2000" dirty="0">
                <a:solidFill>
                  <a:srgbClr val="333333"/>
                </a:solidFill>
              </a:rPr>
              <a:t>α.</a:t>
            </a: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117</a:t>
            </a:fld>
            <a:endParaRPr lang="de-DE" altLang="de-DE">
              <a:latin typeface="+mn-lt"/>
              <a:ea typeface="+mn-ea"/>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Πώς σχετίζεται αυτό με τη ψύχωση;</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AU" altLang="de-DE" sz="2000" dirty="0">
                <a:solidFill>
                  <a:srgbClr val="333333"/>
                </a:solidFill>
              </a:rPr>
              <a:t>Κα</a:t>
            </a:r>
            <a:r>
              <a:rPr lang="en-AU" altLang="de-DE" sz="2000" dirty="0" err="1">
                <a:solidFill>
                  <a:srgbClr val="333333"/>
                </a:solidFill>
              </a:rPr>
              <a:t>τά</a:t>
            </a:r>
            <a:r>
              <a:rPr lang="en-AU" altLang="de-DE" sz="2000" dirty="0">
                <a:solidFill>
                  <a:srgbClr val="333333"/>
                </a:solidFill>
              </a:rPr>
              <a:t> </a:t>
            </a:r>
            <a:r>
              <a:rPr lang="en-AU" altLang="de-DE" sz="2000" dirty="0" err="1">
                <a:solidFill>
                  <a:srgbClr val="333333"/>
                </a:solidFill>
              </a:rPr>
              <a:t>τη</a:t>
            </a:r>
            <a:r>
              <a:rPr lang="en-AU" altLang="de-DE" sz="2000" dirty="0">
                <a:solidFill>
                  <a:srgbClr val="333333"/>
                </a:solidFill>
              </a:rPr>
              <a:t> </a:t>
            </a:r>
            <a:r>
              <a:rPr lang="en-AU" altLang="de-DE" sz="2000" dirty="0" err="1">
                <a:solidFill>
                  <a:srgbClr val="333333"/>
                </a:solidFill>
              </a:rPr>
              <a:t>διάρκει</a:t>
            </a:r>
            <a:r>
              <a:rPr lang="en-AU" altLang="de-DE" sz="2000" dirty="0">
                <a:solidFill>
                  <a:srgbClr val="333333"/>
                </a:solidFill>
              </a:rPr>
              <a:t>α της ψύχωσης, </a:t>
            </a:r>
            <a:r>
              <a:rPr lang="el-GR" altLang="de-DE" sz="2000" dirty="0">
                <a:solidFill>
                  <a:srgbClr val="333333"/>
                </a:solidFill>
              </a:rPr>
              <a:t>μερικοί </a:t>
            </a:r>
            <a:r>
              <a:rPr lang="en-AU" altLang="de-DE" sz="2000" dirty="0" err="1">
                <a:solidFill>
                  <a:srgbClr val="333333"/>
                </a:solidFill>
              </a:rPr>
              <a:t>άνθρω</a:t>
            </a:r>
            <a:r>
              <a:rPr lang="en-AU" altLang="de-DE" sz="2000" dirty="0">
                <a:solidFill>
                  <a:srgbClr val="333333"/>
                </a:solidFill>
              </a:rPr>
              <a:t>ποι τείνουν να παρερμηνεύουν ή να ερμηνεύουν</a:t>
            </a:r>
            <a:r>
              <a:rPr lang="el-GR" altLang="de-DE" sz="2000" dirty="0">
                <a:solidFill>
                  <a:srgbClr val="333333"/>
                </a:solidFill>
              </a:rPr>
              <a:t> με υπερβολικό τρόπο</a:t>
            </a:r>
            <a:r>
              <a:rPr lang="en-AU" altLang="de-DE" sz="2000" dirty="0">
                <a:solidFill>
                  <a:srgbClr val="333333"/>
                </a:solidFill>
              </a:rPr>
              <a:t> </a:t>
            </a:r>
            <a:r>
              <a:rPr lang="en-AU" altLang="de-DE" sz="2000" dirty="0" err="1">
                <a:solidFill>
                  <a:srgbClr val="333333"/>
                </a:solidFill>
              </a:rPr>
              <a:t>εκφράσεις</a:t>
            </a:r>
            <a:r>
              <a:rPr lang="en-AU" altLang="de-DE" sz="2000" dirty="0">
                <a:solidFill>
                  <a:srgbClr val="333333"/>
                </a:solidFill>
              </a:rPr>
              <a:t> </a:t>
            </a:r>
            <a:r>
              <a:rPr lang="en-AU" altLang="de-DE" sz="2000" dirty="0" err="1">
                <a:solidFill>
                  <a:srgbClr val="333333"/>
                </a:solidFill>
              </a:rPr>
              <a:t>του</a:t>
            </a:r>
            <a:r>
              <a:rPr lang="en-AU" altLang="de-DE" sz="2000" dirty="0">
                <a:solidFill>
                  <a:srgbClr val="333333"/>
                </a:solidFill>
              </a:rPr>
              <a:t> π</a:t>
            </a:r>
            <a:r>
              <a:rPr lang="en-AU" altLang="de-DE" sz="2000" dirty="0" err="1">
                <a:solidFill>
                  <a:srgbClr val="333333"/>
                </a:solidFill>
              </a:rPr>
              <a:t>ροσώ</a:t>
            </a:r>
            <a:r>
              <a:rPr lang="en-AU" altLang="de-DE" sz="2000" dirty="0">
                <a:solidFill>
                  <a:srgbClr val="333333"/>
                </a:solidFill>
              </a:rPr>
              <a:t>που</a:t>
            </a:r>
            <a:r>
              <a:rPr lang="el-GR" altLang="de-DE" sz="2000" dirty="0">
                <a:solidFill>
                  <a:srgbClr val="333333"/>
                </a:solidFill>
              </a:rPr>
              <a:t> κάποιου άλλου</a:t>
            </a:r>
            <a:r>
              <a:rPr lang="en-AU" altLang="de-DE" sz="2000" dirty="0">
                <a:solidFill>
                  <a:srgbClr val="333333"/>
                </a:solidFill>
              </a:rPr>
              <a:t> ή τ</a:t>
            </a:r>
            <a:r>
              <a:rPr lang="el-GR" altLang="de-DE" sz="2000" dirty="0">
                <a:solidFill>
                  <a:srgbClr val="333333"/>
                </a:solidFill>
              </a:rPr>
              <a:t>ις πράξεις του</a:t>
            </a:r>
            <a:r>
              <a:rPr lang="en-AU" altLang="de-DE" sz="2000" dirty="0">
                <a:solidFill>
                  <a:srgbClr val="333333"/>
                </a:solidFill>
              </a:rPr>
              <a:t>.</a:t>
            </a:r>
            <a:endParaRPr lang="el-GR" altLang="de-DE" sz="2000" dirty="0">
              <a:solidFill>
                <a:srgbClr val="333333"/>
              </a:solidFill>
            </a:endParaRPr>
          </a:p>
          <a:p>
            <a:pPr lvl="0" defTabSz="914400" fontAlgn="base"/>
            <a:r>
              <a:rPr lang="en-AU" altLang="de-DE" sz="2000" dirty="0">
                <a:solidFill>
                  <a:srgbClr val="004992"/>
                </a:solidFill>
              </a:rPr>
              <a:t>Πα</a:t>
            </a:r>
            <a:r>
              <a:rPr lang="en-AU" altLang="de-DE" sz="2000" dirty="0" err="1">
                <a:solidFill>
                  <a:srgbClr val="004992"/>
                </a:solidFill>
              </a:rPr>
              <a:t>ράδειγμ</a:t>
            </a:r>
            <a:r>
              <a:rPr lang="en-AU" altLang="de-DE" sz="2000" dirty="0">
                <a:solidFill>
                  <a:srgbClr val="004992"/>
                </a:solidFill>
              </a:rPr>
              <a:t>α:</a:t>
            </a:r>
            <a:r>
              <a:rPr lang="el-GR" altLang="de-DE" sz="2000" dirty="0">
                <a:solidFill>
                  <a:srgbClr val="004992"/>
                </a:solidFill>
              </a:rPr>
              <a:t> </a:t>
            </a:r>
            <a:r>
              <a:rPr lang="el-GR" altLang="de-DE" sz="2000" dirty="0">
                <a:solidFill>
                  <a:srgbClr val="333333"/>
                </a:solidFill>
              </a:rPr>
              <a:t>Ο</a:t>
            </a:r>
            <a:r>
              <a:rPr lang="en-AU" altLang="de-DE" sz="2000" dirty="0">
                <a:solidFill>
                  <a:srgbClr val="333333"/>
                </a:solidFill>
              </a:rPr>
              <a:t> </a:t>
            </a:r>
            <a:r>
              <a:rPr lang="el-GR" altLang="de-DE" sz="2000" dirty="0">
                <a:solidFill>
                  <a:srgbClr val="333333"/>
                </a:solidFill>
              </a:rPr>
              <a:t>Βασίλης</a:t>
            </a:r>
            <a:r>
              <a:rPr lang="en-AU" altLang="de-DE" sz="2000" dirty="0">
                <a:solidFill>
                  <a:srgbClr val="333333"/>
                </a:solidFill>
              </a:rPr>
              <a:t> </a:t>
            </a:r>
            <a:r>
              <a:rPr lang="en-AU" altLang="de-DE" sz="2000" dirty="0" err="1">
                <a:solidFill>
                  <a:srgbClr val="333333"/>
                </a:solidFill>
              </a:rPr>
              <a:t>είχε</a:t>
            </a:r>
            <a:r>
              <a:rPr lang="en-AU" altLang="de-DE" sz="2000" dirty="0">
                <a:solidFill>
                  <a:srgbClr val="333333"/>
                </a:solidFill>
              </a:rPr>
              <a:t> </a:t>
            </a:r>
            <a:r>
              <a:rPr lang="en-AU" altLang="de-DE" sz="2000" dirty="0" err="1">
                <a:solidFill>
                  <a:srgbClr val="333333"/>
                </a:solidFill>
              </a:rPr>
              <a:t>εμμονή</a:t>
            </a:r>
            <a:r>
              <a:rPr lang="en-AU" altLang="de-DE" sz="2000" dirty="0">
                <a:solidFill>
                  <a:srgbClr val="333333"/>
                </a:solidFill>
              </a:rPr>
              <a:t> </a:t>
            </a:r>
            <a:r>
              <a:rPr lang="en-AU" altLang="de-DE" sz="2000" dirty="0" err="1">
                <a:solidFill>
                  <a:srgbClr val="333333"/>
                </a:solidFill>
              </a:rPr>
              <a:t>με</a:t>
            </a:r>
            <a:r>
              <a:rPr lang="en-AU" altLang="de-DE" sz="2000" dirty="0">
                <a:solidFill>
                  <a:srgbClr val="333333"/>
                </a:solidFill>
              </a:rPr>
              <a:t> </a:t>
            </a:r>
            <a:r>
              <a:rPr lang="en-AU" altLang="de-DE" sz="2000" dirty="0" err="1">
                <a:solidFill>
                  <a:srgbClr val="333333"/>
                </a:solidFill>
              </a:rPr>
              <a:t>την</a:t>
            </a:r>
            <a:r>
              <a:rPr lang="en-AU" altLang="de-DE" sz="2000" dirty="0">
                <a:solidFill>
                  <a:srgbClr val="333333"/>
                </a:solidFill>
              </a:rPr>
              <a:t> </a:t>
            </a:r>
            <a:r>
              <a:rPr lang="en-AU" altLang="de-DE" sz="2000" dirty="0" err="1">
                <a:solidFill>
                  <a:srgbClr val="333333"/>
                </a:solidFill>
              </a:rPr>
              <a:t>ιδέ</a:t>
            </a:r>
            <a:r>
              <a:rPr lang="en-AU" altLang="de-DE" sz="2000" dirty="0">
                <a:solidFill>
                  <a:srgbClr val="333333"/>
                </a:solidFill>
              </a:rPr>
              <a:t>α ότι είναι </a:t>
            </a:r>
            <a:r>
              <a:rPr lang="el-GR" altLang="de-DE" sz="2000" dirty="0">
                <a:solidFill>
                  <a:srgbClr val="333333"/>
                </a:solidFill>
              </a:rPr>
              <a:t>το αγόρι</a:t>
            </a:r>
            <a:r>
              <a:rPr lang="en-AU" altLang="de-DE" sz="2000" dirty="0">
                <a:solidFill>
                  <a:srgbClr val="333333"/>
                </a:solidFill>
              </a:rPr>
              <a:t> </a:t>
            </a:r>
            <a:r>
              <a:rPr lang="en-AU" altLang="de-DE" sz="2000" dirty="0" err="1">
                <a:solidFill>
                  <a:srgbClr val="333333"/>
                </a:solidFill>
              </a:rPr>
              <a:t>της</a:t>
            </a:r>
            <a:r>
              <a:rPr lang="en-AU" altLang="de-DE" sz="2000" dirty="0">
                <a:solidFill>
                  <a:srgbClr val="333333"/>
                </a:solidFill>
              </a:rPr>
              <a:t> </a:t>
            </a:r>
            <a:r>
              <a:rPr lang="el-GR" altLang="de-DE" sz="2000" dirty="0">
                <a:solidFill>
                  <a:srgbClr val="333333"/>
                </a:solidFill>
              </a:rPr>
              <a:t>Σμαράγδα Καρύδη</a:t>
            </a:r>
            <a:r>
              <a:rPr lang="en-AU" altLang="de-DE" sz="2000" dirty="0">
                <a:solidFill>
                  <a:srgbClr val="333333"/>
                </a:solidFill>
              </a:rPr>
              <a:t>. </a:t>
            </a:r>
            <a:r>
              <a:rPr lang="el-GR" altLang="de-DE" sz="2000" dirty="0">
                <a:solidFill>
                  <a:srgbClr val="333333"/>
                </a:solidFill>
              </a:rPr>
              <a:t>Της έ</a:t>
            </a:r>
            <a:r>
              <a:rPr lang="en-AU" altLang="de-DE" sz="2000" dirty="0" err="1">
                <a:solidFill>
                  <a:srgbClr val="333333"/>
                </a:solidFill>
              </a:rPr>
              <a:t>γρ</a:t>
            </a:r>
            <a:r>
              <a:rPr lang="en-AU" altLang="de-DE" sz="2000" dirty="0">
                <a:solidFill>
                  <a:srgbClr val="333333"/>
                </a:solidFill>
              </a:rPr>
              <a:t>αψε ερωτικά γράμματα και έκανε σχέδια για το μέλλον.</a:t>
            </a:r>
          </a:p>
          <a:p>
            <a:pPr lvl="0" defTabSz="914400" fontAlgn="base"/>
            <a:r>
              <a:rPr lang="en-AU" altLang="de-DE" sz="2000" dirty="0" err="1">
                <a:solidFill>
                  <a:srgbClr val="004992"/>
                </a:solidFill>
              </a:rPr>
              <a:t>Ιστορικό</a:t>
            </a:r>
            <a:r>
              <a:rPr lang="en-AU" altLang="de-DE" sz="2000" dirty="0">
                <a:solidFill>
                  <a:srgbClr val="004992"/>
                </a:solidFill>
              </a:rPr>
              <a:t>: </a:t>
            </a:r>
            <a:r>
              <a:rPr lang="en-AU" altLang="de-DE" sz="2000" dirty="0" err="1">
                <a:solidFill>
                  <a:srgbClr val="333333"/>
                </a:solidFill>
              </a:rPr>
              <a:t>Είδε</a:t>
            </a:r>
            <a:r>
              <a:rPr lang="el-GR" altLang="de-DE" sz="2000" dirty="0">
                <a:solidFill>
                  <a:srgbClr val="333333"/>
                </a:solidFill>
              </a:rPr>
              <a:t> την Σμαράγδα Καρύδη στην</a:t>
            </a:r>
            <a:r>
              <a:rPr lang="en-AU" altLang="de-DE" sz="2000" dirty="0">
                <a:solidFill>
                  <a:srgbClr val="333333"/>
                </a:solidFill>
              </a:rPr>
              <a:t> π</a:t>
            </a:r>
            <a:r>
              <a:rPr lang="en-AU" altLang="de-DE" sz="2000" dirty="0" err="1">
                <a:solidFill>
                  <a:srgbClr val="333333"/>
                </a:solidFill>
              </a:rPr>
              <a:t>ρεμιέρ</a:t>
            </a:r>
            <a:r>
              <a:rPr lang="en-AU" altLang="de-DE" sz="2000" dirty="0">
                <a:solidFill>
                  <a:srgbClr val="333333"/>
                </a:solidFill>
              </a:rPr>
              <a:t>α </a:t>
            </a:r>
            <a:r>
              <a:rPr lang="el-GR" altLang="de-DE" sz="2000" dirty="0">
                <a:solidFill>
                  <a:srgbClr val="333333"/>
                </a:solidFill>
              </a:rPr>
              <a:t>μιάς </a:t>
            </a:r>
            <a:r>
              <a:rPr lang="en-AU" altLang="de-DE" sz="2000" dirty="0">
                <a:solidFill>
                  <a:srgbClr val="333333"/>
                </a:solidFill>
              </a:rPr>
              <a:t>τα</a:t>
            </a:r>
            <a:r>
              <a:rPr lang="en-AU" altLang="de-DE" sz="2000" dirty="0" err="1">
                <a:solidFill>
                  <a:srgbClr val="333333"/>
                </a:solidFill>
              </a:rPr>
              <a:t>ινί</a:t>
            </a:r>
            <a:r>
              <a:rPr lang="en-AU" altLang="de-DE" sz="2000" dirty="0">
                <a:solidFill>
                  <a:srgbClr val="333333"/>
                </a:solidFill>
              </a:rPr>
              <a:t>ας. </a:t>
            </a:r>
            <a:r>
              <a:rPr lang="en-AU" altLang="de-DE" sz="2000" dirty="0" err="1">
                <a:solidFill>
                  <a:srgbClr val="333333"/>
                </a:solidFill>
              </a:rPr>
              <a:t>Εκείνη</a:t>
            </a:r>
            <a:r>
              <a:rPr lang="en-AU" altLang="de-DE" sz="2000" dirty="0">
                <a:solidFill>
                  <a:srgbClr val="333333"/>
                </a:solidFill>
              </a:rPr>
              <a:t> </a:t>
            </a:r>
            <a:r>
              <a:rPr lang="el-GR" altLang="de-DE" sz="2000" dirty="0">
                <a:solidFill>
                  <a:srgbClr val="333333"/>
                </a:solidFill>
              </a:rPr>
              <a:t>χαιρέτησε</a:t>
            </a:r>
            <a:r>
              <a:rPr lang="en-AU" altLang="de-DE" sz="2000" dirty="0">
                <a:solidFill>
                  <a:srgbClr val="333333"/>
                </a:solidFill>
              </a:rPr>
              <a:t> </a:t>
            </a:r>
            <a:r>
              <a:rPr lang="en-AU" altLang="de-DE" sz="2000" dirty="0" err="1">
                <a:solidFill>
                  <a:srgbClr val="333333"/>
                </a:solidFill>
              </a:rPr>
              <a:t>το</a:t>
            </a:r>
            <a:r>
              <a:rPr lang="en-AU" altLang="de-DE" sz="2000" dirty="0">
                <a:solidFill>
                  <a:srgbClr val="333333"/>
                </a:solidFill>
              </a:rPr>
              <a:t> π</a:t>
            </a:r>
            <a:r>
              <a:rPr lang="en-AU" altLang="de-DE" sz="2000" dirty="0" err="1">
                <a:solidFill>
                  <a:srgbClr val="333333"/>
                </a:solidFill>
              </a:rPr>
              <a:t>λήθος</a:t>
            </a:r>
            <a:r>
              <a:rPr lang="en-AU" altLang="de-DE" sz="2000" dirty="0">
                <a:solidFill>
                  <a:srgbClr val="333333"/>
                </a:solidFill>
              </a:rPr>
              <a:t> και </a:t>
            </a:r>
            <a:r>
              <a:rPr lang="en-AU" altLang="de-DE" sz="2000" dirty="0" err="1">
                <a:solidFill>
                  <a:srgbClr val="333333"/>
                </a:solidFill>
              </a:rPr>
              <a:t>κοίτ</a:t>
            </a:r>
            <a:r>
              <a:rPr lang="en-AU" altLang="de-DE" sz="2000" dirty="0">
                <a:solidFill>
                  <a:srgbClr val="333333"/>
                </a:solidFill>
              </a:rPr>
              <a:t>αξ</a:t>
            </a:r>
            <a:r>
              <a:rPr lang="el-GR" altLang="de-DE" sz="2000" dirty="0">
                <a:solidFill>
                  <a:srgbClr val="333333"/>
                </a:solidFill>
              </a:rPr>
              <a:t>ε εκείνον </a:t>
            </a:r>
            <a:r>
              <a:rPr lang="en-AU" altLang="de-DE" sz="2000" i="1" dirty="0">
                <a:solidFill>
                  <a:srgbClr val="333333"/>
                </a:solidFill>
              </a:rPr>
              <a:t>κα</a:t>
            </a:r>
            <a:r>
              <a:rPr lang="en-AU" altLang="de-DE" sz="2000" i="1" dirty="0" err="1">
                <a:solidFill>
                  <a:srgbClr val="333333"/>
                </a:solidFill>
              </a:rPr>
              <a:t>θώς</a:t>
            </a:r>
            <a:r>
              <a:rPr lang="en-AU" altLang="de-DE" sz="2000" i="1" dirty="0">
                <a:solidFill>
                  <a:srgbClr val="333333"/>
                </a:solidFill>
              </a:rPr>
              <a:t> και </a:t>
            </a:r>
            <a:r>
              <a:rPr lang="el-GR" altLang="de-DE" sz="2000" i="1" dirty="0">
                <a:solidFill>
                  <a:srgbClr val="333333"/>
                </a:solidFill>
              </a:rPr>
              <a:t>άλλους </a:t>
            </a:r>
            <a:r>
              <a:rPr lang="en-AU" altLang="de-DE" sz="2000" dirty="0">
                <a:solidFill>
                  <a:srgbClr val="333333"/>
                </a:solidFill>
              </a:rPr>
              <a:t>π</a:t>
            </a:r>
            <a:r>
              <a:rPr lang="en-AU" altLang="de-DE" sz="2000" dirty="0" err="1">
                <a:solidFill>
                  <a:srgbClr val="333333"/>
                </a:solidFill>
              </a:rPr>
              <a:t>ολύ</a:t>
            </a:r>
            <a:r>
              <a:rPr lang="en-AU" altLang="de-DE" sz="2000" dirty="0">
                <a:solidFill>
                  <a:srgbClr val="333333"/>
                </a:solidFill>
              </a:rPr>
              <a:t> χα</a:t>
            </a:r>
            <a:r>
              <a:rPr lang="en-AU" altLang="de-DE" sz="2000" dirty="0" err="1">
                <a:solidFill>
                  <a:srgbClr val="333333"/>
                </a:solidFill>
              </a:rPr>
              <a:t>ρούμεν</a:t>
            </a:r>
            <a:r>
              <a:rPr lang="en-AU" altLang="de-DE" sz="2000" dirty="0">
                <a:solidFill>
                  <a:srgbClr val="333333"/>
                </a:solidFill>
              </a:rPr>
              <a:t>α.</a:t>
            </a:r>
          </a:p>
          <a:p>
            <a:pPr lvl="0" defTabSz="914400" fontAlgn="base"/>
            <a:r>
              <a:rPr lang="de-DE" altLang="de-DE" sz="2000" dirty="0">
                <a:solidFill>
                  <a:srgbClr val="333333"/>
                </a:solidFill>
              </a:rPr>
              <a:t>Πολλά πράγματα είναι στο μάτι του θεατή</a:t>
            </a:r>
            <a:r>
              <a:rPr lang="el-GR" altLang="de-DE" sz="2000" dirty="0">
                <a:solidFill>
                  <a:srgbClr val="333333"/>
                </a:solidFill>
              </a:rPr>
              <a:t> (δηλαδή στο πώς βλέπει κανείς τα πράγματα)</a:t>
            </a:r>
            <a:r>
              <a:rPr lang="de-DE" altLang="de-DE" sz="2000" dirty="0">
                <a:solidFill>
                  <a:srgbClr val="333333"/>
                </a:solidFill>
              </a:rPr>
              <a:t>. </a:t>
            </a:r>
            <a:r>
              <a:rPr lang="el-GR" altLang="de-DE" sz="2000" dirty="0">
                <a:solidFill>
                  <a:srgbClr val="333333"/>
                </a:solidFill>
              </a:rPr>
              <a:t>Τα σ</a:t>
            </a:r>
            <a:r>
              <a:rPr lang="de-DE" altLang="de-DE" sz="2000" dirty="0">
                <a:solidFill>
                  <a:srgbClr val="333333"/>
                </a:solidFill>
              </a:rPr>
              <a:t>υναισθήματά μας επ</a:t>
            </a:r>
            <a:r>
              <a:rPr lang="el-GR" altLang="de-DE" sz="2000" dirty="0">
                <a:solidFill>
                  <a:srgbClr val="333333"/>
                </a:solidFill>
              </a:rPr>
              <a:t>ι</a:t>
            </a:r>
            <a:r>
              <a:rPr lang="de-DE" altLang="de-DE" sz="2000" dirty="0">
                <a:solidFill>
                  <a:srgbClr val="333333"/>
                </a:solidFill>
              </a:rPr>
              <a:t>δ</a:t>
            </a:r>
            <a:r>
              <a:rPr lang="el-GR" altLang="de-DE" sz="2000" dirty="0">
                <a:solidFill>
                  <a:srgbClr val="333333"/>
                </a:solidFill>
              </a:rPr>
              <a:t>ρούν</a:t>
            </a:r>
            <a:r>
              <a:rPr lang="de-DE" altLang="de-DE" sz="2000" dirty="0">
                <a:solidFill>
                  <a:srgbClr val="333333"/>
                </a:solidFill>
              </a:rPr>
              <a:t> στις αντιλήψεις μας, ειδικά όταν αισθ</a:t>
            </a:r>
            <a:r>
              <a:rPr lang="el-GR" altLang="de-DE" sz="2000" dirty="0">
                <a:solidFill>
                  <a:srgbClr val="333333"/>
                </a:solidFill>
              </a:rPr>
              <a:t>ανόμαστε</a:t>
            </a:r>
            <a:r>
              <a:rPr lang="de-DE" altLang="de-DE" sz="2000" dirty="0">
                <a:solidFill>
                  <a:srgbClr val="333333"/>
                </a:solidFill>
              </a:rPr>
              <a:t> ότι απειλού</a:t>
            </a:r>
            <a:r>
              <a:rPr lang="el-GR" altLang="de-DE" sz="2000" dirty="0">
                <a:solidFill>
                  <a:srgbClr val="333333"/>
                </a:solidFill>
              </a:rPr>
              <a:t>μαστε</a:t>
            </a:r>
            <a:r>
              <a:rPr lang="de-DE" altLang="de-DE" sz="2000" dirty="0">
                <a:solidFill>
                  <a:srgbClr val="333333"/>
                </a:solidFill>
              </a:rPr>
              <a:t>. Όταν είμαστε αγχωμένοι, το περιβάλλον μ</a:t>
            </a:r>
            <a:r>
              <a:rPr lang="el-GR" altLang="de-DE" sz="2000" dirty="0">
                <a:solidFill>
                  <a:srgbClr val="333333"/>
                </a:solidFill>
              </a:rPr>
              <a:t>ά</a:t>
            </a:r>
            <a:r>
              <a:rPr lang="de-DE" altLang="de-DE" sz="2000" dirty="0">
                <a:solidFill>
                  <a:srgbClr val="333333"/>
                </a:solidFill>
              </a:rPr>
              <a:t>ς φαίνεται εχθρικό. Όταν είμαστε εξαιρετικά ευτυχείς, </a:t>
            </a:r>
            <a:r>
              <a:rPr lang="el-GR" altLang="de-DE" sz="2000" dirty="0">
                <a:solidFill>
                  <a:srgbClr val="333333"/>
                </a:solidFill>
              </a:rPr>
              <a:t>μπορεί να αισθανθούμε ακαταμάχητοι</a:t>
            </a:r>
            <a:r>
              <a:rPr lang="de-DE" altLang="de-DE" sz="2000" dirty="0">
                <a:solidFill>
                  <a:srgbClr val="333333"/>
                </a:solidFill>
              </a:rPr>
              <a:t> και </a:t>
            </a:r>
            <a:r>
              <a:rPr lang="el-GR" altLang="de-DE" sz="2000" dirty="0">
                <a:solidFill>
                  <a:srgbClr val="333333"/>
                </a:solidFill>
              </a:rPr>
              <a:t>αγαπητοί</a:t>
            </a:r>
            <a:r>
              <a:rPr lang="de-DE" altLang="de-DE" sz="2000" dirty="0">
                <a:solidFill>
                  <a:srgbClr val="333333"/>
                </a:solidFill>
              </a:rPr>
              <a:t>.</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118</a:t>
            </a:fld>
            <a:endParaRPr lang="de-DE" altLang="de-DE">
              <a:latin typeface="+mn-lt"/>
              <a:ea typeface="+mn-ea"/>
            </a:endParaRPr>
          </a:p>
        </p:txBody>
      </p:sp>
    </p:spTree>
    <p:extLst>
      <p:ext uri="{BB962C8B-B14F-4D97-AF65-F5344CB8AC3E}">
        <p14:creationId xmlns:p14="http://schemas.microsoft.com/office/powerpoint/2010/main" val="287153459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l-GR" altLang="ko-KR" sz="3600" dirty="0">
                <a:latin typeface="+mn-lt"/>
                <a:ea typeface="+mn-ea"/>
                <a:cs typeface="+mn-cs"/>
              </a:rPr>
              <a:t>Σας ευχαριστούμε για την προσοχή σας</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l-GR" altLang="ko-KR" i="1" dirty="0">
                <a:solidFill>
                  <a:srgbClr val="004992"/>
                </a:solidFill>
              </a:rPr>
              <a:t>για τους εκπαιδευτές</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l-GR" altLang="ko-KR" dirty="0">
                <a:solidFill>
                  <a:srgbClr val="004992"/>
                </a:solidFill>
              </a:rPr>
              <a:t>Παρακαλείστε να μοιράσετε φύλλα εργασίας. Παρουσιάστε την εφαρμογή μας COGITO (κατεβάστε την δωρεάν)</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1E4EF1F9-9AC6-4580-9167-B1DA9F1F8DD7}" type="slidenum">
              <a:rPr lang="de-DE" altLang="de-DE" smtClean="0">
                <a:latin typeface="+mn-lt"/>
                <a:ea typeface="+mn-ea"/>
              </a:rPr>
              <a:pPr/>
              <a:t>119</a:t>
            </a:fld>
            <a:endParaRPr lang="de-DE" altLang="de-DE">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ea typeface="+mn-ea"/>
              </a:rPr>
              <a:t>www.uke.de/mct_app</a:t>
            </a:r>
            <a:endParaRPr lang="de-DE" dirty="0">
              <a:solidFill>
                <a:srgbClr val="333333"/>
              </a:solidFill>
              <a:latin typeface="+mn-lt"/>
              <a:ea typeface="+mn-e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38850947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120</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1920949832"/>
              </p:ext>
            </p:extLst>
          </p:nvPr>
        </p:nvGraphicFramePr>
        <p:xfrm>
          <a:off x="408954" y="2011680"/>
          <a:ext cx="11375999" cy="463887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allspice 1</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Headache coming on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Woman touches her temple/Frau fasst sich an die Schläfe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saying goodbye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Two women in mourning/Zwei Frauen in Trauer)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Dr Phil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Who's the bully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Anger (Zidane at the world cup in 2006)/Wut (Zidane WM 06)</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Carol^-^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The happy couple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Happiness (marriage)/Freude (Hochzeit)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ben·millet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Day 64 Rotten potatoes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Disgust (rotten potatoes)/Ekel (vergammelte Kartoffeln)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manville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 (baby looks at himself in the mirror)/Überraschung (Baby sieht überrascht in d. Spiegel)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ecmorgan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http://www.flickr.com/photos/ecmorgan/3251929600/</a:t>
                      </a:r>
                      <a:endParaRPr kumimoji="0" lang="de-DE" sz="36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Agony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Pain (injured soccer player)/ Schmerz (verletzter Fußballspieler)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stuandgravy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5emotions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Five different facial expressions/5 verschiedene Gesichtsausdrücke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01752">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Feastoffools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dahmer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Jeffrey Dahmer (serial killer)/Jeffrey Dahmer (Serienmörder)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madmonk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Egyptian Actor Khaled Saleh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Khaled Saleh (actor)/Khaled Saleh (Schauspieler)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000" b="0" i="0" u="none" strike="noStrike" cap="none" normalizeH="0" baseline="0" dirty="0">
                          <a:ln>
                            <a:noFill/>
                          </a:ln>
                          <a:solidFill>
                            <a:srgbClr val="333333"/>
                          </a:solidFill>
                          <a:effectLst/>
                          <a:latin typeface="Calibri Light"/>
                          <a:cs typeface="Times New Roman" pitchFamily="18" charset="0"/>
                        </a:rPr>
                        <a:t>Aaron Beck (Psychologe)/Aaron Beck (psychologist)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1"/>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the “fair use” 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121</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1979594335"/>
              </p:ext>
            </p:extLst>
          </p:nvPr>
        </p:nvGraphicFramePr>
        <p:xfrm>
          <a:off x="408954" y="2011680"/>
          <a:ext cx="11375999" cy="472444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[unknown photographer]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wikipedia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Public domain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Babe Ruth (athlete)/Babe Ruth (Sportler)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Ruth Klinge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Schuhsohle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sole of a shoe/Schuhsohle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Andreanna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Thumbs up!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little girl puts her thumb up/kleines Mädchen hält den Daumen hoch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Xflickrx</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Generation Gap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lady and punk/Alte Dame und Punker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82296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Angry man/ Wütender Mann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Vladimir Rolov</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Das Lied der Liebe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Singing accordion player/singender Akkordeonspieler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Frédéric de Villamil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[untitled]</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Semi Marathon de Paris 2008 – Selection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Marathon runner/Marathonläufer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Klaus-Peter Hüskes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Konzentriert - mittig - ins Schwarze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Archer/Bogenschütze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Ordering beverages at the bar/Bestellung am Tresen</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the “fair use” 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122</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1310694681"/>
              </p:ext>
            </p:extLst>
          </p:nvPr>
        </p:nvGraphicFramePr>
        <p:xfrm>
          <a:off x="408954" y="2011680"/>
          <a:ext cx="11375999" cy="43586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RTL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Granada Productions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Lisa Fitz</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 by the management of Lisa Fitz and granada productions/PP durch das Management von Lisa Fitz sowie granada productions/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is eating maggots/Frau isst Maden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Steffen Moritz</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Yannis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in the pub/Frau in Kneipe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Cheerful barkeeper/Fröhlicher Barkeeper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Eberhard Kamm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Schicht am Schacht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Worker at break/Arbeiter bei der Pause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Jens Mittelsdorf</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sich schwarz ärgern2</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Rejection letter/Ablehnungsbescheid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Yves Sarfati</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Several sequences in black and white: artist, mother, watch, matches, cake, necklace, umbrella, shoes, fireplace, tree/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Verschiedene schwarz- weiße Bildersequenzen Künstler, Mutter, Uhr, Streichholz, Kuchen, Kette, Regenschirm, Schuhe, Kamin, Baum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Martin Brüne</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Several coloured sequences: trick, jailbreak, fear/Verschiedene farbige Bildersequenzen Streich, Ausbruch, Schreck</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the “fair use” 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7078</Words>
  <Application>Microsoft Office PowerPoint</Application>
  <PresentationFormat>Benutzerdefiniert</PresentationFormat>
  <Paragraphs>1215</Paragraphs>
  <Slides>122</Slides>
  <Notes>122</Notes>
  <HiddenSlides>0</HiddenSlides>
  <MMClips>0</MMClips>
  <ScaleCrop>false</ScaleCrop>
  <HeadingPairs>
    <vt:vector size="6" baseType="variant">
      <vt:variant>
        <vt:lpstr>Verwendete Schriftarten</vt:lpstr>
      </vt:variant>
      <vt:variant>
        <vt:i4>7</vt:i4>
      </vt:variant>
      <vt:variant>
        <vt:lpstr>Design</vt:lpstr>
      </vt:variant>
      <vt:variant>
        <vt:i4>2</vt:i4>
      </vt:variant>
      <vt:variant>
        <vt:lpstr>Folientitel</vt:lpstr>
      </vt:variant>
      <vt:variant>
        <vt:i4>122</vt:i4>
      </vt:variant>
    </vt:vector>
  </HeadingPairs>
  <TitlesOfParts>
    <vt:vector size="131" baseType="lpstr">
      <vt:lpstr>Times New Roman</vt:lpstr>
      <vt:lpstr>Wingdings</vt:lpstr>
      <vt:lpstr>Wingdings</vt:lpstr>
      <vt:lpstr>Calibri</vt:lpstr>
      <vt:lpstr>Symbol</vt:lpstr>
      <vt:lpstr>Calibri Light</vt:lpstr>
      <vt:lpstr>Arial</vt:lpstr>
      <vt:lpstr>UKE_PPT-Vorlage_16zu9</vt:lpstr>
      <vt:lpstr>1_UKE_PPT-Vorlage_16zu9</vt:lpstr>
      <vt:lpstr>ΜΓΘ 4 A – Ενσυναίσθηση... Ι</vt:lpstr>
      <vt:lpstr>Πώς μπορώ να δείξω ενσυναίσθηση για ένα άλλο άτομο ...;</vt:lpstr>
      <vt:lpstr>Πώς μπορώ να δείξω ενσυναίσθηση για ένα άλλο άτομο ...;</vt:lpstr>
      <vt:lpstr>Πώς μπορώ να δείξω ενσυναίσθηση για ένα άλλο άτομο ...;</vt:lpstr>
      <vt:lpstr>Πώς μπορώ να δείξω ενσυναίσθηση για ένα άλλο άτομο ...;</vt:lpstr>
      <vt:lpstr>Πώς μπορώ να δείξω ενσυναίσθηση για ένα άλλο άτομο ...;</vt:lpstr>
      <vt:lpstr>Πώς μπορώ να δείξω ενσυναίσθηση για ένα άλλο άτομο ...;</vt:lpstr>
      <vt:lpstr>Πώς μπορώ να δείξω ενσυναίσθηση για ένα άλλο άτομο ...;</vt:lpstr>
      <vt:lpstr>Πώς μπορώ να δείξω ενσυναίσθηση για ένα άλλο άτομο ...;</vt:lpstr>
      <vt:lpstr>Γιατί το κάνουμε αυτό;</vt:lpstr>
      <vt:lpstr>Γιατί το κάνουμε αυτό;</vt:lpstr>
      <vt:lpstr>Πώς η προβληματική αναγνώριση υναισθημάτων,προώθούν παρερμηνείες κατά τη διάρκεια της ψύχωσης - αραδείγματα</vt:lpstr>
      <vt:lpstr>Εργασία 1</vt:lpstr>
      <vt:lpstr>Παρακαλώ αναφέρετε μερικά ανθρώπινα αισθήματα / συναισθήματα</vt:lpstr>
      <vt:lpstr>Παρακαλώ αναφέρετε μερικά ανθρώπινα αισθήματα / συναισθήματα</vt:lpstr>
      <vt:lpstr>Αισθήματα / Συναισθήματα Μερικές φορές είναι εύκολο να καταλάβετε τι αισθάνεται κάποιος άλλος ... ειδικά αν γνωρίζετε το γενικό πλαίσιο ...</vt:lpstr>
      <vt:lpstr>Αισθήματα / Συναισθήματα Μερικές φορές είναι εύκολο να καταλάβετε τι αισθάνεται κάποιος άλλος ... ειδικά αν γνωρίζετε το γενικό πλαίσιο ...</vt:lpstr>
      <vt:lpstr>PowerPoint-Präsentation</vt:lpstr>
      <vt:lpstr>PowerPoint-Präsentation</vt:lpstr>
      <vt:lpstr>Μπορούμε να βγάλουμε συμπεράσματα για το χαρακτήρα ή το επάγγελμα ενός ανθρώπου, μόνο και μόνο από την εμφάνισή του;</vt:lpstr>
      <vt:lpstr>Το γνωρίζατε αυτό!;</vt:lpstr>
      <vt:lpstr>Όταν είσαι στη Ρώμη, συπμεριφέρσου όπως και οι Ρωμαίοι! Κοινές παρερμηνείες χειρονομιών</vt:lpstr>
      <vt:lpstr>Όταν είσαι στη Ρώμη, συπμεριφέρσου όπως και οι Ρωμαίοι! Κοινές παρερμηνείες χειρονομιών</vt:lpstr>
      <vt:lpstr>Όταν είσαι στη Ρώμη, συπμεριφέρσου όπως και οι Ρωμαίοι! Κοινές παρερμηνείες χειρονομιών</vt:lpstr>
      <vt:lpstr>Όταν είσαι στη Ρώμη, συπμεριφέρσου όπως και οι Ρωμαίοι! Κοινές παρερμηνείες χειρονομιών</vt:lpstr>
      <vt:lpstr>2η Εργασία</vt:lpstr>
      <vt:lpstr>Τι αισθάνεται αυτός ο άνθρωπος ή τι κάνει; Πόσο σίγουροι είστε;</vt:lpstr>
      <vt:lpstr>PowerPoint-Präsentation</vt:lpstr>
      <vt:lpstr>Τί αισθάνεται αυτός ο άνθρωπος ή τι κάνει; Πόσο σίγουροι είστε; </vt:lpstr>
      <vt:lpstr>PowerPoint-Präsentation</vt:lpstr>
      <vt:lpstr>Τί αισθάνεται αυτός ο άνθρωπος ή τι κάνει; Πόσο σίγουροι είστε; </vt:lpstr>
      <vt:lpstr>PowerPoint-Präsentation</vt:lpstr>
      <vt:lpstr>Τί αισθάνεται αυτός ο άνθρωπος ή τι κάνει; Πόσο σίγουροι είστε;</vt:lpstr>
      <vt:lpstr>PowerPoint-Präsentation</vt:lpstr>
      <vt:lpstr>Τί αισθάνεται αυτός ο άνθρωπος ή τι κάνει; Πόσο σίγουροι είστε;</vt:lpstr>
      <vt:lpstr>PowerPoint-Präsentation</vt:lpstr>
      <vt:lpstr>προαιρετικά: Βίντεο Κλιπ</vt:lpstr>
      <vt:lpstr>Τί αισθάνεται αυτός ο άνθρωπος ή τι κάνει; Πόσο σίγουροι είστε;</vt:lpstr>
      <vt:lpstr>PowerPoint-Präsentation</vt:lpstr>
      <vt:lpstr>Τί αισθάνεται αυτός ο άνθρωπος ή τι κάνει; Πόσο σίγουροι είστε; </vt:lpstr>
      <vt:lpstr>PowerPoint-Präsentation</vt:lpstr>
      <vt:lpstr>Τί αισθάνεται αυτός ο άνθρωπος ή τι κάνει; Πόσο σίγουροι είστε; </vt:lpstr>
      <vt:lpstr>PowerPoint-Präsentation</vt:lpstr>
      <vt:lpstr>Τί αισθάνεται αυτός ο άνθρωπος ή τι κάνει; Πόσο σίγουροι είστε;</vt:lpstr>
      <vt:lpstr>PowerPoint-Präsentation</vt:lpstr>
      <vt:lpstr>Τί αισθάνεται αυτός ο άνθρωπος ή τι κάνει; Πόσο σίγουροι είστε;</vt:lpstr>
      <vt:lpstr>PowerPoint-Präsentation</vt:lpstr>
      <vt:lpstr>Τί αισθάνεται αυτός ο άνθρωπος ή τι κάνει; Πόσο σίγουροι είστε;</vt:lpstr>
      <vt:lpstr>PowerPoint-Präsentation</vt:lpstr>
      <vt:lpstr>Πρώτο συμπέρασμα!</vt:lpstr>
      <vt:lpstr>Πρώτο συμπέρασμα!</vt:lpstr>
      <vt:lpstr>Πρώτο συμπέρασμα!</vt:lpstr>
      <vt:lpstr>Εργασία 3</vt:lpstr>
      <vt:lpstr>Τί προτίθεται να κάνει αυτός ο άνδρας;</vt:lpstr>
      <vt:lpstr>Τί προτίθεται να κάνει αυτός ο άνδρας;</vt:lpstr>
      <vt:lpstr>Τί προτίθεται να κάνει αυτός ο άνδρας;</vt:lpstr>
      <vt:lpstr>Η σωστή απάντηση είναι η 4γ!</vt:lpstr>
      <vt:lpstr>Τι προτίθεται να κάνει αυτή η γυναίκα;</vt:lpstr>
      <vt:lpstr>Τι προτίθεται να κάνει αυτή η γυναίκα;</vt:lpstr>
      <vt:lpstr>Τι προτίθεται να κάνει αυτή η γυναίκα;</vt:lpstr>
      <vt:lpstr>Η σωστή απάντηση είναι η 4α!</vt:lpstr>
      <vt:lpstr>Τί προτίθεται να κάνει αυτός ο άνδρας;</vt:lpstr>
      <vt:lpstr>Τί προτίθεται να κάνει αυτός ο άνδρας;</vt:lpstr>
      <vt:lpstr>Τί προτίθεται να κάνει αυτός ο άνδρας;</vt:lpstr>
      <vt:lpstr>Η σωστή απάντηση είναι η 4γ!</vt:lpstr>
      <vt:lpstr>Τί προτίθεται να κάνει αυτή η γυναίκα;</vt:lpstr>
      <vt:lpstr>Τί προτίθεται να κάνει αυτή η γυναίκα;</vt:lpstr>
      <vt:lpstr>Τί προτίθεται να κάνει αυτή η γυναίκα;</vt:lpstr>
      <vt:lpstr>Η σωστή απάντηση είναι η 4α!</vt:lpstr>
      <vt:lpstr>Τί προτίθεται να κάνει αυτή η γυναίκα;</vt:lpstr>
      <vt:lpstr>Τί προτίθεται να κάνει αυτή η γυναίκα;</vt:lpstr>
      <vt:lpstr>Τί προτίθεται να κάνει αυτή η γυναίκα;</vt:lpstr>
      <vt:lpstr>Η σωστή απάντηση είναι η 4β!</vt:lpstr>
      <vt:lpstr>Τί προτίθεται να κάνει αυτή η γυναίκα;</vt:lpstr>
      <vt:lpstr>Τί προτίθεται να κάνει αυτή η γυναίκα;</vt:lpstr>
      <vt:lpstr>Τί προτίθεται να κάνει αυτή η γυναίκα;</vt:lpstr>
      <vt:lpstr>Η σωστή απάντηση είναι η 4β!</vt:lpstr>
      <vt:lpstr>Τί προτίθεται να κάνει αυτό το αγόρι;</vt:lpstr>
      <vt:lpstr>Τί προτίθεται να κάνει αυτό το αγόρι;</vt:lpstr>
      <vt:lpstr>Τί προτίθεται να κάνει αυτό το αγόρι;</vt:lpstr>
      <vt:lpstr>Η σωστή απάντηση είναι 4α!</vt:lpstr>
      <vt:lpstr>Τί προτίθεται να κάνει αυτός ο άνδρας;</vt:lpstr>
      <vt:lpstr>Τί προτίθεται να κάνει αυτός ο άνδρας;</vt:lpstr>
      <vt:lpstr>Τί προτίθεται να κάνει αυτός ο άνδρας;</vt:lpstr>
      <vt:lpstr>Η σωστή απάντηση είναι η 4β!</vt:lpstr>
      <vt:lpstr>Τί προτίθεται να κάνει αυτή η γυναίκα;</vt:lpstr>
      <vt:lpstr>Τί προτίθεται να κάνει αυτή η γυναίκα;</vt:lpstr>
      <vt:lpstr>Τί προτίθεται να κάνει αυτή η γυναίκα;</vt:lpstr>
      <vt:lpstr>Η σωστή απάντηση είναι η 4α!</vt:lpstr>
      <vt:lpstr>Τί προτίθεται να κάνει αυτός ο άνδρας;</vt:lpstr>
      <vt:lpstr>Τί προτίθεται να κάνει αυτός ο άνδρας;</vt:lpstr>
      <vt:lpstr>Τί προτίθεται να κάνει αυτός ο άνδρας;</vt:lpstr>
      <vt:lpstr>Η σωστή απάντηση είναι η 4β!</vt:lpstr>
      <vt:lpstr>Περίληψη</vt:lpstr>
      <vt:lpstr>Περίληψη</vt:lpstr>
      <vt:lpstr>Περίληψη</vt:lpstr>
      <vt:lpstr>4η Εργασία</vt:lpstr>
      <vt:lpstr>Τι σχεδιάζουν τα αγόρια;</vt:lpstr>
      <vt:lpstr>Τι σχεδιάζουν τα αγόρια;</vt:lpstr>
      <vt:lpstr>Τι σχεδιάζουν τα αγόρια;</vt:lpstr>
      <vt:lpstr>Τι σχεδιάζουν τα αγόρια;</vt:lpstr>
      <vt:lpstr>Τι σχεδιάζουν τα αγόρια;</vt:lpstr>
      <vt:lpstr>Τι κάνουν οι άντρες;</vt:lpstr>
      <vt:lpstr>Τι κάνουν οι άντρες;</vt:lpstr>
      <vt:lpstr>Τι κάνουν οι άντρες;</vt:lpstr>
      <vt:lpstr>Τι κάνουν οι άντρες;</vt:lpstr>
      <vt:lpstr>Τι κάνουν οι άντρες;</vt:lpstr>
      <vt:lpstr>Τι κάνει το αγόρι;</vt:lpstr>
      <vt:lpstr>Τι κάνει το αγόρι;</vt:lpstr>
      <vt:lpstr>Τι κάνει το αγόρι;</vt:lpstr>
      <vt:lpstr>Τι κάνει το αγόρι;</vt:lpstr>
      <vt:lpstr>Τι κάνει το αγόρι;</vt:lpstr>
      <vt:lpstr>Εφαρμογή στην καθημερινή ζωή</vt:lpstr>
      <vt:lpstr>Εφαρμογή στην καθημερινή ζωή</vt:lpstr>
      <vt:lpstr>Εφαρμογή στην καθημερινή ζωή</vt:lpstr>
      <vt:lpstr>Εφαρμογή στην καθημερινή ζωή</vt:lpstr>
      <vt:lpstr>Πώς σχετίζεται αυτό με τη ψύχωση;</vt:lpstr>
      <vt:lpstr>Πώς σχετίζεται αυτό με τη ψύχωση;</vt:lpstr>
      <vt:lpstr>Σας ευχαριστούμε για την προσοχή σας</vt:lpstr>
      <vt:lpstr>PowerPoint-Präsentation</vt:lpstr>
      <vt:lpstr>PowerPoint-Präsentation</vt:lpstr>
      <vt:lpstr>PowerPoint-Präsentation</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4η Εκπαιδευτική Ενότητα: Ενσυναίσθηση/Συμπόνια... 1</dc:title>
  <dc:creator>eleana</dc:creator>
  <cp:lastModifiedBy>Britt ...</cp:lastModifiedBy>
  <cp:revision>261</cp:revision>
  <dcterms:created xsi:type="dcterms:W3CDTF">2012-04-19T12:58:45Z</dcterms:created>
  <dcterms:modified xsi:type="dcterms:W3CDTF">2022-06-23T10:19:23Z</dcterms:modified>
</cp:coreProperties>
</file>