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3" r:id="rId1"/>
    <p:sldMasterId id="2147483886" r:id="rId2"/>
  </p:sldMasterIdLst>
  <p:notesMasterIdLst>
    <p:notesMasterId r:id="rId93"/>
  </p:notesMasterIdLst>
  <p:handoutMasterIdLst>
    <p:handoutMasterId r:id="rId94"/>
  </p:handoutMasterIdLst>
  <p:sldIdLst>
    <p:sldId id="901" r:id="rId3"/>
    <p:sldId id="860" r:id="rId4"/>
    <p:sldId id="881" r:id="rId5"/>
    <p:sldId id="880" r:id="rId6"/>
    <p:sldId id="879" r:id="rId7"/>
    <p:sldId id="878" r:id="rId8"/>
    <p:sldId id="444" r:id="rId9"/>
    <p:sldId id="839" r:id="rId10"/>
    <p:sldId id="887" r:id="rId11"/>
    <p:sldId id="886" r:id="rId12"/>
    <p:sldId id="885" r:id="rId13"/>
    <p:sldId id="884" r:id="rId14"/>
    <p:sldId id="883" r:id="rId15"/>
    <p:sldId id="882" r:id="rId16"/>
    <p:sldId id="446" r:id="rId17"/>
    <p:sldId id="823" r:id="rId18"/>
    <p:sldId id="824" r:id="rId19"/>
    <p:sldId id="825" r:id="rId20"/>
    <p:sldId id="865" r:id="rId21"/>
    <p:sldId id="889" r:id="rId22"/>
    <p:sldId id="888" r:id="rId23"/>
    <p:sldId id="458" r:id="rId24"/>
    <p:sldId id="459" r:id="rId25"/>
    <p:sldId id="460" r:id="rId26"/>
    <p:sldId id="728" r:id="rId27"/>
    <p:sldId id="729" r:id="rId28"/>
    <p:sldId id="730" r:id="rId29"/>
    <p:sldId id="844" r:id="rId30"/>
    <p:sldId id="903" r:id="rId31"/>
    <p:sldId id="902" r:id="rId32"/>
    <p:sldId id="811" r:id="rId33"/>
    <p:sldId id="847" r:id="rId34"/>
    <p:sldId id="891" r:id="rId35"/>
    <p:sldId id="890" r:id="rId36"/>
    <p:sldId id="848" r:id="rId37"/>
    <p:sldId id="894" r:id="rId38"/>
    <p:sldId id="893" r:id="rId39"/>
    <p:sldId id="892" r:id="rId40"/>
    <p:sldId id="863" r:id="rId41"/>
    <p:sldId id="896" r:id="rId42"/>
    <p:sldId id="895" r:id="rId43"/>
    <p:sldId id="819" r:id="rId44"/>
    <p:sldId id="853" r:id="rId45"/>
    <p:sldId id="897" r:id="rId46"/>
    <p:sldId id="804" r:id="rId47"/>
    <p:sldId id="805" r:id="rId48"/>
    <p:sldId id="806" r:id="rId49"/>
    <p:sldId id="801" r:id="rId50"/>
    <p:sldId id="802" r:id="rId51"/>
    <p:sldId id="803" r:id="rId52"/>
    <p:sldId id="876"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66" r:id="rId78"/>
    <p:sldId id="867" r:id="rId79"/>
    <p:sldId id="868" r:id="rId80"/>
    <p:sldId id="869" r:id="rId81"/>
    <p:sldId id="870" r:id="rId82"/>
    <p:sldId id="871" r:id="rId83"/>
    <p:sldId id="872" r:id="rId84"/>
    <p:sldId id="855" r:id="rId85"/>
    <p:sldId id="899" r:id="rId86"/>
    <p:sldId id="898" r:id="rId87"/>
    <p:sldId id="857" r:id="rId88"/>
    <p:sldId id="904" r:id="rId89"/>
    <p:sldId id="900" r:id="rId90"/>
    <p:sldId id="877" r:id="rId91"/>
    <p:sldId id="873" r:id="rId92"/>
  </p:sldIdLst>
  <p:sldSz cx="12195175" cy="6858000"/>
  <p:notesSz cx="7099300" cy="10234613"/>
  <p:embeddedFontLst>
    <p:embeddedFont>
      <p:font typeface="Calibri Light" panose="020F0302020204030204" pitchFamily="34" charset="0"/>
      <p:regular r:id="rId95"/>
      <p:italic r:id="rId96"/>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84884" autoAdjust="0"/>
  </p:normalViewPr>
  <p:slideViewPr>
    <p:cSldViewPr>
      <p:cViewPr varScale="1">
        <p:scale>
          <a:sx n="67" d="100"/>
          <a:sy n="67" d="100"/>
        </p:scale>
        <p:origin x="816"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D32BF9B-D8E4-4ED2-8982-CF580D512A0D}" type="slidenum">
              <a:rPr lang="en-GB" altLang="de-DE"/>
              <a:pPr>
                <a:defRPr/>
              </a:pPr>
              <a:t>‹Nr.›</a:t>
            </a:fld>
            <a:endParaRPr lang="en-GB" altLang="de-DE"/>
          </a:p>
        </p:txBody>
      </p:sp>
    </p:spTree>
    <p:extLst>
      <p:ext uri="{BB962C8B-B14F-4D97-AF65-F5344CB8AC3E}">
        <p14:creationId xmlns:p14="http://schemas.microsoft.com/office/powerpoint/2010/main" val="4411320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B02503A-5D8C-47F0-83E7-F0BCF0217291}" type="slidenum">
              <a:rPr lang="en-US" altLang="de-DE"/>
              <a:pPr>
                <a:defRPr/>
              </a:pPr>
              <a:t>‹Nr.›</a:t>
            </a:fld>
            <a:endParaRPr lang="en-US" altLang="de-DE"/>
          </a:p>
        </p:txBody>
      </p:sp>
    </p:spTree>
    <p:extLst>
      <p:ext uri="{BB962C8B-B14F-4D97-AF65-F5344CB8AC3E}">
        <p14:creationId xmlns:p14="http://schemas.microsoft.com/office/powerpoint/2010/main" val="44598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68807E-FF46-4677-8B11-B24D40751EF9}"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780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5E8BFD-BAAF-4E9A-B6DE-CDF383A3C643}"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005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23F8C-732B-40F4-8BB1-D26AB2A94BF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908001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15FB3-10C4-4DCA-86CE-A5E7825D7D0C}"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3685463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43E02-0BC1-4F9E-A994-653BB569BF02}"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3065915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56D272-A6E2-44CC-BA83-0B4C5BB22B81}"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26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671C8-D944-4BD3-8E90-C66F06AF7372}"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80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6DFD0F-D9C0-485A-A0AD-8C4F6A94F0F8}"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763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8EECD-F030-4F71-A95B-32699BDD4066}"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075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865DD1-5669-4458-9404-D8E527471B0A}"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847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EBAD85-EBDE-4A26-A86E-4282CBFB19D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0223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E3847E-6417-4AAA-9361-CB73E98CD3E6}"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2349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983650-5143-4AD4-8A8F-340A6066E15E}"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3237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A8F94E-EC94-4780-A2C9-6E1F4B1CA52A}" type="slidenum">
              <a:rPr lang="en-US" altLang="de-DE" sz="1300" smtClean="0"/>
              <a:pPr>
                <a:spcBef>
                  <a:spcPct val="0"/>
                </a:spcBef>
              </a:pPr>
              <a:t>43</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64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A8F94E-EC94-4780-A2C9-6E1F4B1CA52A}"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641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8C18CB-FAEB-4B20-8329-42A2C8D8D789}"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444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6E78A-C215-4347-906C-80DDE80B1CA0}"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49380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2DD-5E0C-467F-8853-70DD39DF79BA}" type="slidenum">
              <a:rPr lang="en-US" altLang="de-DE" sz="1300" smtClean="0"/>
              <a:pPr>
                <a:spcBef>
                  <a:spcPct val="0"/>
                </a:spcBef>
              </a:pPr>
              <a:t>47</a:t>
            </a:fld>
            <a:endParaRPr lang="en-US" altLang="de-DE" sz="1300"/>
          </a:p>
        </p:txBody>
      </p:sp>
      <p:sp>
        <p:nvSpPr>
          <p:cNvPr id="112643" name="Rectangle 2050"/>
          <p:cNvSpPr>
            <a:spLocks noGrp="1" noRot="1" noChangeAspect="1" noChangeArrowheads="1" noTextEdit="1"/>
          </p:cNvSpPr>
          <p:nvPr>
            <p:ph type="sldImg"/>
          </p:nvPr>
        </p:nvSpPr>
        <p:spPr>
          <a:xfrm>
            <a:off x="138113" y="768350"/>
            <a:ext cx="6823075" cy="3836988"/>
          </a:xfrm>
          <a:ln/>
        </p:spPr>
      </p:sp>
      <p:sp>
        <p:nvSpPr>
          <p:cNvPr id="11264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275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BAF7FA-3A9A-4B67-96CF-3A60BA86A8E4}" type="slidenum">
              <a:rPr lang="en-US" altLang="de-DE" sz="1300" smtClean="0"/>
              <a:pPr>
                <a:spcBef>
                  <a:spcPct val="0"/>
                </a:spcBef>
              </a:pPr>
              <a:t>48</a:t>
            </a:fld>
            <a:endParaRPr lang="en-US"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8578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C521ED-DA78-4002-B6E6-D34644DC7D90}" type="slidenum">
              <a:rPr lang="en-US" altLang="de-DE" sz="1300" smtClean="0"/>
              <a:pPr>
                <a:spcBef>
                  <a:spcPct val="0"/>
                </a:spcBef>
              </a:pPr>
              <a:t>49</a:t>
            </a:fld>
            <a:endParaRPr lang="en-US" altLang="de-DE" sz="1300"/>
          </a:p>
        </p:txBody>
      </p:sp>
      <p:sp>
        <p:nvSpPr>
          <p:cNvPr id="116739" name="Rectangle 1026"/>
          <p:cNvSpPr>
            <a:spLocks noGrp="1" noRot="1" noChangeAspect="1" noChangeArrowheads="1" noTextEdit="1"/>
          </p:cNvSpPr>
          <p:nvPr>
            <p:ph type="sldImg"/>
          </p:nvPr>
        </p:nvSpPr>
        <p:spPr>
          <a:xfrm>
            <a:off x="138113" y="768350"/>
            <a:ext cx="6823075" cy="3836988"/>
          </a:xfrm>
          <a:ln/>
        </p:spPr>
      </p:sp>
      <p:sp>
        <p:nvSpPr>
          <p:cNvPr id="1167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4510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8A640C-5467-4284-B1B5-144DA7A6C7DA}"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281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1EE4AA-D093-428D-94D9-CC8895F485E2}"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501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9C839C-90D9-441E-953A-C0E54C6A7400}"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3337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39D99-60AA-461E-8052-849C767B81DC}"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62985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905BB4-7777-4F49-A115-06F4F4C31A29}"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96477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2FB8FD-EE0D-4F25-A994-A4D3D555BB58}"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08317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5FFD27-F6F9-41FC-807D-5B2F422BE832}"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4880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6E7579-0B75-47E5-A384-9E81363C27ED}"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66986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D78B6-75D8-4BE8-B276-A3C16705DBB7}"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11982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DCE563-7C16-4157-809C-6C09BC802F97}"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76219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397C5-934B-46F8-BB94-F3734E16924C}"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4487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2AC2DB-C9B5-4044-AEBA-18408927F4A1}"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4505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5B27F5-A0F9-4CD5-8B80-39C6A62AD298}"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6892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6F83A-5F68-4C43-8E4B-88EF1AE06372}"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7290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CFAB2F-5428-4598-85E3-0F34F7821211}"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410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D635A-0360-48A3-A6B4-D350000C2028}"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5610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553F08-11DA-49E7-850E-57253F9BE687}"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1958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656AE-9ECF-4D48-A31B-8D0F3828F727}"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2108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E3FBD-CB9C-4F27-A0AA-C3B34336220D}"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99712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125EAC-7BEF-4D1C-A666-C90AB08735DB}"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37220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33C31-7270-46B9-A95C-AB8DA59955FF}"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0971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FBB0E2-0C36-4BC7-AE87-D3E97C6EB0D0}"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82467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B8CD75-1B23-4062-B97F-98849529F525}"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3247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39EE79-D79E-459A-A93B-88C4ABE1E277}"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36058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B50A4-E4EB-4E49-BDAD-D10A6B07439F}" type="slidenum">
              <a:rPr lang="en-US" altLang="de-DE" sz="1300" smtClean="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4053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BDE98-96FB-4EDD-A0E3-4FFDA60DC85A}"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0606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FC7AAE-6936-480C-B652-FCFA7CA3867A}"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12818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95D2A0-D850-4402-AD05-FD78960B130F}"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75956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9A2C07-A1E7-4670-ACF0-990C4DB5A1DB}"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7472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F3D13C-DE26-4E81-9A47-D61F7458B7CE}"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87509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62367C-F0A7-4694-8DED-24C9FB37BD71}"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6572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2A7A59-D4D3-4C1A-A84A-A098D7EE77F9}" type="slidenum">
              <a:rPr lang="en-US" altLang="de-DE" sz="1300" smtClean="0"/>
              <a:pPr>
                <a:spcBef>
                  <a:spcPct val="0"/>
                </a:spcBef>
              </a:pPr>
              <a:t>82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6427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86</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87</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88</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551A07-3228-4A1E-A0F2-A5005931DEE4}" type="slidenum">
              <a:rPr lang="en-US" altLang="de-DE" sz="1300" smtClean="0"/>
              <a:pPr>
                <a:spcBef>
                  <a:spcPct val="0"/>
                </a:spcBef>
              </a:pPr>
              <a:t>90</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24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5 – Μνήμη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6597935-3C71-4B59-A9D1-6DF58842936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2678F48-B57A-4E51-842E-D436956DACE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5903D3A-0CF6-461D-8F0B-7B51CFBEE9A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C758531-E962-45AB-A4AF-28A09CB419B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398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408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10624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93256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1069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451428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70348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82840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38244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0289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41908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629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5 – Μνήμη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2F60C0A-7E92-41C9-91C8-862C0B38A98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1215791"/>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5</a:t>
            </a:r>
            <a:r>
              <a:rPr lang="el-GR" altLang="ja-JP" dirty="0">
                <a:latin typeface="Calibri Light"/>
              </a:rPr>
              <a:t> Α</a:t>
            </a:r>
            <a:r>
              <a:rPr lang="en-US" altLang="ja-JP" dirty="0">
                <a:latin typeface="Calibri Light"/>
              </a:rPr>
              <a:t> – </a:t>
            </a:r>
            <a:r>
              <a:rPr lang="el-GR" altLang="ko-KR" dirty="0"/>
              <a:t>Μνήμη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55585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87009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333333"/>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 </a:t>
            </a:r>
            <a:r>
              <a:rPr lang="el-GR" sz="2400" dirty="0">
                <a:solidFill>
                  <a:srgbClr val="FFFFFF"/>
                </a:solidFill>
              </a:rPr>
              <a:t>Ο εγκέφαλός μας δεν παραφορτώνεται με άχρηστες πληροφορίες</a:t>
            </a:r>
            <a:r>
              <a:rPr lang="en-US" sz="2400" dirty="0">
                <a:solidFill>
                  <a:srgbClr val="FFFFFF"/>
                </a:solidFill>
              </a:rPr>
              <a:t>. </a:t>
            </a:r>
            <a:r>
              <a:rPr lang="el-GR" sz="2400" dirty="0">
                <a:solidFill>
                  <a:srgbClr val="FFFFFF"/>
                </a:solidFill>
              </a:rPr>
              <a:t>Άσχετες, κυρίως, πληροφορίες χάνονται</a:t>
            </a:r>
            <a:r>
              <a:rPr lang="en-US" sz="2400" dirty="0">
                <a:solidFill>
                  <a:srgbClr val="FFFFFF"/>
                </a:solidFill>
              </a:rPr>
              <a:t>...</a:t>
            </a:r>
            <a:r>
              <a:rPr lang="el-GR" sz="2400" i="1" dirty="0">
                <a:solidFill>
                  <a:srgbClr val="FFFFFF"/>
                </a:solidFill>
              </a:rPr>
              <a:t>αλλά</a:t>
            </a:r>
            <a:endParaRPr lang="en-US" sz="2400" i="1" dirty="0">
              <a:solidFill>
                <a:srgbClr val="FFFFFF"/>
              </a:solidFill>
            </a:endParaRPr>
          </a:p>
          <a:p>
            <a:pPr marL="342900" lvl="0" indent="-342900" defTabSz="914400" fontAlgn="base">
              <a:buClr>
                <a:srgbClr val="333333"/>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65393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333333"/>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1827166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000000"/>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n-US" sz="2400" dirty="0">
                <a:solidFill>
                  <a:srgbClr val="333333"/>
                </a:solidFill>
              </a:rPr>
              <a:t>...</a:t>
            </a:r>
            <a:r>
              <a:rPr lang="el-GR" sz="2400" dirty="0">
                <a:solidFill>
                  <a:srgbClr val="333333"/>
                </a:solidFill>
              </a:rPr>
              <a:t>Σημαντικές πληροφορίες επίσης εξαφανίζονται</a:t>
            </a:r>
            <a:r>
              <a:rPr lang="en-US" sz="2400" dirty="0">
                <a:solidFill>
                  <a:srgbClr val="333333"/>
                </a:solidFill>
              </a:rPr>
              <a:t> (</a:t>
            </a:r>
            <a:r>
              <a:rPr lang="el-GR" sz="2400" dirty="0">
                <a:solidFill>
                  <a:srgbClr val="333333"/>
                </a:solidFill>
              </a:rPr>
              <a:t>ραντεβού</a:t>
            </a:r>
            <a:r>
              <a:rPr lang="en-US" sz="2400" dirty="0">
                <a:solidFill>
                  <a:srgbClr val="333333"/>
                </a:solidFill>
              </a:rPr>
              <a:t>,</a:t>
            </a:r>
            <a:r>
              <a:rPr lang="el-GR" sz="2400" dirty="0">
                <a:solidFill>
                  <a:srgbClr val="333333"/>
                </a:solidFill>
              </a:rPr>
              <a:t> αναμνήσεις από διακοπές</a:t>
            </a:r>
            <a:r>
              <a:rPr lang="en-US" sz="2400" dirty="0">
                <a:solidFill>
                  <a:srgbClr val="333333"/>
                </a:solidFill>
              </a:rPr>
              <a:t>,</a:t>
            </a:r>
            <a:r>
              <a:rPr lang="el-GR" sz="2400" dirty="0">
                <a:solidFill>
                  <a:srgbClr val="333333"/>
                </a:solidFill>
              </a:rPr>
              <a:t> γνώσεις οι οποίες αποκτήθηκαν στο σχολείο</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94994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a:solidFill>
                  <a:srgbClr val="333333"/>
                </a:solidFill>
              </a:rPr>
              <a:t>∙</a:t>
            </a:r>
            <a:r>
              <a:rPr lang="el-GR" altLang="de-DE" sz="2000">
                <a:solidFill>
                  <a:srgbClr val="333333"/>
                </a:solidFill>
              </a:rPr>
              <a:t> </a:t>
            </a:r>
            <a:r>
              <a:rPr lang="el-GR" altLang="de-DE" sz="2000">
                <a:solidFill>
                  <a:srgbClr val="004992"/>
                </a:solidFill>
              </a:rPr>
              <a:t>ΚΑΤΑΝΟΗΣΗ</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a:t>
            </a:r>
            <a:r>
              <a:rPr lang="el-GR" altLang="de-DE" sz="2000">
                <a:solidFill>
                  <a:srgbClr val="333333"/>
                </a:solidFill>
              </a:rPr>
              <a:t>1-9-39)</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387351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a:t>
            </a:r>
            <a:r>
              <a:rPr lang="el-GR" altLang="de-DE" sz="2000">
                <a:solidFill>
                  <a:srgbClr val="333333"/>
                </a:solidFill>
              </a:rPr>
              <a:t>υπάρχουσες γνώσεις</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3644685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a:t>
            </a:r>
            <a:r>
              <a:rPr lang="el-GR" altLang="de-DE" sz="2000">
                <a:solidFill>
                  <a:srgbClr val="333333"/>
                </a:solidFill>
              </a:rPr>
              <a:t>πολλή ώρα</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393600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a:t>
            </a:r>
            <a:r>
              <a:rPr lang="el-GR" altLang="de-DE" sz="2000">
                <a:solidFill>
                  <a:srgbClr val="333333"/>
                </a:solidFill>
              </a:rPr>
              <a:t>καθόλου αλκοόλ</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1063583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dirty="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καθόλου αλκοόλ</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πηγαίνετε για ύπνο μετά τη μελέτη (έτσι δεν θα αποσπάται περαιτέρω η προσοχή σας)</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718987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καθόλου αλκοόλ</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πηγαίνετε για ύπνο μετά τη μελέτη (έτσι δεν θα αποσπάται περαιτέρω η προσοχή σας)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πολλές αισθήσεις κατά τη διάρκεια της μάθησης</a:t>
            </a:r>
            <a:r>
              <a:rPr lang="en-US" altLang="de-DE" sz="2000" dirty="0">
                <a:solidFill>
                  <a:srgbClr val="333333"/>
                </a:solidFill>
              </a:rPr>
              <a:t> (</a:t>
            </a:r>
            <a:r>
              <a:rPr lang="el-GR" altLang="de-DE" sz="2000" dirty="0">
                <a:solidFill>
                  <a:srgbClr val="333333"/>
                </a:solidFill>
              </a:rPr>
              <a:t>π</a:t>
            </a:r>
            <a:r>
              <a:rPr lang="en-US" altLang="de-DE" sz="2000" dirty="0">
                <a:solidFill>
                  <a:srgbClr val="333333"/>
                </a:solidFill>
              </a:rPr>
              <a:t>.</a:t>
            </a:r>
            <a:r>
              <a:rPr lang="el-GR" altLang="de-DE" sz="2000" dirty="0">
                <a:solidFill>
                  <a:srgbClr val="333333"/>
                </a:solidFill>
              </a:rPr>
              <a:t>χ</a:t>
            </a:r>
            <a:r>
              <a:rPr lang="en-US" altLang="de-DE" sz="2000" dirty="0">
                <a:solidFill>
                  <a:srgbClr val="333333"/>
                </a:solidFill>
              </a:rPr>
              <a:t>.</a:t>
            </a:r>
            <a:r>
              <a:rPr lang="el-GR" altLang="de-DE" sz="2000" dirty="0">
                <a:solidFill>
                  <a:srgbClr val="333333"/>
                </a:solidFill>
              </a:rPr>
              <a:t>ακοή</a:t>
            </a:r>
            <a:r>
              <a:rPr lang="en-US" altLang="de-DE" sz="2000" dirty="0">
                <a:solidFill>
                  <a:srgbClr val="333333"/>
                </a:solidFill>
              </a:rPr>
              <a:t>,</a:t>
            </a:r>
            <a:r>
              <a:rPr lang="el-GR" altLang="de-DE" sz="2000" dirty="0">
                <a:solidFill>
                  <a:srgbClr val="333333"/>
                </a:solidFill>
              </a:rPr>
              <a:t> όραση</a:t>
            </a:r>
            <a:r>
              <a:rPr lang="en-US" altLang="de-DE" sz="2000" dirty="0">
                <a:solidFill>
                  <a:srgbClr val="333333"/>
                </a:solidFill>
              </a:rPr>
              <a:t>,</a:t>
            </a:r>
            <a:r>
              <a:rPr lang="el-GR" altLang="de-DE" sz="2000" dirty="0">
                <a:solidFill>
                  <a:srgbClr val="333333"/>
                </a:solidFill>
              </a:rPr>
              <a:t> γράψιμο)</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187469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577840" cy="4248000"/>
          </a:xfrm>
        </p:spPr>
        <p:txBody>
          <a:bodyPr/>
          <a:lstStyle/>
          <a:p>
            <a:pPr lvl="0" defTabSz="914400" fontAlgn="base"/>
            <a:r>
              <a:rPr lang="el-GR" altLang="de-DE" sz="2400">
                <a:solidFill>
                  <a:srgbClr val="004992"/>
                </a:solidFill>
              </a:rPr>
              <a:t>Όσο περισσότερες αισθήσεις εμπλέκονται κατά τη διάρκεια της μάθησης</a:t>
            </a:r>
            <a:r>
              <a:rPr lang="de-DE" altLang="de-DE" sz="2400" dirty="0">
                <a:solidFill>
                  <a:srgbClr val="004992"/>
                </a:solidFill>
              </a:rPr>
              <a:t>,</a:t>
            </a:r>
            <a:r>
              <a:rPr lang="el-GR" altLang="de-DE" sz="2400" dirty="0">
                <a:solidFill>
                  <a:srgbClr val="004992"/>
                </a:solidFill>
              </a:rPr>
              <a:t> τόσο καλύτερη ανάκληση έχουμε!</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κίνηση</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ομιλία</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ομιλία</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400" b="1">
                <a:latin typeface="+mn-lt"/>
              </a:rPr>
              <a:t>Ανάκληση μνήμης σε ποσοστά %</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Αντιλαμβανόμαστε και θυμόμαστε όλοι τα ίδια;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l-GR" sz="2400" dirty="0">
                <a:solidFill>
                  <a:srgbClr val="333333"/>
                </a:solidFill>
              </a:rPr>
              <a:t>Παράδειγμα: Τρεις διαφορετικοί καλλιτέχνες ζωγράφισαν το ίδιο ισπανικό τοπίο…</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200" dirty="0">
                <a:solidFill>
                  <a:srgbClr val="004992"/>
                </a:solidFill>
                <a:latin typeface="+mn-lt"/>
                <a:ea typeface="+mn-ea"/>
                <a:cs typeface="+mn-cs"/>
              </a:rPr>
              <a:t>Παρακαλώ δώστε προσοχή στις διαφορές που σχετίζονται με το χρώμα και το μέγεθος των έργων ζωγραφικής. Υπάρχουν πλευρές τις οποίες οι καλλιτέχνες έχουν ζωγραφίσει διαφορετικά ή και έχουν ακόμη παραλείψει;</a:t>
            </a:r>
            <a:endParaRPr lang="en-US" sz="32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17</a:t>
            </a:fld>
            <a:endParaRPr lang="de-DE" altLang="de-DE">
              <a:latin typeface="+mn-lt"/>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Κάθε άτομο αντιλαμβάνεται τα πράγματα διαφορετικά! Όπως και στους τρεις πίνακες : Απεικονίζεται το ίδιο τοπίο, αλλά με έμφαση σε διαφορετικά θέματα!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Bernd Hampel: Το χρώμα του τοπίου είναι πολύ πιο γήινο. Το δέντρο δεξιά του δρόμου λείπει (κόκκινος κύκλος).</a:t>
            </a:r>
            <a:endParaRPr lang="en-US" altLang="de-DE" sz="1200" b="0" dirty="0">
              <a:latin typeface="+mn-lt"/>
            </a:endParaRPr>
          </a:p>
        </p:txBody>
      </p:sp>
      <p:sp>
        <p:nvSpPr>
          <p:cNvPr id="24" name="Caption_17"/>
          <p:cNvSpPr txBox="1">
            <a:spLocks noChangeArrowheads="1"/>
          </p:cNvSpPr>
          <p:nvPr/>
        </p:nvSpPr>
        <p:spPr bwMode="auto">
          <a:xfrm>
            <a:off x="8329835" y="5685055"/>
            <a:ext cx="36724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Helmut Schack: Σε αυτό το πίνακα φαίνεται πως τα διαφορετικά κομμάτια της γης απλώνονται μέχρι τον ορίζοντα. Το τοπίο είναι αποδίδεται με περισσότερα χρώματα. Σε αντίθεση με τους άλλους δύο πίνακες, ένας αριθμός δέντρων βρίσκονται ακριβώς μπροστά από τον ορίζοντα (δεν υπάρχουν λόφοι πίσω).</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Andreas Weißgerber: Οι λόφοι σε αυτό το πίνακα είναι μικρότεροι σε σχέση με τους άλλους δύο πίνακες.</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p>
          <a:p>
            <a:pPr marL="342900" indent="-342900" eaLnBrk="1" hangingPunct="1">
              <a:buClr>
                <a:srgbClr val="333333"/>
              </a:buClr>
              <a:buFont typeface="WingDings"/>
              <a:buChar char=""/>
              <a:tabLst>
                <a:tab pos="361950" algn="l"/>
              </a:tabLst>
              <a:defRPr/>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a:t>
            </a:r>
            <a:r>
              <a:rPr lang="el-GR" altLang="ko-KR" sz="2400">
                <a:solidFill>
                  <a:srgbClr val="333333"/>
                </a:solidFill>
              </a:rPr>
              <a:t>σας.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610238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p>
          <a:p>
            <a:pPr marL="342900" indent="-342900" eaLnBrk="1" hangingPunct="1">
              <a:buClr>
                <a:srgbClr val="333333"/>
              </a:buClr>
              <a:buFont typeface="WingDings"/>
              <a:buChar char=""/>
              <a:tabLst>
                <a:tab pos="361950" algn="l"/>
              </a:tabLst>
              <a:defRPr/>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σας.</a:t>
            </a:r>
            <a:endParaRPr lang="de-DE" altLang="ko-KR" sz="2400" dirty="0">
              <a:solidFill>
                <a:srgbClr val="333333"/>
              </a:solidFill>
            </a:endParaRPr>
          </a:p>
          <a:p>
            <a:pPr algn="ctr" eaLnBrk="1" hangingPunct="1">
              <a:tabLst>
                <a:tab pos="361950" algn="l"/>
              </a:tabLst>
              <a:defRPr/>
            </a:pPr>
            <a:r>
              <a:rPr lang="el-GR" sz="2400" dirty="0">
                <a:solidFill>
                  <a:srgbClr val="004992"/>
                </a:solidFill>
              </a:rPr>
              <a:t>Προσπαθήστε να θυμηθείτε όσο το δυνατόν περισσότερες λεπτομέρειες!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2364810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Στην παραλία</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Τί είδατε; Πόσο σίγουροι είστε;</a:t>
            </a:r>
            <a:endParaRPr lang="de-DE" altLang="de-DE" dirty="0">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ομπρέλα παραλίας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ναυαγοσώστης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σκύλος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σωσίβιο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πετσέτα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Στην παραλία</a:t>
            </a:r>
            <a:endParaRPr lang="de-DE" altLang="de-DE" sz="3600">
              <a:latin typeface="+mn-lt"/>
              <a:ea typeface="+mn-ea"/>
              <a:cs typeface="+mn-cs"/>
            </a:endParaRPr>
          </a:p>
        </p:txBody>
      </p:sp>
      <p:sp>
        <p:nvSpPr>
          <p:cNvPr id="645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ομπρέλα παραλίας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ναυαγοσώστης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σκύλος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μπάλα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σωσίβιο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καπέλο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πετσέτα</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a:latin typeface="Calibri Light"/>
              </a:rPr>
              <a:t>= δεν εμφανίζονται </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Σταθμός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Τί είδατε; Πόσο σίγουροι είστε;</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ράγες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βαγόνια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μηχανή τρένου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σταθμός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πρόγραμμα</a:t>
            </a:r>
            <a:br>
              <a:rPr lang="el-GR" altLang="de-DE" sz="2400" dirty="0">
                <a:solidFill>
                  <a:srgbClr val="333333"/>
                </a:solidFill>
              </a:rPr>
            </a:br>
            <a:r>
              <a:rPr lang="el-GR" altLang="de-DE" sz="2400" dirty="0">
                <a:solidFill>
                  <a:srgbClr val="333333"/>
                </a:solidFill>
              </a:rPr>
              <a:t>δρομολογίων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σήμα σιδηρόδρομου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Σταθμός</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ράγες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βαγόνια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μηχανή τρένου</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σταθμός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πρόγραμμα</a:t>
            </a:r>
            <a:br>
              <a:rPr lang="el-GR" altLang="de-DE" sz="2400" dirty="0">
                <a:solidFill>
                  <a:srgbClr val="333333"/>
                </a:solidFill>
              </a:rPr>
            </a:br>
            <a:r>
              <a:rPr lang="el-GR" altLang="de-DE" sz="2400" dirty="0">
                <a:solidFill>
                  <a:srgbClr val="333333"/>
                </a:solidFill>
              </a:rPr>
              <a:t>δρομολογίων</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σήμα σιδηρόδρομου</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a:latin typeface="Calibri Light"/>
              </a:rPr>
              <a:t>= δεν εμφανίζονται </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a:t>
            </a:r>
            <a:r>
              <a:rPr lang="el-GR" altLang="de-DE" sz="2400">
                <a:solidFill>
                  <a:srgbClr val="333333"/>
                </a:solidFill>
              </a:rPr>
              <a:t>μας!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tabLst>
                <a:tab pos="265113" algn="l"/>
              </a:tabLst>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a:t>
            </a:r>
            <a:r>
              <a:rPr lang="el-GR" altLang="de-DE" sz="2400">
                <a:solidFill>
                  <a:srgbClr val="333333"/>
                </a:solidFill>
              </a:rPr>
              <a:t>πετσέτα).</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769431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tabLst>
                <a:tab pos="265113" algn="l"/>
              </a:tabLst>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πετσέτα).</a:t>
            </a:r>
            <a:endParaRPr lang="de-DE" altLang="de-DE" sz="2400" dirty="0">
              <a:solidFill>
                <a:srgbClr val="333333"/>
              </a:solidFill>
            </a:endParaRPr>
          </a:p>
          <a:p>
            <a:pPr marL="342900" indent="-342900" eaLnBrk="1" hangingPunct="1">
              <a:lnSpc>
                <a:spcPct val="80000"/>
              </a:lnSpc>
              <a:buClr>
                <a:srgbClr val="000000"/>
              </a:buClr>
              <a:buFont typeface="WingDings"/>
              <a:buChar char=""/>
              <a:tabLst>
                <a:tab pos="265113" algn="l"/>
              </a:tabLst>
            </a:pPr>
            <a:r>
              <a:rPr lang="el-GR" altLang="de-DE" sz="2400" dirty="0">
                <a:solidFill>
                  <a:srgbClr val="333333"/>
                </a:solidFill>
              </a:rPr>
              <a:t>Οι αληθινές αναμνήσεις μπορούν συχνά να διαφοροποιηθούν από τις ψεύτικες αναμνήσεις από τη ζ</a:t>
            </a:r>
            <a:r>
              <a:rPr lang="el-GR" altLang="de-DE" sz="2400" dirty="0">
                <a:solidFill>
                  <a:srgbClr val="004992"/>
                </a:solidFill>
              </a:rPr>
              <a:t>ωντάνια </a:t>
            </a:r>
            <a:r>
              <a:rPr lang="el-GR" altLang="de-DE" sz="2400" dirty="0">
                <a:solidFill>
                  <a:srgbClr val="333333"/>
                </a:solidFill>
              </a:rPr>
              <a:t>τους</a:t>
            </a:r>
            <a:r>
              <a:rPr lang="de-DE" altLang="de-DE" sz="2400" dirty="0">
                <a:solidFill>
                  <a:srgbClr val="333333"/>
                </a:solidFill>
              </a:rPr>
              <a:t>: </a:t>
            </a:r>
            <a:r>
              <a:rPr lang="el-GR" altLang="de-DE" sz="2400" dirty="0">
                <a:solidFill>
                  <a:srgbClr val="333333"/>
                </a:solidFill>
              </a:rPr>
              <a:t>οι ψεύτικες αναμνήσεις είναι περισσότερο </a:t>
            </a:r>
            <a:r>
              <a:rPr lang="en-US" altLang="de-DE" sz="2400" dirty="0">
                <a:solidFill>
                  <a:srgbClr val="333333"/>
                </a:solidFill>
              </a:rPr>
              <a:t>«</a:t>
            </a:r>
            <a:r>
              <a:rPr lang="el-GR" altLang="de-DE" sz="2400" dirty="0">
                <a:solidFill>
                  <a:srgbClr val="333333"/>
                </a:solidFill>
              </a:rPr>
              <a:t>χλωμές</a:t>
            </a:r>
            <a:r>
              <a:rPr lang="en-US" altLang="de-DE" sz="2400" dirty="0">
                <a:solidFill>
                  <a:srgbClr val="333333"/>
                </a:solidFill>
              </a:rPr>
              <a:t>»</a:t>
            </a:r>
            <a:r>
              <a:rPr lang="el-GR" altLang="de-DE" sz="2400" dirty="0">
                <a:solidFill>
                  <a:srgbClr val="333333"/>
                </a:solidFill>
              </a:rPr>
              <a:t> και λιγότερο λεπτομερείς.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3204816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a:t>
            </a:r>
            <a:r>
              <a:rPr lang="el-GR" altLang="de-DE" sz="2400">
                <a:solidFill>
                  <a:srgbClr val="333333"/>
                </a:solidFill>
              </a:rPr>
              <a:t>θετικά γεγονότα</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677048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t>Ξε</a:t>
            </a:r>
            <a:r>
              <a:rPr lang="el-GR" altLang="de-DE" sz="2400" dirty="0">
                <a:solidFill>
                  <a:srgbClr val="004992"/>
                </a:solidFill>
              </a:rPr>
              <a:t>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θετικά γεγονότα</a:t>
            </a:r>
            <a:endParaRPr lang="en-US" altLang="de-DE" sz="2400" dirty="0">
              <a:solidFill>
                <a:srgbClr val="333333"/>
              </a:solidFill>
            </a:endParaRPr>
          </a:p>
          <a:p>
            <a:pPr marL="342900" lvl="0" indent="-342900" defTabSz="914400" fontAlgn="base">
              <a:buClr>
                <a:srgbClr val="000000"/>
              </a:buClr>
              <a:buFont typeface="WingDings"/>
              <a:buChar char=""/>
            </a:pPr>
            <a:r>
              <a:rPr lang="el-GR" altLang="de-DE" sz="2400" dirty="0">
                <a:solidFill>
                  <a:srgbClr val="004992"/>
                </a:solidFill>
              </a:rPr>
              <a:t>Ψευδείς μνήμες</a:t>
            </a:r>
            <a:r>
              <a:rPr lang="en-US" altLang="de-DE" sz="2400" dirty="0">
                <a:solidFill>
                  <a:srgbClr val="004992"/>
                </a:solidFill>
              </a:rPr>
              <a:t>:</a:t>
            </a:r>
            <a:r>
              <a:rPr lang="en-US" altLang="de-DE" sz="2400" dirty="0">
                <a:solidFill>
                  <a:srgbClr val="333333"/>
                </a:solidFill>
              </a:rPr>
              <a:t> </a:t>
            </a:r>
            <a:r>
              <a:rPr lang="el-GR" altLang="de-DE" sz="2400" dirty="0">
                <a:solidFill>
                  <a:srgbClr val="333333"/>
                </a:solidFill>
              </a:rPr>
              <a:t>Ανάμνηση γεγονότων τα οποία δεν έχουν συμβεί!</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4179067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387115525"/>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φράση “Διακτίνισέ με Scotty” 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400575446"/>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a:t>
                      </a:r>
                      <a:r>
                        <a:rPr kumimoji="0" lang="el-GR" sz="1800" b="0" i="0" u="none" strike="noStrike" cap="none" normalizeH="0" baseline="0">
                          <a:ln>
                            <a:noFill/>
                          </a:ln>
                          <a:solidFill>
                            <a:srgbClr val="333333"/>
                          </a:solidFill>
                          <a:effectLst/>
                          <a:latin typeface="+mn-lt"/>
                          <a:ea typeface="+mn-ea"/>
                          <a:cs typeface="+mn-cs"/>
                        </a:rPr>
                        <a:t>φράση “Διακτίνισέ με Scotty” </a:t>
                      </a:r>
                      <a:r>
                        <a:rPr kumimoji="0" lang="el-GR" sz="1800" b="0" i="0" u="none" strike="noStrike" cap="none" normalizeH="0" baseline="0" dirty="0">
                          <a:ln>
                            <a:noFill/>
                          </a:ln>
                          <a:solidFill>
                            <a:srgbClr val="333333"/>
                          </a:solidFill>
                          <a:effectLst/>
                          <a:latin typeface="+mn-lt"/>
                          <a:ea typeface="+mn-ea"/>
                          <a:cs typeface="+mn-cs"/>
                        </a:rPr>
                        <a:t>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682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806926447"/>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a:t>
                      </a:r>
                      <a:r>
                        <a:rPr kumimoji="0" lang="el-GR" sz="1800" b="0" i="0" u="none" strike="noStrike" cap="none" normalizeH="0" baseline="0">
                          <a:ln>
                            <a:noFill/>
                          </a:ln>
                          <a:solidFill>
                            <a:srgbClr val="333333"/>
                          </a:solidFill>
                          <a:effectLst/>
                          <a:latin typeface="+mn-lt"/>
                          <a:ea typeface="+mn-ea"/>
                          <a:cs typeface="+mn-cs"/>
                        </a:rPr>
                        <a:t>φράση “Διακτίνισέ με Scotty” </a:t>
                      </a:r>
                      <a:r>
                        <a:rPr kumimoji="0" lang="el-GR" sz="1800" b="0" i="0" u="none" strike="noStrike" cap="none" normalizeH="0" baseline="0" dirty="0">
                          <a:ln>
                            <a:noFill/>
                          </a:ln>
                          <a:solidFill>
                            <a:srgbClr val="333333"/>
                          </a:solidFill>
                          <a:effectLst/>
                          <a:latin typeface="+mn-lt"/>
                          <a:ea typeface="+mn-ea"/>
                          <a:cs typeface="+mn-cs"/>
                        </a:rPr>
                        <a:t>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 διάσημος ψυχολόγος Πιαζέ θυμόταν την απαγωγή του όταν ήταν δύο ετών, κάτι που αποδείχθηκε πως ήταν μια ιστορία που είχε κατασκευάσει η νταντά του όταν ο ίδιος ήταν παιδί.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40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2457739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φράση “Διακτίνισέ με Scotty” 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 διάσημος ψυχολόγος Πιαζέ θυμόταν την απαγωγή του όταν ήταν δύο ετών, κάτι που αποδείχθηκε πως ήταν μια ιστορία που είχε κατασκευάσει η νταντά του όταν ο ίδιος ήταν παιδί.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ένα πείραμα, οι συμμετέχοντες είδαν διαφημίσεις για την Ντίσνεϋλαντ, στις οποίες εμφανιζόταν ο Μπαγκς Μπάνυ. Το 30% των συμμετεχόντων θυμήθηκε την παρουσία του κουνελιού κατά την επίσκεψη τους στη Ντίσνεϋλαντ, ως παιδιά, αν και ο Μπαγκς Μπάνυ είναι χαρακτήρας της Γουόρνερ Μπράδερς και όχι της Ντίσνεϋ.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739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a:t>
            </a:r>
            <a:r>
              <a:rPr lang="el-GR" altLang="de-DE" sz="2400">
                <a:solidFill>
                  <a:srgbClr val="333333"/>
                </a:solidFill>
              </a:rPr>
              <a:t>ψύχωση.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στα πραγματικά γεγονότα), μειώνεται στη </a:t>
            </a:r>
            <a:r>
              <a:rPr lang="el-GR" altLang="de-DE" sz="2400">
                <a:solidFill>
                  <a:srgbClr val="333333"/>
                </a:solidFill>
              </a:rPr>
              <a:t>ψύχωση.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762216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στα πραγματικά γεγονότα), μειώνεται στη ψύχωση.</a:t>
            </a:r>
          </a:p>
          <a:p>
            <a:pPr marL="342900" lvl="0" indent="-342900" defTabSz="914400" fontAlgn="base">
              <a:buClr>
                <a:srgbClr val="333333"/>
              </a:buClr>
              <a:buFont typeface="WingDings"/>
              <a:buChar char=""/>
            </a:pPr>
            <a:r>
              <a:rPr lang="el-GR" altLang="de-DE" sz="2400" dirty="0">
                <a:solidFill>
                  <a:srgbClr val="333333"/>
                </a:solidFill>
              </a:rPr>
              <a:t>Αυτό μπορεί να οδηγήσει σε δυσκολίες να ξεχωρίσουν τις αληθινές από τις ψευδείς μνήμες, εμποδίζοντας μια υγιή, ρεαλιστική εικόνα του κόσμου.</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1149073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Πως τα μνημονικά σφάλματα προωθούν παρερμηνείες κατά τη διάρκεια της ψύχωσης – παραδείγματα</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42</a:t>
            </a:fld>
            <a:endParaRPr lang="de-DE" altLang="de-DE">
              <a:latin typeface="+mn-lt"/>
            </a:endParaRPr>
          </a:p>
        </p:txBody>
      </p:sp>
      <p:sp>
        <p:nvSpPr>
          <p:cNvPr id="101398" name="Rechteck 1"/>
          <p:cNvSpPr>
            <a:spLocks noChangeArrowheads="1"/>
          </p:cNvSpPr>
          <p:nvPr/>
        </p:nvSpPr>
        <p:spPr bwMode="auto">
          <a:xfrm>
            <a:off x="408955" y="586798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2000" dirty="0">
                <a:solidFill>
                  <a:srgbClr val="004992"/>
                </a:solidFill>
                <a:latin typeface="+mn-lt"/>
              </a:rPr>
              <a:t>Μπορεί κάποιος να συνεισφέρει με μια σύντομη προσωπική εμπειρία;</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73652826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132349">
                  <a:extLst>
                    <a:ext uri="{9D8B030D-6E8A-4147-A177-3AD203B41FA5}">
                      <a16:colId xmlns:a16="http://schemas.microsoft.com/office/drawing/2014/main" val="20000"/>
                    </a:ext>
                  </a:extLst>
                </a:gridCol>
                <a:gridCol w="3132349">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Γεγονός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Ψευδής μνήμη</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Πραγματική κατάσταση</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Λογομαχία με τη μητέρα.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Ανάμνηση ότι είπε: </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“Δεν </a:t>
                      </a:r>
                      <a:r>
                        <a:rPr kumimoji="0" lang="el-GR" sz="2000" b="0" i="0" u="none" strike="noStrike" cap="none" normalizeH="0" baseline="0" dirty="0">
                          <a:ln>
                            <a:noFill/>
                          </a:ln>
                          <a:solidFill>
                            <a:srgbClr val="333333"/>
                          </a:solidFill>
                          <a:effectLst/>
                          <a:latin typeface="+mn-lt"/>
                          <a:ea typeface="+mn-ea"/>
                          <a:cs typeface="+mn-cs"/>
                        </a:rPr>
                        <a:t>είσαι πια η κόρη </a:t>
                      </a:r>
                      <a:r>
                        <a:rPr kumimoji="0" lang="el-GR" sz="2000" b="0" i="0" u="none" strike="noStrike" cap="none" normalizeH="0" baseline="0">
                          <a:ln>
                            <a:noFill/>
                          </a:ln>
                          <a:solidFill>
                            <a:srgbClr val="333333"/>
                          </a:solidFill>
                          <a:effectLst/>
                          <a:latin typeface="+mn-lt"/>
                          <a:ea typeface="+mn-ea"/>
                          <a:cs typeface="+mn-cs"/>
                        </a:rPr>
                        <a:t>μου.”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Η μητέρα είπε πραγματικά</a:t>
                      </a:r>
                      <a:r>
                        <a:rPr kumimoji="0" lang="el-GR" sz="2000" b="0" i="0" u="none" strike="noStrike" cap="none" normalizeH="0" baseline="0">
                          <a:ln>
                            <a:noFill/>
                          </a:ln>
                          <a:solidFill>
                            <a:srgbClr val="333333"/>
                          </a:solidFill>
                          <a:effectLst/>
                          <a:latin typeface="+mn-lt"/>
                          <a:ea typeface="+mn-ea"/>
                          <a:cs typeface="+mn-cs"/>
                        </a:rPr>
                        <a:t>: “Δεν </a:t>
                      </a:r>
                      <a:r>
                        <a:rPr kumimoji="0" lang="el-GR" sz="2000" b="0" i="0" u="none" strike="noStrike" cap="none" normalizeH="0" baseline="0" dirty="0">
                          <a:ln>
                            <a:noFill/>
                          </a:ln>
                          <a:solidFill>
                            <a:srgbClr val="333333"/>
                          </a:solidFill>
                          <a:effectLst/>
                          <a:latin typeface="+mn-lt"/>
                          <a:ea typeface="+mn-ea"/>
                          <a:cs typeface="+mn-cs"/>
                        </a:rPr>
                        <a:t>ήξερα ότι ήσουν </a:t>
                      </a:r>
                      <a:r>
                        <a:rPr kumimoji="0" lang="el-GR" sz="2000" b="0" i="0" u="none" strike="noStrike" cap="none" normalizeH="0" baseline="0">
                          <a:ln>
                            <a:noFill/>
                          </a:ln>
                          <a:solidFill>
                            <a:srgbClr val="333333"/>
                          </a:solidFill>
                          <a:effectLst/>
                          <a:latin typeface="+mn-lt"/>
                          <a:ea typeface="+mn-ea"/>
                          <a:cs typeface="+mn-cs"/>
                        </a:rPr>
                        <a:t>έτσι.” </a:t>
                      </a:r>
                      <a:r>
                        <a:rPr kumimoji="0" lang="el-GR" sz="2000" b="0" i="0" u="none" strike="noStrike" cap="none" normalizeH="0" baseline="0" dirty="0">
                          <a:ln>
                            <a:noFill/>
                          </a:ln>
                          <a:solidFill>
                            <a:srgbClr val="333333"/>
                          </a:solidFill>
                          <a:effectLst/>
                          <a:latin typeface="+mn-lt"/>
                          <a:ea typeface="+mn-ea"/>
                          <a:cs typeface="+mn-cs"/>
                        </a:rPr>
                        <a:t>– με την πάροδο του χρόνου, οι ακριβείς λέξεις που ειπώθηκαν δεν μπορούσαν να ανακληθούν.</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Συνεδρία ομαδικής θεραπείας.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Κανείς δεν ενδιαφέρεται για τα προβλήματά μου.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Οι άλλοι συμμετέχοντες προσπάθησαν να τον παρηγορήσουν, αλλά αυτό αργότερα είχε ξεχαστεί.</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10547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Και πάλι θα σας παρουσιαστεί μια σειρά από </a:t>
            </a:r>
            <a:r>
              <a:rPr lang="el-GR" altLang="de-DE" sz="2400">
                <a:solidFill>
                  <a:srgbClr val="333333"/>
                </a:solidFill>
              </a:rPr>
              <a:t>σύνθετες εικόνες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10547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Και πάλι θα σας παρουσιαστεί μια σειρά από σύνθετες εικόνες</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333333"/>
                </a:solidFill>
              </a:rPr>
              <a:t>Προσπαθήστε να εντοπίσετε τι έχει παραληφθεί στις εικόνες (οι λεπτομέρειες που λείπουν εμφανίζονται αργότερα με μπλέ χρώμα)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77497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Καντίνα</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Πόσο σίγουροι είστε;</a:t>
            </a:r>
            <a:endParaRPr lang="de-DE" altLang="de-DE">
              <a:solidFill>
                <a:srgbClr val="004992"/>
              </a:solidFill>
              <a:latin typeface="+mn-lt"/>
              <a:ea typeface="+mn-ea"/>
              <a:cs typeface="+mn-cs"/>
            </a:endParaRPr>
          </a:p>
        </p:txBody>
      </p:sp>
      <p:sp>
        <p:nvSpPr>
          <p:cNvPr id="1095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λουκάνικο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κάδος απορριμμάτων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καρτέλες με τιμές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μπουκάλια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πωλητής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Καντίνα</a:t>
            </a:r>
            <a:endParaRPr lang="de-DE" altLang="de-DE" sz="3600">
              <a:latin typeface="+mn-lt"/>
              <a:ea typeface="+mn-ea"/>
              <a:cs typeface="+mn-cs"/>
            </a:endParaRPr>
          </a:p>
        </p:txBody>
      </p:sp>
      <p:sp>
        <p:nvSpPr>
          <p:cNvPr id="1116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λουκάνικο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κάδος απορριμμάτων</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καρτέλες με τιμές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μπουκάλια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πωλητής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Κήπος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1571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ποτιστήρι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ηλιοτρόπια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παρτέρι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δέντρο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τσουγκράνα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Κήπος</a:t>
            </a:r>
            <a:endParaRPr lang="de-DE" altLang="de-DE" sz="3600">
              <a:latin typeface="+mn-lt"/>
              <a:ea typeface="+mn-ea"/>
              <a:cs typeface="+mn-cs"/>
            </a:endParaRP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ποτιστήρι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ηλιοτρόπια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παρτέρι</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δέντρο</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φτυάρι</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τσουγκράνα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B6597935-3C71-4B59-A9D1-6DF588429367}"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l-GR" altLang="ko-KR" sz="1800" i="1" spc="-5" dirty="0">
                <a:solidFill>
                  <a:srgbClr val="333333"/>
                </a:solidFill>
                <a:latin typeface="+mn-lt"/>
              </a:rPr>
              <a:t>για τους εκπαιδευτές</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l-GR" altLang="ko-KR" sz="1800" dirty="0">
                <a:solidFill>
                  <a:srgbClr val="333333"/>
                </a:solidFill>
                <a:latin typeface="+mn-lt"/>
              </a:rPr>
              <a:t>Κάποια αποσπάσματα</a:t>
            </a:r>
            <a:r>
              <a:rPr lang="en-US" altLang="ko-KR" sz="1800" dirty="0">
                <a:solidFill>
                  <a:srgbClr val="333333"/>
                </a:solidFill>
                <a:latin typeface="+mn-lt"/>
              </a:rPr>
              <a:t> </a:t>
            </a:r>
            <a:r>
              <a:rPr lang="el-GR" altLang="ko-KR" sz="1800" dirty="0">
                <a:solidFill>
                  <a:srgbClr val="333333"/>
                </a:solidFill>
                <a:latin typeface="+mn-lt"/>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rPr>
              <a:t> </a:t>
            </a:r>
            <a:r>
              <a:rPr lang="el-GR" altLang="ko-KR" sz="1800" dirty="0">
                <a:solidFill>
                  <a:srgbClr val="333333"/>
                </a:solidFill>
                <a:latin typeface="+mn-lt"/>
              </a:rPr>
              <a:t>προτέρων προσεκτικά τα βίντεο πριν τα δείξετε</a:t>
            </a:r>
            <a:r>
              <a:rPr lang="de-DE" sz="1800"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757012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52</a:t>
            </a:fld>
            <a:endParaRPr lang="de-DE" altLang="de-DE">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σε μία συνηθισμένη σχολική τάξη;</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Σχολική τάξη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σακίδια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δάσκαλος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χάρτης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βιβλία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θρανία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έδρα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μαυροπίνακας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χαρτοφύλακας</a:t>
            </a:r>
            <a:br>
              <a:rPr lang="el-GR" altLang="de-DE" sz="2000" dirty="0">
                <a:solidFill>
                  <a:srgbClr val="333333"/>
                </a:solidFill>
              </a:rPr>
            </a:br>
            <a:r>
              <a:rPr lang="el-GR" altLang="de-DE" sz="2000" dirty="0">
                <a:solidFill>
                  <a:srgbClr val="333333"/>
                </a:solidFill>
              </a:rPr>
              <a:t>δασκάλου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Σχολική τάξη</a:t>
            </a:r>
            <a:endParaRPr lang="de-DE" altLang="de-DE" sz="3600">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σακίδια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δάσκαλος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χάρτης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βιβλία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θρανία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έδρα</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μαυροπίνακας</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χαρτοφύλακας</a:t>
            </a:r>
            <a:br>
              <a:rPr lang="el-GR" altLang="de-DE" sz="2000" dirty="0">
                <a:solidFill>
                  <a:srgbClr val="333333"/>
                </a:solidFill>
              </a:rPr>
            </a:br>
            <a:r>
              <a:rPr lang="el-GR" altLang="de-DE" sz="2000" dirty="0">
                <a:solidFill>
                  <a:srgbClr val="333333"/>
                </a:solidFill>
              </a:rPr>
              <a:t>δασκάλου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Ψαράς</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Τι δεν παρουσιάζεται στην εικόνα? Πόσο σίγουροι είστε?</a:t>
            </a:r>
            <a:endParaRPr lang="de-DE" altLang="de-DE" dirty="0">
              <a:solidFill>
                <a:srgbClr val="004992"/>
              </a:solidFill>
              <a:latin typeface="+mn-lt"/>
              <a:ea typeface="+mn-ea"/>
              <a:cs typeface="+mn-cs"/>
            </a:endParaRP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πίπα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κουβάς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κουμπί στο 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επιγραφή στη βάρκα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CA" altLang="de-DE" sz="2400" dirty="0">
                <a:solidFill>
                  <a:srgbClr val="333333"/>
                </a:solidFill>
              </a:rPr>
              <a:t>Sport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l-G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καλάμι ψαρέματος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κόκκινο πουλόβερ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ψάρι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Ψαράς</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πίπα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κουβάς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κουμπί στο 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επιγραφή στη βάρκα</a:t>
            </a:r>
            <a:r>
              <a:rPr lang="de-DE" altLang="de-DE" sz="2400" dirty="0">
                <a:solidFill>
                  <a:srgbClr val="333333"/>
                </a:solidFill>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CA" altLang="de-DE" sz="2400" dirty="0">
                <a:solidFill>
                  <a:srgbClr val="333333"/>
                </a:solidFill>
              </a:rPr>
              <a:t>Sport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l-GR"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καλάμι ψαρέματος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κόκκινο πουλόβερ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ψάρι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37219"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συνήθως σε μία διάβαση πεζών;</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Διάβαση Πεζών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αυτοκίνητα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τροχονόμος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παιδί σε ποδήλατο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ηλικιωμένη κυρία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πράσινο φανάρι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διάβαση πεζών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πόλη στον ορίζοντα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Διάβαση Πεζών</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αυτοκίνητα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τροχονόμος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παιδί σε ποδήλατο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ηλικιωμένη κυρία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πράσινο φανάρι</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διάβαση πεζών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πόλη στον ορίζοντα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45411"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βρίσκετε συνήθως σε ένα παιδότοπο;</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Παιδότοπος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τσουλήθρα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καρουσέλ</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χαρταετός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σκέιτμπορντ</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μπάλα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δέντρα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κούνια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παιχνίδια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σκάμμα άμμου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Παιδότοπος</a:t>
            </a:r>
            <a:endParaRPr lang="de-DE" altLang="de-DE"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τσουλήθρα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καρουσέλ</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χαρταετός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σκέιτμπορντ</a:t>
            </a: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μπάλα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δέντρα</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κούνια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παιχνίδια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σκάμμα άμμου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Γάμος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παράθυρο εκκλησίας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κουμπάρος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νυφικό πέπλο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παρανυφάκι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καθίσματα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πόρτα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Γάμος</a:t>
            </a:r>
            <a:endParaRPr lang="de-DE" altLang="de-DE"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παράθυρο εκκλησίας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κουμπάρος</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νυφικό πέπλο</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παρανυφάκι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καθίσματα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πόρτα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Ποδόσφαιρο</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597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πίνακας σκορ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γκολ</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πλάγιες γραμμές</a:t>
            </a:r>
          </a:p>
          <a:p>
            <a:pPr marL="342900" indent="-342900">
              <a:lnSpc>
                <a:spcPct val="100000"/>
              </a:lnSpc>
              <a:spcBef>
                <a:spcPts val="1200"/>
              </a:spcBef>
              <a:buClr>
                <a:srgbClr val="333333"/>
              </a:buClr>
              <a:buFont typeface="WingDings"/>
              <a:buChar char=""/>
            </a:pPr>
            <a:r>
              <a:rPr lang="el-GR" altLang="de-DE" sz="2400" dirty="0">
                <a:solidFill>
                  <a:srgbClr val="333333"/>
                </a:solidFill>
              </a:rPr>
              <a:t>παίχτης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 ποδοσφαίρου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οπαδοί</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διαφήμιση</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Ποδόσφαιρο</a:t>
            </a:r>
            <a:endParaRPr lang="de-DE" altLang="de-DE" sz="3600">
              <a:latin typeface="+mn-lt"/>
              <a:ea typeface="+mn-ea"/>
              <a:cs typeface="+mn-cs"/>
            </a:endParaRPr>
          </a:p>
        </p:txBody>
      </p:sp>
      <p:sp>
        <p:nvSpPr>
          <p:cNvPr id="1617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πίνακας σκορ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γκολ</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πλάγιες γραμμές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παίχτης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 ποδοσφαίρου</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οπαδοί</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διαφήμιση</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Το Φεγγάρι</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βάση πύραυλου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δεξαμενή οξυγόνου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κράνος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κρατήρες σελήνης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ρύγχος πυραύλου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πλανήτης σε σχήμα</a:t>
            </a:r>
            <a:br>
              <a:rPr lang="el-GR" altLang="de-DE" sz="2400" dirty="0">
                <a:solidFill>
                  <a:srgbClr val="333333"/>
                </a:solidFill>
              </a:rPr>
            </a:br>
            <a:r>
              <a:rPr lang="el-GR" altLang="de-DE" sz="2400" dirty="0">
                <a:solidFill>
                  <a:srgbClr val="333333"/>
                </a:solidFill>
              </a:rPr>
              <a:t>ημισελήνου στο βάθος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Στο Φεγγάρι</a:t>
            </a:r>
            <a:endParaRPr lang="de-DE" altLang="de-DE" sz="360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βάση πύραυλου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δεξαμενή οξυγόνου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κράνος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κρατήρες σελήνης</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ρύγχος πυραύλου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πλανήτης σε σχήμα</a:t>
            </a:r>
            <a:br>
              <a:rPr lang="el-GR" altLang="de-DE" sz="2400" dirty="0">
                <a:solidFill>
                  <a:srgbClr val="333333"/>
                </a:solidFill>
              </a:rPr>
            </a:br>
            <a:r>
              <a:rPr lang="el-GR" altLang="de-DE" sz="2400" dirty="0">
                <a:solidFill>
                  <a:srgbClr val="333333"/>
                </a:solidFill>
              </a:rPr>
              <a:t>ημισελήνου στο βάθος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Διάσωση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έχει παρουσιαστεί; Πόσο σίγουροι είστε;</a:t>
            </a:r>
            <a:endParaRPr lang="de-DE" altLang="de-DE">
              <a:solidFill>
                <a:srgbClr val="004992"/>
              </a:solidFill>
              <a:latin typeface="+mn-lt"/>
              <a:ea typeface="+mn-ea"/>
              <a:cs typeface="+mn-cs"/>
            </a:endParaRPr>
          </a:p>
        </p:txBody>
      </p:sp>
      <p:sp>
        <p:nvSpPr>
          <p:cNvPr id="1781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ελικόπτερο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σωσίβια λέμβος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δύτης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αναποδογυρισμένο</a:t>
            </a:r>
            <a:br>
              <a:rPr lang="el-GR" altLang="de-DE" sz="2000" dirty="0">
                <a:solidFill>
                  <a:srgbClr val="333333"/>
                </a:solidFill>
              </a:rPr>
            </a:br>
            <a:r>
              <a:rPr lang="el-GR" altLang="de-DE" sz="2000" dirty="0">
                <a:solidFill>
                  <a:srgbClr val="333333"/>
                </a:solidFill>
              </a:rPr>
              <a:t>πλοίο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νερό</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φορείο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ναυαγοσώστης</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πιλότος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Διάσωση</a:t>
            </a:r>
            <a:endParaRPr lang="de-DE" altLang="de-DE" sz="3600">
              <a:latin typeface="+mn-lt"/>
              <a:ea typeface="+mn-ea"/>
              <a:cs typeface="+mn-cs"/>
            </a:endParaRPr>
          </a:p>
        </p:txBody>
      </p:sp>
      <p:sp>
        <p:nvSpPr>
          <p:cNvPr id="1802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ελικόπτερο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σωσίβια λέμβος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δύτης</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αναποδογυρισμένο</a:t>
            </a:r>
            <a:br>
              <a:rPr lang="el-GR" altLang="de-DE" sz="2000" dirty="0">
                <a:solidFill>
                  <a:srgbClr val="004992"/>
                </a:solidFill>
              </a:rPr>
            </a:br>
            <a:r>
              <a:rPr lang="el-GR" altLang="de-DE" sz="2000" dirty="0">
                <a:solidFill>
                  <a:srgbClr val="004992"/>
                </a:solidFill>
              </a:rPr>
              <a:t>πλοίο</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νερό</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φορείο</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ναυαγοσώστης</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πιλότος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84323"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συνήθως σε ένα εργοτάξιο;</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Εργοτάξιο</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863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καροτσάκι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εμπόδιο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εκσκαφέας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κομπρεσέρ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Εργοτάξιο</a:t>
            </a:r>
            <a:endParaRPr lang="de-DE" altLang="de-DE" sz="3600">
              <a:latin typeface="+mn-lt"/>
              <a:ea typeface="+mn-ea"/>
              <a:cs typeface="+mn-cs"/>
            </a:endParaRPr>
          </a:p>
        </p:txBody>
      </p:sp>
      <p:sp>
        <p:nvSpPr>
          <p:cNvPr id="188421"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καροτσάκι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εμπόδιο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εκσκαφέας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κομπρεσέρ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ταμπέλα Στοπ</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388778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br>
              <a:rPr lang="el-GR" altLang="de-DE" sz="2000" dirty="0">
                <a:solidFill>
                  <a:srgbClr val="004992"/>
                </a:solidFill>
              </a:rPr>
            </a:br>
            <a:r>
              <a:rPr lang="el-GR" altLang="de-DE" sz="2000" u="sng" dirty="0">
                <a:solidFill>
                  <a:srgbClr val="333333"/>
                </a:solidFill>
              </a:rPr>
              <a:t>Παράδειγμα</a:t>
            </a:r>
            <a:r>
              <a:rPr lang="en-US" altLang="de-DE" sz="2000" dirty="0">
                <a:solidFill>
                  <a:srgbClr val="333333"/>
                </a:solidFill>
              </a:rPr>
              <a:t>: </a:t>
            </a:r>
            <a:r>
              <a:rPr lang="el-GR" altLang="de-DE" sz="2000" dirty="0">
                <a:solidFill>
                  <a:srgbClr val="333333"/>
                </a:solidFill>
              </a:rPr>
              <a:t>Είχατε έναν καυγά με κάποιον και </a:t>
            </a:r>
            <a:r>
              <a:rPr lang="el-GR" altLang="de-DE" sz="2000" i="1" dirty="0">
                <a:solidFill>
                  <a:srgbClr val="333333"/>
                </a:solidFill>
              </a:rPr>
              <a:t>αόριστα</a:t>
            </a:r>
            <a:r>
              <a:rPr lang="el-GR" altLang="de-DE" sz="2000" dirty="0">
                <a:solidFill>
                  <a:srgbClr val="333333"/>
                </a:solidFill>
              </a:rPr>
              <a:t> θυμηθήκατε ότι αυτός/αυτή έκανε προσβλητικά σχόλια για εσάς.</a:t>
            </a:r>
            <a:br>
              <a:rPr lang="el-GR" altLang="de-DE" sz="2000" dirty="0">
                <a:solidFill>
                  <a:srgbClr val="333333"/>
                </a:solidFill>
              </a:rPr>
            </a:br>
            <a:r>
              <a:rPr lang="el-GR" altLang="de-DE" sz="2000" dirty="0">
                <a:solidFill>
                  <a:srgbClr val="333333"/>
                </a:solidFill>
              </a:rPr>
              <a:t>Σκεφτείτε ότι η μνήμη σας μπορεί να σας ξεγελάει ή ότι η ανάμνησή σας μπορεί να είναι διαστρεβλωμένη. Επίσης, ρωτήστε τους ανθρώπους που ήταν παρόντες στο συμβάν.</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9333441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a:p>
            <a:pPr lvl="0" defTabSz="914400" fontAlgn="base">
              <a:lnSpc>
                <a:spcPct val="100000"/>
              </a:lnSpc>
              <a:spcBef>
                <a:spcPts val="1200"/>
              </a:spcBef>
            </a:pPr>
            <a:r>
              <a:rPr lang="el-GR" altLang="de-DE" dirty="0">
                <a:solidFill>
                  <a:srgbClr val="004992"/>
                </a:solidFill>
              </a:rPr>
              <a:t>Παράδειγμα</a:t>
            </a:r>
            <a:r>
              <a:rPr lang="de-DE" altLang="de-DE" dirty="0">
                <a:solidFill>
                  <a:srgbClr val="004992"/>
                </a:solidFill>
              </a:rPr>
              <a:t>: </a:t>
            </a:r>
            <a:r>
              <a:rPr lang="el-GR" altLang="de-DE" dirty="0">
                <a:solidFill>
                  <a:srgbClr val="333333"/>
                </a:solidFill>
              </a:rPr>
              <a:t>Ο Φίλιππος είναι πεπεισμένος ότι κάποιος του έκλεψε το ποδήλατο</a:t>
            </a:r>
            <a:r>
              <a:rPr lang="de-DE" altLang="de-DE" dirty="0">
                <a:solidFill>
                  <a:srgbClr val="333333"/>
                </a:solidFill>
              </a:rPr>
              <a:t>.</a:t>
            </a:r>
          </a:p>
          <a:p>
            <a:pPr lvl="0" defTabSz="914400" fontAlgn="base">
              <a:lnSpc>
                <a:spcPct val="100000"/>
              </a:lnSpc>
              <a:spcBef>
                <a:spcPts val="1200"/>
              </a:spcBef>
            </a:pPr>
            <a:r>
              <a:rPr lang="el-GR" altLang="de-DE" dirty="0">
                <a:solidFill>
                  <a:srgbClr val="004992"/>
                </a:solidFill>
              </a:rPr>
              <a:t>Ιστορικό: </a:t>
            </a:r>
            <a:r>
              <a:rPr lang="el-GR" altLang="de-DE" dirty="0">
                <a:solidFill>
                  <a:srgbClr val="333333"/>
                </a:solidFill>
              </a:rPr>
              <a:t>Το ποδήλατό του δεν είναι μπροστά από την πόρτα του σπιτιού, ως συνήθως, αν και είναι 100% σίγουρος ότι το είχε αφήσει εκεί χθες το βράδυ. Βλέπει, στη συνέχεια, κλειδωμένο το ποδήλατό του μπροστά από την πόρτα του διπλανού σούπερ μάρκετ και είναι έτοιμος να καλέσει την αστυνομία, καθώς υποψιάζεται ότι ο διαρρήκτης είναι στο σούπερ μάρκετ. Για εκείνον, το συγκεκριμένο περιστατικό αποτελεί άλλη μία ένδειξη της εναντίον του συνωμοσίας, καθώς και το πορτοφόλι του είχε κλαπεί πριν</a:t>
            </a:r>
          </a:p>
          <a:p>
            <a:pPr lvl="0" defTabSz="914400" fontAlgn="base">
              <a:lnSpc>
                <a:spcPct val="100000"/>
              </a:lnSpc>
              <a:spcBef>
                <a:spcPts val="1200"/>
              </a:spcBef>
            </a:pPr>
            <a:r>
              <a:rPr lang="el-GR" altLang="de-DE" dirty="0">
                <a:solidFill>
                  <a:srgbClr val="004992"/>
                </a:solidFill>
              </a:rPr>
              <a:t>Αλλά: </a:t>
            </a:r>
            <a:r>
              <a:rPr lang="el-GR" altLang="de-DE" dirty="0">
                <a:solidFill>
                  <a:srgbClr val="333333"/>
                </a:solidFill>
              </a:rPr>
              <a:t>Στο τηλεφωνικό θάλαμο, ο Φίλιππος βάζει το χέρι του στην τσέπη του και βρίσκει το κλειδί του ποδήλατου του. Θυμάται ξαφνικά ότι ο ίδιος άφησε το ποδήλατο του μπροστά στο σούπερ μάρκετ</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12370909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a:p>
            <a:pPr lvl="0" defTabSz="914400" fontAlgn="base">
              <a:lnSpc>
                <a:spcPct val="100000"/>
              </a:lnSpc>
              <a:spcBef>
                <a:spcPts val="1200"/>
              </a:spcBef>
            </a:pPr>
            <a:r>
              <a:rPr lang="el-GR" altLang="de-DE" dirty="0">
                <a:solidFill>
                  <a:srgbClr val="004992"/>
                </a:solidFill>
              </a:rPr>
              <a:t>Παράδειγμα</a:t>
            </a:r>
            <a:r>
              <a:rPr lang="de-DE" altLang="de-DE" dirty="0">
                <a:solidFill>
                  <a:srgbClr val="004992"/>
                </a:solidFill>
              </a:rPr>
              <a:t>: </a:t>
            </a:r>
            <a:r>
              <a:rPr lang="el-GR" altLang="de-DE" dirty="0">
                <a:solidFill>
                  <a:srgbClr val="333333"/>
                </a:solidFill>
              </a:rPr>
              <a:t>Ο Φίλιππος είναι πεπεισμένος ότι κάποιος του έκλεψε το ποδήλατο</a:t>
            </a:r>
            <a:r>
              <a:rPr lang="de-DE" altLang="de-DE" dirty="0">
                <a:solidFill>
                  <a:srgbClr val="333333"/>
                </a:solidFill>
              </a:rPr>
              <a:t>.</a:t>
            </a:r>
          </a:p>
          <a:p>
            <a:pPr lvl="0" defTabSz="914400" fontAlgn="base">
              <a:lnSpc>
                <a:spcPct val="100000"/>
              </a:lnSpc>
              <a:spcBef>
                <a:spcPts val="1200"/>
              </a:spcBef>
            </a:pPr>
            <a:r>
              <a:rPr lang="el-GR" altLang="de-DE" dirty="0">
                <a:solidFill>
                  <a:srgbClr val="004992"/>
                </a:solidFill>
              </a:rPr>
              <a:t>Ιστορικό: </a:t>
            </a:r>
            <a:r>
              <a:rPr lang="el-GR" altLang="de-DE" dirty="0">
                <a:solidFill>
                  <a:srgbClr val="333333"/>
                </a:solidFill>
              </a:rPr>
              <a:t>Το ποδήλατό του δεν είναι μπροστά από την πόρτα του σπιτιού, ως συνήθως, αν και είναι 100% σίγουρος ότι το είχε αφήσει εκεί χθες το βράδυ. Βλέπει, στη συνέχεια, κλειδωμένο το ποδήλατό του μπροστά από την πόρτα του διπλανού σούπερ μάρκετ και είναι έτοιμος να καλέσει την αστυνομία, καθώς υποψιάζεται ότι ο διαρρήκτης είναι στο σούπερ μάρκετ. Για εκείνον, το συγκεκριμένο περιστατικό αποτελεί άλλη μία ένδειξη της εναντίον του συνωμοσίας, καθώς και το πορτοφόλι του είχε κλαπεί πριν</a:t>
            </a:r>
          </a:p>
          <a:p>
            <a:pPr lvl="0" defTabSz="914400" fontAlgn="base">
              <a:lnSpc>
                <a:spcPct val="100000"/>
              </a:lnSpc>
              <a:spcBef>
                <a:spcPts val="1200"/>
              </a:spcBef>
            </a:pPr>
            <a:r>
              <a:rPr lang="el-GR" altLang="de-DE" dirty="0">
                <a:solidFill>
                  <a:srgbClr val="004992"/>
                </a:solidFill>
              </a:rPr>
              <a:t>Αλλά: </a:t>
            </a:r>
            <a:r>
              <a:rPr lang="el-GR" altLang="de-DE" dirty="0">
                <a:solidFill>
                  <a:srgbClr val="333333"/>
                </a:solidFill>
              </a:rPr>
              <a:t>Στο τηλεφωνικό θάλαμο, ο Φίλιππος βάζει το χέρι του στην τσέπη του και βρίσκει το κλειδί του ποδήλατου του. Θυμάται ξαφνικά ότι ο ίδιος άφησε το ποδήλατο του μπροστά στο σούπερ μάρκετ</a:t>
            </a:r>
          </a:p>
          <a:p>
            <a:pPr lvl="0" defTabSz="914400" fontAlgn="base">
              <a:lnSpc>
                <a:spcPct val="100000"/>
              </a:lnSpc>
              <a:spcBef>
                <a:spcPts val="1200"/>
              </a:spcBef>
            </a:pPr>
            <a:r>
              <a:rPr lang="el-GR" altLang="de-DE" dirty="0">
                <a:solidFill>
                  <a:srgbClr val="333333"/>
                </a:solidFill>
              </a:rPr>
              <a:t>Ψευδείς αναμνήσεις είναι πιο πιθανό να προκύψουν όταν ένας φοβάται ή βρίσκεται κάτω από μεγάλη πίεση. Πριν βγάλετε συμπεράσματα με βάση αυτές: Σκεφτείτε προσεκτικά αν οι υποθέσεις σας είναι αντικειμενικές και βάσιμες! Επίσης, λάβετε υπόψη τα εξής: Σε σύγκριση με τις πραγματικές αναμνήσεις, οι ψευδείς μνήμες είναι συχνά ασαφείς!</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26585055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B6597935-3C71-4B59-A9D1-6DF588429367}"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720640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4532309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4347</Words>
  <Application>Microsoft Office PowerPoint</Application>
  <PresentationFormat>Benutzerdefiniert</PresentationFormat>
  <Paragraphs>771</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Times New Roman</vt:lpstr>
      <vt:lpstr>Calibri Light</vt:lpstr>
      <vt:lpstr>Arial</vt:lpstr>
      <vt:lpstr>WingDings</vt:lpstr>
      <vt:lpstr>WingDings</vt:lpstr>
      <vt:lpstr>Symbol</vt:lpstr>
      <vt:lpstr>UKE_PPT-Vorlage_16zu9</vt:lpstr>
      <vt:lpstr>1_UKE_PPT-Vorlage_16zu9</vt:lpstr>
      <vt:lpstr>ΜΓΘ 5 Α – Μνήμη</vt:lpstr>
      <vt:lpstr>Μνήμη</vt:lpstr>
      <vt:lpstr>Μνήμη</vt:lpstr>
      <vt:lpstr>Μνήμη</vt:lpstr>
      <vt:lpstr>Μνήμη</vt:lpstr>
      <vt:lpstr>Μνήμη</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Αντιλαμβανόμαστε και θυμόμαστε όλοι τα ίδια;</vt:lpstr>
      <vt:lpstr>Παρακαλώ δώστε προσοχή στις διαφορές που σχετίζονται με το χρώμα και το μέγεθος των έργων ζωγραφικής. Υπάρχουν πλευρές τις οποίες οι καλλιτέχνες έχουν ζωγραφίσει διαφορετικά ή και έχουν ακόμη παραλείψει;</vt:lpstr>
      <vt:lpstr>Κάθε άτομο αντιλαμβάνεται τα πράγματα διαφορετικά! Όπως και στους τρεις πίνακες : Απεικονίζεται το ίδιο τοπίο, αλλά με έμφαση σε διαφορετικά θέματα!</vt:lpstr>
      <vt:lpstr>Άσκηση</vt:lpstr>
      <vt:lpstr>Άσκηση</vt:lpstr>
      <vt:lpstr>Άσκηση</vt:lpstr>
      <vt:lpstr>PowerPoint-Präsentation</vt:lpstr>
      <vt:lpstr>Στην παραλία Τί είδατε; Πόσο σίγουροι είστε;</vt:lpstr>
      <vt:lpstr>Στην παραλία</vt:lpstr>
      <vt:lpstr>PowerPoint-Präsentation</vt:lpstr>
      <vt:lpstr>Σταθμός Τί είδατε; Πόσο σίγουροι είστε;</vt:lpstr>
      <vt:lpstr>Σταθμός</vt:lpstr>
      <vt:lpstr>Λανθασμένες μνήμες στην καθημερινή ζωή</vt:lpstr>
      <vt:lpstr>Λανθασμένες μνήμες στην καθημερινή ζωή</vt:lpstr>
      <vt:lpstr>Λανθασμένες μνήμες στην καθημερινή ζωή</vt:lpstr>
      <vt:lpstr>Τύποι μνημονικών λαθών</vt:lpstr>
      <vt:lpstr>Τύποι μνημονικών λαθών</vt:lpstr>
      <vt:lpstr>Τύποι μνημονικών λαθών</vt:lpstr>
      <vt:lpstr>Τύποι μνημονικών λαθών</vt:lpstr>
      <vt:lpstr>Ψευδείς αναμνήσεις</vt:lpstr>
      <vt:lpstr>Ψευδείς αναμνήσεις</vt:lpstr>
      <vt:lpstr>Ψευδείς αναμνήσεις</vt:lpstr>
      <vt:lpstr>Ψευδείς αναμνήσεις</vt:lpstr>
      <vt:lpstr>Γιατί το κάνουμε αυτό;</vt:lpstr>
      <vt:lpstr>Γιατί το κάνουμε αυτό;</vt:lpstr>
      <vt:lpstr>Γιατί το κάνουμε αυτό;</vt:lpstr>
      <vt:lpstr>Πως τα μνημονικά σφάλματα προωθούν παρερμηνείες κατά τη διάρκεια της ψύχωσης – παραδείγματα</vt:lpstr>
      <vt:lpstr>Άσκηση</vt:lpstr>
      <vt:lpstr>Άσκηση</vt:lpstr>
      <vt:lpstr>PowerPoint-Präsentation</vt:lpstr>
      <vt:lpstr>Καντίνα Τι είδατε; Πόσο σίγουροι είστε;</vt:lpstr>
      <vt:lpstr>Καντίνα</vt:lpstr>
      <vt:lpstr>PowerPoint-Präsentation</vt:lpstr>
      <vt:lpstr>Κήπος Τι δεν έχει παρουσιαστεί; Πόσο σίγουροι είστε;</vt:lpstr>
      <vt:lpstr>Κήπος</vt:lpstr>
      <vt:lpstr>προαιρετικά: Βίντεο Κλιπ</vt:lpstr>
      <vt:lpstr>PowerPoint-Präsentation</vt:lpstr>
      <vt:lpstr>Παραγωγή ιδεών</vt:lpstr>
      <vt:lpstr>Σχολική τάξη Τι είδατε στην εικόνα; Πόσο σίγουροι είστε;</vt:lpstr>
      <vt:lpstr>Σχολική τάξη</vt:lpstr>
      <vt:lpstr>PowerPoint-Präsentation</vt:lpstr>
      <vt:lpstr>Ψαράς Τι δεν παρουσιάζεται στην εικόνα? Πόσο σίγουροι είστε?</vt:lpstr>
      <vt:lpstr>Ψαράς</vt:lpstr>
      <vt:lpstr>PowerPoint-Präsentation</vt:lpstr>
      <vt:lpstr>Παραγωγή ιδεών</vt:lpstr>
      <vt:lpstr>Διάβαση Πεζών Τι είδατε στην εικόνα; Πόσο σίγουροι είστε;</vt:lpstr>
      <vt:lpstr>Διάβαση Πεζών</vt:lpstr>
      <vt:lpstr>PowerPoint-Präsentation</vt:lpstr>
      <vt:lpstr>Παραγωγή ιδεών</vt:lpstr>
      <vt:lpstr>Παιδότοπος Τι είδατε στην εικόνα? Πόσο σίγουροι είστε?</vt:lpstr>
      <vt:lpstr>Παιδότοπος</vt:lpstr>
      <vt:lpstr>PowerPoint-Präsentation</vt:lpstr>
      <vt:lpstr>Γάμος Τι δεν έχει παρουσιαστεί; Πόσο σίγουροι είστε;</vt:lpstr>
      <vt:lpstr>Γάμος</vt:lpstr>
      <vt:lpstr>PowerPoint-Präsentation</vt:lpstr>
      <vt:lpstr>Ποδόσφαιρο Τι δεν έχει παρουσιαστεί; Πόσο σίγουροι είστε;</vt:lpstr>
      <vt:lpstr>Ποδόσφαιρο</vt:lpstr>
      <vt:lpstr>PowerPoint-Präsentation</vt:lpstr>
      <vt:lpstr>Το Φεγγάρι Τι δεν έχει παρουσιαστεί; Πόσο σίγουροι είστε?</vt:lpstr>
      <vt:lpstr>Στο Φεγγάρι</vt:lpstr>
      <vt:lpstr>PowerPoint-Präsentation</vt:lpstr>
      <vt:lpstr>Διάσωση Τι έχει παρουσιαστεί; Πόσο σίγουροι είστε;</vt:lpstr>
      <vt:lpstr>Διάσωση</vt:lpstr>
      <vt:lpstr>PowerPoint-Präsentation</vt:lpstr>
      <vt:lpstr>Παραγωγή ιδεών</vt:lpstr>
      <vt:lpstr>Εργοτάξιο Τι είδατε στην εικόνα; Πόσο σίγουροι είστε;</vt:lpstr>
      <vt:lpstr>Εργοτάξιο</vt:lpstr>
      <vt:lpstr>Εφαρμογή στην καθημερινή ζωή</vt:lpstr>
      <vt:lpstr>Εφαρμογή στην καθημερινή ζωή</vt:lpstr>
      <vt:lpstr>Εφαρμογή στην καθημερινή ζωή</vt:lpstr>
      <vt:lpstr>Πως σχετίζεται αυτό με την ψύχωση;</vt:lpstr>
      <vt:lpstr>Πως σχετίζεται αυτό με την ψύχωση;</vt:lpstr>
      <vt:lpstr>Πως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395</cp:revision>
  <dcterms:created xsi:type="dcterms:W3CDTF">2004-06-30T16:15:23Z</dcterms:created>
  <dcterms:modified xsi:type="dcterms:W3CDTF">2022-04-20T09:54:32Z</dcterms:modified>
</cp:coreProperties>
</file>