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7" r:id="rId1"/>
  </p:sldMasterIdLst>
  <p:notesMasterIdLst>
    <p:notesMasterId r:id="rId157"/>
  </p:notesMasterIdLst>
  <p:handoutMasterIdLst>
    <p:handoutMasterId r:id="rId158"/>
  </p:handoutMasterIdLst>
  <p:sldIdLst>
    <p:sldId id="908" r:id="rId2"/>
    <p:sldId id="856" r:id="rId3"/>
    <p:sldId id="892" r:id="rId4"/>
    <p:sldId id="891" r:id="rId5"/>
    <p:sldId id="890" r:id="rId6"/>
    <p:sldId id="889" r:id="rId7"/>
    <p:sldId id="835" r:id="rId8"/>
    <p:sldId id="787" r:id="rId9"/>
    <p:sldId id="893" r:id="rId10"/>
    <p:sldId id="909" r:id="rId11"/>
    <p:sldId id="912" r:id="rId12"/>
    <p:sldId id="911" r:id="rId13"/>
    <p:sldId id="842" r:id="rId14"/>
    <p:sldId id="897" r:id="rId15"/>
    <p:sldId id="896" r:id="rId16"/>
    <p:sldId id="699" r:id="rId17"/>
    <p:sldId id="723" r:id="rId18"/>
    <p:sldId id="794" r:id="rId19"/>
    <p:sldId id="780" r:id="rId20"/>
    <p:sldId id="855" r:id="rId21"/>
    <p:sldId id="898" r:id="rId22"/>
    <p:sldId id="769" r:id="rId23"/>
    <p:sldId id="845" r:id="rId24"/>
    <p:sldId id="900" r:id="rId25"/>
    <p:sldId id="899" r:id="rId26"/>
    <p:sldId id="594" r:id="rId27"/>
    <p:sldId id="847" r:id="rId28"/>
    <p:sldId id="426" r:id="rId29"/>
    <p:sldId id="427" r:id="rId30"/>
    <p:sldId id="428" r:id="rId31"/>
    <p:sldId id="429" r:id="rId32"/>
    <p:sldId id="430" r:id="rId33"/>
    <p:sldId id="431" r:id="rId34"/>
    <p:sldId id="846" r:id="rId35"/>
    <p:sldId id="593" r:id="rId36"/>
    <p:sldId id="595" r:id="rId37"/>
    <p:sldId id="596" r:id="rId38"/>
    <p:sldId id="597" r:id="rId39"/>
    <p:sldId id="598" r:id="rId40"/>
    <p:sldId id="599" r:id="rId41"/>
    <p:sldId id="600" r:id="rId42"/>
    <p:sldId id="601" r:id="rId43"/>
    <p:sldId id="602" r:id="rId44"/>
    <p:sldId id="776" r:id="rId45"/>
    <p:sldId id="880" r:id="rId46"/>
    <p:sldId id="881" r:id="rId47"/>
    <p:sldId id="882" r:id="rId48"/>
    <p:sldId id="883" r:id="rId49"/>
    <p:sldId id="884" r:id="rId50"/>
    <p:sldId id="885" r:id="rId51"/>
    <p:sldId id="886" r:id="rId52"/>
    <p:sldId id="887" r:id="rId53"/>
    <p:sldId id="888"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78"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848" r:id="rId122"/>
    <p:sldId id="901"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73" r:id="rId138"/>
    <p:sldId id="905" r:id="rId139"/>
    <p:sldId id="904" r:id="rId140"/>
    <p:sldId id="903" r:id="rId141"/>
    <p:sldId id="902" r:id="rId142"/>
    <p:sldId id="852" r:id="rId143"/>
    <p:sldId id="907" r:id="rId144"/>
    <p:sldId id="906" r:id="rId145"/>
    <p:sldId id="879" r:id="rId146"/>
    <p:sldId id="854" r:id="rId147"/>
    <p:sldId id="860" r:id="rId148"/>
    <p:sldId id="861" r:id="rId149"/>
    <p:sldId id="862" r:id="rId150"/>
    <p:sldId id="863" r:id="rId151"/>
    <p:sldId id="864" r:id="rId152"/>
    <p:sldId id="865" r:id="rId153"/>
    <p:sldId id="866" r:id="rId154"/>
    <p:sldId id="867" r:id="rId155"/>
    <p:sldId id="868" r:id="rId156"/>
  </p:sldIdLst>
  <p:sldSz cx="12195175" cy="6858000"/>
  <p:notesSz cx="6781800" cy="9926638"/>
  <p:embeddedFontLst>
    <p:embeddedFont>
      <p:font typeface="Calibri Light" panose="020F0302020204030204" pitchFamily="34" charset="0"/>
      <p:regular r:id="rId159"/>
      <p:italic r:id="rId160"/>
    </p:embeddedFont>
    <p:embeddedFont>
      <p:font typeface="Verdana" panose="020B0604030504040204" pitchFamily="34" charset="0"/>
      <p:regular r:id="rId161"/>
      <p:bold r:id="rId162"/>
      <p:italic r:id="rId163"/>
      <p:boldItalic r:id="rId164"/>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Verdana" panose="020B0604030504040204" pitchFamily="34" charset="0"/>
        <a:ea typeface="+mn-ea"/>
        <a:cs typeface="+mn-cs"/>
      </a:defRPr>
    </a:lvl6pPr>
    <a:lvl7pPr marL="2743200" algn="l" defTabSz="914400" rtl="0" eaLnBrk="1" latinLnBrk="0" hangingPunct="1">
      <a:defRPr sz="4000" kern="1200">
        <a:solidFill>
          <a:schemeClr val="tx1"/>
        </a:solidFill>
        <a:latin typeface="Verdana" panose="020B0604030504040204" pitchFamily="34" charset="0"/>
        <a:ea typeface="+mn-ea"/>
        <a:cs typeface="+mn-cs"/>
      </a:defRPr>
    </a:lvl7pPr>
    <a:lvl8pPr marL="3200400" algn="l" defTabSz="914400" rtl="0" eaLnBrk="1" latinLnBrk="0" hangingPunct="1">
      <a:defRPr sz="4000" kern="1200">
        <a:solidFill>
          <a:schemeClr val="tx1"/>
        </a:solidFill>
        <a:latin typeface="Verdana" panose="020B0604030504040204" pitchFamily="34" charset="0"/>
        <a:ea typeface="+mn-ea"/>
        <a:cs typeface="+mn-cs"/>
      </a:defRPr>
    </a:lvl8pPr>
    <a:lvl9pPr marL="3657600" algn="l" defTabSz="914400" rtl="0" eaLnBrk="1" latinLnBrk="0" hangingPunct="1">
      <a:defRPr sz="40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77" autoAdjust="0"/>
  </p:normalViewPr>
  <p:slideViewPr>
    <p:cSldViewPr>
      <p:cViewPr varScale="1">
        <p:scale>
          <a:sx n="67" d="100"/>
          <a:sy n="67" d="100"/>
        </p:scale>
        <p:origin x="724" y="4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2.fntdata"/><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64D0A17E-49EC-45BE-8B62-AB9ADC69422C}" type="slidenum">
              <a:rPr lang="en-GB" altLang="de-DE"/>
              <a:pPr/>
              <a:t>‹Nr.›</a:t>
            </a:fld>
            <a:endParaRPr lang="en-GB" altLang="de-DE"/>
          </a:p>
        </p:txBody>
      </p:sp>
    </p:spTree>
    <p:extLst>
      <p:ext uri="{BB962C8B-B14F-4D97-AF65-F5344CB8AC3E}">
        <p14:creationId xmlns:p14="http://schemas.microsoft.com/office/powerpoint/2010/main" val="2192172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5360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3730C3D8-D44E-424E-A6B8-427BBC14EF7F}" type="slidenum">
              <a:rPr lang="de-DE" altLang="de-DE"/>
              <a:pPr/>
              <a:t>‹Nr.›</a:t>
            </a:fld>
            <a:endParaRPr lang="de-DE" altLang="de-DE"/>
          </a:p>
        </p:txBody>
      </p:sp>
    </p:spTree>
    <p:extLst>
      <p:ext uri="{BB962C8B-B14F-4D97-AF65-F5344CB8AC3E}">
        <p14:creationId xmlns:p14="http://schemas.microsoft.com/office/powerpoint/2010/main" val="16811473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2</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3</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4</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5</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6</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1D532D9-5FB4-4FB5-B171-D25ACD0DA8AD}" type="slidenum">
              <a:rPr lang="de-DE" altLang="de-DE" sz="1300"/>
              <a:pPr algn="r" eaLnBrk="1" hangingPunct="1">
                <a:spcBef>
                  <a:spcPct val="0"/>
                </a:spcBef>
              </a:pPr>
              <a:t>7</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58264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50ED9F-B6F4-415D-B024-0B37E2AAA452}" type="slidenum">
              <a:rPr lang="de-DE" altLang="de-DE" sz="1300"/>
              <a:pPr eaLnBrk="1" hangingPunct="1">
                <a:spcBef>
                  <a:spcPct val="0"/>
                </a:spcBef>
              </a:pPr>
              <a:t>8</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866400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50ED9F-B6F4-415D-B024-0B37E2AAA452}" type="slidenum">
              <a:rPr lang="de-DE" altLang="de-DE" sz="1300"/>
              <a:pPr eaLnBrk="1" hangingPunct="1">
                <a:spcBef>
                  <a:spcPct val="0"/>
                </a:spcBef>
              </a:pPr>
              <a:t>9</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866400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6E856-3E68-4B44-80E5-ECC303C59F57}" type="slidenum">
              <a:rPr lang="de-DE" altLang="de-DE" sz="1300"/>
              <a:pPr eaLnBrk="1" hangingPunct="1">
                <a:spcBef>
                  <a:spcPct val="0"/>
                </a:spcBef>
              </a:pPr>
              <a:t>10</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3624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6E856-3E68-4B44-80E5-ECC303C59F57}" type="slidenum">
              <a:rPr lang="de-DE" altLang="de-DE" sz="1300"/>
              <a:pPr eaLnBrk="1" hangingPunct="1">
                <a:spcBef>
                  <a:spcPct val="0"/>
                </a:spcBef>
              </a:pPr>
              <a:t>11</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1769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6E856-3E68-4B44-80E5-ECC303C59F57}" type="slidenum">
              <a:rPr lang="de-DE" altLang="de-DE" sz="1300"/>
              <a:pPr eaLnBrk="1" hangingPunct="1">
                <a:spcBef>
                  <a:spcPct val="0"/>
                </a:spcBef>
              </a:pPr>
              <a:t>12</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067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C34F46C-67FD-48FD-BD02-C04F8143DCAD}" type="slidenum">
              <a:rPr lang="de-DE" altLang="de-DE" sz="1300"/>
              <a:pPr algn="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50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C34F46C-67FD-48FD-BD02-C04F8143DCAD}" type="slidenum">
              <a:rPr lang="de-DE" altLang="de-DE" sz="1300"/>
              <a:pPr algn="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50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C34F46C-67FD-48FD-BD02-C04F8143DCAD}" type="slidenum">
              <a:rPr lang="de-DE" altLang="de-DE" sz="1300"/>
              <a:pPr algn="r" eaLnBrk="1" hangingPunct="1">
                <a:spcBef>
                  <a:spcPct val="0"/>
                </a:spcBef>
              </a:pPr>
              <a:t>15</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50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ECC1C3-B167-4583-A980-C2E5046C3C1B}" type="slidenum">
              <a:rPr lang="de-DE" altLang="de-DE" sz="1300"/>
              <a:pPr eaLnBrk="1" hangingPunct="1">
                <a:spcBef>
                  <a:spcPct val="0"/>
                </a:spcBef>
              </a:pPr>
              <a:t>16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8801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A16BDB-7876-4069-9C4A-0B269701DF29}" type="slidenum">
              <a:rPr lang="de-DE" altLang="de-DE" sz="1300"/>
              <a:pPr eaLnBrk="1" hangingPunct="1">
                <a:spcBef>
                  <a:spcPct val="0"/>
                </a:spcBef>
              </a:pPr>
              <a:t>17</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99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803E77-F410-46FB-9021-72042CBEF7F8}" type="slidenum">
              <a:rPr lang="de-DE" altLang="de-DE" sz="1300"/>
              <a:pPr eaLnBrk="1" hangingPunct="1">
                <a:spcBef>
                  <a:spcPct val="0"/>
                </a:spcBef>
              </a:pPr>
              <a:t>18</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681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71CF6C-145D-44A5-96AC-6DEC57576B66}" type="slidenum">
              <a:rPr lang="de-DE" altLang="de-DE" sz="1300"/>
              <a:pPr eaLnBrk="1" hangingPunct="1">
                <a:spcBef>
                  <a:spcPct val="0"/>
                </a:spcBef>
              </a:pPr>
              <a:t>19</a:t>
            </a:fld>
            <a:endParaRPr lang="de-DE" altLang="de-DE" sz="1300"/>
          </a:p>
        </p:txBody>
      </p:sp>
      <p:sp>
        <p:nvSpPr>
          <p:cNvPr id="173059" name="Rectangle 2"/>
          <p:cNvSpPr>
            <a:spLocks noGrp="1" noRot="1" noChangeAspect="1" noChangeArrowheads="1" noTextEdit="1"/>
          </p:cNvSpPr>
          <p:nvPr>
            <p:ph type="sldImg"/>
          </p:nvPr>
        </p:nvSpPr>
        <p:spPr>
          <a:xfrm>
            <a:off x="8413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7307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4DECB1C-7A2F-4411-843E-FA0E26A98AB0}" type="slidenum">
              <a:rPr lang="de-DE" altLang="de-DE" sz="1300"/>
              <a:pPr algn="r" eaLnBrk="1" hangingPunct="1">
                <a:spcBef>
                  <a:spcPct val="0"/>
                </a:spcBef>
              </a:pPr>
              <a:t>20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1797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4DECB1C-7A2F-4411-843E-FA0E26A98AB0}" type="slidenum">
              <a:rPr lang="de-DE" altLang="de-DE" sz="1300"/>
              <a:pPr algn="r" eaLnBrk="1" hangingPunct="1">
                <a:spcBef>
                  <a:spcPct val="0"/>
                </a:spcBef>
              </a:pPr>
              <a:t>21</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1797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A59084-DBCC-410E-BFD9-F2D0EDF1010E}" type="slidenum">
              <a:rPr lang="de-DE" altLang="de-DE" sz="1300"/>
              <a:pPr eaLnBrk="1" hangingPunct="1">
                <a:spcBef>
                  <a:spcPct val="0"/>
                </a:spcBef>
              </a:pPr>
              <a:t>22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9619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081B8-FB72-4099-AF1E-AF9B32DEC9C4}" type="slidenum">
              <a:rPr lang="de-DE" altLang="de-DE" sz="1300"/>
              <a:pPr eaLnBrk="1" hangingPunct="1">
                <a:spcBef>
                  <a:spcPct val="0"/>
                </a:spcBef>
              </a:pPr>
              <a:t>23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924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081B8-FB72-4099-AF1E-AF9B32DEC9C4}" type="slidenum">
              <a:rPr lang="de-DE" altLang="de-DE" sz="1300"/>
              <a:pPr eaLnBrk="1" hangingPunct="1">
                <a:spcBef>
                  <a:spcPct val="0"/>
                </a:spcBef>
              </a:pPr>
              <a:t>24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924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081B8-FB72-4099-AF1E-AF9B32DEC9C4}" type="slidenum">
              <a:rPr lang="de-DE" altLang="de-DE" sz="1300"/>
              <a:pPr eaLnBrk="1" hangingPunct="1">
                <a:spcBef>
                  <a:spcPct val="0"/>
                </a:spcBef>
              </a:pPr>
              <a:t>25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924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CF1711-CC96-4BF7-BF79-0A20FB27FD8B}" type="slidenum">
              <a:rPr lang="de-DE" altLang="de-DE" sz="1300"/>
              <a:pPr eaLnBrk="1" hangingPunct="1">
                <a:spcBef>
                  <a:spcPct val="0"/>
                </a:spcBef>
              </a:pPr>
              <a:t>26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6981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6914FC-ACE2-4598-89E2-B184E4DD8B8C}" type="slidenum">
              <a:rPr lang="de-DE" altLang="de-DE" sz="1300"/>
              <a:pPr eaLnBrk="1" hangingPunct="1">
                <a:spcBef>
                  <a:spcPct val="0"/>
                </a:spcBef>
              </a:pPr>
              <a:t>27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9012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62775-2C23-4DF3-A8C2-16E8F6A5AD28}" type="slidenum">
              <a:rPr lang="de-DE" altLang="de-DE" sz="1300"/>
              <a:pPr eaLnBrk="1" hangingPunct="1">
                <a:spcBef>
                  <a:spcPct val="0"/>
                </a:spcBef>
              </a:pPr>
              <a:t>28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2002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D4BD87-0196-4251-A1F2-B85B1C6E776B}" type="slidenum">
              <a:rPr lang="de-DE" altLang="de-DE" sz="1300"/>
              <a:pPr eaLnBrk="1" hangingPunct="1">
                <a:spcBef>
                  <a:spcPct val="0"/>
                </a:spcBef>
              </a:pPr>
              <a:t>29</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3188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72F901-BE1F-48BB-BAE9-82D312A31A4E}" type="slidenum">
              <a:rPr lang="de-DE" altLang="de-DE" sz="1300"/>
              <a:pPr eaLnBrk="1" hangingPunct="1">
                <a:spcBef>
                  <a:spcPct val="0"/>
                </a:spcBef>
              </a:pPr>
              <a:t>30</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5489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64769C-6E29-4E43-AE64-CE0382022B07}" type="slidenum">
              <a:rPr lang="de-DE" altLang="de-DE" sz="1300"/>
              <a:pPr eaLnBrk="1" hangingPunct="1">
                <a:spcBef>
                  <a:spcPct val="0"/>
                </a:spcBef>
              </a:pPr>
              <a:t>31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5987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189CB7-EF11-4A00-A19D-87DABBB67620}" type="slidenum">
              <a:rPr lang="de-DE" altLang="de-DE" sz="1300"/>
              <a:pPr eaLnBrk="1" hangingPunct="1">
                <a:spcBef>
                  <a:spcPct val="0"/>
                </a:spcBef>
              </a:pPr>
              <a:t>32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560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0C5B8B-B9AF-4CAE-9270-9EAD536B0FD7}" type="slidenum">
              <a:rPr lang="de-DE" altLang="de-DE" sz="1300"/>
              <a:pPr eaLnBrk="1" hangingPunct="1">
                <a:spcBef>
                  <a:spcPct val="0"/>
                </a:spcBef>
              </a:pPr>
              <a:t>33</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9402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3DA1C4-A6F5-4C05-A102-C4349A3D0070}" type="slidenum">
              <a:rPr lang="de-DE" altLang="de-DE" sz="1300"/>
              <a:pPr eaLnBrk="1" hangingPunct="1">
                <a:spcBef>
                  <a:spcPct val="0"/>
                </a:spcBef>
              </a:pPr>
              <a:t>34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0165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C4D81B-2F5B-4CB8-9724-97D28EA61472}" type="slidenum">
              <a:rPr lang="de-DE" altLang="de-DE" sz="1300"/>
              <a:pPr eaLnBrk="1" hangingPunct="1">
                <a:spcBef>
                  <a:spcPct val="0"/>
                </a:spcBef>
              </a:pPr>
              <a:t>35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68694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0323C4-3187-4D1D-8CB1-F373EAB2094C}" type="slidenum">
              <a:rPr lang="de-DE" altLang="de-DE" sz="1300"/>
              <a:pPr eaLnBrk="1" hangingPunct="1">
                <a:spcBef>
                  <a:spcPct val="0"/>
                </a:spcBef>
              </a:pPr>
              <a:t>36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5293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629002-73FC-450E-9D52-BF16CA4B667E}" type="slidenum">
              <a:rPr lang="de-DE" altLang="de-DE" sz="1300"/>
              <a:pPr eaLnBrk="1" hangingPunct="1">
                <a:spcBef>
                  <a:spcPct val="0"/>
                </a:spcBef>
              </a:pPr>
              <a:t>37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704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04FBD4-B000-4971-B9F4-A74A4AFCD6A8}" type="slidenum">
              <a:rPr lang="de-DE" altLang="de-DE" sz="1300"/>
              <a:pPr eaLnBrk="1" hangingPunct="1">
                <a:spcBef>
                  <a:spcPct val="0"/>
                </a:spcBef>
              </a:pPr>
              <a:t>38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5471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5B2411-20E0-4BD8-B477-686CEBEB8809}" type="slidenum">
              <a:rPr lang="de-DE" altLang="de-DE" sz="1300"/>
              <a:pPr eaLnBrk="1" hangingPunct="1">
                <a:spcBef>
                  <a:spcPct val="0"/>
                </a:spcBef>
              </a:pPr>
              <a:t>39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4212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4E547B-6FB8-4082-A637-A8BB47D36F5B}" type="slidenum">
              <a:rPr lang="de-DE" altLang="de-DE" sz="1300"/>
              <a:pPr eaLnBrk="1" hangingPunct="1">
                <a:spcBef>
                  <a:spcPct val="0"/>
                </a:spcBef>
              </a:pPr>
              <a:t>40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30232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3C5CE-979C-4FC8-A1C6-0459BA394A03}" type="slidenum">
              <a:rPr lang="de-DE" altLang="de-DE" sz="1300"/>
              <a:pPr eaLnBrk="1" hangingPunct="1">
                <a:spcBef>
                  <a:spcPct val="0"/>
                </a:spcBef>
              </a:pPr>
              <a:t>41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8922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D2FDDA-9CFC-4114-9C99-DEF740E4C310}" type="slidenum">
              <a:rPr lang="de-DE" altLang="de-DE" sz="1300"/>
              <a:pPr eaLnBrk="1" hangingPunct="1">
                <a:spcBef>
                  <a:spcPct val="0"/>
                </a:spcBef>
              </a:pPr>
              <a:t>42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6150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073A-FCFE-4CA4-AFD2-4E154CED6AFD}" type="slidenum">
              <a:rPr lang="de-DE" altLang="de-DE" sz="1300"/>
              <a:pPr eaLnBrk="1" hangingPunct="1">
                <a:spcBef>
                  <a:spcPct val="0"/>
                </a:spcBef>
              </a:pPr>
              <a:t>43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06794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A3247-C775-4792-AB51-103D4FA92240}" type="slidenum">
              <a:rPr lang="de-DE" altLang="de-DE" sz="1300"/>
              <a:pPr eaLnBrk="1" hangingPunct="1">
                <a:spcBef>
                  <a:spcPct val="0"/>
                </a:spcBef>
              </a:pPr>
              <a:t>44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407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0323C4-3187-4D1D-8CB1-F373EAB2094C}" type="slidenum">
              <a:rPr lang="de-DE" altLang="de-DE" sz="1300"/>
              <a:pPr eaLnBrk="1" hangingPunct="1">
                <a:spcBef>
                  <a:spcPct val="0"/>
                </a:spcBef>
              </a:pPr>
              <a:t>45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5293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629002-73FC-450E-9D52-BF16CA4B667E}" type="slidenum">
              <a:rPr lang="de-DE" altLang="de-DE" sz="1300"/>
              <a:pPr eaLnBrk="1" hangingPunct="1">
                <a:spcBef>
                  <a:spcPct val="0"/>
                </a:spcBef>
              </a:pPr>
              <a:t>46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7047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04FBD4-B000-4971-B9F4-A74A4AFCD6A8}" type="slidenum">
              <a:rPr lang="de-DE" altLang="de-DE" sz="1300"/>
              <a:pPr eaLnBrk="1" hangingPunct="1">
                <a:spcBef>
                  <a:spcPct val="0"/>
                </a:spcBef>
              </a:pPr>
              <a:t>47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5471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5B2411-20E0-4BD8-B477-686CEBEB8809}" type="slidenum">
              <a:rPr lang="de-DE" altLang="de-DE" sz="1300"/>
              <a:pPr eaLnBrk="1" hangingPunct="1">
                <a:spcBef>
                  <a:spcPct val="0"/>
                </a:spcBef>
              </a:pPr>
              <a:t>48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4212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4E547B-6FB8-4082-A637-A8BB47D36F5B}" type="slidenum">
              <a:rPr lang="de-DE" altLang="de-DE" sz="1300"/>
              <a:pPr eaLnBrk="1" hangingPunct="1">
                <a:spcBef>
                  <a:spcPct val="0"/>
                </a:spcBef>
              </a:pPr>
              <a:t>49</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30232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3C5CE-979C-4FC8-A1C6-0459BA394A03}" type="slidenum">
              <a:rPr lang="de-DE" altLang="de-DE" sz="1300"/>
              <a:pPr eaLnBrk="1" hangingPunct="1">
                <a:spcBef>
                  <a:spcPct val="0"/>
                </a:spcBef>
              </a:pPr>
              <a:t>50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8922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D2FDDA-9CFC-4114-9C99-DEF740E4C310}" type="slidenum">
              <a:rPr lang="de-DE" altLang="de-DE" sz="1300"/>
              <a:pPr eaLnBrk="1" hangingPunct="1">
                <a:spcBef>
                  <a:spcPct val="0"/>
                </a:spcBef>
              </a:pPr>
              <a:t>51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6150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073A-FCFE-4CA4-AFD2-4E154CED6AFD}" type="slidenum">
              <a:rPr lang="de-DE" altLang="de-DE" sz="1300"/>
              <a:pPr eaLnBrk="1" hangingPunct="1">
                <a:spcBef>
                  <a:spcPct val="0"/>
                </a:spcBef>
              </a:pPr>
              <a:t>52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06794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A3247-C775-4792-AB51-103D4FA92240}" type="slidenum">
              <a:rPr lang="de-DE" altLang="de-DE" sz="1300"/>
              <a:pPr eaLnBrk="1" hangingPunct="1">
                <a:spcBef>
                  <a:spcPct val="0"/>
                </a:spcBef>
              </a:pPr>
              <a:t>53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407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6F0F37-20E0-4C0E-81C4-C487A5ED3E51}" type="slidenum">
              <a:rPr lang="de-DE" altLang="de-DE" sz="1300"/>
              <a:pPr eaLnBrk="1" hangingPunct="1">
                <a:spcBef>
                  <a:spcPct val="0"/>
                </a:spcBef>
              </a:pPr>
              <a:t>54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62743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44E44E-1E16-4B73-86EE-2B5D8DE078BA}" type="slidenum">
              <a:rPr lang="de-DE" altLang="de-DE" sz="1300"/>
              <a:pPr eaLnBrk="1" hangingPunct="1">
                <a:spcBef>
                  <a:spcPct val="0"/>
                </a:spcBef>
              </a:pPr>
              <a:t>55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6486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A0BDB4-7FFA-41F9-8FC4-505511AE6AF1}" type="slidenum">
              <a:rPr lang="de-DE" altLang="de-DE" sz="1300"/>
              <a:pPr eaLnBrk="1" hangingPunct="1">
                <a:spcBef>
                  <a:spcPct val="0"/>
                </a:spcBef>
              </a:pPr>
              <a:t>56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45824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1F722-094C-40C4-8A8B-25BB44E3E588}" type="slidenum">
              <a:rPr lang="de-DE" altLang="de-DE" sz="1300"/>
              <a:pPr eaLnBrk="1" hangingPunct="1">
                <a:spcBef>
                  <a:spcPct val="0"/>
                </a:spcBef>
              </a:pPr>
              <a:t>57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79488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71BDD-D65F-4C2A-A153-2F4BC42CE16F}" type="slidenum">
              <a:rPr lang="de-DE" altLang="de-DE" sz="1300"/>
              <a:pPr eaLnBrk="1" hangingPunct="1">
                <a:spcBef>
                  <a:spcPct val="0"/>
                </a:spcBef>
              </a:pPr>
              <a:t>58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06281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46764D-288F-4C3E-9831-41A821B35499}" type="slidenum">
              <a:rPr lang="de-DE" altLang="de-DE" sz="1300"/>
              <a:pPr eaLnBrk="1" hangingPunct="1">
                <a:spcBef>
                  <a:spcPct val="0"/>
                </a:spcBef>
              </a:pPr>
              <a:t>59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917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AB6FB5-930D-4748-BE2C-62AD925D08C4}" type="slidenum">
              <a:rPr lang="de-DE" altLang="de-DE" sz="1300"/>
              <a:pPr eaLnBrk="1" hangingPunct="1">
                <a:spcBef>
                  <a:spcPct val="0"/>
                </a:spcBef>
              </a:pPr>
              <a:t>60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92470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707D1D-A1E7-4A8D-8009-266A30ABF43E}" type="slidenum">
              <a:rPr lang="de-DE" altLang="de-DE" sz="1300"/>
              <a:pPr eaLnBrk="1" hangingPunct="1">
                <a:spcBef>
                  <a:spcPct val="0"/>
                </a:spcBef>
              </a:pPr>
              <a:t>61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63927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177FE7-C063-4EA3-AF01-527F8182AD8A}" type="slidenum">
              <a:rPr lang="de-DE" altLang="de-DE" sz="1300"/>
              <a:pPr eaLnBrk="1" hangingPunct="1">
                <a:spcBef>
                  <a:spcPct val="0"/>
                </a:spcBef>
              </a:pPr>
              <a:t>62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4655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DA548F-49C9-4EB9-AC63-BF1DA0CDE99A}" type="slidenum">
              <a:rPr lang="de-DE" altLang="de-DE" sz="1300"/>
              <a:pPr eaLnBrk="1" hangingPunct="1">
                <a:spcBef>
                  <a:spcPct val="0"/>
                </a:spcBef>
              </a:pPr>
              <a:t>63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9131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729B99-8BF6-4706-A928-15F2FD0B4388}" type="slidenum">
              <a:rPr lang="de-DE" altLang="de-DE" sz="1300"/>
              <a:pPr eaLnBrk="1" hangingPunct="1">
                <a:spcBef>
                  <a:spcPct val="0"/>
                </a:spcBef>
              </a:pPr>
              <a:t>64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261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0F5389-EB3C-4F32-AECE-6554BC11CC85}" type="slidenum">
              <a:rPr lang="de-DE" altLang="de-DE" sz="1300"/>
              <a:pPr eaLnBrk="1" hangingPunct="1">
                <a:spcBef>
                  <a:spcPct val="0"/>
                </a:spcBef>
              </a:pPr>
              <a:t>65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2066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F73B29-B192-4460-A06E-5A2097F7D40C}" type="slidenum">
              <a:rPr lang="de-DE" altLang="de-DE" sz="1300"/>
              <a:pPr eaLnBrk="1" hangingPunct="1">
                <a:spcBef>
                  <a:spcPct val="0"/>
                </a:spcBef>
              </a:pPr>
              <a:t>66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8253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1CFF51-3524-4869-AA53-779F1D31DB70}" type="slidenum">
              <a:rPr lang="de-DE" altLang="de-DE" sz="1300"/>
              <a:pPr eaLnBrk="1" hangingPunct="1">
                <a:spcBef>
                  <a:spcPct val="0"/>
                </a:spcBef>
              </a:pPr>
              <a:t>67</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60068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649410-0D0C-4437-BC62-C614ED6220FC}" type="slidenum">
              <a:rPr lang="de-DE" altLang="de-DE" sz="1300"/>
              <a:pPr eaLnBrk="1" hangingPunct="1">
                <a:spcBef>
                  <a:spcPct val="0"/>
                </a:spcBef>
              </a:pPr>
              <a:t>68</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3305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94F06-F495-45D9-993C-681746852906}" type="slidenum">
              <a:rPr lang="de-DE" altLang="de-DE" sz="1300"/>
              <a:pPr eaLnBrk="1" hangingPunct="1">
                <a:spcBef>
                  <a:spcPct val="0"/>
                </a:spcBef>
              </a:pPr>
              <a:t>69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9474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F0D500-8371-4460-852D-7585A617A7E7}" type="slidenum">
              <a:rPr lang="de-DE" altLang="de-DE" sz="1300"/>
              <a:pPr eaLnBrk="1" hangingPunct="1">
                <a:spcBef>
                  <a:spcPct val="0"/>
                </a:spcBef>
              </a:pPr>
              <a:t>70</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73991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2B513-EC64-4C16-A0F0-48D2B3421BE1}" type="slidenum">
              <a:rPr lang="de-DE" altLang="de-DE" sz="1300"/>
              <a:pPr eaLnBrk="1" hangingPunct="1">
                <a:spcBef>
                  <a:spcPct val="0"/>
                </a:spcBef>
              </a:pPr>
              <a:t>72</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407531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D230C9-9286-4F41-BED2-EF2546B2A403}" type="slidenum">
              <a:rPr lang="de-DE" altLang="de-DE" sz="1300"/>
              <a:pPr eaLnBrk="1" hangingPunct="1">
                <a:spcBef>
                  <a:spcPct val="0"/>
                </a:spcBef>
              </a:pPr>
              <a:t>73</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51485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08F486-8036-457E-A382-6A41CB57DA2A}" type="slidenum">
              <a:rPr lang="de-DE" altLang="de-DE" sz="1300"/>
              <a:pPr eaLnBrk="1" hangingPunct="1">
                <a:spcBef>
                  <a:spcPct val="0"/>
                </a:spcBef>
              </a:pPr>
              <a:t>74</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10694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C93922-C7EF-4BAF-A636-AEA9A9F6CC35}" type="slidenum">
              <a:rPr lang="de-DE" altLang="de-DE" sz="1300"/>
              <a:pPr eaLnBrk="1" hangingPunct="1">
                <a:spcBef>
                  <a:spcPct val="0"/>
                </a:spcBef>
              </a:pPr>
              <a:t>75</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84534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5DACE0-4DAA-46B1-A641-E65EDF95A4E9}" type="slidenum">
              <a:rPr lang="de-DE" altLang="de-DE" sz="1300"/>
              <a:pPr eaLnBrk="1" hangingPunct="1">
                <a:spcBef>
                  <a:spcPct val="0"/>
                </a:spcBef>
              </a:pPr>
              <a:t>76</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526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CE2C05-D25D-4C40-8EF0-82D0A05D77DD}" type="slidenum">
              <a:rPr lang="de-DE" altLang="de-DE" sz="1300"/>
              <a:pPr eaLnBrk="1" hangingPunct="1">
                <a:spcBef>
                  <a:spcPct val="0"/>
                </a:spcBef>
              </a:pPr>
              <a:t>77</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546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67139-E09B-47B8-A831-33CD27B6BF95}" type="slidenum">
              <a:rPr lang="de-DE" altLang="de-DE" sz="1300"/>
              <a:pPr eaLnBrk="1" hangingPunct="1">
                <a:spcBef>
                  <a:spcPct val="0"/>
                </a:spcBef>
              </a:pPr>
              <a:t>78</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76288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D51D65-AEBB-45D0-8078-888C7DDF5716}" type="slidenum">
              <a:rPr lang="de-DE" altLang="de-DE" sz="1300"/>
              <a:pPr eaLnBrk="1" hangingPunct="1">
                <a:spcBef>
                  <a:spcPct val="0"/>
                </a:spcBef>
              </a:pPr>
              <a:t>79</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8393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4E306-507A-4508-848C-01FA8BFB08D7}" type="slidenum">
              <a:rPr lang="de-DE" altLang="de-DE" sz="1300"/>
              <a:pPr eaLnBrk="1" hangingPunct="1">
                <a:spcBef>
                  <a:spcPct val="0"/>
                </a:spcBef>
              </a:pPr>
              <a:t>80</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3572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AA2588-BD17-401E-8D80-D0FB841E3751}" type="slidenum">
              <a:rPr lang="de-DE" altLang="de-DE" sz="1300"/>
              <a:pPr eaLnBrk="1" hangingPunct="1">
                <a:spcBef>
                  <a:spcPct val="0"/>
                </a:spcBef>
              </a:pPr>
              <a:t>81</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06680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C908E5-87E1-4009-B3EF-FCC040475003}" type="slidenum">
              <a:rPr lang="de-DE" altLang="de-DE" sz="1300"/>
              <a:pPr eaLnBrk="1" hangingPunct="1">
                <a:spcBef>
                  <a:spcPct val="0"/>
                </a:spcBef>
              </a:pPr>
              <a:t>82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68997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D28D70-E171-4B77-A64C-0E5D51FF61F0}" type="slidenum">
              <a:rPr lang="de-DE" altLang="de-DE" sz="1300"/>
              <a:pPr eaLnBrk="1" hangingPunct="1">
                <a:spcBef>
                  <a:spcPct val="0"/>
                </a:spcBef>
              </a:pPr>
              <a:t>83</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57619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673FC8-0D85-4C64-B326-82DB19C774D5}" type="slidenum">
              <a:rPr lang="de-DE" altLang="de-DE" sz="1300"/>
              <a:pPr eaLnBrk="1" hangingPunct="1">
                <a:spcBef>
                  <a:spcPct val="0"/>
                </a:spcBef>
              </a:pPr>
              <a:t>84</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87660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D23748-5E60-4018-83D5-21E3A81EF201}" type="slidenum">
              <a:rPr lang="de-DE" altLang="de-DE" sz="1300"/>
              <a:pPr eaLnBrk="1" hangingPunct="1">
                <a:spcBef>
                  <a:spcPct val="0"/>
                </a:spcBef>
              </a:pPr>
              <a:t>85</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17581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6F354F-ACE2-49A2-999C-68A812A32047}" type="slidenum">
              <a:rPr lang="de-DE" altLang="de-DE" sz="1300"/>
              <a:pPr eaLnBrk="1" hangingPunct="1">
                <a:spcBef>
                  <a:spcPct val="0"/>
                </a:spcBef>
              </a:pPr>
              <a:t>86</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801771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0D306D-DEA5-4C6C-B5B2-1E79AFDF9274}" type="slidenum">
              <a:rPr lang="de-DE" altLang="de-DE" sz="1300"/>
              <a:pPr eaLnBrk="1" hangingPunct="1">
                <a:spcBef>
                  <a:spcPct val="0"/>
                </a:spcBef>
              </a:pPr>
              <a:t>87</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23209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42AE87-FA76-420A-B373-764C2AEEC067}" type="slidenum">
              <a:rPr lang="de-DE" altLang="de-DE" sz="1300"/>
              <a:pPr eaLnBrk="1" hangingPunct="1">
                <a:spcBef>
                  <a:spcPct val="0"/>
                </a:spcBef>
              </a:pPr>
              <a:t>88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76764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BBECD3-77AF-423B-997C-447D58001DA6}" type="slidenum">
              <a:rPr lang="de-DE" altLang="de-DE" sz="1300"/>
              <a:pPr eaLnBrk="1" hangingPunct="1">
                <a:spcBef>
                  <a:spcPct val="0"/>
                </a:spcBef>
              </a:pPr>
              <a:t>89</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2367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EA37D2-319C-4642-B953-B5769C335324}" type="slidenum">
              <a:rPr lang="de-DE" altLang="de-DE" sz="1300"/>
              <a:pPr eaLnBrk="1" hangingPunct="1">
                <a:spcBef>
                  <a:spcPct val="0"/>
                </a:spcBef>
              </a:pPr>
              <a:t>90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93231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489A20-93E3-408E-8A4D-531BCDA36B44}" type="slidenum">
              <a:rPr lang="de-DE" altLang="de-DE" sz="1300"/>
              <a:pPr eaLnBrk="1" hangingPunct="1">
                <a:spcBef>
                  <a:spcPct val="0"/>
                </a:spcBef>
              </a:pPr>
              <a:t>91</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8379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40D9E5-A4D8-49AB-A971-EE09DF350AF4}" type="slidenum">
              <a:rPr lang="de-DE" altLang="de-DE" sz="1300"/>
              <a:pPr eaLnBrk="1" hangingPunct="1">
                <a:spcBef>
                  <a:spcPct val="0"/>
                </a:spcBef>
              </a:pPr>
              <a:t>92</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187483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B71D0-F18B-4BD2-871D-45D27601726C}" type="slidenum">
              <a:rPr lang="de-DE" altLang="de-DE" sz="1300"/>
              <a:pPr eaLnBrk="1" hangingPunct="1">
                <a:spcBef>
                  <a:spcPct val="0"/>
                </a:spcBef>
              </a:pPr>
              <a:t>93</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5813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AACF60-F7E9-443D-8CE6-F8ED5A463835}" type="slidenum">
              <a:rPr lang="de-DE" altLang="de-DE" sz="1300"/>
              <a:pPr eaLnBrk="1" hangingPunct="1">
                <a:spcBef>
                  <a:spcPct val="0"/>
                </a:spcBef>
              </a:pPr>
              <a:t>94</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55027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C3B2D8-3A24-41FB-8290-66725EC78208}" type="slidenum">
              <a:rPr lang="de-DE" altLang="de-DE" sz="1300"/>
              <a:pPr eaLnBrk="1" hangingPunct="1">
                <a:spcBef>
                  <a:spcPct val="0"/>
                </a:spcBef>
              </a:pPr>
              <a:t>95</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4613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F827A9-ABA5-4083-AB06-E420084CAA30}" type="slidenum">
              <a:rPr lang="de-DE" altLang="de-DE" sz="1300"/>
              <a:pPr eaLnBrk="1" hangingPunct="1">
                <a:spcBef>
                  <a:spcPct val="0"/>
                </a:spcBef>
              </a:pPr>
              <a:t>96</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27155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332496-BB9D-4231-97D9-5104C82E03D0}" type="slidenum">
              <a:rPr lang="de-DE" altLang="de-DE" sz="1300"/>
              <a:pPr eaLnBrk="1" hangingPunct="1">
                <a:spcBef>
                  <a:spcPct val="0"/>
                </a:spcBef>
              </a:pPr>
              <a:t>97</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8104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F7FBB-057D-4F0D-9F68-E23205D56A04}" type="slidenum">
              <a:rPr lang="de-DE" altLang="de-DE" sz="1300"/>
              <a:pPr eaLnBrk="1" hangingPunct="1">
                <a:spcBef>
                  <a:spcPct val="0"/>
                </a:spcBef>
              </a:pPr>
              <a:t>98</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40966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1B3465-6C71-4BEC-B9F9-A9C0A532E81A}" type="slidenum">
              <a:rPr lang="de-DE" altLang="de-DE" sz="1300"/>
              <a:pPr eaLnBrk="1" hangingPunct="1">
                <a:spcBef>
                  <a:spcPct val="0"/>
                </a:spcBef>
              </a:pPr>
              <a:t>99</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549607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86B58B-282A-418F-9D72-3544ED580B18}" type="slidenum">
              <a:rPr lang="de-DE" altLang="de-DE" sz="1300"/>
              <a:pPr eaLnBrk="1" hangingPunct="1">
                <a:spcBef>
                  <a:spcPct val="0"/>
                </a:spcBef>
              </a:pPr>
              <a:t>100</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6571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57C4EC-443C-4798-BC29-9B7072E4641E}" type="slidenum">
              <a:rPr lang="de-DE" altLang="de-DE" sz="1300"/>
              <a:pPr eaLnBrk="1" hangingPunct="1">
                <a:spcBef>
                  <a:spcPct val="0"/>
                </a:spcBef>
              </a:pPr>
              <a:t>101</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57980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1DCEF0-C70F-491F-9FB7-66D669C1E51A}" type="slidenum">
              <a:rPr lang="de-DE" altLang="de-DE" sz="1300"/>
              <a:pPr eaLnBrk="1" hangingPunct="1">
                <a:spcBef>
                  <a:spcPct val="0"/>
                </a:spcBef>
              </a:pPr>
              <a:t>102</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16490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490D87-3623-4A04-8744-B5F43A587E4C}" type="slidenum">
              <a:rPr lang="de-DE" altLang="de-DE" sz="1300"/>
              <a:pPr eaLnBrk="1" hangingPunct="1">
                <a:spcBef>
                  <a:spcPct val="0"/>
                </a:spcBef>
              </a:pPr>
              <a:t>103</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24291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847043-D1C5-43F3-BE3B-50834B932B4A}" type="slidenum">
              <a:rPr lang="de-DE" altLang="de-DE" sz="1300"/>
              <a:pPr eaLnBrk="1" hangingPunct="1">
                <a:spcBef>
                  <a:spcPct val="0"/>
                </a:spcBef>
              </a:pPr>
              <a:t>104</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334891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09D94F-0E59-4F45-92D5-F5753A3A89C0}" type="slidenum">
              <a:rPr lang="de-DE" altLang="de-DE" sz="1300"/>
              <a:pPr eaLnBrk="1" hangingPunct="1">
                <a:spcBef>
                  <a:spcPct val="0"/>
                </a:spcBef>
              </a:pPr>
              <a:t>105</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727538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D8C37B-3BEA-48E9-98B0-DBC3BC2F679E}" type="slidenum">
              <a:rPr lang="de-DE" altLang="de-DE" sz="1300"/>
              <a:pPr eaLnBrk="1" hangingPunct="1">
                <a:spcBef>
                  <a:spcPct val="0"/>
                </a:spcBef>
              </a:pPr>
              <a:t>106</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28727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78F35F-5190-405D-8E26-7E639BE39FF6}" type="slidenum">
              <a:rPr lang="de-DE" altLang="de-DE" sz="1300"/>
              <a:pPr eaLnBrk="1" hangingPunct="1">
                <a:spcBef>
                  <a:spcPct val="0"/>
                </a:spcBef>
              </a:pPr>
              <a:t>107</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861720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0EB703-DBA8-481C-B366-FCB5CAE9DC3E}" type="slidenum">
              <a:rPr lang="de-DE" altLang="de-DE" sz="1300"/>
              <a:pPr eaLnBrk="1" hangingPunct="1">
                <a:spcBef>
                  <a:spcPct val="0"/>
                </a:spcBef>
              </a:pPr>
              <a:t>108</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020217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9AF675-BB82-481C-A25A-F89B0FAC0DEC}" type="slidenum">
              <a:rPr lang="de-DE" altLang="de-DE" sz="1300"/>
              <a:pPr eaLnBrk="1" hangingPunct="1">
                <a:spcBef>
                  <a:spcPct val="0"/>
                </a:spcBef>
              </a:pPr>
              <a:t>109</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56481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F12635-F9CD-452E-B26A-FEB9EC482639}" type="slidenum">
              <a:rPr lang="de-DE" altLang="de-DE" sz="1300"/>
              <a:pPr eaLnBrk="1" hangingPunct="1">
                <a:spcBef>
                  <a:spcPct val="0"/>
                </a:spcBef>
              </a:pPr>
              <a:t>110</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386042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659764-2741-40D3-B5C5-6D7FA5A4A3CD}" type="slidenum">
              <a:rPr lang="de-DE" altLang="de-DE" sz="1300"/>
              <a:pPr eaLnBrk="1" hangingPunct="1">
                <a:spcBef>
                  <a:spcPct val="0"/>
                </a:spcBef>
              </a:pPr>
              <a:t>111</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0205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DC8DA7-85C2-4211-ADDB-FB35188F6718}" type="slidenum">
              <a:rPr lang="de-DE" altLang="de-DE" sz="1300"/>
              <a:pPr eaLnBrk="1" hangingPunct="1">
                <a:spcBef>
                  <a:spcPct val="0"/>
                </a:spcBef>
              </a:pPr>
              <a:t>112</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979308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AEED8F-C715-4941-8D11-EA2A958565D7}" type="slidenum">
              <a:rPr lang="de-DE" altLang="de-DE" sz="1300"/>
              <a:pPr eaLnBrk="1" hangingPunct="1">
                <a:spcBef>
                  <a:spcPct val="0"/>
                </a:spcBef>
              </a:pPr>
              <a:t>113</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64537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53B440-B9C0-42FB-99F8-6D20AA788B34}" type="slidenum">
              <a:rPr lang="de-DE" altLang="de-DE" sz="1300"/>
              <a:pPr eaLnBrk="1" hangingPunct="1">
                <a:spcBef>
                  <a:spcPct val="0"/>
                </a:spcBef>
              </a:pPr>
              <a:t>114</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35576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BB7DF0-8C7F-48CC-92F4-F835896455CB}" type="slidenum">
              <a:rPr lang="de-DE" altLang="de-DE" sz="1300"/>
              <a:pPr eaLnBrk="1" hangingPunct="1">
                <a:spcBef>
                  <a:spcPct val="0"/>
                </a:spcBef>
              </a:pPr>
              <a:t>115</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565687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98F676-7606-4D4E-8C34-C1CC6C76D4EB}" type="slidenum">
              <a:rPr lang="de-DE" altLang="de-DE" sz="1300"/>
              <a:pPr eaLnBrk="1" hangingPunct="1">
                <a:spcBef>
                  <a:spcPct val="0"/>
                </a:spcBef>
              </a:pPr>
              <a:t>116</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446996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0FE1BA-D88D-4C0E-8CE4-998050F109D2}" type="slidenum">
              <a:rPr lang="de-DE" altLang="de-DE" sz="1300"/>
              <a:pPr eaLnBrk="1" hangingPunct="1">
                <a:spcBef>
                  <a:spcPct val="0"/>
                </a:spcBef>
              </a:pPr>
              <a:t>117</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857673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B5C926-D243-46B1-B4AF-9DBC393C2058}" type="slidenum">
              <a:rPr lang="de-DE" altLang="de-DE" sz="1300"/>
              <a:pPr eaLnBrk="1" hangingPunct="1">
                <a:spcBef>
                  <a:spcPct val="0"/>
                </a:spcBef>
              </a:pPr>
              <a:t>118</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5081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235484-F367-4BCA-81CE-EAF988E6513C}" type="slidenum">
              <a:rPr lang="de-DE" altLang="de-DE" sz="1300"/>
              <a:pPr eaLnBrk="1" hangingPunct="1">
                <a:spcBef>
                  <a:spcPct val="0"/>
                </a:spcBef>
              </a:pPr>
              <a:t>119</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277396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4B2228-EC84-4715-BC2D-8F1E6FB50698}" type="slidenum">
              <a:rPr lang="de-DE" altLang="de-DE" sz="1300"/>
              <a:pPr eaLnBrk="1" hangingPunct="1">
                <a:spcBef>
                  <a:spcPct val="0"/>
                </a:spcBef>
              </a:pPr>
              <a:t>120</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45570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43416F-F293-47D7-B24B-A9E397093B23}" type="slidenum">
              <a:rPr lang="de-DE" altLang="de-DE" sz="1300"/>
              <a:pPr eaLnBrk="1" hangingPunct="1">
                <a:spcBef>
                  <a:spcPct val="0"/>
                </a:spcBef>
              </a:pPr>
              <a:t>121</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20780362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43416F-F293-47D7-B24B-A9E397093B23}" type="slidenum">
              <a:rPr lang="de-DE" altLang="de-DE" sz="1300"/>
              <a:pPr eaLnBrk="1" hangingPunct="1">
                <a:spcBef>
                  <a:spcPct val="0"/>
                </a:spcBef>
              </a:pPr>
              <a:t>122</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20780362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A936CF-EF73-4132-9D31-6495DA385ABC}" type="slidenum">
              <a:rPr lang="de-DE" altLang="de-DE" sz="1300"/>
              <a:pPr eaLnBrk="1" hangingPunct="1">
                <a:spcBef>
                  <a:spcPct val="0"/>
                </a:spcBef>
              </a:pPr>
              <a:t>123</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47086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C916E1-153C-4417-A522-2404A92212D6}" type="slidenum">
              <a:rPr lang="de-DE" altLang="de-DE" sz="1300"/>
              <a:pPr eaLnBrk="1" hangingPunct="1">
                <a:spcBef>
                  <a:spcPct val="0"/>
                </a:spcBef>
              </a:pPr>
              <a:t>124</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101768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8D67D-3CF1-4118-B666-79DD49C2E469}" type="slidenum">
              <a:rPr lang="de-DE" altLang="de-DE" sz="1300"/>
              <a:pPr eaLnBrk="1" hangingPunct="1">
                <a:spcBef>
                  <a:spcPct val="0"/>
                </a:spcBef>
              </a:pPr>
              <a:t>125</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48546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AAB884-0326-473A-B3F1-7F0C1657FEF8}" type="slidenum">
              <a:rPr lang="de-DE" altLang="de-DE" sz="1300"/>
              <a:pPr eaLnBrk="1" hangingPunct="1">
                <a:spcBef>
                  <a:spcPct val="0"/>
                </a:spcBef>
              </a:pPr>
              <a:t>126</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084953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27D226-B3CE-4371-91AE-7DB7DEBC1678}" type="slidenum">
              <a:rPr lang="de-DE" altLang="de-DE" sz="1300"/>
              <a:pPr eaLnBrk="1" hangingPunct="1">
                <a:spcBef>
                  <a:spcPct val="0"/>
                </a:spcBef>
              </a:pPr>
              <a:t>127</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541454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05D2B3-C595-42A6-8A25-FBF45E0095F1}" type="slidenum">
              <a:rPr lang="de-DE" altLang="de-DE" sz="1300"/>
              <a:pPr eaLnBrk="1" hangingPunct="1">
                <a:spcBef>
                  <a:spcPct val="0"/>
                </a:spcBef>
              </a:pPr>
              <a:t>128</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19270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52DAE1-B647-4508-92FA-9A171B74B9AF}" type="slidenum">
              <a:rPr lang="de-DE" altLang="de-DE" sz="1300"/>
              <a:pPr eaLnBrk="1" hangingPunct="1">
                <a:spcBef>
                  <a:spcPct val="0"/>
                </a:spcBef>
              </a:pPr>
              <a:t>129</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847750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7A2ED2-699A-42CF-B23A-1F7AA2893AAF}" type="slidenum">
              <a:rPr lang="de-DE" altLang="de-DE" sz="1300"/>
              <a:pPr eaLnBrk="1" hangingPunct="1">
                <a:spcBef>
                  <a:spcPct val="0"/>
                </a:spcBef>
              </a:pPr>
              <a:t>130</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99013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AD81B9-93D2-413F-9E89-B4CB7BFA24A2}" type="slidenum">
              <a:rPr lang="de-DE" altLang="de-DE" sz="1300"/>
              <a:pPr eaLnBrk="1" hangingPunct="1">
                <a:spcBef>
                  <a:spcPct val="0"/>
                </a:spcBef>
              </a:pPr>
              <a:t>131</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60490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BFAD3-BE87-40E2-9BD6-59676E040225}" type="slidenum">
              <a:rPr lang="de-DE" altLang="de-DE" sz="1300"/>
              <a:pPr eaLnBrk="1" hangingPunct="1">
                <a:spcBef>
                  <a:spcPct val="0"/>
                </a:spcBef>
              </a:pPr>
              <a:t>132</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800015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5F5118-AECE-4329-AB4A-F9F34384341C}" type="slidenum">
              <a:rPr lang="de-DE" altLang="de-DE" sz="1300"/>
              <a:pPr eaLnBrk="1" hangingPunct="1">
                <a:spcBef>
                  <a:spcPct val="0"/>
                </a:spcBef>
              </a:pPr>
              <a:t>133</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18877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0D7D23-27BB-47C3-97DE-5F4509E334B9}" type="slidenum">
              <a:rPr lang="de-DE" altLang="de-DE" sz="1300"/>
              <a:pPr eaLnBrk="1" hangingPunct="1">
                <a:spcBef>
                  <a:spcPct val="0"/>
                </a:spcBef>
              </a:pPr>
              <a:t>134</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23704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9C0CE6-F5FD-42A3-AB34-BD6B97521C8B}" type="slidenum">
              <a:rPr lang="de-DE" altLang="de-DE" sz="1300"/>
              <a:pPr eaLnBrk="1" hangingPunct="1">
                <a:spcBef>
                  <a:spcPct val="0"/>
                </a:spcBef>
              </a:pPr>
              <a:t>135</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489120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0CC950-1AB2-429A-B117-8C48D0C12489}" type="slidenum">
              <a:rPr lang="de-DE" altLang="de-DE" sz="1300"/>
              <a:pPr eaLnBrk="1" hangingPunct="1">
                <a:spcBef>
                  <a:spcPct val="0"/>
                </a:spcBef>
              </a:pPr>
              <a:t>136</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280997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137</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138</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139</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140</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141</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C115BEB-D7E1-4E1F-ABEB-99327E126CA4}" type="slidenum">
              <a:rPr lang="de-DE" altLang="de-DE" sz="1300"/>
              <a:pPr algn="r" eaLnBrk="1" hangingPunct="1">
                <a:spcBef>
                  <a:spcPct val="0"/>
                </a:spcBef>
              </a:pPr>
              <a:t>142</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70410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C115BEB-D7E1-4E1F-ABEB-99327E126CA4}" type="slidenum">
              <a:rPr lang="de-DE" altLang="de-DE" sz="1300"/>
              <a:pPr algn="r" eaLnBrk="1" hangingPunct="1">
                <a:spcBef>
                  <a:spcPct val="0"/>
                </a:spcBef>
              </a:pPr>
              <a:t>143</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70410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C115BEB-D7E1-4E1F-ABEB-99327E126CA4}" type="slidenum">
              <a:rPr lang="de-DE" altLang="de-DE" sz="1300"/>
              <a:pPr algn="r" eaLnBrk="1" hangingPunct="1">
                <a:spcBef>
                  <a:spcPct val="0"/>
                </a:spcBef>
              </a:pPr>
              <a:t>144</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70410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5972E1-3111-46BC-880D-C6A3417B21ED}" type="slidenum">
              <a:rPr lang="de-DE" altLang="de-DE" sz="1300"/>
              <a:pPr eaLnBrk="1" hangingPunct="1">
                <a:spcBef>
                  <a:spcPct val="0"/>
                </a:spcBef>
              </a:pPr>
              <a:t>146</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974896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E4D2F-E6CE-49CF-9FCE-DD6FEC721DC2}" type="slidenum">
              <a:rPr lang="de-DE" altLang="de-DE" sz="1300"/>
              <a:pPr eaLnBrk="1" hangingPunct="1">
                <a:spcBef>
                  <a:spcPct val="0"/>
                </a:spcBef>
              </a:pPr>
              <a:t>147</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139200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02E89C-3A9A-441B-8D4E-E70BD21DFFA9}" type="slidenum">
              <a:rPr lang="de-DE" altLang="de-DE" sz="1300"/>
              <a:pPr eaLnBrk="1" hangingPunct="1">
                <a:spcBef>
                  <a:spcPct val="0"/>
                </a:spcBef>
              </a:pPr>
              <a:t>148</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003566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393714-2DB1-40A3-8771-9DD584A0BE65}" type="slidenum">
              <a:rPr lang="de-DE" altLang="de-DE" sz="1300"/>
              <a:pPr eaLnBrk="1" hangingPunct="1">
                <a:spcBef>
                  <a:spcPct val="0"/>
                </a:spcBef>
              </a:pPr>
              <a:t>149</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36455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CF01E9-4F57-4379-8E2B-9471E7F618CA}" type="slidenum">
              <a:rPr lang="de-DE" altLang="de-DE" sz="1300"/>
              <a:pPr eaLnBrk="1" hangingPunct="1">
                <a:spcBef>
                  <a:spcPct val="0"/>
                </a:spcBef>
              </a:pPr>
              <a:t>150</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987645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E6D7C3B-D63A-414B-9DC9-E6E35738C790}" type="slidenum">
              <a:rPr lang="de-DE" altLang="de-DE" sz="1300"/>
              <a:pPr algn="r" eaLnBrk="1" hangingPunct="1">
                <a:spcBef>
                  <a:spcPct val="0"/>
                </a:spcBef>
              </a:pPr>
              <a:t>151</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449214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AD1A9E3-2836-42D8-B1F2-78CADD65701D}" type="slidenum">
              <a:rPr lang="de-DE" altLang="de-DE" sz="1300"/>
              <a:pPr algn="r" eaLnBrk="1" hangingPunct="1">
                <a:spcBef>
                  <a:spcPct val="0"/>
                </a:spcBef>
              </a:pPr>
              <a:t>152</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143812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E680A-EF1C-4481-8547-D563BD22D896}" type="slidenum">
              <a:rPr lang="de-DE" altLang="de-DE" sz="1300"/>
              <a:pPr eaLnBrk="1" hangingPunct="1">
                <a:spcBef>
                  <a:spcPct val="0"/>
                </a:spcBef>
              </a:pPr>
              <a:t>153</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229907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30C3D8-D44E-424E-A6B8-427BBC14EF7F}" type="slidenum">
              <a:rPr lang="de-DE" altLang="de-DE" smtClean="0"/>
              <a:pPr/>
              <a:t>154</a:t>
            </a:fld>
            <a:endParaRPr lang="de-DE" altLang="de-DE"/>
          </a:p>
        </p:txBody>
      </p:sp>
    </p:spTree>
    <p:extLst>
      <p:ext uri="{BB962C8B-B14F-4D97-AF65-F5344CB8AC3E}">
        <p14:creationId xmlns:p14="http://schemas.microsoft.com/office/powerpoint/2010/main" val="335057053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30C3D8-D44E-424E-A6B8-427BBC14EF7F}" type="slidenum">
              <a:rPr lang="de-DE" altLang="de-DE" smtClean="0"/>
              <a:pPr/>
              <a:t>155</a:t>
            </a:fld>
            <a:endParaRPr lang="de-DE" altLang="de-DE"/>
          </a:p>
        </p:txBody>
      </p:sp>
    </p:spTree>
    <p:extLst>
      <p:ext uri="{BB962C8B-B14F-4D97-AF65-F5344CB8AC3E}">
        <p14:creationId xmlns:p14="http://schemas.microsoft.com/office/powerpoint/2010/main" val="4052918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72F2C052-37FF-455D-8907-C46A26DA23DC}"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Prebrzo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1B2B90C2-E154-4FB3-9C2B-ED73565E99D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762EE9E3-C658-4200-84DB-A182F4B8E84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72F2C052-37FF-455D-8907-C46A26DA23D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72F2C052-37FF-455D-8907-C46A26DA23D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5" name="Slide Number Placeholder 4"/>
          <p:cNvSpPr>
            <a:spLocks noGrp="1"/>
          </p:cNvSpPr>
          <p:nvPr>
            <p:ph type="sldNum" sz="quarter" idx="12"/>
          </p:nvPr>
        </p:nvSpPr>
        <p:spPr bwMode="gray"/>
        <p:txBody>
          <a:bodyPr/>
          <a:lstStyle>
            <a:lvl1pPr>
              <a:defRPr b="0"/>
            </a:lvl1pPr>
          </a:lstStyle>
          <a:p>
            <a:fld id="{C4A5E8AC-49A9-49FF-AAC8-5B32D09D10E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7196036E-A2B7-4246-9E52-B2968DB5841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Prebrzo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2F2C052-37FF-455D-8907-C46A26DA23DC}"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2 A – </a:t>
            </a:r>
            <a:r>
              <a:rPr lang="en-US" altLang="ko-KR" dirty="0" err="1">
                <a:latin typeface="+mn-lt"/>
                <a:ea typeface="+mn-ea"/>
                <a:cs typeface="+mn-cs"/>
              </a:rPr>
              <a:t>Prebrzo</a:t>
            </a:r>
            <a:r>
              <a:rPr lang="en-US" altLang="ko-KR" dirty="0">
                <a:latin typeface="+mn-lt"/>
                <a:ea typeface="+mn-ea"/>
                <a:cs typeface="+mn-cs"/>
              </a:rPr>
              <a:t> </a:t>
            </a:r>
            <a:r>
              <a:rPr lang="en-US" altLang="ko-KR" dirty="0" err="1">
                <a:latin typeface="+mn-lt"/>
                <a:ea typeface="+mn-ea"/>
                <a:cs typeface="+mn-cs"/>
              </a:rPr>
              <a:t>zaključivanje</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08869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a:t>
            </a:r>
            <a:r>
              <a:rPr lang="hr-HR" altLang="de-DE" sz="2400">
                <a:solidFill>
                  <a:srgbClr val="333333"/>
                </a:solidFill>
              </a:rPr>
              <a:t>dokaza.</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3</a:t>
            </a:fld>
            <a:endParaRPr lang="de-DE" altLang="de-DE"/>
          </a:p>
        </p:txBody>
      </p:sp>
    </p:spTree>
    <p:extLst>
      <p:ext uri="{BB962C8B-B14F-4D97-AF65-F5344CB8AC3E}">
        <p14:creationId xmlns:p14="http://schemas.microsoft.com/office/powerpoint/2010/main" val="170273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dokaza.</a:t>
            </a:r>
            <a:endParaRPr lang="en-US" altLang="de-DE" sz="2400" dirty="0">
              <a:solidFill>
                <a:srgbClr val="333333"/>
              </a:solidFill>
            </a:endParaRPr>
          </a:p>
          <a:p>
            <a:pPr marL="342900" indent="-342900">
              <a:buClr>
                <a:srgbClr val="333333"/>
              </a:buClr>
              <a:buFont typeface="WingDings"/>
              <a:buChar char=""/>
            </a:pPr>
            <a:r>
              <a:rPr lang="sr-Latn-CS" altLang="de-DE" sz="2400" dirty="0">
                <a:solidFill>
                  <a:srgbClr val="333333"/>
                </a:solidFill>
              </a:rPr>
              <a:t>U našem presuđivanju </a:t>
            </a:r>
            <a:r>
              <a:rPr lang="hr-HR" altLang="de-DE" sz="2400" dirty="0">
                <a:solidFill>
                  <a:srgbClr val="333333"/>
                </a:solidFill>
              </a:rPr>
              <a:t>trebalo bi da težimo nekoj </a:t>
            </a:r>
            <a:r>
              <a:rPr lang="hr-HR" altLang="de-DE" sz="2400" i="1" dirty="0">
                <a:solidFill>
                  <a:srgbClr val="333333"/>
                </a:solidFill>
              </a:rPr>
              <a:t>sredini</a:t>
            </a:r>
            <a:r>
              <a:rPr lang="hr-HR" altLang="de-DE" sz="2400" dirty="0">
                <a:solidFill>
                  <a:srgbClr val="333333"/>
                </a:solidFill>
              </a:rPr>
              <a:t> </a:t>
            </a:r>
            <a:r>
              <a:rPr lang="hr-HR" altLang="de-DE" sz="2400">
                <a:solidFill>
                  <a:srgbClr val="333333"/>
                </a:solidFill>
              </a:rPr>
              <a:t>između</a:t>
            </a:r>
            <a:r>
              <a:rPr lang="de-DE"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4</a:t>
            </a:fld>
            <a:endParaRPr lang="de-DE" altLang="de-DE"/>
          </a:p>
        </p:txBody>
      </p:sp>
    </p:spTree>
    <p:extLst>
      <p:ext uri="{BB962C8B-B14F-4D97-AF65-F5344CB8AC3E}">
        <p14:creationId xmlns:p14="http://schemas.microsoft.com/office/powerpoint/2010/main" val="2194335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dokaza.</a:t>
            </a:r>
            <a:endParaRPr lang="en-US" altLang="de-DE" sz="2400" dirty="0">
              <a:solidFill>
                <a:srgbClr val="333333"/>
              </a:solidFill>
            </a:endParaRPr>
          </a:p>
          <a:p>
            <a:pPr marL="342900" indent="-342900">
              <a:buClr>
                <a:srgbClr val="333333"/>
              </a:buClr>
              <a:buFont typeface="WingDings"/>
              <a:buChar char=""/>
            </a:pPr>
            <a:r>
              <a:rPr lang="sr-Latn-CS" altLang="de-DE" sz="2400" dirty="0">
                <a:solidFill>
                  <a:srgbClr val="333333"/>
                </a:solidFill>
              </a:rPr>
              <a:t>U našem presuđivanju </a:t>
            </a:r>
            <a:r>
              <a:rPr lang="hr-HR" altLang="de-DE" sz="2400" dirty="0">
                <a:solidFill>
                  <a:srgbClr val="333333"/>
                </a:solidFill>
              </a:rPr>
              <a:t>trebalo bi da težimo nekoj </a:t>
            </a:r>
            <a:r>
              <a:rPr lang="hr-HR" altLang="de-DE" sz="2400" i="1" dirty="0">
                <a:solidFill>
                  <a:srgbClr val="333333"/>
                </a:solidFill>
              </a:rPr>
              <a:t>sredini</a:t>
            </a:r>
            <a:r>
              <a:rPr lang="hr-HR" altLang="de-DE" sz="2400" dirty="0">
                <a:solidFill>
                  <a:srgbClr val="333333"/>
                </a:solidFill>
              </a:rPr>
              <a:t>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333333"/>
              </a:buClr>
              <a:buFont typeface="WingDings"/>
              <a:buChar char=""/>
            </a:pPr>
            <a:r>
              <a:rPr lang="sr-Latn-CS" altLang="de-DE" sz="2400" dirty="0">
                <a:solidFill>
                  <a:srgbClr val="333333"/>
                </a:solidFill>
              </a:rPr>
              <a:t>veoma</a:t>
            </a:r>
            <a:r>
              <a:rPr lang="hr-HR" altLang="de-DE" sz="2400" dirty="0">
                <a:solidFill>
                  <a:srgbClr val="333333"/>
                </a:solidFill>
              </a:rPr>
              <a:t> brze odluke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a:t>
            </a:r>
            <a:r>
              <a:rPr lang="sr-Latn-C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odluka</a:t>
            </a:r>
            <a:r>
              <a:rPr lang="en-US" altLang="de-DE" sz="2400" dirty="0">
                <a:solidFill>
                  <a:srgbClr val="333333"/>
                </a:solidFill>
              </a:rPr>
              <a:t>)</a:t>
            </a:r>
            <a:br>
              <a:rPr lang="en-US" altLang="de-DE" sz="2400">
                <a:solidFill>
                  <a:srgbClr val="333333"/>
                </a:solidFill>
              </a:rPr>
            </a:br>
            <a:r>
              <a:rPr lang="hr-HR" altLang="de-DE" sz="2400">
                <a:solidFill>
                  <a:srgbClr val="333333"/>
                </a:solidFill>
              </a:rPr>
              <a:t>i</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5</a:t>
            </a:fld>
            <a:endParaRPr lang="de-DE" altLang="de-DE"/>
          </a:p>
        </p:txBody>
      </p:sp>
    </p:spTree>
    <p:extLst>
      <p:ext uri="{BB962C8B-B14F-4D97-AF65-F5344CB8AC3E}">
        <p14:creationId xmlns:p14="http://schemas.microsoft.com/office/powerpoint/2010/main" val="2735221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dokaza.</a:t>
            </a:r>
            <a:endParaRPr lang="en-US" altLang="de-DE" sz="2400" dirty="0">
              <a:solidFill>
                <a:srgbClr val="333333"/>
              </a:solidFill>
            </a:endParaRPr>
          </a:p>
          <a:p>
            <a:pPr marL="342900" indent="-342900">
              <a:buClr>
                <a:srgbClr val="333333"/>
              </a:buClr>
              <a:buFont typeface="WingDings"/>
              <a:buChar char=""/>
            </a:pPr>
            <a:r>
              <a:rPr lang="sr-Latn-CS" altLang="de-DE" sz="2400" dirty="0">
                <a:solidFill>
                  <a:srgbClr val="333333"/>
                </a:solidFill>
              </a:rPr>
              <a:t>U našem presuđivanju </a:t>
            </a:r>
            <a:r>
              <a:rPr lang="hr-HR" altLang="de-DE" sz="2400" dirty="0">
                <a:solidFill>
                  <a:srgbClr val="333333"/>
                </a:solidFill>
              </a:rPr>
              <a:t>trebalo bi da težimo nekoj </a:t>
            </a:r>
            <a:r>
              <a:rPr lang="hr-HR" altLang="de-DE" sz="2400" i="1" dirty="0">
                <a:solidFill>
                  <a:srgbClr val="333333"/>
                </a:solidFill>
              </a:rPr>
              <a:t>sredini</a:t>
            </a:r>
            <a:r>
              <a:rPr lang="hr-HR" altLang="de-DE" sz="2400" dirty="0">
                <a:solidFill>
                  <a:srgbClr val="333333"/>
                </a:solidFill>
              </a:rPr>
              <a:t>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333333"/>
              </a:buClr>
              <a:buFont typeface="WingDings"/>
              <a:buChar char=""/>
            </a:pPr>
            <a:r>
              <a:rPr lang="sr-Latn-CS" altLang="de-DE" sz="2400" dirty="0">
                <a:solidFill>
                  <a:srgbClr val="333333"/>
                </a:solidFill>
              </a:rPr>
              <a:t>veoma</a:t>
            </a:r>
            <a:r>
              <a:rPr lang="hr-HR" altLang="de-DE" sz="2400" dirty="0">
                <a:solidFill>
                  <a:srgbClr val="333333"/>
                </a:solidFill>
              </a:rPr>
              <a:t> brze odluke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a:t>
            </a:r>
            <a:r>
              <a:rPr lang="sr-Latn-C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odluka</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i</a:t>
            </a:r>
          </a:p>
          <a:p>
            <a:pPr marL="774827" lvl="3" indent="-342900">
              <a:spcBef>
                <a:spcPts val="1999"/>
              </a:spcBef>
              <a:buClr>
                <a:srgbClr val="333333"/>
              </a:buClr>
              <a:buFont typeface="WingDings"/>
              <a:buChar char=""/>
            </a:pPr>
            <a:r>
              <a:rPr lang="hr-HR" altLang="de-DE" sz="2400" dirty="0">
                <a:solidFill>
                  <a:srgbClr val="333333"/>
                </a:solidFill>
              </a:rPr>
              <a:t>preterane tačnosti (</a:t>
            </a:r>
            <a:r>
              <a:rPr lang="hr-HR" altLang="de-DE" sz="2400" dirty="0">
                <a:solidFill>
                  <a:srgbClr val="004992"/>
                </a:solidFill>
              </a:rPr>
              <a:t>nedostatak:</a:t>
            </a:r>
            <a:r>
              <a:rPr lang="hr-HR" altLang="de-DE" sz="2400" dirty="0">
                <a:solidFill>
                  <a:srgbClr val="333333"/>
                </a:solidFill>
              </a:rPr>
              <a:t> veliki gubitak vremena).</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6</a:t>
            </a:fld>
            <a:endParaRPr lang="de-DE" altLang="de-DE"/>
          </a:p>
        </p:txBody>
      </p:sp>
    </p:spTree>
    <p:extLst>
      <p:ext uri="{BB962C8B-B14F-4D97-AF65-F5344CB8AC3E}">
        <p14:creationId xmlns:p14="http://schemas.microsoft.com/office/powerpoint/2010/main" val="4210981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l-PL" sz="3600">
                <a:solidFill>
                  <a:srgbClr val="004992"/>
                </a:solidFill>
                <a:latin typeface="+mn-lt"/>
                <a:ea typeface="+mn-ea"/>
                <a:cs typeface="+mn-cs"/>
              </a:rPr>
              <a:t>Zaključivanje bez 100%-nih dokaza</a:t>
            </a:r>
            <a:endParaRPr lang="en-US" sz="3600">
              <a:solidFill>
                <a:srgbClr val="004992"/>
              </a:solidFill>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014504729"/>
              </p:ext>
            </p:extLst>
          </p:nvPr>
        </p:nvGraphicFramePr>
        <p:xfrm>
          <a:off x="408955" y="2033264"/>
          <a:ext cx="11376000" cy="448056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Moguće 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Dim prodire iz jednog stana.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Šta</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biste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učinili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3" name="Slide Number Placeholder 2"/>
          <p:cNvSpPr>
            <a:spLocks noGrp="1"/>
          </p:cNvSpPr>
          <p:nvPr>
            <p:ph type="sldNum" sz="quarter" idx="12"/>
          </p:nvPr>
        </p:nvSpPr>
        <p:spPr/>
        <p:txBody>
          <a:bodyPr/>
          <a:lstStyle/>
          <a:p>
            <a:fld id="{C4A5E8AC-49A9-49FF-AAC8-5B32D09D10E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Zaključivanje bez 100%-nih dokaza</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062146102"/>
              </p:ext>
            </p:extLst>
          </p:nvPr>
        </p:nvGraphicFramePr>
        <p:xfrm>
          <a:off x="408955" y="2033264"/>
          <a:ext cx="11376000" cy="448056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Moguće 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Dim prodire iz jednog stana.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Poslovica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Gde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vatre</a:t>
                      </a:r>
                      <a:r>
                        <a:rPr kumimoji="0" lang="en-US" sz="2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Rezonovanje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Propust</a:t>
                      </a:r>
                      <a:r>
                        <a:rPr kumimoji="0" lang="en-US" sz="2400" b="0" i="0" u="none" strike="noStrike" cap="none" normalizeH="0" baseline="0" dirty="0">
                          <a:ln>
                            <a:noFill/>
                          </a:ln>
                          <a:solidFill>
                            <a:srgbClr val="333333"/>
                          </a:solidFill>
                          <a:effectLst/>
                          <a:latin typeface="Calibri Light"/>
                        </a:rPr>
                        <a:t> da se </a:t>
                      </a:r>
                      <a:r>
                        <a:rPr kumimoji="0" lang="en-US" sz="2400" b="0" i="0" u="none" strike="noStrike" cap="none" normalizeH="0" baseline="0" dirty="0" err="1">
                          <a:ln>
                            <a:noFill/>
                          </a:ln>
                          <a:solidFill>
                            <a:srgbClr val="333333"/>
                          </a:solidFill>
                          <a:effectLst/>
                          <a:latin typeface="Calibri Light"/>
                        </a:rPr>
                        <a:t>deluje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teže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posledice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3" name="Slide Number Placeholder 2"/>
          <p:cNvSpPr>
            <a:spLocks noGrp="1"/>
          </p:cNvSpPr>
          <p:nvPr>
            <p:ph type="sldNum" sz="quarter" idx="12"/>
          </p:nvPr>
        </p:nvSpPr>
        <p:spPr/>
        <p:txBody>
          <a:bodyPr/>
          <a:lstStyle/>
          <a:p>
            <a:fld id="{C4A5E8AC-49A9-49FF-AAC8-5B32D09D10EB}"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Zaključivanje bez 100%-nih dokaza</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610020350"/>
              </p:ext>
            </p:extLst>
          </p:nvPr>
        </p:nvGraphicFramePr>
        <p:xfrm>
          <a:off x="408955" y="2033264"/>
          <a:ext cx="11376000" cy="448056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Moguće 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Dim prodire iz jednog stana.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Poslovica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Gde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vatre</a:t>
                      </a:r>
                      <a:r>
                        <a:rPr kumimoji="0" lang="en-US" sz="2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Rezonovanje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Propust</a:t>
                      </a:r>
                      <a:r>
                        <a:rPr kumimoji="0" lang="en-US" sz="2400" b="0" i="0" u="none" strike="noStrike" cap="none" normalizeH="0" baseline="0" dirty="0">
                          <a:ln>
                            <a:noFill/>
                          </a:ln>
                          <a:solidFill>
                            <a:srgbClr val="333333"/>
                          </a:solidFill>
                          <a:effectLst/>
                          <a:latin typeface="Calibri Light"/>
                        </a:rPr>
                        <a:t> da se </a:t>
                      </a:r>
                      <a:r>
                        <a:rPr kumimoji="0" lang="en-US" sz="2400" b="0" i="0" u="none" strike="noStrike" cap="none" normalizeH="0" baseline="0" dirty="0" err="1">
                          <a:ln>
                            <a:noFill/>
                          </a:ln>
                          <a:solidFill>
                            <a:srgbClr val="333333"/>
                          </a:solidFill>
                          <a:effectLst/>
                          <a:latin typeface="Calibri Light"/>
                        </a:rPr>
                        <a:t>deluje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teže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posledice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Moguće</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Postoji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niz</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mogućih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objašnjenja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demencija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moždani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udar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itd</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se ne </a:t>
                      </a:r>
                      <a:r>
                        <a:rPr kumimoji="0" lang="en-US" sz="2400" b="0" i="0" u="none" strike="noStrike" cap="none" normalizeH="0" baseline="0" dirty="0" err="1">
                          <a:ln>
                            <a:noFill/>
                          </a:ln>
                          <a:solidFill>
                            <a:srgbClr val="333333"/>
                          </a:solidFill>
                          <a:effectLst/>
                          <a:latin typeface="Calibri Light"/>
                        </a:rPr>
                        <a:t>razmotre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mogućnosti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možemo</a:t>
                      </a:r>
                      <a:r>
                        <a:rPr kumimoji="0" lang="en-US" sz="2400" b="0" i="0" u="none" strike="noStrike" cap="none" normalizeH="0" baseline="0" dirty="0">
                          <a:ln>
                            <a:noFill/>
                          </a:ln>
                          <a:solidFill>
                            <a:srgbClr val="333333"/>
                          </a:solidFill>
                          <a:effectLst/>
                          <a:latin typeface="Calibri Light"/>
                        </a:rPr>
                        <a:t> se </a:t>
                      </a:r>
                      <a:r>
                        <a:rPr kumimoji="0" lang="en-US" sz="2400" b="0" i="0" u="none" strike="noStrike" cap="none" normalizeH="0" baseline="0" dirty="0" err="1">
                          <a:ln>
                            <a:noFill/>
                          </a:ln>
                          <a:solidFill>
                            <a:srgbClr val="333333"/>
                          </a:solidFill>
                          <a:effectLst/>
                          <a:latin typeface="Calibri Light"/>
                        </a:rPr>
                        <a:t>ogrešiti</a:t>
                      </a:r>
                      <a:r>
                        <a:rPr kumimoji="0" lang="en-US" sz="2400" b="0" i="0" u="none" strike="noStrike" cap="none" normalizeH="0" baseline="0" dirty="0">
                          <a:ln>
                            <a:noFill/>
                          </a:ln>
                          <a:solidFill>
                            <a:srgbClr val="333333"/>
                          </a:solidFill>
                          <a:effectLst/>
                          <a:latin typeface="Calibri Light"/>
                        </a:rPr>
                        <a:t> o </a:t>
                      </a:r>
                      <a:r>
                        <a:rPr kumimoji="0" lang="en-US" sz="2400" b="0" i="0" u="none" strike="noStrike" cap="none" normalizeH="0" baseline="0" dirty="0" err="1">
                          <a:ln>
                            <a:noFill/>
                          </a:ln>
                          <a:solidFill>
                            <a:srgbClr val="333333"/>
                          </a:solidFill>
                          <a:effectLst/>
                          <a:latin typeface="Calibri Light"/>
                        </a:rPr>
                        <a:t>tu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osobu</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3" name="Slide Number Placeholder 2"/>
          <p:cNvSpPr>
            <a:spLocks noGrp="1"/>
          </p:cNvSpPr>
          <p:nvPr>
            <p:ph type="sldNum" sz="quarter" idx="12"/>
          </p:nvPr>
        </p:nvSpPr>
        <p:spPr/>
        <p:txBody>
          <a:bodyPr/>
          <a:lstStyle/>
          <a:p>
            <a:fld id="{C4A5E8AC-49A9-49FF-AAC8-5B32D09D10EB}" type="slidenum">
              <a:rPr lang="de-DE" altLang="de-DE" smtClean="0"/>
              <a:pPr/>
              <a:t>9</a:t>
            </a:fld>
            <a:endParaRPr lang="de-DE" altLang="de-DE"/>
          </a:p>
        </p:txBody>
      </p:sp>
    </p:spTree>
    <p:extLst>
      <p:ext uri="{BB962C8B-B14F-4D97-AF65-F5344CB8AC3E}">
        <p14:creationId xmlns:p14="http://schemas.microsoft.com/office/powerpoint/2010/main" val="3252568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delu”</a:t>
            </a:r>
          </a:p>
        </p:txBody>
      </p:sp>
      <p:graphicFrame>
        <p:nvGraphicFramePr>
          <p:cNvPr id="6" name="Group 111"/>
          <p:cNvGraphicFramePr>
            <a:graphicFrameLocks noGrp="1"/>
          </p:cNvGraphicFramePr>
          <p:nvPr>
            <p:extLst>
              <p:ext uri="{D42A27DB-BD31-4B8C-83A1-F6EECF244321}">
                <p14:modId xmlns:p14="http://schemas.microsoft.com/office/powerpoint/2010/main" val="3082832909"/>
              </p:ext>
            </p:extLst>
          </p:nvPr>
        </p:nvGraphicFramePr>
        <p:xfrm>
          <a:off x="408955" y="1772816"/>
          <a:ext cx="11376000" cy="4622224"/>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Primer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a:solidFill>
                            <a:schemeClr val="accent1"/>
                          </a:solidFill>
                          <a:effectLst/>
                          <a:latin typeface="+mn-lt"/>
                          <a:ea typeface="+mn-ea"/>
                          <a:cs typeface="+mn-cs"/>
                        </a:rPr>
                        <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bg1"/>
                          </a:solidFill>
                          <a:effectLst/>
                          <a:latin typeface="+mn-lt"/>
                          <a:ea typeface="+mn-ea"/>
                          <a:cs typeface="+mn-cs"/>
                        </a:rPr>
                        <a:t>često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prebrzo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donose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zaključke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kada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čuju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neki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zločin</a:t>
                      </a:r>
                      <a:r>
                        <a:rPr lang="de-DE" sz="1800" b="0" i="0" u="none" strike="noStrike" kern="1200" dirty="0">
                          <a:solidFill>
                            <a:schemeClr val="bg1"/>
                          </a:solidFill>
                          <a:effectLst/>
                          <a:latin typeface="+mn-lt"/>
                          <a:ea typeface="+mn-ea"/>
                          <a:cs typeface="+mn-cs"/>
                        </a:rPr>
                        <a:t> u </a:t>
                      </a:r>
                      <a:r>
                        <a:rPr lang="de-DE" sz="1800" b="0" i="0" u="none" strike="noStrike" kern="1200" dirty="0" err="1">
                          <a:solidFill>
                            <a:schemeClr val="bg1"/>
                          </a:solidFill>
                          <a:effectLst/>
                          <a:latin typeface="+mn-lt"/>
                          <a:ea typeface="+mn-ea"/>
                          <a:cs typeface="+mn-cs"/>
                        </a:rPr>
                        <a:t>medijima</a:t>
                      </a:r>
                      <a:r>
                        <a:rPr lang="de-DE" sz="1800" b="0" i="0" u="none" strike="noStrike" kern="1200" dirty="0">
                          <a:solidFill>
                            <a:schemeClr val="bg1"/>
                          </a:solidFill>
                          <a:effectLst/>
                          <a:latin typeface="+mn-lt"/>
                          <a:ea typeface="+mn-ea"/>
                          <a:cs typeface="+mn-cs"/>
                        </a:rPr>
                        <a:t>. U </a:t>
                      </a:r>
                      <a:r>
                        <a:rPr lang="de-DE" sz="1800" b="0" i="0" u="none" strike="noStrike" kern="1200" dirty="0" err="1">
                          <a:solidFill>
                            <a:schemeClr val="bg1"/>
                          </a:solidFill>
                          <a:effectLst/>
                          <a:latin typeface="+mn-lt"/>
                          <a:ea typeface="+mn-ea"/>
                          <a:cs typeface="+mn-cs"/>
                        </a:rPr>
                        <a:t>zavisnosti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od</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svog</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političkog</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stava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napadaču</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brzo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mogu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pripisati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određeni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motivi</a:t>
                      </a:r>
                      <a:r>
                        <a:rPr lang="de-DE" sz="1800" b="0" i="0" u="none" strike="noStrike" kern="1200" dirty="0">
                          <a:solidFill>
                            <a:schemeClr val="bg1"/>
                          </a:solidFill>
                          <a:effectLst/>
                          <a:latin typeface="+mn-lt"/>
                          <a:ea typeface="+mn-ea"/>
                          <a:cs typeface="+mn-cs"/>
                        </a:rPr>
                        <a:t>. </a:t>
                      </a:r>
                    </a:p>
                    <a:p>
                      <a:pPr rtl="0"/>
                      <a:endParaRPr lang="de-DE" b="0" dirty="0">
                        <a:solidFill>
                          <a:schemeClr val="bg1"/>
                        </a:solidFill>
                        <a:effectLst/>
                      </a:endParaRPr>
                    </a:p>
                    <a:p>
                      <a:pPr rtl="0"/>
                      <a:r>
                        <a:rPr lang="de-DE" sz="1800" b="0" i="0" u="none" strike="noStrike" kern="1200" dirty="0" err="1">
                          <a:solidFill>
                            <a:schemeClr val="bg1"/>
                          </a:solidFill>
                          <a:effectLst/>
                          <a:latin typeface="+mn-lt"/>
                          <a:ea typeface="+mn-ea"/>
                          <a:cs typeface="+mn-cs"/>
                        </a:rPr>
                        <a:t>Primjer</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Počinilac</a:t>
                      </a:r>
                      <a:r>
                        <a:rPr lang="de-DE" sz="1800" b="0" i="0" u="none" strike="noStrike" kern="1200" dirty="0">
                          <a:solidFill>
                            <a:schemeClr val="bg1"/>
                          </a:solidFill>
                          <a:effectLst/>
                          <a:latin typeface="+mn-lt"/>
                          <a:ea typeface="+mn-ea"/>
                          <a:cs typeface="+mn-cs"/>
                        </a:rPr>
                        <a:t> i </a:t>
                      </a:r>
                      <a:r>
                        <a:rPr lang="de-DE" sz="1800" b="0" i="0" u="none" strike="noStrike" kern="1200" dirty="0" err="1">
                          <a:solidFill>
                            <a:schemeClr val="bg1"/>
                          </a:solidFill>
                          <a:effectLst/>
                          <a:latin typeface="+mn-lt"/>
                          <a:ea typeface="+mn-ea"/>
                          <a:cs typeface="+mn-cs"/>
                        </a:rPr>
                        <a:t>žrtva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različite</a:t>
                      </a:r>
                      <a:r>
                        <a:rPr lang="de-DE" sz="1800" b="0" i="0" u="none" strike="noStrike" kern="1200" dirty="0">
                          <a:solidFill>
                            <a:schemeClr val="bg1"/>
                          </a:solidFill>
                          <a:effectLst/>
                          <a:latin typeface="+mn-lt"/>
                          <a:ea typeface="+mn-ea"/>
                          <a:cs typeface="+mn-cs"/>
                        </a:rPr>
                        <a:t> rase </a:t>
                      </a:r>
                      <a:r>
                        <a:rPr lang="de-DE" sz="1800" b="0" i="0" u="none" strike="noStrike" kern="1200" dirty="0" err="1">
                          <a:solidFill>
                            <a:schemeClr val="bg1"/>
                          </a:solidFill>
                          <a:effectLst/>
                          <a:latin typeface="+mn-lt"/>
                          <a:ea typeface="+mn-ea"/>
                          <a:cs typeface="+mn-cs"/>
                        </a:rPr>
                        <a:t>ili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vjere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Mnogi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ljudi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vjeruju</a:t>
                      </a:r>
                      <a:r>
                        <a:rPr lang="de-DE" sz="1800" b="0" i="0" u="none" strike="noStrike" kern="1200" dirty="0">
                          <a:solidFill>
                            <a:schemeClr val="bg1"/>
                          </a:solidFill>
                          <a:effectLst/>
                          <a:latin typeface="+mn-lt"/>
                          <a:ea typeface="+mn-ea"/>
                          <a:cs typeface="+mn-cs"/>
                        </a:rPr>
                        <a:t> da je </a:t>
                      </a:r>
                      <a:r>
                        <a:rPr lang="de-DE" sz="1800" b="0" i="0" u="none" strike="noStrike" kern="1200" dirty="0" err="1">
                          <a:solidFill>
                            <a:schemeClr val="bg1"/>
                          </a:solidFill>
                          <a:effectLst/>
                          <a:latin typeface="+mn-lt"/>
                          <a:ea typeface="+mn-ea"/>
                          <a:cs typeface="+mn-cs"/>
                        </a:rPr>
                        <a:t>rasizam</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ili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ekstremizam</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glavni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motiv</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takvog</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zločina</a:t>
                      </a:r>
                      <a:r>
                        <a:rPr lang="de-DE" sz="1800" b="0" i="0" u="none" strike="noStrike" kern="1200" dirty="0">
                          <a:solidFill>
                            <a:schemeClr val="bg1"/>
                          </a:solidFill>
                          <a:effectLst/>
                          <a:latin typeface="+mn-lt"/>
                          <a:ea typeface="+mn-ea"/>
                          <a:cs typeface="+mn-cs"/>
                        </a:rPr>
                        <a:t>.</a:t>
                      </a:r>
                    </a:p>
                    <a:p>
                      <a:pPr rtl="0"/>
                      <a:endParaRPr lang="de-DE" b="0" dirty="0">
                        <a:solidFill>
                          <a:schemeClr val="bg1"/>
                        </a:solidFill>
                        <a:effectLst/>
                      </a:endParaRPr>
                    </a:p>
                    <a:p>
                      <a:pPr rtl="0"/>
                      <a:r>
                        <a:rPr lang="de-DE" sz="1800" b="0" i="0" u="none" strike="noStrike" kern="1200" dirty="0" err="1">
                          <a:solidFill>
                            <a:schemeClr val="bg1"/>
                          </a:solidFill>
                          <a:effectLst/>
                          <a:latin typeface="+mn-lt"/>
                          <a:ea typeface="+mn-ea"/>
                          <a:cs typeface="+mn-cs"/>
                        </a:rPr>
                        <a:t>Ponekad</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to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može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pokazati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tačnim</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Međutim</a:t>
                      </a:r>
                      <a:r>
                        <a:rPr lang="de-DE" sz="1800" b="0" i="0" u="none" strike="noStrike" kern="1200" dirty="0">
                          <a:solidFill>
                            <a:schemeClr val="bg1"/>
                          </a:solidFill>
                          <a:effectLst/>
                          <a:latin typeface="+mn-lt"/>
                          <a:ea typeface="+mn-ea"/>
                          <a:cs typeface="+mn-cs"/>
                        </a:rPr>
                        <a:t>, u </a:t>
                      </a:r>
                      <a:r>
                        <a:rPr lang="de-DE" sz="1800" b="0" i="0" u="none" strike="noStrike" kern="1200" dirty="0" err="1">
                          <a:solidFill>
                            <a:schemeClr val="bg1"/>
                          </a:solidFill>
                          <a:effectLst/>
                          <a:latin typeface="+mn-lt"/>
                          <a:ea typeface="+mn-ea"/>
                          <a:cs typeface="+mn-cs"/>
                        </a:rPr>
                        <a:t>javnoj</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raspravi</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takve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pretpostavke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često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donose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prebrzo</a:t>
                      </a:r>
                      <a:r>
                        <a:rPr lang="de-DE" sz="1800" b="0" i="0" u="none" strike="noStrike" kern="1200" dirty="0">
                          <a:solidFill>
                            <a:schemeClr val="bg1"/>
                          </a:solidFill>
                          <a:effectLst/>
                          <a:latin typeface="+mn-lt"/>
                          <a:ea typeface="+mn-ea"/>
                          <a:cs typeface="+mn-cs"/>
                        </a:rPr>
                        <a:t> i </a:t>
                      </a:r>
                      <a:r>
                        <a:rPr lang="de-DE" sz="1800" b="0" i="0" u="none" strike="noStrike" kern="1200" dirty="0" err="1">
                          <a:solidFill>
                            <a:schemeClr val="bg1"/>
                          </a:solidFill>
                          <a:effectLst/>
                          <a:latin typeface="+mn-lt"/>
                          <a:ea typeface="+mn-ea"/>
                          <a:cs typeface="+mn-cs"/>
                        </a:rPr>
                        <a:t>rijetko</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razmatraju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alternativni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stavovi</a:t>
                      </a:r>
                      <a:r>
                        <a:rPr lang="de-DE" sz="1800" b="0" i="0" u="none" strike="noStrike" kern="1200" dirty="0">
                          <a:solidFill>
                            <a:schemeClr val="bg1"/>
                          </a:solidFill>
                          <a:effectLst/>
                          <a:latin typeface="+mn-lt"/>
                          <a:ea typeface="+mn-ea"/>
                          <a:cs typeface="+mn-cs"/>
                        </a:rPr>
                        <a:t>.</a:t>
                      </a:r>
                      <a:endParaRPr lang="de-DE"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790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a:t>
            </a:fld>
            <a:endParaRPr lang="de-DE" altLang="de-DE"/>
          </a:p>
        </p:txBody>
      </p:sp>
    </p:spTree>
    <p:extLst>
      <p:ext uri="{BB962C8B-B14F-4D97-AF65-F5344CB8AC3E}">
        <p14:creationId xmlns:p14="http://schemas.microsoft.com/office/powerpoint/2010/main" val="694928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delu”</a:t>
            </a:r>
          </a:p>
        </p:txBody>
      </p:sp>
      <p:graphicFrame>
        <p:nvGraphicFramePr>
          <p:cNvPr id="6" name="Group 111"/>
          <p:cNvGraphicFramePr>
            <a:graphicFrameLocks noGrp="1"/>
          </p:cNvGraphicFramePr>
          <p:nvPr/>
        </p:nvGraphicFramePr>
        <p:xfrm>
          <a:off x="408955" y="1772816"/>
          <a:ext cx="11376000" cy="4622224"/>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Primer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zaključke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čuju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medijima</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zavisnosti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političkog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napadaču</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mogu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pripisati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određeni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motivi</a:t>
                      </a:r>
                      <a:r>
                        <a:rPr lang="de-DE" sz="1800" b="0" i="0" u="none" strike="noStrike" kern="1200" dirty="0">
                          <a:solidFill>
                            <a:schemeClr val="dk1"/>
                          </a:solidFill>
                          <a:effectLst/>
                          <a:latin typeface="+mn-lt"/>
                          <a:ea typeface="+mn-ea"/>
                          <a:cs typeface="+mn-cs"/>
                        </a:rPr>
                        <a:t>. </a:t>
                      </a:r>
                    </a:p>
                    <a:p>
                      <a:pPr rtl="0"/>
                      <a:endParaRPr lang="de-DE" b="0" dirty="0">
                        <a:effectLst/>
                      </a:endParaRPr>
                    </a:p>
                    <a:p>
                      <a:pPr rtl="0"/>
                      <a:r>
                        <a:rPr lang="de-DE" sz="1800" b="0" i="0" u="none" strike="noStrike" kern="1200" dirty="0" err="1">
                          <a:solidFill>
                            <a:schemeClr val="dk1"/>
                          </a:solidFill>
                          <a:effectLst/>
                          <a:latin typeface="+mn-lt"/>
                          <a:ea typeface="+mn-ea"/>
                          <a:cs typeface="+mn-cs"/>
                        </a:rPr>
                        <a:t>Primjer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Počinilac</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žrtva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različite</a:t>
                      </a:r>
                      <a:r>
                        <a:rPr lang="de-DE" sz="1800" b="0" i="0" u="none" strike="noStrike" kern="1200" dirty="0">
                          <a:solidFill>
                            <a:schemeClr val="dk1"/>
                          </a:solidFill>
                          <a:effectLst/>
                          <a:latin typeface="+mn-lt"/>
                          <a:ea typeface="+mn-ea"/>
                          <a:cs typeface="+mn-cs"/>
                        </a:rPr>
                        <a:t> rase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Mnogi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vjeruju</a:t>
                      </a:r>
                      <a:r>
                        <a:rPr lang="de-DE" sz="1800" b="0" i="0" u="none" strike="noStrike" kern="1200" dirty="0">
                          <a:solidFill>
                            <a:schemeClr val="dk1"/>
                          </a:solidFill>
                          <a:effectLst/>
                          <a:latin typeface="+mn-lt"/>
                          <a:ea typeface="+mn-ea"/>
                          <a:cs typeface="+mn-cs"/>
                        </a:rPr>
                        <a:t> da je </a:t>
                      </a:r>
                      <a:r>
                        <a:rPr lang="de-DE" sz="1800" b="0" i="0" u="none" strike="noStrike" kern="1200" dirty="0" err="1">
                          <a:solidFill>
                            <a:schemeClr val="dk1"/>
                          </a:solidFill>
                          <a:effectLst/>
                          <a:latin typeface="+mn-lt"/>
                          <a:ea typeface="+mn-ea"/>
                          <a:cs typeface="+mn-cs"/>
                        </a:rPr>
                        <a:t>rasizam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glavni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takvog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Ponekad</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pokazati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tačnim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Međutim</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javnoj</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raspravi</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takve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pretpostavke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rijetko</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razmatraju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stavovi</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790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a:t>
            </a:fld>
            <a:endParaRPr lang="de-DE" altLang="de-DE"/>
          </a:p>
        </p:txBody>
      </p:sp>
    </p:spTree>
    <p:extLst>
      <p:ext uri="{BB962C8B-B14F-4D97-AF65-F5344CB8AC3E}">
        <p14:creationId xmlns:p14="http://schemas.microsoft.com/office/powerpoint/2010/main" val="121496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delu”</a:t>
            </a:r>
          </a:p>
        </p:txBody>
      </p:sp>
      <p:graphicFrame>
        <p:nvGraphicFramePr>
          <p:cNvPr id="6" name="Group 111"/>
          <p:cNvGraphicFramePr>
            <a:graphicFrameLocks noGrp="1"/>
          </p:cNvGraphicFramePr>
          <p:nvPr/>
        </p:nvGraphicFramePr>
        <p:xfrm>
          <a:off x="408955" y="1772816"/>
          <a:ext cx="11376000" cy="463297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Primer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zaključke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čuju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medijima</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zavisnosti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političkog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napadaču</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mogu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pripisati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određeni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motivi</a:t>
                      </a:r>
                      <a:r>
                        <a:rPr lang="de-DE" sz="1800" b="0" i="0" u="none" strike="noStrike" kern="1200" dirty="0">
                          <a:solidFill>
                            <a:schemeClr val="dk1"/>
                          </a:solidFill>
                          <a:effectLst/>
                          <a:latin typeface="+mn-lt"/>
                          <a:ea typeface="+mn-ea"/>
                          <a:cs typeface="+mn-cs"/>
                        </a:rPr>
                        <a:t>. </a:t>
                      </a:r>
                    </a:p>
                    <a:p>
                      <a:pPr rtl="0"/>
                      <a:endParaRPr lang="de-DE" b="0" dirty="0">
                        <a:effectLst/>
                      </a:endParaRPr>
                    </a:p>
                    <a:p>
                      <a:pPr rtl="0"/>
                      <a:r>
                        <a:rPr lang="de-DE" sz="1800" b="0" i="0" u="none" strike="noStrike" kern="1200" dirty="0" err="1">
                          <a:solidFill>
                            <a:schemeClr val="dk1"/>
                          </a:solidFill>
                          <a:effectLst/>
                          <a:latin typeface="+mn-lt"/>
                          <a:ea typeface="+mn-ea"/>
                          <a:cs typeface="+mn-cs"/>
                        </a:rPr>
                        <a:t>Primjer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Počinilac</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žrtva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različite</a:t>
                      </a:r>
                      <a:r>
                        <a:rPr lang="de-DE" sz="1800" b="0" i="0" u="none" strike="noStrike" kern="1200" dirty="0">
                          <a:solidFill>
                            <a:schemeClr val="dk1"/>
                          </a:solidFill>
                          <a:effectLst/>
                          <a:latin typeface="+mn-lt"/>
                          <a:ea typeface="+mn-ea"/>
                          <a:cs typeface="+mn-cs"/>
                        </a:rPr>
                        <a:t> rase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Mnogi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vjeruju</a:t>
                      </a:r>
                      <a:r>
                        <a:rPr lang="de-DE" sz="1800" b="0" i="0" u="none" strike="noStrike" kern="1200" dirty="0">
                          <a:solidFill>
                            <a:schemeClr val="dk1"/>
                          </a:solidFill>
                          <a:effectLst/>
                          <a:latin typeface="+mn-lt"/>
                          <a:ea typeface="+mn-ea"/>
                          <a:cs typeface="+mn-cs"/>
                        </a:rPr>
                        <a:t> da je </a:t>
                      </a:r>
                      <a:r>
                        <a:rPr lang="de-DE" sz="1800" b="0" i="0" u="none" strike="noStrike" kern="1200" dirty="0" err="1">
                          <a:solidFill>
                            <a:schemeClr val="dk1"/>
                          </a:solidFill>
                          <a:effectLst/>
                          <a:latin typeface="+mn-lt"/>
                          <a:ea typeface="+mn-ea"/>
                          <a:cs typeface="+mn-cs"/>
                        </a:rPr>
                        <a:t>rasizam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glavni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takvog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Ponekad</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pokazati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tačnim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Međutim</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javnoj</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raspravi</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takve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pretpostavke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rijetko</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razmatraju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stavovi</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790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Jedan jedini simptom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vi-VN" sz="1800" b="0" i="0" u="none" strike="noStrike" cap="none" normalizeH="0" baseline="0" dirty="0">
                          <a:ln>
                            <a:noFill/>
                          </a:ln>
                          <a:solidFill>
                            <a:srgbClr val="004992"/>
                          </a:solidFill>
                          <a:effectLst/>
                          <a:latin typeface="Calibri Light"/>
                        </a:rPr>
                        <a:t> dijagnoza?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Jedan jedini epileptični napad ponekad se pogrešno dijagnostikuje kao epilepsija. Epi-napadi se takođe javljaju tokom naglo uspostavljene apstinencije od uzimanja alkohola ili kod visoke telesne temperature (groznice).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Sa druge strane, neka oboljenja se previde zbog preranog odustajanja od dijagnostičkih pretraga (npr. rak).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a:t>
            </a:fld>
            <a:endParaRPr lang="de-DE" altLang="de-DE"/>
          </a:p>
        </p:txBody>
      </p:sp>
    </p:spTree>
    <p:extLst>
      <p:ext uri="{BB962C8B-B14F-4D97-AF65-F5344CB8AC3E}">
        <p14:creationId xmlns:p14="http://schemas.microsoft.com/office/powerpoint/2010/main" val="1165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(za drugi primer videti kraj prezentacije)</a:t>
            </a:r>
            <a:endParaRPr lang="en-US" sz="1800"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63683683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Bitlsi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poginuo</a:t>
                      </a:r>
                      <a:r>
                        <a:rPr kumimoji="0" lang="en-US" sz="1600" b="0" i="0" u="none" strike="noStrike" cap="none" normalizeH="0" baseline="0" dirty="0">
                          <a:ln>
                            <a:noFill/>
                          </a:ln>
                          <a:solidFill>
                            <a:srgbClr val="333333"/>
                          </a:solidFill>
                          <a:effectLst/>
                          <a:latin typeface="Calibri Light"/>
                        </a:rPr>
                        <a:t> je 1966. god. </a:t>
                      </a:r>
                      <a:r>
                        <a:rPr kumimoji="0" lang="en-US" sz="1600" b="0" i="0" u="none" strike="noStrike" cap="none" normalizeH="0" baseline="0" dirty="0" err="1">
                          <a:ln>
                            <a:noFill/>
                          </a:ln>
                          <a:solidFill>
                            <a:srgbClr val="333333"/>
                          </a:solidFill>
                          <a:effectLst/>
                          <a:latin typeface="Calibri Light"/>
                        </a:rPr>
                        <a:t>nesrećnim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slučajem</a:t>
                      </a:r>
                      <a:r>
                        <a:rPr kumimoji="0" lang="en-US" sz="1600" b="0" i="0" u="none" strike="noStrike" cap="none" normalizeH="0" baseline="0" dirty="0">
                          <a:ln>
                            <a:noFill/>
                          </a:ln>
                          <a:solidFill>
                            <a:srgbClr val="333333"/>
                          </a:solidFill>
                          <a:effectLst/>
                          <a:latin typeface="Calibri Light"/>
                        </a:rPr>
                        <a:t> pa je </a:t>
                      </a:r>
                      <a:r>
                        <a:rPr kumimoji="0" lang="en-US" sz="1600" b="0" i="0" u="none" strike="noStrike" cap="none" normalizeH="0" baseline="0" dirty="0" err="1">
                          <a:ln>
                            <a:noFill/>
                          </a:ln>
                          <a:solidFill>
                            <a:srgbClr val="333333"/>
                          </a:solidFill>
                          <a:effectLst/>
                          <a:latin typeface="Calibri Light"/>
                        </a:rPr>
                        <a:t>zamenjen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dvojnikom</a:t>
                      </a:r>
                      <a:r>
                        <a:rPr kumimoji="0" lang="en-US" sz="16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FFFFFF"/>
                          </a:solidFill>
                          <a:effectLst/>
                          <a:latin typeface="Calibri Light"/>
                        </a:rPr>
                        <a:t>navodno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više</a:t>
                      </a:r>
                      <a:r>
                        <a:rPr kumimoji="0" lang="en-US" sz="1600" b="0" i="0" u="none" strike="noStrike" cap="none" normalizeH="0" baseline="0" dirty="0">
                          <a:ln>
                            <a:noFill/>
                          </a:ln>
                          <a:solidFill>
                            <a:srgbClr val="FFFFFF"/>
                          </a:solidFill>
                          <a:effectLst/>
                          <a:latin typeface="Calibri Light"/>
                        </a:rPr>
                        <a:t> od 70 </a:t>
                      </a:r>
                      <a:r>
                        <a:rPr kumimoji="0" lang="en-US" sz="1600" b="0" i="0" u="none" strike="noStrike" cap="none" normalizeH="0" baseline="0" dirty="0" err="1">
                          <a:ln>
                            <a:noFill/>
                          </a:ln>
                          <a:solidFill>
                            <a:srgbClr val="FFFFFF"/>
                          </a:solidFill>
                          <a:effectLst/>
                          <a:latin typeface="Calibri Light"/>
                        </a:rPr>
                        <a:t>skrivenih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dokaza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neki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omotu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ploče</a:t>
                      </a:r>
                      <a:r>
                        <a:rPr kumimoji="0" lang="en-US" sz="1600" b="0" i="0" u="none" strike="noStrike" cap="none" normalizeH="0" baseline="0" dirty="0">
                          <a:ln>
                            <a:noFill/>
                          </a:ln>
                          <a:solidFill>
                            <a:srgbClr val="FFFFFF"/>
                          </a:solidFill>
                          <a:effectLst/>
                          <a:latin typeface="Calibri Light"/>
                        </a:rPr>
                        <a:t> “Abbey Road” (</a:t>
                      </a:r>
                      <a:r>
                        <a:rPr kumimoji="0" lang="en-US" sz="1600" b="0" i="0" u="none" strike="noStrike" cap="none" normalizeH="0" baseline="0" dirty="0" err="1">
                          <a:ln>
                            <a:noFill/>
                          </a:ln>
                          <a:solidFill>
                            <a:srgbClr val="FFFFFF"/>
                          </a:solidFill>
                          <a:effectLst/>
                          <a:latin typeface="Calibri Light"/>
                        </a:rPr>
                        <a:t>vidi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desno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Pol </a:t>
                      </a:r>
                      <a:r>
                        <a:rPr kumimoji="0" lang="en-US" sz="1600" b="0" i="0" u="none" strike="noStrike" cap="none" normalizeH="0" baseline="0" dirty="0" err="1">
                          <a:ln>
                            <a:noFill/>
                          </a:ln>
                          <a:solidFill>
                            <a:srgbClr val="FFFFFF"/>
                          </a:solidFill>
                          <a:effectLst/>
                          <a:latin typeface="Calibri Light"/>
                        </a:rPr>
                        <a:t>hoda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bos</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mrtvački</a:t>
                      </a:r>
                      <a:r>
                        <a:rPr kumimoji="0" lang="en-US" sz="1600" b="0" i="0" u="none" strike="noStrike" cap="none" normalizeH="0" baseline="0" dirty="0">
                          <a:ln>
                            <a:noFill/>
                          </a:ln>
                          <a:solidFill>
                            <a:srgbClr val="FFFFFF"/>
                          </a:solidFill>
                          <a:effectLst/>
                          <a:latin typeface="Calibri Light"/>
                        </a:rPr>
                        <a:t> je bled.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Pol je </a:t>
                      </a:r>
                      <a:r>
                        <a:rPr kumimoji="0" lang="en-US" sz="1600" b="0" i="0" u="none" strike="noStrike" cap="none" normalizeH="0" baseline="0" dirty="0" err="1">
                          <a:ln>
                            <a:noFill/>
                          </a:ln>
                          <a:solidFill>
                            <a:srgbClr val="FFFFFF"/>
                          </a:solidFill>
                          <a:effectLst/>
                          <a:latin typeface="Calibri Light"/>
                        </a:rPr>
                        <a:t>levoruk</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drži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cigaretu</a:t>
                      </a:r>
                      <a:r>
                        <a:rPr kumimoji="0" lang="en-US" sz="1600" b="0" i="0" u="none" strike="noStrike" cap="none" normalizeH="0" baseline="0" dirty="0">
                          <a:ln>
                            <a:noFill/>
                          </a:ln>
                          <a:solidFill>
                            <a:srgbClr val="FFFFFF"/>
                          </a:solidFill>
                          <a:effectLst/>
                          <a:latin typeface="Calibri Light"/>
                        </a:rPr>
                        <a:t> u </a:t>
                      </a:r>
                      <a:r>
                        <a:rPr kumimoji="0" lang="en-US" sz="1600" b="0" i="0" u="none" strike="noStrike" cap="none" normalizeH="0" baseline="0" dirty="0" err="1">
                          <a:ln>
                            <a:noFill/>
                          </a:ln>
                          <a:solidFill>
                            <a:srgbClr val="FFFFFF"/>
                          </a:solidFill>
                          <a:effectLst/>
                          <a:latin typeface="Calibri Light"/>
                        </a:rPr>
                        <a:t>desnoj</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ruci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Registracija</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vidi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strelicu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stoji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za</a:t>
                      </a:r>
                      <a:r>
                        <a:rPr kumimoji="0" lang="en-US" sz="1600" b="0" i="0" u="none" strike="noStrike" cap="none" normalizeH="0" baseline="0" dirty="0">
                          <a:ln>
                            <a:noFill/>
                          </a:ln>
                          <a:solidFill>
                            <a:srgbClr val="FFFFFF"/>
                          </a:solidFill>
                          <a:effectLst/>
                          <a:latin typeface="Calibri Light"/>
                        </a:rPr>
                        <a:t> “Linda McCartney Weeping” (Linda </a:t>
                      </a:r>
                      <a:r>
                        <a:rPr kumimoji="0" lang="en-US" sz="1600" b="0" i="0" u="none" strike="noStrike" cap="none" normalizeH="0" baseline="0" dirty="0" err="1">
                          <a:ln>
                            <a:noFill/>
                          </a:ln>
                          <a:solidFill>
                            <a:srgbClr val="FFFFFF"/>
                          </a:solidFill>
                          <a:effectLst/>
                          <a:latin typeface="Calibri Light"/>
                        </a:rPr>
                        <a:t>Makartni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žali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Dalje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njegovo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sviranje</a:t>
                      </a:r>
                      <a:r>
                        <a:rPr kumimoji="0" lang="en-US" sz="1600" b="0" i="0" u="none" strike="noStrike" cap="none" normalizeH="0" baseline="0" dirty="0">
                          <a:ln>
                            <a:noFill/>
                          </a:ln>
                          <a:solidFill>
                            <a:srgbClr val="FFFFFF"/>
                          </a:solidFill>
                          <a:effectLst/>
                          <a:latin typeface="Calibri Light"/>
                        </a:rPr>
                        <a:t> bas </a:t>
                      </a:r>
                      <a:r>
                        <a:rPr kumimoji="0" lang="en-US" sz="1600" b="0" i="0" u="none" strike="noStrike" cap="none" normalizeH="0" baseline="0" dirty="0" err="1">
                          <a:ln>
                            <a:noFill/>
                          </a:ln>
                          <a:solidFill>
                            <a:srgbClr val="FFFFFF"/>
                          </a:solidFill>
                          <a:effectLst/>
                          <a:latin typeface="Calibri Light"/>
                        </a:rPr>
                        <a:t>gitare</a:t>
                      </a:r>
                      <a:r>
                        <a:rPr kumimoji="0" lang="en-US" sz="1600" b="0" i="0" u="none" strike="noStrike" cap="none" normalizeH="0" baseline="0" dirty="0">
                          <a:ln>
                            <a:noFill/>
                          </a:ln>
                          <a:solidFill>
                            <a:srgbClr val="FFFFFF"/>
                          </a:solidFill>
                          <a:effectLst/>
                          <a:latin typeface="Calibri Light"/>
                        </a:rPr>
                        <a:t> se od 1966. god. </a:t>
                      </a:r>
                      <a:r>
                        <a:rPr kumimoji="0" lang="en-US" sz="1600" b="0" i="0" u="none" strike="noStrike" cap="none" normalizeH="0" baseline="0" dirty="0" err="1">
                          <a:ln>
                            <a:noFill/>
                          </a:ln>
                          <a:solidFill>
                            <a:srgbClr val="FFFFFF"/>
                          </a:solidFill>
                          <a:effectLst/>
                          <a:latin typeface="Calibri Light"/>
                        </a:rPr>
                        <a:t>promenilo</a:t>
                      </a:r>
                      <a:r>
                        <a:rPr kumimoji="0" lang="en-US" sz="1600" b="0" i="0" u="none" strike="noStrike" cap="none" normalizeH="0" baseline="0" dirty="0">
                          <a:ln>
                            <a:noFill/>
                          </a:ln>
                          <a:solidFill>
                            <a:srgbClr val="FFFFFF"/>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en-US"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Isti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vrlo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iskonstruisani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može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značiti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što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Poreklo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je </a:t>
                      </a:r>
                      <a:r>
                        <a:rPr kumimoji="0" lang="en-US" sz="1600" b="0" i="0" u="none" strike="noStrike" cap="none" normalizeH="0" baseline="0" dirty="0" err="1">
                          <a:ln>
                            <a:noFill/>
                          </a:ln>
                          <a:solidFill>
                            <a:srgbClr val="FFFFFF"/>
                          </a:solidFill>
                          <a:effectLst/>
                          <a:latin typeface="Calibri Light"/>
                        </a:rPr>
                        <a:t>nastala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kao</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smišljena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prevara</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graphicFrame>
        <p:nvGraphicFramePr>
          <p:cNvPr id="11" name="Group 21"/>
          <p:cNvGraphicFramePr>
            <a:graphicFrameLocks noGrp="1"/>
          </p:cNvGraphicFramePr>
          <p:nvPr>
            <p:extLst>
              <p:ext uri="{D42A27DB-BD31-4B8C-83A1-F6EECF244321}">
                <p14:modId xmlns:p14="http://schemas.microsoft.com/office/powerpoint/2010/main" val="4162040308"/>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Bitlsi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poginuo</a:t>
                      </a:r>
                      <a:r>
                        <a:rPr kumimoji="0" lang="en-US" sz="1600" b="0" i="0" u="none" strike="noStrike" cap="none" normalizeH="0" baseline="0" dirty="0">
                          <a:ln>
                            <a:noFill/>
                          </a:ln>
                          <a:solidFill>
                            <a:srgbClr val="333333"/>
                          </a:solidFill>
                          <a:effectLst/>
                          <a:latin typeface="Calibri Light"/>
                        </a:rPr>
                        <a:t> je 1966. god. </a:t>
                      </a:r>
                      <a:r>
                        <a:rPr kumimoji="0" lang="en-US" sz="1600" b="0" i="0" u="none" strike="noStrike" cap="none" normalizeH="0" baseline="0" dirty="0" err="1">
                          <a:ln>
                            <a:noFill/>
                          </a:ln>
                          <a:solidFill>
                            <a:srgbClr val="333333"/>
                          </a:solidFill>
                          <a:effectLst/>
                          <a:latin typeface="Calibri Light"/>
                        </a:rPr>
                        <a:t>nesrećnim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slučajem</a:t>
                      </a:r>
                      <a:r>
                        <a:rPr kumimoji="0" lang="en-US" sz="1600" b="0" i="0" u="none" strike="noStrike" cap="none" normalizeH="0" baseline="0" dirty="0">
                          <a:ln>
                            <a:noFill/>
                          </a:ln>
                          <a:solidFill>
                            <a:srgbClr val="333333"/>
                          </a:solidFill>
                          <a:effectLst/>
                          <a:latin typeface="Calibri Light"/>
                        </a:rPr>
                        <a:t> pa je </a:t>
                      </a:r>
                      <a:r>
                        <a:rPr kumimoji="0" lang="en-US" sz="1600" b="0" i="0" u="none" strike="noStrike" cap="none" normalizeH="0" baseline="0" dirty="0" err="1">
                          <a:ln>
                            <a:noFill/>
                          </a:ln>
                          <a:solidFill>
                            <a:srgbClr val="333333"/>
                          </a:solidFill>
                          <a:effectLst/>
                          <a:latin typeface="Calibri Light"/>
                        </a:rPr>
                        <a:t>zamenjen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dvojnikom</a:t>
                      </a:r>
                      <a:r>
                        <a:rPr kumimoji="0" lang="en-US" sz="16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navodno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više</a:t>
                      </a:r>
                      <a:r>
                        <a:rPr kumimoji="0" lang="en-US" sz="1600" b="0" i="0" u="none" strike="noStrike" cap="none" normalizeH="0" baseline="0" dirty="0">
                          <a:ln>
                            <a:noFill/>
                          </a:ln>
                          <a:solidFill>
                            <a:srgbClr val="333333"/>
                          </a:solidFill>
                          <a:effectLst/>
                          <a:latin typeface="Calibri Light"/>
                        </a:rPr>
                        <a:t> od 70 </a:t>
                      </a:r>
                      <a:r>
                        <a:rPr kumimoji="0" lang="en-US" sz="1600" b="0" i="0" u="none" strike="noStrike" cap="none" normalizeH="0" baseline="0" dirty="0" err="1">
                          <a:ln>
                            <a:noFill/>
                          </a:ln>
                          <a:solidFill>
                            <a:srgbClr val="333333"/>
                          </a:solidFill>
                          <a:effectLst/>
                          <a:latin typeface="Calibri Light"/>
                        </a:rPr>
                        <a:t>skrivenih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omotu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ploče</a:t>
                      </a:r>
                      <a:r>
                        <a:rPr kumimoji="0" lang="en-US" sz="1600" b="0" i="0" u="none" strike="noStrike" cap="none" normalizeH="0" baseline="0" dirty="0">
                          <a:ln>
                            <a:noFill/>
                          </a:ln>
                          <a:solidFill>
                            <a:srgbClr val="333333"/>
                          </a:solidFill>
                          <a:effectLst/>
                          <a:latin typeface="Calibri Light"/>
                        </a:rPr>
                        <a:t> “Abbey Road”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hoda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mrtvački</a:t>
                      </a:r>
                      <a:r>
                        <a:rPr kumimoji="0" lang="en-US" sz="1600" b="0" i="0" u="none" strike="noStrike" cap="none" normalizeH="0" baseline="0" dirty="0">
                          <a:ln>
                            <a:noFill/>
                          </a:ln>
                          <a:solidFill>
                            <a:srgbClr val="333333"/>
                          </a:solidFill>
                          <a:effectLst/>
                          <a:latin typeface="Calibri Light"/>
                        </a:rPr>
                        <a:t> je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je </a:t>
                      </a:r>
                      <a:r>
                        <a:rPr kumimoji="0" lang="en-US" sz="1600" b="0" i="0" u="none" strike="noStrike" cap="none" normalizeH="0" baseline="0" dirty="0" err="1">
                          <a:ln>
                            <a:noFill/>
                          </a:ln>
                          <a:solidFill>
                            <a:srgbClr val="333333"/>
                          </a:solidFill>
                          <a:effectLst/>
                          <a:latin typeface="Calibri Light"/>
                        </a:rPr>
                        <a:t>levoruk</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u </a:t>
                      </a:r>
                      <a:r>
                        <a:rPr kumimoji="0" lang="en-US" sz="1600" b="0" i="0" u="none" strike="noStrike" cap="none" normalizeH="0" baseline="0" dirty="0" err="1">
                          <a:ln>
                            <a:noFill/>
                          </a:ln>
                          <a:solidFill>
                            <a:srgbClr val="333333"/>
                          </a:solidFill>
                          <a:effectLst/>
                          <a:latin typeface="Calibri Light"/>
                        </a:rPr>
                        <a:t>desnoj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Registracija</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strelicu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stoji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za</a:t>
                      </a:r>
                      <a:r>
                        <a:rPr kumimoji="0" lang="en-US" sz="1600" b="0" i="0" u="none" strike="noStrike" cap="none" normalizeH="0" baseline="0" dirty="0">
                          <a:ln>
                            <a:noFill/>
                          </a:ln>
                          <a:solidFill>
                            <a:srgbClr val="333333"/>
                          </a:solidFill>
                          <a:effectLst/>
                          <a:latin typeface="Calibri Light"/>
                        </a:rPr>
                        <a:t> “Linda McCartney Weeping” (Linda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žali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Dalje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sviranje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gitare</a:t>
                      </a:r>
                      <a:r>
                        <a:rPr kumimoji="0" lang="en-US" sz="1600" b="0" i="0" u="none" strike="noStrike" cap="none" normalizeH="0" baseline="0" dirty="0">
                          <a:ln>
                            <a:noFill/>
                          </a:ln>
                          <a:solidFill>
                            <a:srgbClr val="333333"/>
                          </a:solidFill>
                          <a:effectLst/>
                          <a:latin typeface="Calibri Light"/>
                        </a:rPr>
                        <a:t> se od 1966. god. </a:t>
                      </a:r>
                      <a:r>
                        <a:rPr kumimoji="0" lang="en-US" sz="1600" b="0" i="0" u="none" strike="noStrike" cap="none" normalizeH="0" baseline="0" dirty="0" err="1">
                          <a:ln>
                            <a:noFill/>
                          </a:ln>
                          <a:solidFill>
                            <a:srgbClr val="333333"/>
                          </a:solidFill>
                          <a:effectLst/>
                          <a:latin typeface="Calibri Light"/>
                        </a:rPr>
                        <a:t>promenilo</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en-US"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Isti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vrlo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iskonstruisani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može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značiti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što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Poreklo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je </a:t>
                      </a:r>
                      <a:r>
                        <a:rPr kumimoji="0" lang="en-US" sz="1600" b="0" i="0" u="none" strike="noStrike" cap="none" normalizeH="0" baseline="0" dirty="0" err="1">
                          <a:ln>
                            <a:noFill/>
                          </a:ln>
                          <a:solidFill>
                            <a:srgbClr val="FFFFFF"/>
                          </a:solidFill>
                          <a:effectLst/>
                          <a:latin typeface="Calibri Light"/>
                        </a:rPr>
                        <a:t>nastala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kao</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smišljena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prevara</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a:t>
            </a:fld>
            <a:endParaRPr lang="de-DE" altLang="de-DE"/>
          </a:p>
        </p:txBody>
      </p:sp>
    </p:spTree>
    <p:extLst>
      <p:ext uri="{BB962C8B-B14F-4D97-AF65-F5344CB8AC3E}">
        <p14:creationId xmlns:p14="http://schemas.microsoft.com/office/powerpoint/2010/main" val="3649853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graphicFrame>
        <p:nvGraphicFramePr>
          <p:cNvPr id="11" name="Group 21"/>
          <p:cNvGraphicFramePr>
            <a:graphicFrameLocks noGrp="1"/>
          </p:cNvGraphicFramePr>
          <p:nvPr>
            <p:extLst>
              <p:ext uri="{D42A27DB-BD31-4B8C-83A1-F6EECF244321}">
                <p14:modId xmlns:p14="http://schemas.microsoft.com/office/powerpoint/2010/main" val="3220566040"/>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Bitlsi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poginuo</a:t>
                      </a:r>
                      <a:r>
                        <a:rPr kumimoji="0" lang="en-US" sz="1600" b="0" i="0" u="none" strike="noStrike" cap="none" normalizeH="0" baseline="0" dirty="0">
                          <a:ln>
                            <a:noFill/>
                          </a:ln>
                          <a:solidFill>
                            <a:srgbClr val="333333"/>
                          </a:solidFill>
                          <a:effectLst/>
                          <a:latin typeface="Calibri Light"/>
                        </a:rPr>
                        <a:t> je 1966. god. </a:t>
                      </a:r>
                      <a:r>
                        <a:rPr kumimoji="0" lang="en-US" sz="1600" b="0" i="0" u="none" strike="noStrike" cap="none" normalizeH="0" baseline="0" dirty="0" err="1">
                          <a:ln>
                            <a:noFill/>
                          </a:ln>
                          <a:solidFill>
                            <a:srgbClr val="333333"/>
                          </a:solidFill>
                          <a:effectLst/>
                          <a:latin typeface="Calibri Light"/>
                        </a:rPr>
                        <a:t>nesrećnim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slučajem</a:t>
                      </a:r>
                      <a:r>
                        <a:rPr kumimoji="0" lang="en-US" sz="1600" b="0" i="0" u="none" strike="noStrike" cap="none" normalizeH="0" baseline="0" dirty="0">
                          <a:ln>
                            <a:noFill/>
                          </a:ln>
                          <a:solidFill>
                            <a:srgbClr val="333333"/>
                          </a:solidFill>
                          <a:effectLst/>
                          <a:latin typeface="Calibri Light"/>
                        </a:rPr>
                        <a:t> pa je </a:t>
                      </a:r>
                      <a:r>
                        <a:rPr kumimoji="0" lang="en-US" sz="1600" b="0" i="0" u="none" strike="noStrike" cap="none" normalizeH="0" baseline="0" dirty="0" err="1">
                          <a:ln>
                            <a:noFill/>
                          </a:ln>
                          <a:solidFill>
                            <a:srgbClr val="333333"/>
                          </a:solidFill>
                          <a:effectLst/>
                          <a:latin typeface="Calibri Light"/>
                        </a:rPr>
                        <a:t>zamenjen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dvojnikom</a:t>
                      </a:r>
                      <a:r>
                        <a:rPr kumimoji="0" lang="en-US" sz="16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navodno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više</a:t>
                      </a:r>
                      <a:r>
                        <a:rPr kumimoji="0" lang="en-US" sz="1600" b="0" i="0" u="none" strike="noStrike" cap="none" normalizeH="0" baseline="0" dirty="0">
                          <a:ln>
                            <a:noFill/>
                          </a:ln>
                          <a:solidFill>
                            <a:srgbClr val="333333"/>
                          </a:solidFill>
                          <a:effectLst/>
                          <a:latin typeface="Calibri Light"/>
                        </a:rPr>
                        <a:t> od 70 </a:t>
                      </a:r>
                      <a:r>
                        <a:rPr kumimoji="0" lang="en-US" sz="1600" b="0" i="0" u="none" strike="noStrike" cap="none" normalizeH="0" baseline="0" dirty="0" err="1">
                          <a:ln>
                            <a:noFill/>
                          </a:ln>
                          <a:solidFill>
                            <a:srgbClr val="333333"/>
                          </a:solidFill>
                          <a:effectLst/>
                          <a:latin typeface="Calibri Light"/>
                        </a:rPr>
                        <a:t>skrivenih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omotu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ploče</a:t>
                      </a:r>
                      <a:r>
                        <a:rPr kumimoji="0" lang="en-US" sz="1600" b="0" i="0" u="none" strike="noStrike" cap="none" normalizeH="0" baseline="0" dirty="0">
                          <a:ln>
                            <a:noFill/>
                          </a:ln>
                          <a:solidFill>
                            <a:srgbClr val="333333"/>
                          </a:solidFill>
                          <a:effectLst/>
                          <a:latin typeface="Calibri Light"/>
                        </a:rPr>
                        <a:t> “Abbey Road”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hoda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mrtvački</a:t>
                      </a:r>
                      <a:r>
                        <a:rPr kumimoji="0" lang="en-US" sz="1600" b="0" i="0" u="none" strike="noStrike" cap="none" normalizeH="0" baseline="0" dirty="0">
                          <a:ln>
                            <a:noFill/>
                          </a:ln>
                          <a:solidFill>
                            <a:srgbClr val="333333"/>
                          </a:solidFill>
                          <a:effectLst/>
                          <a:latin typeface="Calibri Light"/>
                        </a:rPr>
                        <a:t> je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je </a:t>
                      </a:r>
                      <a:r>
                        <a:rPr kumimoji="0" lang="en-US" sz="1600" b="0" i="0" u="none" strike="noStrike" cap="none" normalizeH="0" baseline="0" dirty="0" err="1">
                          <a:ln>
                            <a:noFill/>
                          </a:ln>
                          <a:solidFill>
                            <a:srgbClr val="333333"/>
                          </a:solidFill>
                          <a:effectLst/>
                          <a:latin typeface="Calibri Light"/>
                        </a:rPr>
                        <a:t>levoruk</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u </a:t>
                      </a:r>
                      <a:r>
                        <a:rPr kumimoji="0" lang="en-US" sz="1600" b="0" i="0" u="none" strike="noStrike" cap="none" normalizeH="0" baseline="0" dirty="0" err="1">
                          <a:ln>
                            <a:noFill/>
                          </a:ln>
                          <a:solidFill>
                            <a:srgbClr val="333333"/>
                          </a:solidFill>
                          <a:effectLst/>
                          <a:latin typeface="Calibri Light"/>
                        </a:rPr>
                        <a:t>desnoj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Registracija</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strelicu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stoji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za</a:t>
                      </a:r>
                      <a:r>
                        <a:rPr kumimoji="0" lang="en-US" sz="1600" b="0" i="0" u="none" strike="noStrike" cap="none" normalizeH="0" baseline="0" dirty="0">
                          <a:ln>
                            <a:noFill/>
                          </a:ln>
                          <a:solidFill>
                            <a:srgbClr val="333333"/>
                          </a:solidFill>
                          <a:effectLst/>
                          <a:latin typeface="Calibri Light"/>
                        </a:rPr>
                        <a:t> “Linda McCartney Weeping” (Linda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žali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Dalje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sviranje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gitare</a:t>
                      </a:r>
                      <a:r>
                        <a:rPr kumimoji="0" lang="en-US" sz="1600" b="0" i="0" u="none" strike="noStrike" cap="none" normalizeH="0" baseline="0" dirty="0">
                          <a:ln>
                            <a:noFill/>
                          </a:ln>
                          <a:solidFill>
                            <a:srgbClr val="333333"/>
                          </a:solidFill>
                          <a:effectLst/>
                          <a:latin typeface="Calibri Light"/>
                        </a:rPr>
                        <a:t> se od 1966. god. </a:t>
                      </a:r>
                      <a:r>
                        <a:rPr kumimoji="0" lang="en-US" sz="1600" b="0" i="0" u="none" strike="noStrike" cap="none" normalizeH="0" baseline="0" dirty="0" err="1">
                          <a:ln>
                            <a:noFill/>
                          </a:ln>
                          <a:solidFill>
                            <a:srgbClr val="333333"/>
                          </a:solidFill>
                          <a:effectLst/>
                          <a:latin typeface="Calibri Light"/>
                        </a:rPr>
                        <a:t>promenilo</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Isti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izgled</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glas</a:t>
                      </a:r>
                      <a:r>
                        <a:rPr kumimoji="0" lang="en-US" sz="1600" b="0" i="0" u="none" strike="noStrike" cap="none" normalizeH="0" baseline="0" dirty="0">
                          <a:ln>
                            <a:noFill/>
                          </a:ln>
                          <a:solidFill>
                            <a:srgbClr val="333333"/>
                          </a:solidFill>
                          <a:effectLst/>
                          <a:latin typeface="Calibri Light"/>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Dokazi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vrlo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iskonstruisani</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može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značiti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što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Poreklo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legenda</a:t>
                      </a:r>
                      <a:r>
                        <a:rPr kumimoji="0" lang="en-US" sz="1600" b="0" i="0" u="none" strike="noStrike" cap="none" normalizeH="0" baseline="0" dirty="0">
                          <a:ln>
                            <a:noFill/>
                          </a:ln>
                          <a:solidFill>
                            <a:srgbClr val="333333"/>
                          </a:solidFill>
                          <a:effectLst/>
                          <a:latin typeface="Calibri Light"/>
                        </a:rPr>
                        <a:t> je </a:t>
                      </a:r>
                      <a:r>
                        <a:rPr kumimoji="0" lang="en-US" sz="1600" b="0" i="0" u="none" strike="noStrike" cap="none" normalizeH="0" baseline="0" dirty="0" err="1">
                          <a:ln>
                            <a:noFill/>
                          </a:ln>
                          <a:solidFill>
                            <a:srgbClr val="333333"/>
                          </a:solidFill>
                          <a:effectLst/>
                          <a:latin typeface="Calibri Light"/>
                        </a:rPr>
                        <a:t>nastala</a:t>
                      </a:r>
                      <a:r>
                        <a:rPr kumimoji="0" lang="en-US" sz="1600" b="0" i="0" u="none" strike="noStrike" cap="none" normalizeH="0" baseline="0" dirty="0">
                          <a:ln>
                            <a:noFill/>
                          </a:ln>
                          <a:solidFill>
                            <a:srgbClr val="333333"/>
                          </a:solidFill>
                          <a:effectLst/>
                          <a:latin typeface="Calibri Light"/>
                        </a:rPr>
                        <a:t> 1969. </a:t>
                      </a:r>
                      <a:r>
                        <a:rPr kumimoji="0" lang="en-US" sz="1600" b="0" i="0" u="none" strike="noStrike" cap="none" normalizeH="0" baseline="0" dirty="0" err="1">
                          <a:ln>
                            <a:noFill/>
                          </a:ln>
                          <a:solidFill>
                            <a:srgbClr val="333333"/>
                          </a:solidFill>
                          <a:effectLst/>
                          <a:latin typeface="Calibri Light"/>
                        </a:rPr>
                        <a:t>kao</a:t>
                      </a:r>
                      <a:r>
                        <a:rPr kumimoji="0" lang="en-US" sz="1600" b="0" i="0" u="none" strike="noStrike" cap="none" normalizeH="0" baseline="0" dirty="0">
                          <a:ln>
                            <a:noFill/>
                          </a:ln>
                          <a:solidFill>
                            <a:srgbClr val="333333"/>
                          </a:solidFill>
                          <a:effectLst/>
                          <a:latin typeface="Calibri Light"/>
                        </a:rPr>
                        <a:t> dobro </a:t>
                      </a:r>
                      <a:r>
                        <a:rPr kumimoji="0" lang="en-US" sz="1600" b="0" i="0" u="none" strike="noStrike" cap="none" normalizeH="0" baseline="0" dirty="0" err="1">
                          <a:ln>
                            <a:noFill/>
                          </a:ln>
                          <a:solidFill>
                            <a:srgbClr val="333333"/>
                          </a:solidFill>
                          <a:effectLst/>
                          <a:latin typeface="Calibri Light"/>
                        </a:rPr>
                        <a:t>smišljena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novinarska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prevara</a:t>
                      </a:r>
                      <a:r>
                        <a:rPr kumimoji="0" lang="en-US" sz="1600" b="0" i="0" u="none" strike="noStrike" cap="none" normalizeH="0" baseline="0" dirty="0">
                          <a:ln>
                            <a:noFill/>
                          </a:ln>
                          <a:solidFill>
                            <a:srgbClr val="333333"/>
                          </a:solidFill>
                          <a:effectLst/>
                          <a:latin typeface="Calibri Light"/>
                        </a:rPr>
                        <a:t>.</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15</a:t>
            </a:fld>
            <a:endParaRPr lang="de-DE" altLang="de-DE"/>
          </a:p>
        </p:txBody>
      </p:sp>
    </p:spTree>
    <p:extLst>
      <p:ext uri="{BB962C8B-B14F-4D97-AF65-F5344CB8AC3E}">
        <p14:creationId xmlns:p14="http://schemas.microsoft.com/office/powerpoint/2010/main" val="4152066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l-PL" altLang="de-DE" sz="2400">
                <a:solidFill>
                  <a:srgbClr val="333333"/>
                </a:solidFill>
                <a:latin typeface="Calibri Light"/>
              </a:rPr>
              <a:t>Da li je Pol Makartni zamenjen dvojnikom?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Makartnijev šaljivi odgovor na glasine o njegovoj smrti: solo album pod naslovom “Paul is live” (Pol je živ). Uočite kako je omot albuma sličan onom na ploči “Abbey road”.</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One su često uzbudljivije</a:t>
            </a:r>
            <a:r>
              <a:rPr lang="en-US" altLang="de-DE" sz="2400" dirty="0">
                <a:solidFill>
                  <a:srgbClr val="333333"/>
                </a:solidFill>
              </a:rPr>
              <a:t> </a:t>
            </a:r>
            <a:r>
              <a:rPr lang="hr-HR" altLang="de-DE" sz="2400" dirty="0">
                <a:solidFill>
                  <a:srgbClr val="333333"/>
                </a:solidFill>
              </a:rPr>
              <a:t>od stvarnosti!</a:t>
            </a:r>
          </a:p>
          <a:p>
            <a:pPr marL="342900" lvl="0" indent="-342900" defTabSz="914400" fontAlgn="base">
              <a:buClr>
                <a:srgbClr val="333333"/>
              </a:buClr>
              <a:buFont typeface="WingDings"/>
              <a:buChar char=""/>
            </a:pPr>
            <a:r>
              <a:rPr lang="hr-HR" altLang="de-DE" sz="2400" dirty="0">
                <a:solidFill>
                  <a:srgbClr val="333333"/>
                </a:solidFill>
              </a:rPr>
              <a:t>Temelje se na teško dokazivim tvrdnjama </a:t>
            </a:r>
            <a:r>
              <a:rPr lang="en-US" altLang="de-DE" sz="2400" dirty="0">
                <a:solidFill>
                  <a:srgbClr val="333333"/>
                </a:solidFill>
              </a:rPr>
              <a:t>(</a:t>
            </a:r>
            <a:r>
              <a:rPr lang="hr-HR" altLang="de-DE" sz="2400" dirty="0">
                <a:solidFill>
                  <a:srgbClr val="333333"/>
                </a:solidFill>
              </a:rPr>
              <a:t>npr. da se Polovo sviranje bas</a:t>
            </a:r>
            <a:r>
              <a:rPr lang="de-DE" altLang="de-DE" sz="2400" dirty="0">
                <a:solidFill>
                  <a:srgbClr val="333333"/>
                </a:solidFill>
              </a:rPr>
              <a:t> gitare</a:t>
            </a:r>
            <a:r>
              <a:rPr lang="sr-Latn-CS" altLang="de-DE" sz="2400" dirty="0">
                <a:solidFill>
                  <a:srgbClr val="333333"/>
                </a:solidFill>
              </a:rPr>
              <a:t> promenilo</a:t>
            </a:r>
            <a:r>
              <a:rPr lang="en-US" altLang="de-DE" sz="2400" dirty="0">
                <a:solidFill>
                  <a:srgbClr val="333333"/>
                </a:solidFill>
              </a:rPr>
              <a:t>)</a:t>
            </a:r>
            <a:r>
              <a:rPr lang="sr-Latn-CS" altLang="de-DE" sz="2400" dirty="0">
                <a:solidFill>
                  <a:srgbClr val="333333"/>
                </a:solidFill>
              </a:rPr>
              <a:t> koje neki ljudi olako prihvataju.</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Prikrivaju druga moguća objašnjenja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 LMW može značiti bilo šta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Legend</a:t>
            </a:r>
            <a:r>
              <a:rPr lang="hr-HR" altLang="de-DE" sz="2400" dirty="0">
                <a:solidFill>
                  <a:srgbClr val="333333"/>
                </a:solidFill>
              </a:rPr>
              <a:t>e</a:t>
            </a:r>
            <a:r>
              <a:rPr lang="en-US" altLang="de-DE" sz="2400" dirty="0">
                <a:solidFill>
                  <a:srgbClr val="333333"/>
                </a:solidFill>
              </a:rPr>
              <a:t> </a:t>
            </a:r>
            <a:r>
              <a:rPr lang="hr-HR" altLang="de-DE" sz="2400" dirty="0">
                <a:solidFill>
                  <a:srgbClr val="333333"/>
                </a:solidFill>
              </a:rPr>
              <a:t>odvajaju činjenice od konteksta i prenaglašavaju ih </a:t>
            </a:r>
            <a:r>
              <a:rPr lang="en-US" altLang="de-DE" sz="2400" dirty="0">
                <a:solidFill>
                  <a:srgbClr val="333333"/>
                </a:solidFill>
              </a:rPr>
              <a:t>(Ma</a:t>
            </a:r>
            <a:r>
              <a:rPr lang="sr-Latn-CS" altLang="de-DE" sz="2400" dirty="0">
                <a:solidFill>
                  <a:srgbClr val="333333"/>
                </a:solidFill>
              </a:rPr>
              <a:t>kartni</a:t>
            </a:r>
            <a:r>
              <a:rPr lang="en-US" altLang="de-DE" sz="2400" dirty="0">
                <a:solidFill>
                  <a:srgbClr val="333333"/>
                </a:solidFill>
              </a:rPr>
              <a:t> </a:t>
            </a:r>
            <a:r>
              <a:rPr lang="hr-HR" altLang="de-DE" sz="2400" dirty="0">
                <a:solidFill>
                  <a:srgbClr val="333333"/>
                </a:solidFill>
              </a:rPr>
              <a:t>je stvarno levoruk</a:t>
            </a:r>
            <a:r>
              <a:rPr lang="en-US" altLang="de-DE" sz="2400" dirty="0">
                <a:solidFill>
                  <a:srgbClr val="333333"/>
                </a:solidFill>
              </a:rPr>
              <a:t>,</a:t>
            </a:r>
            <a:r>
              <a:rPr lang="hr-HR" altLang="de-DE" sz="2400" dirty="0">
                <a:solidFill>
                  <a:srgbClr val="333333"/>
                </a:solidFill>
              </a:rPr>
              <a:t> ali</a:t>
            </a:r>
            <a:r>
              <a:rPr lang="en-US" altLang="de-DE" sz="2400" dirty="0">
                <a:solidFill>
                  <a:srgbClr val="333333"/>
                </a:solidFill>
              </a:rPr>
              <a:t> </a:t>
            </a:r>
            <a:r>
              <a:rPr lang="hr-HR" altLang="de-DE" sz="2400" dirty="0">
                <a:solidFill>
                  <a:srgbClr val="333333"/>
                </a:solidFill>
              </a:rPr>
              <a:t>to još uvek ne znači da on ne može da drži cigaretu u desnoj ruci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zato što je to zatražio fotograf</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istoriji ima mnogo primera gde su manjine i stranci optuživani za katastrofalne događaje na koje se zapravo nije moglo uticati</a:t>
            </a:r>
            <a:r>
              <a:rPr lang="de-DE" altLang="de-DE" sz="2400" dirty="0">
                <a:solidFill>
                  <a:srgbClr val="333333"/>
                </a:solidFill>
              </a:rPr>
              <a:t>. </a:t>
            </a:r>
            <a:r>
              <a:rPr lang="hr-HR" altLang="de-DE" sz="2400" dirty="0">
                <a:solidFill>
                  <a:srgbClr val="333333"/>
                </a:solidFill>
              </a:rPr>
              <a:t>Na primer</a:t>
            </a:r>
            <a:r>
              <a:rPr lang="de-DE" altLang="de-DE" sz="2400" dirty="0">
                <a:solidFill>
                  <a:srgbClr val="333333"/>
                </a:solidFill>
              </a:rPr>
              <a:t>, </a:t>
            </a:r>
            <a:r>
              <a:rPr lang="hr-HR" altLang="de-DE" sz="2400" dirty="0">
                <a:solidFill>
                  <a:srgbClr val="333333"/>
                </a:solidFill>
              </a:rPr>
              <a:t>u srednjem veku su za slabu žetvu često proglašavali odgovornim Jevreje i navodne veštice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Ova jednostavna objašnjenja služila su kao ventil za gnev i nezadovoljstvo stanovništva</a:t>
            </a:r>
            <a:r>
              <a:rPr lang="de-DE" altLang="de-DE" sz="2400" dirty="0">
                <a:solidFill>
                  <a:srgbClr val="333333"/>
                </a:solidFill>
              </a:rPr>
              <a:t> </a:t>
            </a:r>
            <a:r>
              <a:rPr lang="sr-Latn-CS" altLang="de-DE" sz="2400" dirty="0">
                <a:solidFill>
                  <a:srgbClr val="333333"/>
                </a:solidFill>
              </a:rPr>
              <a:t>i</a:t>
            </a:r>
            <a:r>
              <a:rPr lang="hr-HR" altLang="de-DE" sz="2400" dirty="0">
                <a:solidFill>
                  <a:srgbClr val="333333"/>
                </a:solidFill>
              </a:rPr>
              <a:t> pružala su nekakav, mada lažni, osećaj kontrole nad događajima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a:solidFill>
                  <a:srgbClr val="333333"/>
                </a:solidFill>
              </a:rPr>
              <a:t>Istraživanja pokazuju</a:t>
            </a:r>
            <a:r>
              <a:rPr lang="en-US" altLang="de-DE" sz="2400" dirty="0">
                <a:solidFill>
                  <a:srgbClr val="333333"/>
                </a:solidFill>
              </a:rPr>
              <a:t> </a:t>
            </a:r>
            <a:r>
              <a:rPr lang="hr-HR" altLang="de-DE" sz="2400" dirty="0">
                <a:solidFill>
                  <a:srgbClr val="333333"/>
                </a:solidFill>
              </a:rPr>
              <a:t>da su</a:t>
            </a:r>
            <a:r>
              <a:rPr lang="en-US" altLang="de-DE" sz="2400" dirty="0">
                <a:solidFill>
                  <a:srgbClr val="333333"/>
                </a:solidFill>
              </a:rPr>
              <a:t> </a:t>
            </a:r>
            <a:r>
              <a:rPr lang="hr-HR" altLang="de-DE" sz="2400" dirty="0">
                <a:solidFill>
                  <a:srgbClr val="333333"/>
                </a:solidFill>
              </a:rPr>
              <a:t>mnogi </a:t>
            </a:r>
            <a:r>
              <a:rPr lang="de-DE"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ljudi sa psihozom skloni da </a:t>
            </a:r>
            <a:r>
              <a:rPr lang="hr-HR" altLang="de-DE" sz="2400" dirty="0">
                <a:solidFill>
                  <a:srgbClr val="004992"/>
                </a:solidFill>
              </a:rPr>
              <a:t>prebrzo donose </a:t>
            </a:r>
            <a:r>
              <a:rPr lang="hr-HR" altLang="de-DE" sz="2400">
                <a:solidFill>
                  <a:srgbClr val="004992"/>
                </a:solidFill>
              </a:rPr>
              <a:t>zaključke.</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a:solidFill>
                  <a:srgbClr val="333333"/>
                </a:solidFill>
              </a:rPr>
              <a:t>Istraživanja pokazuju</a:t>
            </a:r>
            <a:r>
              <a:rPr lang="en-US" altLang="de-DE" sz="2400" dirty="0">
                <a:solidFill>
                  <a:srgbClr val="333333"/>
                </a:solidFill>
              </a:rPr>
              <a:t> </a:t>
            </a:r>
            <a:r>
              <a:rPr lang="hr-HR" altLang="de-DE" sz="2400" dirty="0">
                <a:solidFill>
                  <a:srgbClr val="333333"/>
                </a:solidFill>
              </a:rPr>
              <a:t>da su</a:t>
            </a:r>
            <a:r>
              <a:rPr lang="en-US" altLang="de-DE" sz="2400" dirty="0">
                <a:solidFill>
                  <a:srgbClr val="333333"/>
                </a:solidFill>
              </a:rPr>
              <a:t> </a:t>
            </a:r>
            <a:r>
              <a:rPr lang="hr-HR" altLang="de-DE" sz="2400" dirty="0">
                <a:solidFill>
                  <a:srgbClr val="333333"/>
                </a:solidFill>
              </a:rPr>
              <a:t>mnogi </a:t>
            </a:r>
            <a:r>
              <a:rPr lang="de-DE"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ljudi sa psihozom skloni da </a:t>
            </a:r>
            <a:r>
              <a:rPr lang="hr-HR" altLang="de-DE" sz="2400" dirty="0">
                <a:solidFill>
                  <a:srgbClr val="004992"/>
                </a:solidFill>
              </a:rPr>
              <a:t>prebrzo donose zaključke.</a:t>
            </a:r>
          </a:p>
          <a:p>
            <a:pPr marL="342900" lvl="0" indent="-342900" defTabSz="914400" fontAlgn="base">
              <a:buClr>
                <a:srgbClr val="000000"/>
              </a:buClr>
              <a:buFont typeface="WingDings"/>
              <a:buChar char=""/>
            </a:pPr>
            <a:r>
              <a:rPr lang="hr-HR" altLang="de-DE" sz="2400" dirty="0">
                <a:solidFill>
                  <a:srgbClr val="004992"/>
                </a:solidFill>
              </a:rPr>
              <a:t>O</a:t>
            </a:r>
            <a:r>
              <a:rPr lang="hr-HR" altLang="de-DE" sz="2400" dirty="0">
                <a:solidFill>
                  <a:srgbClr val="333333"/>
                </a:solidFill>
              </a:rPr>
              <a:t>vaj način</a:t>
            </a:r>
            <a:r>
              <a:rPr lang="en-US" altLang="de-DE" sz="2400" dirty="0">
                <a:solidFill>
                  <a:srgbClr val="333333"/>
                </a:solidFill>
              </a:rPr>
              <a:t> </a:t>
            </a:r>
            <a:r>
              <a:rPr lang="hr-HR" altLang="de-DE" sz="2400" dirty="0">
                <a:solidFill>
                  <a:srgbClr val="333333"/>
                </a:solidFill>
              </a:rPr>
              <a:t>zaključivanja</a:t>
            </a:r>
            <a:r>
              <a:rPr lang="en-US" altLang="de-DE" sz="2400" dirty="0">
                <a:solidFill>
                  <a:srgbClr val="333333"/>
                </a:solidFill>
              </a:rPr>
              <a:t> </a:t>
            </a:r>
            <a:r>
              <a:rPr lang="hr-HR" altLang="de-DE" sz="2400" dirty="0">
                <a:solidFill>
                  <a:srgbClr val="333333"/>
                </a:solidFill>
              </a:rPr>
              <a:t>često dovodi do pogrešnih odluka</a:t>
            </a:r>
            <a:r>
              <a:rPr lang="en-US" altLang="de-DE" sz="2400" dirty="0">
                <a:solidFill>
                  <a:srgbClr val="333333"/>
                </a:solidFill>
              </a:rPr>
              <a:t>.</a:t>
            </a:r>
            <a:r>
              <a:rPr lang="sr-Latn-CS" altLang="de-DE" sz="2400" dirty="0">
                <a:solidFill>
                  <a:srgbClr val="333333"/>
                </a:solidFill>
              </a:rPr>
              <a:t> Zato je korisno, naročito kod važnih stvari,</a:t>
            </a:r>
            <a:r>
              <a:rPr lang="hr-HR" altLang="de-DE" sz="2400" dirty="0">
                <a:solidFill>
                  <a:srgbClr val="333333"/>
                </a:solidFill>
              </a:rPr>
              <a:t> </a:t>
            </a:r>
            <a:r>
              <a:rPr lang="hr-HR" altLang="de-DE" sz="2400" dirty="0">
                <a:solidFill>
                  <a:srgbClr val="004992"/>
                </a:solidFill>
              </a:rPr>
              <a:t>sakupiti i uzeti u obzir što je moguće više informacija.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21</a:t>
            </a:fld>
            <a:endParaRPr lang="de-DE" altLang="de-DE"/>
          </a:p>
        </p:txBody>
      </p:sp>
    </p:spTree>
    <p:extLst>
      <p:ext uri="{BB962C8B-B14F-4D97-AF65-F5344CB8AC3E}">
        <p14:creationId xmlns:p14="http://schemas.microsoft.com/office/powerpoint/2010/main" val="1051847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prebrzo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procena</a:t>
            </a:r>
            <a:r>
              <a:rPr lang="en-US" sz="3600" dirty="0">
                <a:latin typeface="+mn-lt"/>
                <a:ea typeface="+mn-ea"/>
                <a:cs typeface="+mn-cs"/>
              </a:rPr>
              <a:t> u </a:t>
            </a:r>
            <a:r>
              <a:rPr lang="en-US" sz="3600" dirty="0" err="1">
                <a:latin typeface="+mn-lt"/>
                <a:ea typeface="+mn-ea"/>
                <a:cs typeface="+mn-cs"/>
              </a:rPr>
              <a:t>psihozi</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25625" name="Rechteck 1"/>
          <p:cNvSpPr>
            <a:spLocks noChangeArrowheads="1"/>
          </p:cNvSpPr>
          <p:nvPr/>
        </p:nvSpPr>
        <p:spPr bwMode="auto">
          <a:xfrm>
            <a:off x="408955" y="6021389"/>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r-Latn-RS" altLang="de-DE" sz="2000" dirty="0">
                <a:solidFill>
                  <a:srgbClr val="004992"/>
                </a:solidFill>
                <a:latin typeface="+mn-lt"/>
              </a:rPr>
              <a:t>Može li neko ukratko da doda svoje lično iskustvo</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686952378"/>
              </p:ext>
            </p:extLst>
          </p:nvPr>
        </p:nvGraphicFramePr>
        <p:xfrm>
          <a:off x="408954" y="2295017"/>
          <a:ext cx="11376000" cy="3505086"/>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gridCol w="410319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Objašnjenje tokom psihoze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Druga objašnjenja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Pucketanje na telefonskoj liniji.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CIA prisluškuje.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Oštećenje žice; običan šum na liniji kod razgovora na velikim daljinama; “slab domet” u mobilnoj mreži.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radiju je pesma “Toxic” (otrovno) od Britni Spirs.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Tajni znak za nadolazeći napad hemijskim otrovom.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Radio stanica je specijalizovana za pop muziku.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Bela prašina na kuhinjskom stolu, koja ranije nije bila tu.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Izvesno je da neko pokušava da izvrši atentat bacilom antraksa ili policija podmeće drogu da bi nekog uhapsila.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Neko je upravo mesio testo; prašina nije dugo brisana.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8674" name="Rectangle 3"/>
          <p:cNvSpPr>
            <a:spLocks noGrp="1" noChangeArrowheads="1"/>
          </p:cNvSpPr>
          <p:nvPr>
            <p:ph idx="1"/>
          </p:nvPr>
        </p:nvSpPr>
        <p:spPr>
          <a:noFill/>
        </p:spPr>
        <p:txBody>
          <a:bodyPr>
            <a:noAutofit/>
          </a:bodyPr>
          <a:lstStyle/>
          <a:p>
            <a:pPr algn="l" eaLnBrk="1" hangingPunct="1"/>
            <a:r>
              <a:rPr lang="hr-HR" altLang="de-DE" sz="2400" dirty="0">
                <a:solidFill>
                  <a:srgbClr val="333333"/>
                </a:solidFill>
              </a:rPr>
              <a:t>U nastavku ćete videti niz slika</a:t>
            </a:r>
            <a:r>
              <a:rPr lang="en-US" altLang="de-DE" sz="2400" dirty="0">
                <a:solidFill>
                  <a:srgbClr val="333333"/>
                </a:solidFill>
              </a:rPr>
              <a:t>.</a:t>
            </a:r>
            <a:r>
              <a:rPr lang="sr-Latn-CS" altLang="de-DE" sz="2400" dirty="0">
                <a:solidFill>
                  <a:srgbClr val="333333"/>
                </a:solidFill>
              </a:rPr>
              <a:t> Na 1. prikazu videće se </a:t>
            </a:r>
            <a:r>
              <a:rPr lang="hr-HR" altLang="de-DE" sz="2400" dirty="0">
                <a:solidFill>
                  <a:srgbClr val="333333"/>
                </a:solidFill>
              </a:rPr>
              <a:t>samo jedan detalj</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a:t>
            </a:r>
            <a:r>
              <a:rPr lang="sr-Latn-CS" altLang="de-DE" sz="2400" dirty="0">
                <a:solidFill>
                  <a:srgbClr val="333333"/>
                </a:solidFill>
              </a:rPr>
              <a:t> Na 2. prikazu dodaje se još jedan </a:t>
            </a:r>
            <a:r>
              <a:rPr lang="hr-HR" altLang="de-DE" sz="2400" dirty="0">
                <a:solidFill>
                  <a:srgbClr val="333333"/>
                </a:solidFill>
              </a:rPr>
              <a:t>detalj</a:t>
            </a:r>
            <a:r>
              <a:rPr lang="en-US" altLang="de-DE" sz="2400" dirty="0">
                <a:solidFill>
                  <a:srgbClr val="333333"/>
                </a:solidFill>
              </a:rPr>
              <a:t>.</a:t>
            </a:r>
            <a:r>
              <a:rPr lang="sr-Latn-CS" altLang="de-DE" sz="2400" dirty="0">
                <a:solidFill>
                  <a:srgbClr val="333333"/>
                </a:solidFill>
              </a:rPr>
              <a:t> Ovo</a:t>
            </a:r>
            <a:r>
              <a:rPr lang="en-US" altLang="de-DE" sz="2400" dirty="0">
                <a:solidFill>
                  <a:srgbClr val="333333"/>
                </a:solidFill>
              </a:rPr>
              <a:t> </a:t>
            </a:r>
            <a:r>
              <a:rPr lang="hr-HR" altLang="de-DE" sz="2400" dirty="0">
                <a:solidFill>
                  <a:srgbClr val="333333"/>
                </a:solidFill>
              </a:rPr>
              <a:t>dodavanje detalja nastavlja se sve dok se ne pojavi kompletna slika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8674" name="Rectangle 3"/>
          <p:cNvSpPr>
            <a:spLocks noGrp="1" noChangeArrowheads="1"/>
          </p:cNvSpPr>
          <p:nvPr>
            <p:ph idx="1"/>
          </p:nvPr>
        </p:nvSpPr>
        <p:spPr>
          <a:noFill/>
        </p:spPr>
        <p:txBody>
          <a:bodyPr>
            <a:noAutofit/>
          </a:bodyPr>
          <a:lstStyle/>
          <a:p>
            <a:pPr algn="l" eaLnBrk="1" hangingPunct="1"/>
            <a:r>
              <a:rPr lang="hr-HR" altLang="de-DE" sz="2400" dirty="0">
                <a:solidFill>
                  <a:srgbClr val="333333"/>
                </a:solidFill>
              </a:rPr>
              <a:t>U nastavku ćete videti niz slika</a:t>
            </a:r>
            <a:r>
              <a:rPr lang="en-US" altLang="de-DE" sz="2400" dirty="0">
                <a:solidFill>
                  <a:srgbClr val="333333"/>
                </a:solidFill>
              </a:rPr>
              <a:t>.</a:t>
            </a:r>
            <a:r>
              <a:rPr lang="sr-Latn-CS" altLang="de-DE" sz="2400" dirty="0">
                <a:solidFill>
                  <a:srgbClr val="333333"/>
                </a:solidFill>
              </a:rPr>
              <a:t> Na 1. prikazu videće se </a:t>
            </a:r>
            <a:r>
              <a:rPr lang="hr-HR" altLang="de-DE" sz="2400" dirty="0">
                <a:solidFill>
                  <a:srgbClr val="333333"/>
                </a:solidFill>
              </a:rPr>
              <a:t>samo jedan detalj</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a:t>
            </a:r>
            <a:r>
              <a:rPr lang="sr-Latn-CS" altLang="de-DE" sz="2400" dirty="0">
                <a:solidFill>
                  <a:srgbClr val="333333"/>
                </a:solidFill>
              </a:rPr>
              <a:t> Na 2. prikazu dodaje se još jedan </a:t>
            </a:r>
            <a:r>
              <a:rPr lang="hr-HR" altLang="de-DE" sz="2400" dirty="0">
                <a:solidFill>
                  <a:srgbClr val="333333"/>
                </a:solidFill>
              </a:rPr>
              <a:t>detalj</a:t>
            </a:r>
            <a:r>
              <a:rPr lang="en-US" altLang="de-DE" sz="2400" dirty="0">
                <a:solidFill>
                  <a:srgbClr val="333333"/>
                </a:solidFill>
              </a:rPr>
              <a:t>.</a:t>
            </a:r>
            <a:r>
              <a:rPr lang="sr-Latn-CS" altLang="de-DE" sz="2400" dirty="0">
                <a:solidFill>
                  <a:srgbClr val="333333"/>
                </a:solidFill>
              </a:rPr>
              <a:t> Ovo</a:t>
            </a:r>
            <a:r>
              <a:rPr lang="en-US" altLang="de-DE" sz="2400" dirty="0">
                <a:solidFill>
                  <a:srgbClr val="333333"/>
                </a:solidFill>
              </a:rPr>
              <a:t> </a:t>
            </a:r>
            <a:r>
              <a:rPr lang="hr-HR" altLang="de-DE" sz="2400" dirty="0">
                <a:solidFill>
                  <a:srgbClr val="333333"/>
                </a:solidFill>
              </a:rPr>
              <a:t>dodavanje detalja nastavlja se sve dok se ne pojavi kompletna slika</a:t>
            </a:r>
            <a:r>
              <a:rPr lang="en-US" altLang="de-DE" sz="2400" dirty="0">
                <a:solidFill>
                  <a:srgbClr val="333333"/>
                </a:solidFill>
              </a:rPr>
              <a:t>.</a:t>
            </a:r>
          </a:p>
          <a:p>
            <a:pPr marL="342900" lvl="1" indent="-342900" algn="l" eaLnBrk="1" hangingPunct="1">
              <a:spcBef>
                <a:spcPts val="1999"/>
              </a:spcBef>
              <a:spcAft>
                <a:spcPts val="0"/>
              </a:spcAft>
              <a:buClr>
                <a:srgbClr val="333333"/>
              </a:buClr>
              <a:buFont typeface="WingDings"/>
              <a:buChar char=""/>
            </a:pPr>
            <a:r>
              <a:rPr lang="hr-HR" altLang="de-DE" sz="2400" dirty="0">
                <a:solidFill>
                  <a:srgbClr val="333333"/>
                </a:solidFill>
              </a:rPr>
              <a:t>Vaš zadatak je da prepoznate predmet na </a:t>
            </a:r>
            <a:r>
              <a:rPr lang="hr-HR" altLang="de-DE" sz="2400">
                <a:solidFill>
                  <a:srgbClr val="333333"/>
                </a:solidFill>
              </a:rPr>
              <a:t>slici.</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24</a:t>
            </a:fld>
            <a:endParaRPr lang="de-DE" altLang="de-DE"/>
          </a:p>
        </p:txBody>
      </p:sp>
    </p:spTree>
    <p:extLst>
      <p:ext uri="{BB962C8B-B14F-4D97-AF65-F5344CB8AC3E}">
        <p14:creationId xmlns:p14="http://schemas.microsoft.com/office/powerpoint/2010/main" val="3553266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8674" name="Rectangle 3"/>
          <p:cNvSpPr>
            <a:spLocks noGrp="1" noChangeArrowheads="1"/>
          </p:cNvSpPr>
          <p:nvPr>
            <p:ph idx="1"/>
          </p:nvPr>
        </p:nvSpPr>
        <p:spPr>
          <a:noFill/>
        </p:spPr>
        <p:txBody>
          <a:bodyPr>
            <a:noAutofit/>
          </a:bodyPr>
          <a:lstStyle/>
          <a:p>
            <a:pPr algn="l" eaLnBrk="1" hangingPunct="1"/>
            <a:r>
              <a:rPr lang="hr-HR" altLang="de-DE" sz="2400" dirty="0">
                <a:solidFill>
                  <a:srgbClr val="333333"/>
                </a:solidFill>
              </a:rPr>
              <a:t>U nastavku ćete videti niz slika</a:t>
            </a:r>
            <a:r>
              <a:rPr lang="en-US" altLang="de-DE" sz="2400" dirty="0">
                <a:solidFill>
                  <a:srgbClr val="333333"/>
                </a:solidFill>
              </a:rPr>
              <a:t>.</a:t>
            </a:r>
            <a:r>
              <a:rPr lang="sr-Latn-CS" altLang="de-DE" sz="2400" dirty="0">
                <a:solidFill>
                  <a:srgbClr val="333333"/>
                </a:solidFill>
              </a:rPr>
              <a:t> Na 1. prikazu videće se </a:t>
            </a:r>
            <a:r>
              <a:rPr lang="hr-HR" altLang="de-DE" sz="2400" dirty="0">
                <a:solidFill>
                  <a:srgbClr val="333333"/>
                </a:solidFill>
              </a:rPr>
              <a:t>samo jedan detalj</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a:t>
            </a:r>
            <a:r>
              <a:rPr lang="sr-Latn-CS" altLang="de-DE" sz="2400" dirty="0">
                <a:solidFill>
                  <a:srgbClr val="333333"/>
                </a:solidFill>
              </a:rPr>
              <a:t> Na 2. prikazu dodaje se još jedan </a:t>
            </a:r>
            <a:r>
              <a:rPr lang="hr-HR" altLang="de-DE" sz="2400" dirty="0">
                <a:solidFill>
                  <a:srgbClr val="333333"/>
                </a:solidFill>
              </a:rPr>
              <a:t>detalj</a:t>
            </a:r>
            <a:r>
              <a:rPr lang="en-US" altLang="de-DE" sz="2400" dirty="0">
                <a:solidFill>
                  <a:srgbClr val="333333"/>
                </a:solidFill>
              </a:rPr>
              <a:t>.</a:t>
            </a:r>
            <a:r>
              <a:rPr lang="sr-Latn-CS" altLang="de-DE" sz="2400" dirty="0">
                <a:solidFill>
                  <a:srgbClr val="333333"/>
                </a:solidFill>
              </a:rPr>
              <a:t> Ovo</a:t>
            </a:r>
            <a:r>
              <a:rPr lang="en-US" altLang="de-DE" sz="2400" dirty="0">
                <a:solidFill>
                  <a:srgbClr val="333333"/>
                </a:solidFill>
              </a:rPr>
              <a:t> </a:t>
            </a:r>
            <a:r>
              <a:rPr lang="hr-HR" altLang="de-DE" sz="2400" dirty="0">
                <a:solidFill>
                  <a:srgbClr val="333333"/>
                </a:solidFill>
              </a:rPr>
              <a:t>dodavanje detalja nastavlja se sve dok se ne pojavi kompletna slika</a:t>
            </a:r>
            <a:r>
              <a:rPr lang="en-US" altLang="de-DE" sz="2400" dirty="0">
                <a:solidFill>
                  <a:srgbClr val="333333"/>
                </a:solidFill>
              </a:rPr>
              <a:t>.</a:t>
            </a:r>
          </a:p>
          <a:p>
            <a:pPr marL="342900" lvl="1" indent="-342900" algn="l" eaLnBrk="1" hangingPunct="1">
              <a:spcBef>
                <a:spcPts val="1999"/>
              </a:spcBef>
              <a:spcAft>
                <a:spcPts val="0"/>
              </a:spcAft>
              <a:buClr>
                <a:srgbClr val="333333"/>
              </a:buClr>
              <a:buFont typeface="WingDings"/>
              <a:buChar char=""/>
            </a:pPr>
            <a:r>
              <a:rPr lang="hr-HR" altLang="de-DE" sz="2400" dirty="0">
                <a:solidFill>
                  <a:srgbClr val="333333"/>
                </a:solidFill>
              </a:rPr>
              <a:t>Vaš zadatak je da prepoznate predmet na slici.</a:t>
            </a:r>
            <a:endParaRPr lang="en-US" altLang="de-DE" sz="2400" dirty="0">
              <a:solidFill>
                <a:srgbClr val="333333"/>
              </a:solidFill>
            </a:endParaRPr>
          </a:p>
          <a:p>
            <a:pPr marL="342900" lvl="1" indent="-342900" algn="l" eaLnBrk="1" hangingPunct="1">
              <a:spcBef>
                <a:spcPts val="1999"/>
              </a:spcBef>
              <a:spcAft>
                <a:spcPts val="0"/>
              </a:spcAft>
              <a:buClr>
                <a:srgbClr val="333333"/>
              </a:buClr>
              <a:buFont typeface="WingDings"/>
              <a:buChar char=""/>
            </a:pPr>
            <a:r>
              <a:rPr lang="hr-HR" altLang="de-DE" sz="2400" dirty="0">
                <a:solidFill>
                  <a:srgbClr val="333333"/>
                </a:solidFill>
              </a:rPr>
              <a:t>Brzopletost ali i preveliko oklevanje u odlučivanju treba izbegavati</a:t>
            </a:r>
            <a:r>
              <a:rPr lang="en-US" altLang="de-DE" sz="2400" dirty="0">
                <a:solidFill>
                  <a:srgbClr val="333333"/>
                </a:solidFill>
              </a:rPr>
              <a:t>.</a:t>
            </a:r>
            <a:r>
              <a:rPr lang="sr-Latn-CS" altLang="de-DE" sz="2400" dirty="0">
                <a:solidFill>
                  <a:srgbClr val="333333"/>
                </a:solidFill>
              </a:rPr>
              <a:t> Po potrebi prokomentarišite </a:t>
            </a:r>
            <a:r>
              <a:rPr lang="hr-HR" altLang="de-DE" sz="2400" dirty="0">
                <a:solidFill>
                  <a:srgbClr val="333333"/>
                </a:solidFill>
              </a:rPr>
              <a:t>šta govori u prilog jednog ili drugog rešenja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25</a:t>
            </a:fld>
            <a:endParaRPr lang="de-DE" altLang="de-DE"/>
          </a:p>
        </p:txBody>
      </p:sp>
    </p:spTree>
    <p:extLst>
      <p:ext uri="{BB962C8B-B14F-4D97-AF65-F5344CB8AC3E}">
        <p14:creationId xmlns:p14="http://schemas.microsoft.com/office/powerpoint/2010/main" val="2019654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Navedeno je nekoliko mogućih odgovora</a:t>
            </a:r>
            <a:r>
              <a:rPr lang="de-DE" altLang="de-DE" sz="2400" dirty="0">
                <a:solidFill>
                  <a:srgbClr val="333333"/>
                </a:solidFill>
              </a:rPr>
              <a:t>. </a:t>
            </a:r>
            <a:r>
              <a:rPr lang="sr-Latn-CS" altLang="de-DE" sz="2400" dirty="0">
                <a:solidFill>
                  <a:srgbClr val="333333"/>
                </a:solidFill>
              </a:rPr>
              <a:t>R</a:t>
            </a:r>
            <a:r>
              <a:rPr lang="hr-HR" altLang="de-DE" sz="2400" dirty="0">
                <a:solidFill>
                  <a:srgbClr val="333333"/>
                </a:solidFill>
              </a:rPr>
              <a:t>azmotrite u grupi koliko je svaki od njih verovatan i da li ste dovoljno sigurni da donesete konačnu odluku.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Šta bi moglo biti prikazano na ovoj slici?</a:t>
            </a:r>
            <a:endParaRPr lang="en-US" sz="3600" dirty="0">
              <a:solidFill>
                <a:srgbClr val="004992"/>
              </a:solidFill>
              <a:latin typeface="+mn-lt"/>
              <a:ea typeface="+mn-ea"/>
              <a:cs typeface="+mn-cs"/>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4"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U sledećim zadacima</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endParaRPr lang="hr-HR" altLang="de-DE" sz="2400" dirty="0">
              <a:solidFill>
                <a:srgbClr val="333333"/>
              </a:solidFill>
            </a:endParaRPr>
          </a:p>
          <a:p>
            <a:pPr lvl="0" defTabSz="914400" fontAlgn="base"/>
            <a:r>
              <a:rPr lang="hr-HR" altLang="de-DE" sz="2400" dirty="0">
                <a:solidFill>
                  <a:srgbClr val="333333"/>
                </a:solidFill>
              </a:rPr>
              <a:t>Razmislite sami o tome šta bi na slici moglo da bude predstavljeno</a:t>
            </a:r>
            <a:r>
              <a:rPr lang="de-DE" altLang="de-DE" sz="2400" dirty="0">
                <a:solidFill>
                  <a:srgbClr val="333333"/>
                </a:solidFill>
              </a:rPr>
              <a:t>.</a:t>
            </a:r>
            <a:r>
              <a:rPr lang="sr-Latn-CS" altLang="de-DE" sz="2400" dirty="0">
                <a:solidFill>
                  <a:srgbClr val="333333"/>
                </a:solidFill>
              </a:rPr>
              <a:t> Možete pri tome navesti</a:t>
            </a:r>
            <a:r>
              <a:rPr lang="de-DE" altLang="de-DE" sz="2400" dirty="0">
                <a:solidFill>
                  <a:srgbClr val="333333"/>
                </a:solidFill>
              </a:rPr>
              <a:t> </a:t>
            </a:r>
            <a:r>
              <a:rPr lang="hr-HR" altLang="de-DE" sz="2400" dirty="0">
                <a:solidFill>
                  <a:srgbClr val="333333"/>
                </a:solidFill>
              </a:rPr>
              <a:t>nekoliko mogućih odgovora</a:t>
            </a:r>
            <a:r>
              <a:rPr lang="de-DE" altLang="de-DE" sz="2400" dirty="0">
                <a:solidFill>
                  <a:srgbClr val="333333"/>
                </a:solidFill>
              </a:rPr>
              <a:t>.</a:t>
            </a:r>
            <a:r>
              <a:rPr lang="hr-HR" altLang="de-DE" sz="2400" dirty="0">
                <a:solidFill>
                  <a:srgbClr val="333333"/>
                </a:solidFill>
              </a:rPr>
              <a:t> Prokomentarišite</a:t>
            </a:r>
            <a:r>
              <a:rPr lang="en-US" altLang="de-DE" sz="2400" dirty="0">
                <a:solidFill>
                  <a:srgbClr val="333333"/>
                </a:solidFill>
              </a:rPr>
              <a:t> </a:t>
            </a:r>
            <a:r>
              <a:rPr lang="en-US" altLang="de-DE" sz="2400" dirty="0" err="1">
                <a:solidFill>
                  <a:srgbClr val="333333"/>
                </a:solidFill>
              </a:rPr>
              <a:t>svoje</a:t>
            </a:r>
            <a:r>
              <a:rPr lang="en-US" altLang="de-DE" sz="2400" dirty="0">
                <a:solidFill>
                  <a:srgbClr val="333333"/>
                </a:solidFill>
              </a:rPr>
              <a:t> </a:t>
            </a:r>
            <a:r>
              <a:rPr lang="en-US" altLang="de-DE" sz="2400" dirty="0" err="1">
                <a:solidFill>
                  <a:srgbClr val="333333"/>
                </a:solidFill>
              </a:rPr>
              <a:t>procene</a:t>
            </a:r>
            <a:r>
              <a:rPr lang="en-US" altLang="de-DE" sz="2400" dirty="0">
                <a:solidFill>
                  <a:srgbClr val="333333"/>
                </a:solidFill>
              </a:rPr>
              <a:t> u </a:t>
            </a:r>
            <a:r>
              <a:rPr lang="en-US" altLang="de-DE" sz="2400" dirty="0" err="1">
                <a:solidFill>
                  <a:srgbClr val="333333"/>
                </a:solidFill>
              </a:rPr>
              <a:t>grupi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45</a:t>
            </a:fld>
            <a:endParaRPr lang="de-DE" altLang="de-DE"/>
          </a:p>
        </p:txBody>
      </p:sp>
    </p:spTree>
    <p:extLst>
      <p:ext uri="{BB962C8B-B14F-4D97-AF65-F5344CB8AC3E}">
        <p14:creationId xmlns:p14="http://schemas.microsoft.com/office/powerpoint/2010/main" val="30319029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46</a:t>
            </a:fld>
            <a:endParaRPr lang="de-DE" altLang="de-DE"/>
          </a:p>
        </p:txBody>
      </p:sp>
    </p:spTree>
    <p:extLst>
      <p:ext uri="{BB962C8B-B14F-4D97-AF65-F5344CB8AC3E}">
        <p14:creationId xmlns:p14="http://schemas.microsoft.com/office/powerpoint/2010/main" val="23861346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47</a:t>
            </a:fld>
            <a:endParaRPr lang="de-DE" altLang="de-DE"/>
          </a:p>
        </p:txBody>
      </p:sp>
    </p:spTree>
    <p:extLst>
      <p:ext uri="{BB962C8B-B14F-4D97-AF65-F5344CB8AC3E}">
        <p14:creationId xmlns:p14="http://schemas.microsoft.com/office/powerpoint/2010/main" val="17309503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48</a:t>
            </a:fld>
            <a:endParaRPr lang="de-DE" altLang="de-DE"/>
          </a:p>
        </p:txBody>
      </p:sp>
    </p:spTree>
    <p:extLst>
      <p:ext uri="{BB962C8B-B14F-4D97-AF65-F5344CB8AC3E}">
        <p14:creationId xmlns:p14="http://schemas.microsoft.com/office/powerpoint/2010/main" val="18316975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49</a:t>
            </a:fld>
            <a:endParaRPr lang="de-DE" altLang="de-DE"/>
          </a:p>
        </p:txBody>
      </p:sp>
    </p:spTree>
    <p:extLst>
      <p:ext uri="{BB962C8B-B14F-4D97-AF65-F5344CB8AC3E}">
        <p14:creationId xmlns:p14="http://schemas.microsoft.com/office/powerpoint/2010/main" val="2794295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50</a:t>
            </a:fld>
            <a:endParaRPr lang="de-DE" altLang="de-DE"/>
          </a:p>
        </p:txBody>
      </p:sp>
    </p:spTree>
    <p:extLst>
      <p:ext uri="{BB962C8B-B14F-4D97-AF65-F5344CB8AC3E}">
        <p14:creationId xmlns:p14="http://schemas.microsoft.com/office/powerpoint/2010/main" val="3767473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51</a:t>
            </a:fld>
            <a:endParaRPr lang="de-DE" altLang="de-DE"/>
          </a:p>
        </p:txBody>
      </p:sp>
    </p:spTree>
    <p:extLst>
      <p:ext uri="{BB962C8B-B14F-4D97-AF65-F5344CB8AC3E}">
        <p14:creationId xmlns:p14="http://schemas.microsoft.com/office/powerpoint/2010/main" val="7891106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52</a:t>
            </a:fld>
            <a:endParaRPr lang="de-DE" altLang="de-DE"/>
          </a:p>
        </p:txBody>
      </p:sp>
    </p:spTree>
    <p:extLst>
      <p:ext uri="{BB962C8B-B14F-4D97-AF65-F5344CB8AC3E}">
        <p14:creationId xmlns:p14="http://schemas.microsoft.com/office/powerpoint/2010/main" val="2313624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53</a:t>
            </a:fld>
            <a:endParaRPr lang="de-DE" altLang="de-DE"/>
          </a:p>
        </p:txBody>
      </p:sp>
    </p:spTree>
    <p:extLst>
      <p:ext uri="{BB962C8B-B14F-4D97-AF65-F5344CB8AC3E}">
        <p14:creationId xmlns:p14="http://schemas.microsoft.com/office/powerpoint/2010/main" val="2301352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a:t>
            </a:r>
            <a:r>
              <a:rPr lang="en-US" altLang="ko-KR" sz="1800" dirty="0" err="1">
                <a:solidFill>
                  <a:srgbClr val="333333"/>
                </a:solidFill>
              </a:rPr>
              <a:t>filmovi</a:t>
            </a:r>
            <a:r>
              <a:rPr lang="en-US" altLang="ko-KR" sz="1800" dirty="0">
                <a:solidFill>
                  <a:srgbClr val="333333"/>
                </a:solidFill>
              </a:rPr>
              <a:t> </a:t>
            </a:r>
            <a:r>
              <a:rPr lang="en-US" altLang="ko-KR" sz="1800" dirty="0" err="1">
                <a:solidFill>
                  <a:srgbClr val="333333"/>
                </a:solidFill>
              </a:rPr>
              <a:t>sadrže</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a:t>
            </a:r>
            <a:r>
              <a:rPr lang="en-US" altLang="ko-KR" sz="1800" dirty="0" err="1">
                <a:solidFill>
                  <a:srgbClr val="333333"/>
                </a:solidFill>
              </a:rPr>
              <a:t>može</a:t>
            </a:r>
            <a:r>
              <a:rPr lang="en-US" altLang="ko-KR" sz="1800" dirty="0">
                <a:solidFill>
                  <a:srgbClr val="333333"/>
                </a:solidFill>
              </a:rPr>
              <a:t> </a:t>
            </a:r>
            <a:r>
              <a:rPr lang="en-US" altLang="ko-KR" sz="1800" dirty="0" err="1">
                <a:solidFill>
                  <a:srgbClr val="333333"/>
                </a:solidFill>
              </a:rPr>
              <a:t>biti</a:t>
            </a:r>
            <a:r>
              <a:rPr lang="en-US" altLang="ko-KR" sz="1800" dirty="0">
                <a:solidFill>
                  <a:srgbClr val="333333"/>
                </a:solidFill>
              </a:rPr>
              <a:t> </a:t>
            </a:r>
            <a:r>
              <a:rPr lang="en-US" altLang="ko-KR" sz="1800" dirty="0" err="1">
                <a:solidFill>
                  <a:srgbClr val="333333"/>
                </a:solidFill>
              </a:rPr>
              <a:t>neodgovarajući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svaku</a:t>
            </a:r>
            <a:r>
              <a:rPr lang="en-US" altLang="ko-KR" sz="1800" dirty="0">
                <a:solidFill>
                  <a:srgbClr val="333333"/>
                </a:solidFill>
              </a:rPr>
              <a:t> </a:t>
            </a:r>
            <a:r>
              <a:rPr lang="en-US" altLang="ko-KR" sz="1800" dirty="0" err="1">
                <a:solidFill>
                  <a:srgbClr val="333333"/>
                </a:solidFill>
              </a:rPr>
              <a:t>publiku</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sve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da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video </a:t>
            </a:r>
            <a:r>
              <a:rPr lang="en-US" altLang="ko-KR" sz="1800" dirty="0" err="1">
                <a:solidFill>
                  <a:srgbClr val="333333"/>
                </a:solidFill>
              </a:rPr>
              <a:t>materijal</a:t>
            </a:r>
            <a:r>
              <a:rPr lang="en-US" altLang="ko-KR" sz="1800" dirty="0">
                <a:solidFill>
                  <a:srgbClr val="333333"/>
                </a:solidFill>
              </a:rPr>
              <a:t> pre </a:t>
            </a:r>
            <a:r>
              <a:rPr lang="en-US" altLang="ko-KR" sz="1800" dirty="0" err="1">
                <a:solidFill>
                  <a:srgbClr val="333333"/>
                </a:solidFill>
              </a:rPr>
              <a:t>prikazivanja</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71</a:t>
            </a:fld>
            <a:endParaRPr lang="de-DE" altLang="de-DE"/>
          </a:p>
        </p:txBody>
      </p:sp>
    </p:spTree>
    <p:extLst>
      <p:ext uri="{BB962C8B-B14F-4D97-AF65-F5344CB8AC3E}">
        <p14:creationId xmlns:p14="http://schemas.microsoft.com/office/powerpoint/2010/main" val="9514622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5"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Stari par, pehar ili...?</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Brze odluke</a:t>
            </a:r>
            <a:r>
              <a:rPr lang="de-DE" altLang="de-DE" sz="2400" dirty="0">
                <a:solidFill>
                  <a:srgbClr val="333333"/>
                </a:solidFill>
              </a:rPr>
              <a:t> </a:t>
            </a:r>
            <a:r>
              <a:rPr lang="hr-HR" altLang="de-DE" sz="2400" dirty="0">
                <a:solidFill>
                  <a:srgbClr val="333333"/>
                </a:solidFill>
              </a:rPr>
              <a:t>ne dovode uvek do pogrešnog zaključka. Ali ponekad se otkrije </a:t>
            </a:r>
            <a:r>
              <a:rPr lang="hr-HR" altLang="de-DE" sz="2400">
                <a:solidFill>
                  <a:srgbClr val="333333"/>
                </a:solidFill>
              </a:rPr>
              <a:t>samo “pola istine”</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Brze odluke</a:t>
            </a:r>
            <a:r>
              <a:rPr lang="de-DE" altLang="de-DE" sz="2400" dirty="0">
                <a:solidFill>
                  <a:srgbClr val="333333"/>
                </a:solidFill>
              </a:rPr>
              <a:t> </a:t>
            </a:r>
            <a:r>
              <a:rPr lang="hr-HR" altLang="de-DE" sz="2400" dirty="0">
                <a:solidFill>
                  <a:srgbClr val="333333"/>
                </a:solidFill>
              </a:rPr>
              <a:t>ne dovode uvek do pogrešnog zaključka. Ali ponekad se otkrije </a:t>
            </a:r>
            <a:r>
              <a:rPr lang="hr-HR" altLang="de-DE" sz="2400">
                <a:solidFill>
                  <a:srgbClr val="333333"/>
                </a:solidFill>
              </a:rPr>
              <a:t>samo “pola istine”</a:t>
            </a:r>
            <a:r>
              <a:rPr lang="de-DE" altLang="de-DE" sz="2400">
                <a:solidFill>
                  <a:srgbClr val="333333"/>
                </a:solidFill>
              </a:rPr>
              <a:t>!</a:t>
            </a:r>
            <a:endParaRPr lang="de-DE" altLang="de-DE" sz="2400" dirty="0">
              <a:solidFill>
                <a:srgbClr val="333333"/>
              </a:solidFill>
            </a:endParaRPr>
          </a:p>
          <a:p>
            <a:pPr lvl="0" algn="ctr" defTabSz="914400" fontAlgn="base"/>
            <a:r>
              <a:rPr lang="hr-HR" altLang="de-DE" sz="2400" dirty="0">
                <a:solidFill>
                  <a:srgbClr val="004992"/>
                </a:solidFill>
              </a:rPr>
              <a:t>Pokušajte na sledećim slikama da nađete sve likove</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122</a:t>
            </a:fld>
            <a:endParaRPr lang="de-DE" altLang="de-DE"/>
          </a:p>
        </p:txBody>
      </p:sp>
    </p:spTree>
    <p:extLst>
      <p:ext uri="{BB962C8B-B14F-4D97-AF65-F5344CB8AC3E}">
        <p14:creationId xmlns:p14="http://schemas.microsoft.com/office/powerpoint/2010/main" val="25121366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 žena, mlada žena, muškarac s brkovima?</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Starac ili jahač?</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Šta bi moglo da bude predstavljeno na obrnutoj slici?</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 ili jahač?</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Lobanja ili pekarka?</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Pokušajte da nađete sve likove!</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a:solidFill>
                  <a:srgbClr val="333333"/>
                </a:solidFill>
              </a:rPr>
              <a:t>)</a:t>
            </a:r>
            <a:r>
              <a:rPr lang="sr-Latn-C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138</a:t>
            </a:fld>
            <a:endParaRPr lang="de-DE" altLang="de-DE"/>
          </a:p>
        </p:txBody>
      </p:sp>
    </p:spTree>
    <p:extLst>
      <p:ext uri="{BB962C8B-B14F-4D97-AF65-F5344CB8AC3E}">
        <p14:creationId xmlns:p14="http://schemas.microsoft.com/office/powerpoint/2010/main" val="29351461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dirty="0">
                <a:solidFill>
                  <a:srgbClr val="333333"/>
                </a:solidFill>
              </a:rPr>
              <a:t>)</a:t>
            </a:r>
            <a:r>
              <a:rPr lang="sr-Latn-CS" sz="2000" dirty="0">
                <a:solidFill>
                  <a:srgbClr val="333333"/>
                </a:solidFill>
              </a:rPr>
              <a:t>.</a:t>
            </a:r>
            <a:endParaRPr lang="hr-H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Kod stvari od manjeg značaja trebalo bi se brže odlučivati (npr. kod izbora marke jogurta, vrste kolača u poslastičarnici, brojeva na </a:t>
            </a:r>
            <a:r>
              <a:rPr lang="hr-HR" sz="2000">
                <a:solidFill>
                  <a:srgbClr val="333333"/>
                </a:solidFill>
              </a:rPr>
              <a:t>lotou).</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139</a:t>
            </a:fld>
            <a:endParaRPr lang="de-DE" altLang="de-DE"/>
          </a:p>
        </p:txBody>
      </p:sp>
    </p:spTree>
    <p:extLst>
      <p:ext uri="{BB962C8B-B14F-4D97-AF65-F5344CB8AC3E}">
        <p14:creationId xmlns:p14="http://schemas.microsoft.com/office/powerpoint/2010/main" val="275108783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dirty="0">
                <a:solidFill>
                  <a:srgbClr val="333333"/>
                </a:solidFill>
              </a:rPr>
              <a:t>)</a:t>
            </a:r>
            <a:r>
              <a:rPr lang="sr-Latn-CS" sz="2000" dirty="0">
                <a:solidFill>
                  <a:srgbClr val="333333"/>
                </a:solidFill>
              </a:rPr>
              <a:t>.</a:t>
            </a:r>
            <a:endParaRPr lang="hr-H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Kod stvari od manjeg značaja trebalo bi se brže odlučivati (npr. kod izbora marke jogurta, vrste kolača u poslastičarnici, brojeva na lotou).</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Ljudski je grešiti</a:t>
            </a:r>
            <a:r>
              <a:rPr lang="de-DE" sz="2000" dirty="0">
                <a:solidFill>
                  <a:srgbClr val="333333"/>
                </a:solidFill>
              </a:rPr>
              <a:t> </a:t>
            </a:r>
            <a:r>
              <a:rPr lang="hr-HR" sz="2000" dirty="0">
                <a:solidFill>
                  <a:srgbClr val="333333"/>
                </a:solidFill>
              </a:rPr>
              <a:t>–</a:t>
            </a:r>
            <a:r>
              <a:rPr lang="de-DE" sz="2000" dirty="0">
                <a:solidFill>
                  <a:srgbClr val="333333"/>
                </a:solidFill>
              </a:rPr>
              <a:t> </a:t>
            </a:r>
            <a:r>
              <a:rPr lang="hr-HR" sz="2000" dirty="0">
                <a:solidFill>
                  <a:srgbClr val="333333"/>
                </a:solidFill>
              </a:rPr>
              <a:t>imajte uvek na umu mogućnost da možda niste u </a:t>
            </a:r>
            <a:r>
              <a:rPr lang="hr-HR" sz="2000">
                <a:solidFill>
                  <a:srgbClr val="333333"/>
                </a:solidFill>
              </a:rPr>
              <a:t>pravu!</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140</a:t>
            </a:fld>
            <a:endParaRPr lang="de-DE" altLang="de-DE"/>
          </a:p>
        </p:txBody>
      </p:sp>
    </p:spTree>
    <p:extLst>
      <p:ext uri="{BB962C8B-B14F-4D97-AF65-F5344CB8AC3E}">
        <p14:creationId xmlns:p14="http://schemas.microsoft.com/office/powerpoint/2010/main" val="19808149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dirty="0">
                <a:solidFill>
                  <a:srgbClr val="333333"/>
                </a:solidFill>
              </a:rPr>
              <a:t>)</a:t>
            </a:r>
            <a:r>
              <a:rPr lang="sr-Latn-CS" sz="2000" dirty="0">
                <a:solidFill>
                  <a:srgbClr val="333333"/>
                </a:solidFill>
              </a:rPr>
              <a:t>.</a:t>
            </a:r>
            <a:endParaRPr lang="hr-H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Kod stvari od manjeg značaja trebalo bi se brže odlučivati (npr. kod izbora marke jogurta, vrste kolača u poslastičarnici, brojeva na lotou).</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Ljudski je grešiti</a:t>
            </a:r>
            <a:r>
              <a:rPr lang="de-DE" sz="2000" dirty="0">
                <a:solidFill>
                  <a:srgbClr val="333333"/>
                </a:solidFill>
              </a:rPr>
              <a:t> </a:t>
            </a:r>
            <a:r>
              <a:rPr lang="hr-HR" sz="2000" dirty="0">
                <a:solidFill>
                  <a:srgbClr val="333333"/>
                </a:solidFill>
              </a:rPr>
              <a:t>–</a:t>
            </a:r>
            <a:r>
              <a:rPr lang="de-DE" sz="2000" dirty="0">
                <a:solidFill>
                  <a:srgbClr val="333333"/>
                </a:solidFill>
              </a:rPr>
              <a:t> </a:t>
            </a:r>
            <a:r>
              <a:rPr lang="hr-HR" sz="2000" dirty="0">
                <a:solidFill>
                  <a:srgbClr val="333333"/>
                </a:solidFill>
              </a:rPr>
              <a:t>imajte uvek na umu mogućnost da možda niste u pravu!</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r-Latn-RS" sz="2000" dirty="0">
                <a:solidFill>
                  <a:srgbClr val="333333"/>
                </a:solidFill>
              </a:rPr>
              <a:t>Zasnivajte važne odluke na čvrstim činjenicama. Puka nagađanja </a:t>
            </a:r>
            <a:r>
              <a:rPr lang="sr-Latn-RS" sz="2000">
                <a:solidFill>
                  <a:srgbClr val="333333"/>
                </a:solidFill>
              </a:rPr>
              <a:t>su </a:t>
            </a:r>
            <a:r>
              <a:rPr lang="en-US" sz="2000">
                <a:solidFill>
                  <a:srgbClr val="333333"/>
                </a:solidFill>
              </a:rPr>
              <a:t>“</a:t>
            </a:r>
            <a:r>
              <a:rPr lang="sr-Latn-RS" sz="2000">
                <a:solidFill>
                  <a:srgbClr val="333333"/>
                </a:solidFill>
              </a:rPr>
              <a:t>loši savetnici</a:t>
            </a:r>
            <a:r>
              <a:rPr lang="en-US" sz="2000">
                <a:solidFill>
                  <a:srgbClr val="333333"/>
                </a:solidFill>
              </a:rPr>
              <a:t>”</a:t>
            </a:r>
            <a:r>
              <a:rPr lang="sr-Latn-RS" sz="2000">
                <a:solidFill>
                  <a:srgbClr val="333333"/>
                </a:solidFill>
              </a:rPr>
              <a:t>. </a:t>
            </a:r>
            <a:r>
              <a:rPr lang="sr-Latn-RS" sz="2000" dirty="0">
                <a:solidFill>
                  <a:srgbClr val="333333"/>
                </a:solidFill>
              </a:rPr>
              <a:t>Uvek razmotrite posledice neke pogrešne procene</a:t>
            </a:r>
            <a:r>
              <a:rPr lang="en-GB"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141</a:t>
            </a:fld>
            <a:endParaRPr lang="de-DE" altLang="de-DE"/>
          </a:p>
        </p:txBody>
      </p:sp>
    </p:spTree>
    <p:extLst>
      <p:ext uri="{BB962C8B-B14F-4D97-AF65-F5344CB8AC3E}">
        <p14:creationId xmlns:p14="http://schemas.microsoft.com/office/powerpoint/2010/main" val="537874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noge</a:t>
            </a:r>
            <a:r>
              <a:rPr lang="en-AU" altLang="de-DE" sz="2400" dirty="0">
                <a:solidFill>
                  <a:srgbClr val="333333"/>
                </a:solidFill>
              </a:rPr>
              <a:t> </a:t>
            </a:r>
            <a:r>
              <a:rPr lang="de-DE" altLang="de-DE" sz="2400" dirty="0">
                <a:solidFill>
                  <a:srgbClr val="333333"/>
                </a:solidFill>
              </a:rPr>
              <a:t>(ali ne sve!)</a:t>
            </a:r>
            <a:r>
              <a:rPr lang="sr-Latn-CS" altLang="de-DE" sz="2400" dirty="0">
                <a:solidFill>
                  <a:srgbClr val="333333"/>
                </a:solidFill>
              </a:rPr>
              <a:t> osobe</a:t>
            </a:r>
            <a:r>
              <a:rPr lang="en-AU" altLang="de-DE" sz="2400" dirty="0">
                <a:solidFill>
                  <a:srgbClr val="333333"/>
                </a:solidFill>
              </a:rPr>
              <a:t> </a:t>
            </a:r>
            <a:r>
              <a:rPr lang="hr-HR" altLang="de-DE" sz="2400" dirty="0">
                <a:solidFill>
                  <a:srgbClr val="333333"/>
                </a:solidFill>
              </a:rPr>
              <a:t>sa psihozom pokazuju</a:t>
            </a:r>
            <a:r>
              <a:rPr lang="en-AU" altLang="de-DE" sz="2400" dirty="0">
                <a:solidFill>
                  <a:srgbClr val="333333"/>
                </a:solidFill>
              </a:rPr>
              <a:t> </a:t>
            </a:r>
            <a:r>
              <a:rPr lang="hr-HR" altLang="de-DE" sz="2400" dirty="0">
                <a:solidFill>
                  <a:srgbClr val="333333"/>
                </a:solidFill>
              </a:rPr>
              <a:t>sklonost da donose sudove ishitreno i da teže ekstremnim zaključcima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noge</a:t>
            </a:r>
            <a:r>
              <a:rPr lang="en-AU" altLang="de-DE" sz="2400" dirty="0">
                <a:solidFill>
                  <a:srgbClr val="333333"/>
                </a:solidFill>
              </a:rPr>
              <a:t> </a:t>
            </a:r>
            <a:r>
              <a:rPr lang="de-DE" altLang="de-DE" sz="2400" dirty="0">
                <a:solidFill>
                  <a:srgbClr val="333333"/>
                </a:solidFill>
              </a:rPr>
              <a:t>(ali ne sve!)</a:t>
            </a:r>
            <a:r>
              <a:rPr lang="sr-Latn-CS" altLang="de-DE" sz="2400" dirty="0">
                <a:solidFill>
                  <a:srgbClr val="333333"/>
                </a:solidFill>
              </a:rPr>
              <a:t> osobe</a:t>
            </a:r>
            <a:r>
              <a:rPr lang="en-AU" altLang="de-DE" sz="2400" dirty="0">
                <a:solidFill>
                  <a:srgbClr val="333333"/>
                </a:solidFill>
              </a:rPr>
              <a:t> </a:t>
            </a:r>
            <a:r>
              <a:rPr lang="hr-HR" altLang="de-DE" sz="2400" dirty="0">
                <a:solidFill>
                  <a:srgbClr val="333333"/>
                </a:solidFill>
              </a:rPr>
              <a:t>sa psihozom pokazuju</a:t>
            </a:r>
            <a:r>
              <a:rPr lang="en-AU" altLang="de-DE" sz="2400" dirty="0">
                <a:solidFill>
                  <a:srgbClr val="333333"/>
                </a:solidFill>
              </a:rPr>
              <a:t> </a:t>
            </a:r>
            <a:r>
              <a:rPr lang="hr-HR" altLang="de-DE" sz="2400" dirty="0">
                <a:solidFill>
                  <a:srgbClr val="333333"/>
                </a:solidFill>
              </a:rPr>
              <a:t>sklonost da donose sudove ishitreno i da teže ekstremnim zaključcima</a:t>
            </a:r>
            <a:r>
              <a:rPr lang="en-AU" altLang="de-DE" sz="2400" dirty="0">
                <a:solidFill>
                  <a:srgbClr val="333333"/>
                </a:solidFill>
              </a:rPr>
              <a:t>.</a:t>
            </a:r>
          </a:p>
          <a:p>
            <a:pPr lvl="0" defTabSz="914400" fontAlgn="base"/>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Na jednom javnom skupu</a:t>
            </a:r>
            <a:r>
              <a:rPr lang="en-AU" altLang="de-DE" sz="2400" dirty="0">
                <a:solidFill>
                  <a:srgbClr val="333333"/>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tvrdi da je on budući kralj</a:t>
            </a:r>
            <a:r>
              <a:rPr lang="en-AU" altLang="de-DE" sz="2400" dirty="0">
                <a:solidFill>
                  <a:srgbClr val="333333"/>
                </a:solidFill>
              </a:rPr>
              <a:t> </a:t>
            </a:r>
            <a:r>
              <a:rPr lang="hr-HR" altLang="de-DE" sz="2400" dirty="0">
                <a:solidFill>
                  <a:srgbClr val="333333"/>
                </a:solidFill>
              </a:rPr>
              <a:t>Nemačke</a:t>
            </a:r>
            <a:r>
              <a:rPr lang="en-AU" altLang="de-DE" sz="2400" dirty="0">
                <a:solidFill>
                  <a:srgbClr val="333333"/>
                </a:solidFill>
              </a:rPr>
              <a:t>.</a:t>
            </a:r>
          </a:p>
          <a:p>
            <a:pPr lvl="0" defTabSz="914400" fontAlgn="base"/>
            <a:r>
              <a:rPr lang="hr-HR" altLang="de-DE" sz="2400" dirty="0">
                <a:solidFill>
                  <a:srgbClr val="004992"/>
                </a:solidFill>
              </a:rPr>
              <a:t>Okolnosti</a:t>
            </a:r>
            <a:r>
              <a:rPr lang="en-AU" altLang="de-DE" sz="2400" dirty="0">
                <a:solidFill>
                  <a:srgbClr val="004992"/>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je pronašao figuru kralja sa krunom </a:t>
            </a:r>
            <a:r>
              <a:rPr lang="hr-HR" altLang="de-DE" sz="2400">
                <a:solidFill>
                  <a:srgbClr val="333333"/>
                </a:solidFill>
              </a:rPr>
              <a:t>u “Kinder-jajetu”.</a:t>
            </a:r>
            <a:endParaRPr lang="de-DE" altLang="de-DE" sz="2400" dirty="0">
              <a:solidFill>
                <a:srgbClr val="333333"/>
              </a:solidFill>
            </a:endParaRP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On nije plemićkog porekla</a:t>
            </a:r>
            <a:r>
              <a:rPr lang="en-AU" altLang="de-DE" sz="2400" dirty="0">
                <a:solidFill>
                  <a:srgbClr val="333333"/>
                </a:solidFill>
              </a:rPr>
              <a:t>,</a:t>
            </a:r>
            <a:r>
              <a:rPr lang="sr-Latn-CS" altLang="de-DE" sz="2400" dirty="0">
                <a:solidFill>
                  <a:srgbClr val="333333"/>
                </a:solidFill>
              </a:rPr>
              <a:t> a</a:t>
            </a:r>
            <a:r>
              <a:rPr lang="en-AU" altLang="de-DE" sz="2400" dirty="0">
                <a:solidFill>
                  <a:srgbClr val="333333"/>
                </a:solidFill>
              </a:rPr>
              <a:t> </a:t>
            </a:r>
            <a:r>
              <a:rPr lang="hr-HR" altLang="de-DE" sz="2400" dirty="0">
                <a:solidFill>
                  <a:srgbClr val="333333"/>
                </a:solidFill>
              </a:rPr>
              <a:t>monarhija je u Nemačkoj davno ukinuta. A pre svega</a:t>
            </a:r>
            <a:r>
              <a:rPr lang="hr-HR" altLang="de-DE" sz="2400">
                <a:solidFill>
                  <a:srgbClr val="333333"/>
                </a:solidFill>
              </a:rPr>
              <a:t>, </a:t>
            </a:r>
            <a:r>
              <a:rPr lang="sr-Latn-CS" altLang="de-DE" sz="2400">
                <a:solidFill>
                  <a:srgbClr val="333333"/>
                </a:solidFill>
              </a:rPr>
              <a:t>“</a:t>
            </a:r>
            <a:r>
              <a:rPr lang="en-US" altLang="de-DE" sz="2400">
                <a:solidFill>
                  <a:srgbClr val="333333"/>
                </a:solidFill>
              </a:rPr>
              <a:t>Kinder-</a:t>
            </a:r>
            <a:r>
              <a:rPr lang="hr-HR" altLang="de-DE" sz="2400">
                <a:solidFill>
                  <a:srgbClr val="333333"/>
                </a:solidFill>
              </a:rPr>
              <a:t>jaje” </a:t>
            </a:r>
            <a:r>
              <a:rPr lang="hr-HR" altLang="de-DE" sz="2400" dirty="0">
                <a:solidFill>
                  <a:srgbClr val="333333"/>
                </a:solidFill>
              </a:rPr>
              <a:t>ne predstavlja neki uverljiv dokaz.</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143</a:t>
            </a:fld>
            <a:endParaRPr lang="de-DE" altLang="de-DE"/>
          </a:p>
        </p:txBody>
      </p:sp>
    </p:spTree>
    <p:extLst>
      <p:ext uri="{BB962C8B-B14F-4D97-AF65-F5344CB8AC3E}">
        <p14:creationId xmlns:p14="http://schemas.microsoft.com/office/powerpoint/2010/main" val="278840649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noge</a:t>
            </a:r>
            <a:r>
              <a:rPr lang="en-AU" altLang="de-DE" sz="2400" dirty="0">
                <a:solidFill>
                  <a:srgbClr val="333333"/>
                </a:solidFill>
              </a:rPr>
              <a:t> </a:t>
            </a:r>
            <a:r>
              <a:rPr lang="de-DE" altLang="de-DE" sz="2400" dirty="0">
                <a:solidFill>
                  <a:srgbClr val="333333"/>
                </a:solidFill>
              </a:rPr>
              <a:t>(ali ne sve!)</a:t>
            </a:r>
            <a:r>
              <a:rPr lang="sr-Latn-CS" altLang="de-DE" sz="2400" dirty="0">
                <a:solidFill>
                  <a:srgbClr val="333333"/>
                </a:solidFill>
              </a:rPr>
              <a:t> osobe</a:t>
            </a:r>
            <a:r>
              <a:rPr lang="en-AU" altLang="de-DE" sz="2400" dirty="0">
                <a:solidFill>
                  <a:srgbClr val="333333"/>
                </a:solidFill>
              </a:rPr>
              <a:t> </a:t>
            </a:r>
            <a:r>
              <a:rPr lang="hr-HR" altLang="de-DE" sz="2400" dirty="0">
                <a:solidFill>
                  <a:srgbClr val="333333"/>
                </a:solidFill>
              </a:rPr>
              <a:t>sa psihozom pokazuju</a:t>
            </a:r>
            <a:r>
              <a:rPr lang="en-AU" altLang="de-DE" sz="2400" dirty="0">
                <a:solidFill>
                  <a:srgbClr val="333333"/>
                </a:solidFill>
              </a:rPr>
              <a:t> </a:t>
            </a:r>
            <a:r>
              <a:rPr lang="hr-HR" altLang="de-DE" sz="2400" dirty="0">
                <a:solidFill>
                  <a:srgbClr val="333333"/>
                </a:solidFill>
              </a:rPr>
              <a:t>sklonost da donose sudove ishitreno i da teže ekstremnim zaključcima</a:t>
            </a:r>
            <a:r>
              <a:rPr lang="en-AU" altLang="de-DE" sz="2400" dirty="0">
                <a:solidFill>
                  <a:srgbClr val="333333"/>
                </a:solidFill>
              </a:rPr>
              <a:t>.</a:t>
            </a:r>
          </a:p>
          <a:p>
            <a:pPr lvl="0" defTabSz="914400" fontAlgn="base"/>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Na jednom javnom skupu</a:t>
            </a:r>
            <a:r>
              <a:rPr lang="en-AU" altLang="de-DE" sz="2400" dirty="0">
                <a:solidFill>
                  <a:srgbClr val="333333"/>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tvrdi da je on budući kralj</a:t>
            </a:r>
            <a:r>
              <a:rPr lang="en-AU" altLang="de-DE" sz="2400" dirty="0">
                <a:solidFill>
                  <a:srgbClr val="333333"/>
                </a:solidFill>
              </a:rPr>
              <a:t> </a:t>
            </a:r>
            <a:r>
              <a:rPr lang="hr-HR" altLang="de-DE" sz="2400" dirty="0">
                <a:solidFill>
                  <a:srgbClr val="333333"/>
                </a:solidFill>
              </a:rPr>
              <a:t>Nemačke</a:t>
            </a:r>
            <a:r>
              <a:rPr lang="en-AU" altLang="de-DE" sz="2400" dirty="0">
                <a:solidFill>
                  <a:srgbClr val="333333"/>
                </a:solidFill>
              </a:rPr>
              <a:t>.</a:t>
            </a:r>
          </a:p>
          <a:p>
            <a:pPr lvl="0" defTabSz="914400" fontAlgn="base"/>
            <a:r>
              <a:rPr lang="hr-HR" altLang="de-DE" sz="2400" dirty="0">
                <a:solidFill>
                  <a:srgbClr val="004992"/>
                </a:solidFill>
              </a:rPr>
              <a:t>Okolnosti</a:t>
            </a:r>
            <a:r>
              <a:rPr lang="en-AU" altLang="de-DE" sz="2400" dirty="0">
                <a:solidFill>
                  <a:srgbClr val="004992"/>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je pronašao figuru kralja sa krunom </a:t>
            </a:r>
            <a:r>
              <a:rPr lang="hr-HR" altLang="de-DE" sz="2400">
                <a:solidFill>
                  <a:srgbClr val="333333"/>
                </a:solidFill>
              </a:rPr>
              <a:t>u “Kinder-jajetu”.</a:t>
            </a:r>
            <a:endParaRPr lang="de-DE" altLang="de-DE" sz="2400" dirty="0">
              <a:solidFill>
                <a:srgbClr val="333333"/>
              </a:solidFill>
            </a:endParaRP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On nije plemićkog porekla</a:t>
            </a:r>
            <a:r>
              <a:rPr lang="en-AU" altLang="de-DE" sz="2400" dirty="0">
                <a:solidFill>
                  <a:srgbClr val="333333"/>
                </a:solidFill>
              </a:rPr>
              <a:t>,</a:t>
            </a:r>
            <a:r>
              <a:rPr lang="sr-Latn-CS" altLang="de-DE" sz="2400" dirty="0">
                <a:solidFill>
                  <a:srgbClr val="333333"/>
                </a:solidFill>
              </a:rPr>
              <a:t> a</a:t>
            </a:r>
            <a:r>
              <a:rPr lang="en-AU" altLang="de-DE" sz="2400" dirty="0">
                <a:solidFill>
                  <a:srgbClr val="333333"/>
                </a:solidFill>
              </a:rPr>
              <a:t> </a:t>
            </a:r>
            <a:r>
              <a:rPr lang="hr-HR" altLang="de-DE" sz="2400" dirty="0">
                <a:solidFill>
                  <a:srgbClr val="333333"/>
                </a:solidFill>
              </a:rPr>
              <a:t>monarhija je u Nemačkoj davno ukinuta. A pre svega</a:t>
            </a:r>
            <a:r>
              <a:rPr lang="hr-HR" altLang="de-DE" sz="2400">
                <a:solidFill>
                  <a:srgbClr val="333333"/>
                </a:solidFill>
              </a:rPr>
              <a:t>, </a:t>
            </a:r>
            <a:r>
              <a:rPr lang="sr-Latn-CS" altLang="de-DE" sz="2400">
                <a:solidFill>
                  <a:srgbClr val="333333"/>
                </a:solidFill>
              </a:rPr>
              <a:t>“</a:t>
            </a:r>
            <a:r>
              <a:rPr lang="en-US" altLang="de-DE" sz="2400">
                <a:solidFill>
                  <a:srgbClr val="333333"/>
                </a:solidFill>
              </a:rPr>
              <a:t>Kinder-</a:t>
            </a:r>
            <a:r>
              <a:rPr lang="hr-HR" altLang="de-DE" sz="2400">
                <a:solidFill>
                  <a:srgbClr val="333333"/>
                </a:solidFill>
              </a:rPr>
              <a:t>jaje” </a:t>
            </a:r>
            <a:r>
              <a:rPr lang="hr-HR" altLang="de-DE" sz="2400" dirty="0">
                <a:solidFill>
                  <a:srgbClr val="333333"/>
                </a:solidFill>
              </a:rPr>
              <a:t>ne predstavlja neki uverljiv dokaz.</a:t>
            </a:r>
            <a:endParaRPr lang="en-AU" altLang="de-DE" sz="2400" dirty="0">
              <a:solidFill>
                <a:srgbClr val="333333"/>
              </a:solidFill>
            </a:endParaRPr>
          </a:p>
          <a:p>
            <a:pPr lvl="0" defTabSz="914400" fontAlgn="base"/>
            <a:r>
              <a:rPr lang="hr-HR" altLang="de-DE" sz="2400" dirty="0">
                <a:solidFill>
                  <a:srgbClr val="333333"/>
                </a:solidFill>
              </a:rPr>
              <a:t>Treba prikupiti više informacija i razmotriti druga moguća objašnjenja i razmotriti ih sa ljudima od poverenja.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144</a:t>
            </a:fld>
            <a:endParaRPr lang="de-DE" altLang="de-DE"/>
          </a:p>
        </p:txBody>
      </p:sp>
    </p:spTree>
    <p:extLst>
      <p:ext uri="{BB962C8B-B14F-4D97-AF65-F5344CB8AC3E}">
        <p14:creationId xmlns:p14="http://schemas.microsoft.com/office/powerpoint/2010/main" val="97067517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145</a:t>
            </a:fld>
            <a:endParaRPr lang="de-DE" altLang="de-DE"/>
          </a:p>
        </p:txBody>
      </p:sp>
    </p:spTree>
    <p:extLst>
      <p:ext uri="{BB962C8B-B14F-4D97-AF65-F5344CB8AC3E}">
        <p14:creationId xmlns:p14="http://schemas.microsoft.com/office/powerpoint/2010/main" val="297625010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040393843"/>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5"/>
          <p:cNvGraphicFramePr>
            <a:graphicFrameLocks noGrp="1"/>
          </p:cNvGraphicFramePr>
          <p:nvPr>
            <p:extLst>
              <p:ext uri="{D42A27DB-BD31-4B8C-83A1-F6EECF244321}">
                <p14:modId xmlns:p14="http://schemas.microsoft.com/office/powerpoint/2010/main" val="36358330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Argumenti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5"/>
          <p:cNvGraphicFramePr>
            <a:graphicFrameLocks noGrp="1"/>
          </p:cNvGraphicFramePr>
          <p:nvPr>
            <p:extLst>
              <p:ext uri="{D42A27DB-BD31-4B8C-83A1-F6EECF244321}">
                <p14:modId xmlns:p14="http://schemas.microsoft.com/office/powerpoint/2010/main" val="2068553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Navodni</a:t>
                      </a:r>
                      <a:r>
                        <a:rPr lang="en-US" sz="1800" b="0" i="0" u="none" dirty="0">
                          <a:solidFill>
                            <a:srgbClr val="333333"/>
                          </a:solidFill>
                          <a:latin typeface="Calibri Light"/>
                        </a:rPr>
                        <a:t> </a:t>
                      </a:r>
                      <a:r>
                        <a:rPr lang="en-US" sz="1800" b="0" i="0" u="none" dirty="0" err="1">
                          <a:solidFill>
                            <a:srgbClr val="333333"/>
                          </a:solidFill>
                          <a:latin typeface="Calibri Light"/>
                        </a:rPr>
                        <a:t>motivi</a:t>
                      </a:r>
                      <a:r>
                        <a:rPr lang="en-US" sz="1800" b="0" i="0" u="none" dirty="0">
                          <a:solidFill>
                            <a:srgbClr val="333333"/>
                          </a:solidFill>
                          <a:latin typeface="Calibri Light"/>
                        </a:rPr>
                        <a:t> SAD-a:</a:t>
                      </a:r>
                    </a:p>
                    <a:p>
                      <a:pPr marL="457200" indent="-457200">
                        <a:lnSpc>
                          <a:spcPct val="100000"/>
                        </a:lnSpc>
                        <a:spcBef>
                          <a:spcPts val="1200"/>
                        </a:spcBef>
                        <a:buFont typeface="+mj-lt"/>
                        <a:buAutoNum type="arabicPeriod"/>
                      </a:pPr>
                      <a:r>
                        <a:rPr lang="en-US" sz="1800" b="0" i="0" u="none">
                          <a:solidFill>
                            <a:srgbClr val="333333"/>
                          </a:solidFill>
                          <a:latin typeface="Calibri Light"/>
                        </a:rPr>
                        <a:t>“Tehnološka pobeda” </a:t>
                      </a:r>
                      <a:r>
                        <a:rPr lang="en-US" sz="1800" b="0" i="0" u="none" dirty="0">
                          <a:solidFill>
                            <a:srgbClr val="333333"/>
                          </a:solidFill>
                          <a:latin typeface="Calibri Light"/>
                        </a:rPr>
                        <a:t>u </a:t>
                      </a:r>
                      <a:r>
                        <a:rPr lang="en-US" sz="1800" b="0" i="0" u="none" dirty="0" err="1">
                          <a:solidFill>
                            <a:srgbClr val="333333"/>
                          </a:solidFill>
                          <a:latin typeface="Calibri Light"/>
                        </a:rPr>
                        <a:t>takmičenju</a:t>
                      </a:r>
                      <a:r>
                        <a:rPr lang="en-US" sz="1800" b="0" i="0" u="none" dirty="0">
                          <a:solidFill>
                            <a:srgbClr val="333333"/>
                          </a:solidFill>
                          <a:latin typeface="Calibri Light"/>
                        </a:rPr>
                        <a:t> u </a:t>
                      </a:r>
                      <a:r>
                        <a:rPr lang="en-US" sz="1800" b="0" i="0" u="none" dirty="0" err="1">
                          <a:solidFill>
                            <a:srgbClr val="333333"/>
                          </a:solidFill>
                          <a:latin typeface="Calibri Light"/>
                        </a:rPr>
                        <a:t>svemirskim</a:t>
                      </a:r>
                      <a:r>
                        <a:rPr lang="en-US" sz="1800" b="0" i="0" u="none" dirty="0">
                          <a:solidFill>
                            <a:srgbClr val="333333"/>
                          </a:solidFill>
                          <a:latin typeface="Calibri Light"/>
                        </a:rPr>
                        <a:t> </a:t>
                      </a:r>
                      <a:r>
                        <a:rPr lang="en-US" sz="1800" b="0" i="0" u="none" dirty="0" err="1">
                          <a:solidFill>
                            <a:srgbClr val="333333"/>
                          </a:solidFill>
                          <a:latin typeface="Calibri Light"/>
                        </a:rPr>
                        <a:t>letovima</a:t>
                      </a:r>
                      <a:r>
                        <a:rPr lang="en-US" sz="1800" b="0" i="0" u="none" dirty="0">
                          <a:solidFill>
                            <a:srgbClr val="333333"/>
                          </a:solidFill>
                          <a:latin typeface="Calibri Light"/>
                        </a:rPr>
                        <a:t> </a:t>
                      </a:r>
                      <a:r>
                        <a:rPr lang="en-US" sz="1800" b="0" i="0" u="none" dirty="0" err="1">
                          <a:solidFill>
                            <a:srgbClr val="333333"/>
                          </a:solidFill>
                          <a:latin typeface="Calibri Light"/>
                        </a:rPr>
                        <a:t>sa</a:t>
                      </a:r>
                      <a:r>
                        <a:rPr lang="en-US" sz="1800" b="0" i="0" u="none" dirty="0">
                          <a:solidFill>
                            <a:srgbClr val="333333"/>
                          </a:solidFill>
                          <a:latin typeface="Calibri Light"/>
                        </a:rPr>
                        <a:t> </a:t>
                      </a:r>
                      <a:r>
                        <a:rPr lang="en-US" sz="1800" b="0" i="0" u="none" dirty="0" err="1">
                          <a:solidFill>
                            <a:srgbClr val="333333"/>
                          </a:solidFill>
                          <a:latin typeface="Calibri Light"/>
                        </a:rPr>
                        <a:t>Sovjetskim</a:t>
                      </a:r>
                      <a:r>
                        <a:rPr lang="en-US" sz="1800" b="0" i="0" u="none" dirty="0">
                          <a:solidFill>
                            <a:srgbClr val="333333"/>
                          </a:solidFill>
                          <a:latin typeface="Calibri Light"/>
                        </a:rPr>
                        <a:t> </a:t>
                      </a:r>
                      <a:r>
                        <a:rPr lang="en-US" sz="1800" b="0" i="0" u="none" dirty="0" err="1">
                          <a:solidFill>
                            <a:srgbClr val="333333"/>
                          </a:solidFill>
                          <a:latin typeface="Calibri Light"/>
                        </a:rPr>
                        <a:t>Savezom</a:t>
                      </a:r>
                      <a:r>
                        <a:rPr lang="en-US" sz="1800" b="0" i="0" u="none" dirty="0">
                          <a:solidFill>
                            <a:srgbClr val="333333"/>
                          </a:solidFill>
                          <a:latin typeface="Calibri Light"/>
                        </a:rPr>
                        <a:t> </a:t>
                      </a:r>
                      <a:r>
                        <a:rPr lang="en-US" sz="1800" b="0" i="0" u="none" dirty="0" err="1">
                          <a:solidFill>
                            <a:srgbClr val="333333"/>
                          </a:solidFill>
                          <a:latin typeface="Calibri Light"/>
                        </a:rPr>
                        <a:t>koji</a:t>
                      </a:r>
                      <a:r>
                        <a:rPr lang="en-US" sz="1800" b="0" i="0" u="none" dirty="0">
                          <a:solidFill>
                            <a:srgbClr val="333333"/>
                          </a:solidFill>
                          <a:latin typeface="Calibri Light"/>
                        </a:rPr>
                        <a:t> je </a:t>
                      </a:r>
                      <a:r>
                        <a:rPr lang="en-US" sz="1800" b="0" i="0" u="none" dirty="0" err="1">
                          <a:solidFill>
                            <a:srgbClr val="333333"/>
                          </a:solidFill>
                          <a:latin typeface="Calibri Light"/>
                        </a:rPr>
                        <a:t>prvi</a:t>
                      </a:r>
                      <a:r>
                        <a:rPr lang="en-US" sz="1800" b="0" i="0" u="none" dirty="0">
                          <a:solidFill>
                            <a:srgbClr val="333333"/>
                          </a:solidFill>
                          <a:latin typeface="Calibri Light"/>
                        </a:rPr>
                        <a:t> </a:t>
                      </a:r>
                      <a:r>
                        <a:rPr lang="en-US" sz="1800" b="0" i="0" u="none" dirty="0" err="1">
                          <a:solidFill>
                            <a:srgbClr val="333333"/>
                          </a:solidFill>
                          <a:latin typeface="Calibri Light"/>
                        </a:rPr>
                        <a:t>uspešno</a:t>
                      </a:r>
                      <a:r>
                        <a:rPr lang="en-US" sz="1800" b="0" i="0" u="none" dirty="0">
                          <a:solidFill>
                            <a:srgbClr val="333333"/>
                          </a:solidFill>
                          <a:latin typeface="Calibri Light"/>
                        </a:rPr>
                        <a:t> </a:t>
                      </a:r>
                      <a:r>
                        <a:rPr lang="en-US" sz="1800" b="0" i="0" u="none" dirty="0" err="1">
                          <a:solidFill>
                            <a:srgbClr val="333333"/>
                          </a:solidFill>
                          <a:latin typeface="Calibri Light"/>
                        </a:rPr>
                        <a:t>lansirao</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u </a:t>
                      </a:r>
                      <a:r>
                        <a:rPr lang="en-US" sz="1800" b="0" i="0" u="none" dirty="0" err="1">
                          <a:solidFill>
                            <a:srgbClr val="333333"/>
                          </a:solidFill>
                          <a:latin typeface="Calibri Light"/>
                        </a:rPr>
                        <a:t>svemir</a:t>
                      </a:r>
                      <a:r>
                        <a:rPr lang="en-US" sz="1800" b="0" i="0" u="none" dirty="0">
                          <a:solidFill>
                            <a:srgbClr val="333333"/>
                          </a:solidFill>
                          <a:latin typeface="Calibri Light"/>
                        </a:rPr>
                        <a:t> </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Skretanje</a:t>
                      </a:r>
                      <a:r>
                        <a:rPr lang="en-US" sz="1800" b="0" i="0" u="none" dirty="0">
                          <a:solidFill>
                            <a:srgbClr val="333333"/>
                          </a:solidFill>
                          <a:latin typeface="Calibri Light"/>
                        </a:rPr>
                        <a:t> </a:t>
                      </a:r>
                      <a:r>
                        <a:rPr lang="en-US" sz="1800" b="0" i="0" u="none" dirty="0" err="1">
                          <a:solidFill>
                            <a:srgbClr val="333333"/>
                          </a:solidFill>
                          <a:latin typeface="Calibri Light"/>
                        </a:rPr>
                        <a:t>pažnje</a:t>
                      </a:r>
                      <a:r>
                        <a:rPr lang="en-US" sz="1800" b="0" i="0" u="none" dirty="0">
                          <a:solidFill>
                            <a:srgbClr val="333333"/>
                          </a:solidFill>
                          <a:latin typeface="Calibri Light"/>
                        </a:rPr>
                        <a:t> </a:t>
                      </a:r>
                      <a:r>
                        <a:rPr lang="en-US" sz="1800" b="0" i="0" u="none" dirty="0" err="1">
                          <a:solidFill>
                            <a:srgbClr val="333333"/>
                          </a:solidFill>
                          <a:latin typeface="Calibri Light"/>
                        </a:rPr>
                        <a:t>sa</a:t>
                      </a:r>
                      <a:r>
                        <a:rPr lang="en-US" sz="1800" b="0" i="0" u="none" dirty="0">
                          <a:solidFill>
                            <a:srgbClr val="333333"/>
                          </a:solidFill>
                          <a:latin typeface="Calibri Light"/>
                        </a:rPr>
                        <a:t> </a:t>
                      </a:r>
                      <a:r>
                        <a:rPr lang="en-US" sz="1800" b="0" i="0" u="none" dirty="0" err="1">
                          <a:solidFill>
                            <a:srgbClr val="333333"/>
                          </a:solidFill>
                          <a:latin typeface="Calibri Light"/>
                        </a:rPr>
                        <a:t>Vijetnamskog</a:t>
                      </a:r>
                      <a:r>
                        <a:rPr lang="en-US" sz="1800" b="0" i="0" u="none" dirty="0">
                          <a:solidFill>
                            <a:srgbClr val="333333"/>
                          </a:solidFill>
                          <a:latin typeface="Calibri Light"/>
                        </a:rPr>
                        <a:t> rata</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je </a:t>
                      </a:r>
                      <a:r>
                        <a:rPr lang="en-US" sz="1800" b="0" i="0" u="none" dirty="0" err="1">
                          <a:solidFill>
                            <a:srgbClr val="333333"/>
                          </a:solidFill>
                          <a:latin typeface="Calibri Light"/>
                        </a:rPr>
                        <a:t>sama</a:t>
                      </a:r>
                      <a:r>
                        <a:rPr lang="en-US" sz="1800" b="0" i="0" u="none" dirty="0">
                          <a:solidFill>
                            <a:srgbClr val="333333"/>
                          </a:solidFill>
                          <a:latin typeface="Calibri Light"/>
                        </a:rPr>
                        <a:t> </a:t>
                      </a:r>
                      <a:r>
                        <a:rPr lang="en-US" sz="1800" b="0" i="0" u="none" dirty="0" err="1">
                          <a:solidFill>
                            <a:srgbClr val="333333"/>
                          </a:solidFill>
                          <a:latin typeface="Calibri Light"/>
                        </a:rPr>
                        <a:t>iscenirala</a:t>
                      </a:r>
                      <a:r>
                        <a:rPr lang="en-US" sz="1800" b="0" i="0" u="none" dirty="0">
                          <a:solidFill>
                            <a:srgbClr val="333333"/>
                          </a:solidFill>
                          <a:latin typeface="Calibri Light"/>
                        </a:rPr>
                        <a:t> </a:t>
                      </a:r>
                      <a:r>
                        <a:rPr lang="en-US" sz="1800" b="0" i="0" u="none" dirty="0" err="1">
                          <a:solidFill>
                            <a:srgbClr val="333333"/>
                          </a:solidFill>
                          <a:latin typeface="Calibri Light"/>
                        </a:rPr>
                        <a:t>sletanje</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Mesec</a:t>
                      </a:r>
                      <a:r>
                        <a:rPr lang="en-US" sz="1800" b="0" i="0" u="none" dirty="0">
                          <a:solidFill>
                            <a:srgbClr val="333333"/>
                          </a:solidFill>
                          <a:latin typeface="Calibri Light"/>
                        </a:rPr>
                        <a:t> </a:t>
                      </a:r>
                      <a:r>
                        <a:rPr lang="en-US" sz="1800" b="0" i="0" u="none" dirty="0" err="1">
                          <a:solidFill>
                            <a:srgbClr val="333333"/>
                          </a:solidFill>
                          <a:latin typeface="Calibri Light"/>
                        </a:rPr>
                        <a:t>iz</a:t>
                      </a:r>
                      <a:r>
                        <a:rPr lang="en-US" sz="1800" b="0" i="0" u="none" dirty="0">
                          <a:solidFill>
                            <a:srgbClr val="333333"/>
                          </a:solidFill>
                          <a:latin typeface="Calibri Light"/>
                        </a:rPr>
                        <a:t> </a:t>
                      </a:r>
                      <a:r>
                        <a:rPr lang="en-US" sz="1800" b="0" i="0" u="none" dirty="0" err="1">
                          <a:solidFill>
                            <a:srgbClr val="333333"/>
                          </a:solidFill>
                          <a:latin typeface="Calibri Light"/>
                        </a:rPr>
                        <a:t>straha</a:t>
                      </a:r>
                      <a:r>
                        <a:rPr lang="en-US" sz="1800" b="0" i="0" u="none" dirty="0">
                          <a:solidFill>
                            <a:srgbClr val="333333"/>
                          </a:solidFill>
                          <a:latin typeface="Calibri Light"/>
                        </a:rPr>
                        <a:t> da </a:t>
                      </a:r>
                      <a:r>
                        <a:rPr lang="en-US" sz="1800" b="0" i="0" u="none" dirty="0" err="1">
                          <a:solidFill>
                            <a:srgbClr val="333333"/>
                          </a:solidFill>
                          <a:latin typeface="Calibri Light"/>
                        </a:rPr>
                        <a:t>američka</a:t>
                      </a:r>
                      <a:r>
                        <a:rPr lang="en-US" sz="1800" b="0" i="0" u="none" dirty="0">
                          <a:solidFill>
                            <a:srgbClr val="333333"/>
                          </a:solidFill>
                          <a:latin typeface="Calibri Light"/>
                        </a:rPr>
                        <a:t> </a:t>
                      </a:r>
                      <a:r>
                        <a:rPr lang="en-US" sz="1800" b="0" i="0" u="none" dirty="0" err="1">
                          <a:solidFill>
                            <a:srgbClr val="333333"/>
                          </a:solidFill>
                          <a:latin typeface="Calibri Light"/>
                        </a:rPr>
                        <a:t>Vlada</a:t>
                      </a:r>
                      <a:r>
                        <a:rPr lang="en-US" sz="1800" b="0" i="0" u="none" dirty="0">
                          <a:solidFill>
                            <a:srgbClr val="333333"/>
                          </a:solidFill>
                          <a:latin typeface="Calibri Light"/>
                        </a:rPr>
                        <a:t> ne </a:t>
                      </a:r>
                      <a:r>
                        <a:rPr lang="en-US" sz="1800" b="0" i="0" u="none" dirty="0" err="1">
                          <a:solidFill>
                            <a:srgbClr val="333333"/>
                          </a:solidFill>
                          <a:latin typeface="Calibri Light"/>
                        </a:rPr>
                        <a:t>ukine</a:t>
                      </a:r>
                      <a:r>
                        <a:rPr lang="en-US" sz="1800" b="0" i="0" u="none" dirty="0">
                          <a:solidFill>
                            <a:srgbClr val="333333"/>
                          </a:solidFill>
                          <a:latin typeface="Calibri Light"/>
                        </a:rPr>
                        <a:t> </a:t>
                      </a:r>
                      <a:r>
                        <a:rPr lang="en-US" sz="1800" b="0" i="0" u="none" dirty="0" err="1">
                          <a:solidFill>
                            <a:srgbClr val="333333"/>
                          </a:solidFill>
                          <a:latin typeface="Calibri Light"/>
                        </a:rPr>
                        <a:t>njeno</a:t>
                      </a:r>
                      <a:r>
                        <a:rPr lang="en-US" sz="1800" b="0" i="0" u="none" dirty="0">
                          <a:solidFill>
                            <a:srgbClr val="333333"/>
                          </a:solidFill>
                          <a:latin typeface="Calibri Light"/>
                        </a:rPr>
                        <a:t> </a:t>
                      </a:r>
                      <a:r>
                        <a:rPr lang="en-US" sz="1800" b="0" i="0" u="none" dirty="0" err="1">
                          <a:solidFill>
                            <a:srgbClr val="333333"/>
                          </a:solidFill>
                          <a:latin typeface="Calibri Light"/>
                        </a:rPr>
                        <a:t>finansiranje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2"/>
          <p:cNvGraphicFramePr>
            <a:graphicFrameLocks noGrp="1"/>
          </p:cNvGraphicFramePr>
          <p:nvPr>
            <p:extLst>
              <p:ext uri="{D42A27DB-BD31-4B8C-83A1-F6EECF244321}">
                <p14:modId xmlns:p14="http://schemas.microsoft.com/office/powerpoint/2010/main" val="23979945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2"/>
          <p:cNvGraphicFramePr>
            <a:graphicFrameLocks noGrp="1"/>
          </p:cNvGraphicFramePr>
          <p:nvPr>
            <p:extLst>
              <p:ext uri="{D42A27DB-BD31-4B8C-83A1-F6EECF244321}">
                <p14:modId xmlns:p14="http://schemas.microsoft.com/office/powerpoint/2010/main" val="21948693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“Lepršanje zastave”: </a:t>
                      </a:r>
                      <a:r>
                        <a:rPr kumimoji="0" lang="en-US" sz="1800" b="0" i="0" u="none" strike="noStrike" cap="none" normalizeH="0" baseline="0" dirty="0" err="1">
                          <a:ln>
                            <a:noFill/>
                          </a:ln>
                          <a:solidFill>
                            <a:srgbClr val="333333"/>
                          </a:solidFill>
                          <a:effectLst/>
                          <a:latin typeface="Calibri Light"/>
                          <a:cs typeface="Times New Roman" pitchFamily="18" charset="0"/>
                        </a:rPr>
                        <a:t>nemoguće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Mesecu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vetra</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zvezda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promenljive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senke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snimanje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filma</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studiju</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Radio-</a:t>
                      </a:r>
                      <a:r>
                        <a:rPr kumimoji="0" lang="en-US" sz="1800" b="0" i="0" u="none" strike="noStrike" cap="none" normalizeH="0" baseline="0" dirty="0" err="1">
                          <a:ln>
                            <a:noFill/>
                          </a:ln>
                          <a:solidFill>
                            <a:srgbClr val="333333"/>
                          </a:solidFill>
                          <a:effectLst/>
                          <a:latin typeface="Calibri Light"/>
                          <a:cs typeface="Times New Roman" pitchFamily="18" charset="0"/>
                        </a:rPr>
                        <a:t>poruka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Odgovorio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suviše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brzo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poslednju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rečenicu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Niksona</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signalima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treba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više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 da se </a:t>
                      </a:r>
                      <a:r>
                        <a:rPr kumimoji="0" lang="en-US" sz="1800" b="0" i="0" u="none" strike="noStrike" cap="none" normalizeH="0" baseline="0" dirty="0" err="1">
                          <a:ln>
                            <a:noFill/>
                          </a:ln>
                          <a:solidFill>
                            <a:srgbClr val="333333"/>
                          </a:solidFill>
                          <a:effectLst/>
                          <a:latin typeface="Calibri Light"/>
                          <a:cs typeface="Times New Roman" pitchFamily="18" charset="0"/>
                        </a:rPr>
                        <a:t>prenesu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nego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prošlo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Armstrongovog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27"/>
          <p:cNvGraphicFramePr>
            <a:graphicFrameLocks noGrp="1"/>
          </p:cNvGraphicFramePr>
          <p:nvPr>
            <p:extLst>
              <p:ext uri="{D42A27DB-BD31-4B8C-83A1-F6EECF244321}">
                <p14:modId xmlns:p14="http://schemas.microsoft.com/office/powerpoint/2010/main" val="168531777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Protiv:</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27"/>
          <p:cNvGraphicFramePr>
            <a:graphicFrameLocks noGrp="1"/>
          </p:cNvGraphicFramePr>
          <p:nvPr>
            <p:extLst>
              <p:ext uri="{D42A27DB-BD31-4B8C-83A1-F6EECF244321}">
                <p14:modId xmlns:p14="http://schemas.microsoft.com/office/powerpoint/2010/main" val="32911547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1" i="0" u="none" dirty="0">
                          <a:solidFill>
                            <a:srgbClr val="333333"/>
                          </a:solidFill>
                          <a:latin typeface="Calibri Light"/>
                        </a:rPr>
                        <a:t>Protiv:</a:t>
                      </a:r>
                    </a:p>
                    <a:p>
                      <a:pPr marL="457200" indent="-457200">
                        <a:lnSpc>
                          <a:spcPct val="100000"/>
                        </a:lnSpc>
                        <a:spcBef>
                          <a:spcPts val="1200"/>
                        </a:spcBef>
                        <a:buFont typeface="+mj-lt"/>
                        <a:buAutoNum type="arabicPeriod"/>
                      </a:pPr>
                      <a:r>
                        <a:rPr lang="vi-VN" sz="1800" b="0" i="0" u="none" dirty="0">
                          <a:solidFill>
                            <a:srgbClr val="333333"/>
                          </a:solidFill>
                          <a:latin typeface="Calibri Light"/>
                        </a:rPr>
                        <a:t>Lepršanje zastave je uzrokovano zabadanjem motke u površinu Meseca</a:t>
                      </a:r>
                    </a:p>
                    <a:p>
                      <a:pPr marL="457200" indent="-457200">
                        <a:lnSpc>
                          <a:spcPct val="100000"/>
                        </a:lnSpc>
                        <a:spcBef>
                          <a:spcPts val="1200"/>
                        </a:spcBef>
                        <a:buFont typeface="+mj-lt"/>
                        <a:buAutoNum type="arabicPeriod"/>
                      </a:pPr>
                      <a:r>
                        <a:rPr lang="vi-VN" sz="1800" b="0" i="0" u="none" dirty="0">
                          <a:solidFill>
                            <a:srgbClr val="333333"/>
                          </a:solidFill>
                          <a:latin typeface="Calibri Light"/>
                        </a:rPr>
                        <a:t>Noćne fotografije ne mogu da uhvate slabe izvore svetlosti zbog kratkog vremena </a:t>
                      </a:r>
                      <a:r>
                        <a:rPr lang="vi-VN" sz="1800" b="0" i="0" u="none">
                          <a:solidFill>
                            <a:srgbClr val="333333"/>
                          </a:solidFill>
                          <a:latin typeface="Calibri Light"/>
                        </a:rPr>
                        <a:t>ekspozicije </a:t>
                      </a:r>
                      <a:r>
                        <a:rPr lang="vi-VN" sz="1800" b="0" i="0" u="none">
                          <a:solidFill>
                            <a:srgbClr val="333333"/>
                          </a:solidFill>
                          <a:latin typeface="Times New Roman"/>
                        </a:rPr>
                        <a:t>→</a:t>
                      </a:r>
                      <a:r>
                        <a:rPr lang="vi-VN" sz="1800" b="0" i="0" u="none">
                          <a:solidFill>
                            <a:srgbClr val="333333"/>
                          </a:solidFill>
                          <a:latin typeface="Calibri Light"/>
                        </a:rPr>
                        <a:t> </a:t>
                      </a:r>
                      <a:r>
                        <a:rPr lang="vi-VN" sz="1800" b="0" i="0" u="none" dirty="0">
                          <a:solidFill>
                            <a:srgbClr val="333333"/>
                          </a:solidFill>
                          <a:latin typeface="Calibri Light"/>
                        </a:rPr>
                        <a:t>ne vide se zvezde</a:t>
                      </a:r>
                    </a:p>
                    <a:p>
                      <a:pPr marL="457200" indent="-457200">
                        <a:lnSpc>
                          <a:spcPct val="100000"/>
                        </a:lnSpc>
                        <a:spcBef>
                          <a:spcPts val="1200"/>
                        </a:spcBef>
                        <a:buFont typeface="+mj-lt"/>
                        <a:buAutoNum type="arabicPeriod"/>
                      </a:pPr>
                      <a:r>
                        <a:rPr lang="vi-VN" sz="1800" b="0" i="0" u="none" dirty="0">
                          <a:solidFill>
                            <a:srgbClr val="333333"/>
                          </a:solidFill>
                          <a:latin typeface="Calibri Light"/>
                        </a:rPr>
                        <a:t>Promenljive senke su uzrokovane neravnom površinom Meseca</a:t>
                      </a:r>
                    </a:p>
                    <a:p>
                      <a:pPr marL="457200" indent="-457200">
                        <a:lnSpc>
                          <a:spcPct val="100000"/>
                        </a:lnSpc>
                        <a:spcBef>
                          <a:spcPts val="1200"/>
                        </a:spcBef>
                        <a:buFont typeface="+mj-lt"/>
                        <a:buAutoNum type="arabicPeriod"/>
                      </a:pPr>
                      <a:r>
                        <a:rPr lang="vi-VN" sz="1800" b="0" i="0" u="none" dirty="0">
                          <a:solidFill>
                            <a:srgbClr val="333333"/>
                          </a:solidFill>
                          <a:latin typeface="Calibri Light"/>
                        </a:rPr>
                        <a:t>Intervju je tako uređen da je izbačeno originalno vreme kašnjenja između Niksonovih i Armstrongovih rečenica</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Da li je spuštanje na Mesec iscenirano od Vlade SAD-a?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err="1">
                <a:latin typeface="+mj-lt"/>
              </a:rPr>
              <a:t>Izvor</a:t>
            </a:r>
            <a:r>
              <a:rPr lang="de-DE" altLang="de-DE" sz="1200" dirty="0">
                <a:latin typeface="+mj-lt"/>
              </a:rPr>
              <a:t>: </a:t>
            </a:r>
            <a:r>
              <a:rPr lang="de-DE" altLang="de-DE" sz="1200" dirty="0" err="1">
                <a:latin typeface="+mj-lt"/>
              </a:rPr>
              <a:t>Nemačka</a:t>
            </a:r>
            <a:r>
              <a:rPr lang="de-DE" altLang="de-DE" sz="1200" dirty="0">
                <a:latin typeface="+mj-lt"/>
              </a:rPr>
              <a:t> </a:t>
            </a:r>
            <a:r>
              <a:rPr lang="de-DE" altLang="de-DE" sz="1200" dirty="0" err="1">
                <a:latin typeface="+mj-lt"/>
              </a:rPr>
              <a:t>televizijska</a:t>
            </a:r>
            <a:r>
              <a:rPr lang="de-DE" altLang="de-DE" sz="1200" dirty="0">
                <a:latin typeface="+mj-lt"/>
              </a:rPr>
              <a:t> </a:t>
            </a:r>
            <a:r>
              <a:rPr lang="de-DE" altLang="de-DE" sz="1200" dirty="0" err="1">
                <a:latin typeface="+mj-lt"/>
              </a:rPr>
              <a:t>stanica</a:t>
            </a:r>
            <a:r>
              <a:rPr lang="de-DE" altLang="de-DE" sz="1200" dirty="0">
                <a:latin typeface="+mj-lt"/>
              </a:rPr>
              <a:t> ZDF: “Vorsicht Verschwörung” (</a:t>
            </a:r>
            <a:r>
              <a:rPr lang="de-DE" altLang="de-DE" sz="1200" dirty="0" err="1">
                <a:latin typeface="+mj-lt"/>
              </a:rPr>
              <a:t>Pažnja</a:t>
            </a:r>
            <a:r>
              <a:rPr lang="de-DE" altLang="de-DE" sz="1200" dirty="0">
                <a:latin typeface="+mj-lt"/>
              </a:rPr>
              <a:t> </a:t>
            </a:r>
            <a:r>
              <a:rPr lang="de-DE" altLang="de-DE" sz="1200" dirty="0" err="1">
                <a:latin typeface="+mj-lt"/>
              </a:rPr>
              <a:t>zavera</a:t>
            </a:r>
            <a:r>
              <a:rPr lang="de-DE" altLang="de-DE" sz="120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latin typeface="Calibri Light"/>
              </a:rPr>
              <a:t>Režiser</a:t>
            </a:r>
            <a:r>
              <a:rPr lang="en-US" altLang="de-DE" sz="2400" dirty="0">
                <a:latin typeface="Calibri Light"/>
              </a:rPr>
              <a:t> Roland </a:t>
            </a:r>
            <a:r>
              <a:rPr lang="en-US" altLang="de-DE" sz="2400" dirty="0" err="1">
                <a:latin typeface="Calibri Light"/>
              </a:rPr>
              <a:t>Emerih</a:t>
            </a:r>
            <a:r>
              <a:rPr lang="en-US" altLang="de-DE" sz="2400" dirty="0">
                <a:latin typeface="Calibri Light"/>
              </a:rPr>
              <a:t> (Dan </a:t>
            </a:r>
            <a:r>
              <a:rPr lang="en-US" altLang="de-DE" sz="2400" dirty="0" err="1">
                <a:latin typeface="Calibri Light"/>
              </a:rPr>
              <a:t>Nezavisnosti</a:t>
            </a:r>
            <a:r>
              <a:rPr lang="en-US" altLang="de-DE" sz="2400" dirty="0">
                <a:latin typeface="Calibri Light"/>
              </a:rPr>
              <a:t>):</a:t>
            </a:r>
            <a:br>
              <a:rPr lang="en-US" altLang="de-DE" sz="2400">
                <a:latin typeface="Calibri Light"/>
              </a:rPr>
            </a:br>
            <a:r>
              <a:rPr lang="en-US" altLang="de-DE" sz="2400">
                <a:latin typeface="Calibri Light"/>
              </a:rPr>
              <a:t>“Sletanje </a:t>
            </a:r>
            <a:r>
              <a:rPr lang="en-US" altLang="de-DE" sz="2400" dirty="0" err="1">
                <a:latin typeface="Calibri Light"/>
              </a:rPr>
              <a:t>na</a:t>
            </a:r>
            <a:r>
              <a:rPr lang="en-US" altLang="de-DE" sz="2400" dirty="0">
                <a:latin typeface="Calibri Light"/>
              </a:rPr>
              <a:t> </a:t>
            </a:r>
            <a:r>
              <a:rPr lang="en-US" altLang="de-DE" sz="2400" dirty="0" err="1">
                <a:latin typeface="Calibri Light"/>
              </a:rPr>
              <a:t>Mesec</a:t>
            </a:r>
            <a:r>
              <a:rPr lang="en-US" altLang="de-DE" sz="2400" dirty="0">
                <a:latin typeface="Calibri Light"/>
              </a:rPr>
              <a:t> (…) je </a:t>
            </a:r>
            <a:r>
              <a:rPr lang="en-US" altLang="de-DE" sz="2400" dirty="0" err="1">
                <a:latin typeface="Calibri Light"/>
              </a:rPr>
              <a:t>bilo</a:t>
            </a:r>
            <a:r>
              <a:rPr lang="en-US" altLang="de-DE" sz="2400" dirty="0">
                <a:latin typeface="Calibri Light"/>
              </a:rPr>
              <a:t> </a:t>
            </a:r>
            <a:r>
              <a:rPr lang="en-US" altLang="de-DE" sz="2400" dirty="0" err="1">
                <a:latin typeface="Calibri Light"/>
              </a:rPr>
              <a:t>jednostavno</a:t>
            </a:r>
            <a:r>
              <a:rPr lang="en-US" altLang="de-DE" sz="2400" dirty="0">
                <a:latin typeface="Calibri Light"/>
              </a:rPr>
              <a:t> </a:t>
            </a:r>
            <a:r>
              <a:rPr lang="en-US" altLang="de-DE" sz="2400" dirty="0" err="1">
                <a:latin typeface="Calibri Light"/>
              </a:rPr>
              <a:t>previše</a:t>
            </a:r>
            <a:r>
              <a:rPr lang="en-US" altLang="de-DE" sz="2400" dirty="0">
                <a:latin typeface="Calibri Light"/>
              </a:rPr>
              <a:t> dobro. </a:t>
            </a:r>
            <a:r>
              <a:rPr lang="en-US" altLang="de-DE" sz="2400" dirty="0" err="1">
                <a:latin typeface="Calibri Light"/>
              </a:rPr>
              <a:t>Takva</a:t>
            </a:r>
            <a:r>
              <a:rPr lang="en-US" altLang="de-DE" sz="2400" dirty="0">
                <a:latin typeface="Calibri Light"/>
              </a:rPr>
              <a:t> </a:t>
            </a:r>
            <a:r>
              <a:rPr lang="en-US" altLang="de-DE" sz="2400" dirty="0" err="1">
                <a:latin typeface="Calibri Light"/>
              </a:rPr>
              <a:t>stvar</a:t>
            </a:r>
            <a:r>
              <a:rPr lang="en-US" altLang="de-DE" sz="2400" dirty="0">
                <a:latin typeface="Calibri Light"/>
              </a:rPr>
              <a:t> je </a:t>
            </a:r>
            <a:r>
              <a:rPr lang="en-US" altLang="de-DE" sz="2400" dirty="0" err="1">
                <a:latin typeface="Calibri Light"/>
              </a:rPr>
              <a:t>bila</a:t>
            </a:r>
            <a:r>
              <a:rPr lang="en-US" altLang="de-DE" sz="2400" dirty="0">
                <a:latin typeface="Calibri Light"/>
              </a:rPr>
              <a:t> </a:t>
            </a:r>
            <a:r>
              <a:rPr lang="en-US" altLang="de-DE" sz="2400" dirty="0" err="1">
                <a:latin typeface="Calibri Light"/>
              </a:rPr>
              <a:t>nezamisliva</a:t>
            </a:r>
            <a:r>
              <a:rPr lang="en-US" altLang="de-DE" sz="2400" dirty="0">
                <a:latin typeface="Calibri Light"/>
              </a:rPr>
              <a:t> da se </a:t>
            </a:r>
            <a:r>
              <a:rPr lang="en-US" altLang="de-DE" sz="2400" dirty="0" err="1">
                <a:latin typeface="Calibri Light"/>
              </a:rPr>
              <a:t>izvede</a:t>
            </a:r>
            <a:r>
              <a:rPr lang="en-US" altLang="de-DE" sz="2400" dirty="0">
                <a:latin typeface="Calibri Light"/>
              </a:rPr>
              <a:t> 60-ih </a:t>
            </a:r>
            <a:r>
              <a:rPr lang="en-US" altLang="de-DE" sz="2400" dirty="0" err="1">
                <a:latin typeface="Calibri Light"/>
              </a:rPr>
              <a:t>godina</a:t>
            </a:r>
            <a:r>
              <a:rPr lang="en-US" altLang="de-DE" sz="2400" dirty="0">
                <a:latin typeface="Calibri Light"/>
              </a:rPr>
              <a:t>. </a:t>
            </a:r>
            <a:r>
              <a:rPr lang="en-US" altLang="de-DE" sz="2400" dirty="0" err="1">
                <a:latin typeface="Calibri Light"/>
              </a:rPr>
              <a:t>Čak</a:t>
            </a:r>
            <a:r>
              <a:rPr lang="en-US" altLang="de-DE" sz="2400" dirty="0">
                <a:latin typeface="Calibri Light"/>
              </a:rPr>
              <a:t> </a:t>
            </a:r>
            <a:r>
              <a:rPr lang="en-US" altLang="de-DE" sz="2400" dirty="0" err="1">
                <a:latin typeface="Calibri Light"/>
              </a:rPr>
              <a:t>i</a:t>
            </a:r>
            <a:r>
              <a:rPr lang="en-US" altLang="de-DE" sz="2400" dirty="0">
                <a:latin typeface="Calibri Light"/>
              </a:rPr>
              <a:t> </a:t>
            </a:r>
            <a:r>
              <a:rPr lang="en-US" altLang="de-DE" sz="2400" dirty="0" err="1">
                <a:latin typeface="Calibri Light"/>
              </a:rPr>
              <a:t>sa</a:t>
            </a:r>
            <a:r>
              <a:rPr lang="en-US" altLang="de-DE" sz="2400" dirty="0">
                <a:latin typeface="Calibri Light"/>
              </a:rPr>
              <a:t> </a:t>
            </a:r>
            <a:r>
              <a:rPr lang="en-US" altLang="de-DE" sz="2400" dirty="0" err="1">
                <a:latin typeface="Calibri Light"/>
              </a:rPr>
              <a:t>današnjom</a:t>
            </a:r>
            <a:r>
              <a:rPr lang="en-US" altLang="de-DE" sz="2400" dirty="0">
                <a:latin typeface="Calibri Light"/>
              </a:rPr>
              <a:t> </a:t>
            </a:r>
            <a:r>
              <a:rPr lang="en-US" altLang="de-DE" sz="2400" dirty="0" err="1">
                <a:latin typeface="Calibri Light"/>
              </a:rPr>
              <a:t>tehnikom</a:t>
            </a:r>
            <a:r>
              <a:rPr lang="en-US" altLang="de-DE" sz="2400" dirty="0">
                <a:latin typeface="Calibri Light"/>
              </a:rPr>
              <a:t> to bi </a:t>
            </a:r>
            <a:r>
              <a:rPr lang="en-US" altLang="de-DE" sz="2400" dirty="0" err="1">
                <a:latin typeface="Calibri Light"/>
              </a:rPr>
              <a:t>predstavljalo</a:t>
            </a:r>
            <a:r>
              <a:rPr lang="en-US" altLang="de-DE" sz="2400" dirty="0">
                <a:latin typeface="Calibri Light"/>
              </a:rPr>
              <a:t> </a:t>
            </a:r>
            <a:r>
              <a:rPr lang="en-US" altLang="de-DE" sz="2400">
                <a:latin typeface="Calibri Light"/>
              </a:rPr>
              <a:t>problem.”</a:t>
            </a:r>
            <a:endParaRPr lang="de-DE"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r-Latn-CS" altLang="de-DE" sz="2400">
                <a:solidFill>
                  <a:srgbClr val="333333"/>
                </a:solidFill>
              </a:rPr>
              <a:t>One su često privlačnije od realnosti.</a:t>
            </a:r>
            <a:endParaRPr lang="en-US" altLang="de-DE" sz="2400" dirty="0">
              <a:solidFill>
                <a:srgbClr val="333333"/>
              </a:solidFill>
            </a:endParaRPr>
          </a:p>
          <a:p>
            <a:pPr marL="342900" lvl="0" indent="-342900" defTabSz="914400" fontAlgn="base">
              <a:buClr>
                <a:srgbClr val="333333"/>
              </a:buClr>
              <a:buFont typeface="WingDings"/>
              <a:buChar char=""/>
            </a:pPr>
            <a:r>
              <a:rPr lang="sr-Latn-CS" altLang="de-DE" sz="2400" dirty="0">
                <a:solidFill>
                  <a:srgbClr val="333333"/>
                </a:solidFill>
              </a:rPr>
              <a:t>Zasnivaju se na podacima koje je teško proveriti i ljudi ih olako prihvataju </a:t>
            </a:r>
            <a:r>
              <a:rPr lang="en-US" altLang="de-DE" sz="2400" dirty="0">
                <a:solidFill>
                  <a:srgbClr val="333333"/>
                </a:solidFill>
              </a:rPr>
              <a:t>(</a:t>
            </a:r>
            <a:r>
              <a:rPr lang="sr-Latn-CS" altLang="de-DE" sz="2400" dirty="0">
                <a:solidFill>
                  <a:srgbClr val="333333"/>
                </a:solidFill>
              </a:rPr>
              <a:t>npr. lepršanje zastave kao dokaz da su snimci napravljeni na Zemlji</a:t>
            </a:r>
            <a:r>
              <a:rPr lang="en-US" altLang="de-DE" sz="2400" dirty="0">
                <a:solidFill>
                  <a:srgbClr val="333333"/>
                </a:solidFill>
              </a:rPr>
              <a:t>).</a:t>
            </a:r>
          </a:p>
          <a:p>
            <a:pPr marL="342900" lvl="0" indent="-342900" defTabSz="914400" fontAlgn="base">
              <a:buClr>
                <a:srgbClr val="333333"/>
              </a:buClr>
              <a:buFont typeface="WingDings"/>
              <a:buChar char=""/>
            </a:pPr>
            <a:r>
              <a:rPr lang="sr-Latn-CS" altLang="de-DE" sz="2400" dirty="0">
                <a:solidFill>
                  <a:srgbClr val="333333"/>
                </a:solidFill>
              </a:rPr>
              <a:t>One sakrivaju druga moguća objašnjenja </a:t>
            </a:r>
            <a:r>
              <a:rPr lang="en-US" altLang="de-DE" sz="2400" dirty="0">
                <a:solidFill>
                  <a:srgbClr val="333333"/>
                </a:solidFill>
              </a:rPr>
              <a:t>(</a:t>
            </a:r>
            <a:r>
              <a:rPr lang="sr-Latn-CS" altLang="de-DE" sz="2400" dirty="0">
                <a:solidFill>
                  <a:srgbClr val="333333"/>
                </a:solidFill>
              </a:rPr>
              <a:t>npr</a:t>
            </a:r>
            <a:r>
              <a:rPr lang="en-US" altLang="de-DE" sz="2400" dirty="0">
                <a:solidFill>
                  <a:srgbClr val="333333"/>
                </a:solidFill>
              </a:rPr>
              <a:t>.,</a:t>
            </a:r>
            <a:r>
              <a:rPr lang="sr-Latn-CS" altLang="de-DE" sz="2400" dirty="0">
                <a:solidFill>
                  <a:srgbClr val="333333"/>
                </a:solidFill>
              </a:rPr>
              <a:t> nebo bez zvezda se može objasniti tehničkim ograničenjima noćne fotografije</a:t>
            </a:r>
            <a:r>
              <a:rPr lang="en-US" altLang="de-DE" sz="2400" dirty="0">
                <a:solidFill>
                  <a:srgbClr val="333333"/>
                </a:solidFill>
              </a:rPr>
              <a:t>).</a:t>
            </a:r>
          </a:p>
          <a:p>
            <a:pPr marL="342900" lvl="0" indent="-342900" defTabSz="914400" fontAlgn="base">
              <a:buClr>
                <a:srgbClr val="333333"/>
              </a:buClr>
              <a:buFont typeface="WingDings"/>
              <a:buChar char=""/>
            </a:pPr>
            <a:r>
              <a:rPr lang="sr-Latn-CS" altLang="de-DE" sz="2400" dirty="0">
                <a:solidFill>
                  <a:srgbClr val="333333"/>
                </a:solidFill>
              </a:rPr>
              <a:t>Moderne</a:t>
            </a:r>
            <a:r>
              <a:rPr lang="en-US" altLang="de-DE" sz="2400" dirty="0">
                <a:solidFill>
                  <a:srgbClr val="333333"/>
                </a:solidFill>
              </a:rPr>
              <a:t> legend</a:t>
            </a:r>
            <a:r>
              <a:rPr lang="sr-Latn-CS" altLang="de-DE" sz="2400" dirty="0">
                <a:solidFill>
                  <a:srgbClr val="333333"/>
                </a:solidFill>
              </a:rPr>
              <a:t>e izvlače činjenice iz konteksta i razvijaju ih do krajnjih granica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155</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7351</Words>
  <Application>Microsoft Office PowerPoint</Application>
  <PresentationFormat>Benutzerdefiniert</PresentationFormat>
  <Paragraphs>1314</Paragraphs>
  <Slides>155</Slides>
  <Notes>155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155</vt:i4>
      </vt:variant>
    </vt:vector>
  </HeadingPairs>
  <TitlesOfParts>
    <vt:vector size="162" baseType="lpstr">
      <vt:lpstr>Symbol</vt:lpstr>
      <vt:lpstr>WingDings</vt:lpstr>
      <vt:lpstr>Times New Roman</vt:lpstr>
      <vt:lpstr>Arial</vt:lpstr>
      <vt:lpstr>Verdana</vt:lpstr>
      <vt:lpstr>Calibri Light</vt:lpstr>
      <vt:lpstr>UKE_PPT-Vorlage_16zu9</vt:lpstr>
      <vt:lpstr>MKT 2 A – Prebrzo zaključivanje I</vt:lpstr>
      <vt:lpstr>Prebrzo zaključivanje</vt:lpstr>
      <vt:lpstr>Prebrzo zaključivanje</vt:lpstr>
      <vt:lpstr>Prebrzo zaključivanje</vt:lpstr>
      <vt:lpstr>Prebrzo zaključivanje</vt:lpstr>
      <vt:lpstr>Prebrzo zaključivanje</vt:lpstr>
      <vt:lpstr>Zaključivanje bez 100%-nih dokaza</vt:lpstr>
      <vt:lpstr>Zaključivanje bez 100%-nih dokaza</vt:lpstr>
      <vt:lpstr>Zaključivanje bez 100%-nih dokaza</vt:lpstr>
      <vt:lpstr>Prebrzo zaključivanje “na delu”</vt:lpstr>
      <vt:lpstr>Prebrzo zaključivanje “na delu”</vt:lpstr>
      <vt:lpstr>Prebrzo zaključivanje “na delu”</vt:lpstr>
      <vt:lpstr>Prebrzo zaključivanje “na delu” - moderne legende - (za drugi primer videti kraj prezentacije)</vt:lpstr>
      <vt:lpstr>Prebrzo zaključivanje “na delu” - moderne legende -</vt:lpstr>
      <vt:lpstr>Prebrzo zaključivanje “na delu” - moderne legende -</vt:lpstr>
      <vt:lpstr>Prebrzo zaključivanje “na delu” - moderne legende -</vt:lpstr>
      <vt:lpstr>Kako nastaju ovakve teorije zavere?</vt:lpstr>
      <vt:lpstr>Kako nastaju ovakve teorije zavere?</vt:lpstr>
      <vt:lpstr>Kako nastaju ovakve teorije zavere?</vt:lpstr>
      <vt:lpstr>Zašto mi ovo radimo?</vt:lpstr>
      <vt:lpstr>Zašto mi ovo radimo?</vt:lpstr>
      <vt:lpstr>Kako prebrzo zaključivanje dovodi do pogrešnih procena u psihozi – primeri</vt:lpstr>
      <vt:lpstr>Zadatak (1)</vt:lpstr>
      <vt:lpstr>Zadatak (1)</vt:lpstr>
      <vt:lpstr>Zadatak (1)</vt:lpstr>
      <vt:lpstr>Slika 1</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2</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3</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4</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5</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opciono: video-klip</vt:lpstr>
      <vt:lpstr>Slika 6</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7</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8</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9</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10</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Zadatak 2:</vt:lpstr>
      <vt:lpstr>Šta vidite?</vt:lpstr>
      <vt:lpstr>Šta vidite?</vt:lpstr>
      <vt:lpstr>Šta vidite?</vt:lpstr>
      <vt:lpstr>Šta vidite?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Šta vidite?</vt:lpstr>
      <vt:lpstr>Pokušajte da nađete sve likove!</vt:lpstr>
      <vt:lpstr>PowerPoint-Präsentation</vt:lpstr>
      <vt:lpstr>Primena u svakodnevnom životu</vt:lpstr>
      <vt:lpstr>Primena u svakodnevnom životu</vt:lpstr>
      <vt:lpstr>Primena u svakodnevnom životu</vt:lpstr>
      <vt:lpstr>Primena u svakodnevnom životu</vt:lpstr>
      <vt:lpstr>Primena u svakodnevnom životu</vt:lpstr>
      <vt:lpstr>kakve veze ovo ima sa psihozom?</vt:lpstr>
      <vt:lpstr>kakve veze ovo ima sa psihozom?</vt:lpstr>
      <vt:lpstr>kakve veze ovo ima sa psihozom?</vt:lpstr>
      <vt:lpstr>Hvala na pažnji!</vt:lpstr>
      <vt:lpstr>PowerPoint-Präsentation</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Kako nastaju ovakve teorije zavere?</vt:lpstr>
      <vt:lpstr>Kako nastaju ovakve teorije zavere?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428</cp:revision>
  <dcterms:created xsi:type="dcterms:W3CDTF">2002-10-15T10:55:06Z</dcterms:created>
  <dcterms:modified xsi:type="dcterms:W3CDTF">2022-09-08T11:02:22Z</dcterms:modified>
</cp:coreProperties>
</file>