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9" r:id="rId2"/>
  </p:sldMasterIdLst>
  <p:notesMasterIdLst>
    <p:notesMasterId r:id="rId92"/>
  </p:notesMasterIdLst>
  <p:handoutMasterIdLst>
    <p:handoutMasterId r:id="rId93"/>
  </p:handoutMasterIdLst>
  <p:sldIdLst>
    <p:sldId id="903" r:id="rId3"/>
    <p:sldId id="731" r:id="rId4"/>
    <p:sldId id="881" r:id="rId5"/>
    <p:sldId id="880" r:id="rId6"/>
    <p:sldId id="879" r:id="rId7"/>
    <p:sldId id="878" r:id="rId8"/>
    <p:sldId id="847" r:id="rId9"/>
    <p:sldId id="551" r:id="rId10"/>
    <p:sldId id="887" r:id="rId11"/>
    <p:sldId id="886" r:id="rId12"/>
    <p:sldId id="885" r:id="rId13"/>
    <p:sldId id="884" r:id="rId14"/>
    <p:sldId id="883" r:id="rId15"/>
    <p:sldId id="882" r:id="rId16"/>
    <p:sldId id="446" r:id="rId17"/>
    <p:sldId id="823" r:id="rId18"/>
    <p:sldId id="824" r:id="rId19"/>
    <p:sldId id="825" r:id="rId20"/>
    <p:sldId id="557" r:id="rId21"/>
    <p:sldId id="904" r:id="rId22"/>
    <p:sldId id="458" r:id="rId23"/>
    <p:sldId id="459" r:id="rId24"/>
    <p:sldId id="460" r:id="rId25"/>
    <p:sldId id="728" r:id="rId26"/>
    <p:sldId id="729" r:id="rId27"/>
    <p:sldId id="730" r:id="rId28"/>
    <p:sldId id="734" r:id="rId29"/>
    <p:sldId id="889" r:id="rId30"/>
    <p:sldId id="888" r:id="rId31"/>
    <p:sldId id="854" r:id="rId32"/>
    <p:sldId id="828" r:id="rId33"/>
    <p:sldId id="891" r:id="rId34"/>
    <p:sldId id="890" r:id="rId35"/>
    <p:sldId id="738" r:id="rId36"/>
    <p:sldId id="894" r:id="rId37"/>
    <p:sldId id="893" r:id="rId38"/>
    <p:sldId id="892" r:id="rId39"/>
    <p:sldId id="822" r:id="rId40"/>
    <p:sldId id="896" r:id="rId41"/>
    <p:sldId id="895" r:id="rId42"/>
    <p:sldId id="819" r:id="rId43"/>
    <p:sldId id="813" r:id="rId44"/>
    <p:sldId id="897" r:id="rId45"/>
    <p:sldId id="804" r:id="rId46"/>
    <p:sldId id="805" r:id="rId47"/>
    <p:sldId id="806" r:id="rId48"/>
    <p:sldId id="801" r:id="rId49"/>
    <p:sldId id="802" r:id="rId50"/>
    <p:sldId id="803" r:id="rId51"/>
    <p:sldId id="898" r:id="rId52"/>
    <p:sldId id="749" r:id="rId53"/>
    <p:sldId id="752" r:id="rId54"/>
    <p:sldId id="750" r:id="rId55"/>
    <p:sldId id="751" r:id="rId56"/>
    <p:sldId id="760" r:id="rId57"/>
    <p:sldId id="761" r:id="rId58"/>
    <p:sldId id="762" r:id="rId59"/>
    <p:sldId id="753" r:id="rId60"/>
    <p:sldId id="756" r:id="rId61"/>
    <p:sldId id="754" r:id="rId62"/>
    <p:sldId id="755" r:id="rId63"/>
    <p:sldId id="785" r:id="rId64"/>
    <p:sldId id="788" r:id="rId65"/>
    <p:sldId id="786" r:id="rId66"/>
    <p:sldId id="787" r:id="rId67"/>
    <p:sldId id="778" r:id="rId68"/>
    <p:sldId id="779" r:id="rId69"/>
    <p:sldId id="780" r:id="rId70"/>
    <p:sldId id="769" r:id="rId71"/>
    <p:sldId id="770" r:id="rId72"/>
    <p:sldId id="771" r:id="rId73"/>
    <p:sldId id="772" r:id="rId74"/>
    <p:sldId id="831" r:id="rId75"/>
    <p:sldId id="774" r:id="rId76"/>
    <p:sldId id="865" r:id="rId77"/>
    <p:sldId id="866" r:id="rId78"/>
    <p:sldId id="867" r:id="rId79"/>
    <p:sldId id="868" r:id="rId80"/>
    <p:sldId id="869" r:id="rId81"/>
    <p:sldId id="870" r:id="rId82"/>
    <p:sldId id="871" r:id="rId83"/>
    <p:sldId id="790" r:id="rId84"/>
    <p:sldId id="900" r:id="rId85"/>
    <p:sldId id="899" r:id="rId86"/>
    <p:sldId id="792" r:id="rId87"/>
    <p:sldId id="902" r:id="rId88"/>
    <p:sldId id="901" r:id="rId89"/>
    <p:sldId id="876" r:id="rId90"/>
    <p:sldId id="872" r:id="rId91"/>
  </p:sldIdLst>
  <p:sldSz cx="12195175" cy="6858000"/>
  <p:notesSz cx="7099300" cy="10234613"/>
  <p:defaultTex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992"/>
    <a:srgbClr val="FF0066"/>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897" autoAdjust="0"/>
    <p:restoredTop sz="94681" autoAdjust="0"/>
  </p:normalViewPr>
  <p:slideViewPr>
    <p:cSldViewPr>
      <p:cViewPr varScale="1">
        <p:scale>
          <a:sx n="67" d="100"/>
          <a:sy n="67" d="100"/>
        </p:scale>
        <p:origin x="876" y="44"/>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280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97"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handoutMaster" Target="handoutMasters/handout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_rels/viewProps.xml.rels><?xml version="1.0" encoding="UTF-8" standalone="yes"?>
<Relationships xmlns="http://schemas.openxmlformats.org/package/2006/relationships"><Relationship Id="rId8" Type="http://schemas.openxmlformats.org/officeDocument/2006/relationships/slide" Target="slides/slide64.xml"/><Relationship Id="rId3" Type="http://schemas.openxmlformats.org/officeDocument/2006/relationships/slide" Target="slides/slide52.xml"/><Relationship Id="rId7" Type="http://schemas.openxmlformats.org/officeDocument/2006/relationships/slide" Target="slides/slide63.xml"/><Relationship Id="rId12" Type="http://schemas.openxmlformats.org/officeDocument/2006/relationships/slide" Target="slides/slide80.xml"/><Relationship Id="rId2" Type="http://schemas.openxmlformats.org/officeDocument/2006/relationships/slide" Target="slides/slide48.xml"/><Relationship Id="rId1" Type="http://schemas.openxmlformats.org/officeDocument/2006/relationships/slide" Target="slides/slide25.xml"/><Relationship Id="rId6" Type="http://schemas.openxmlformats.org/officeDocument/2006/relationships/slide" Target="slides/slide60.xml"/><Relationship Id="rId11" Type="http://schemas.openxmlformats.org/officeDocument/2006/relationships/slide" Target="slides/slide79.xml"/><Relationship Id="rId5" Type="http://schemas.openxmlformats.org/officeDocument/2006/relationships/slide" Target="slides/slide59.xml"/><Relationship Id="rId10" Type="http://schemas.openxmlformats.org/officeDocument/2006/relationships/slide" Target="slides/slide76.xml"/><Relationship Id="rId4" Type="http://schemas.openxmlformats.org/officeDocument/2006/relationships/slide" Target="slides/slide53.xml"/><Relationship Id="rId9" Type="http://schemas.openxmlformats.org/officeDocument/2006/relationships/slide" Target="slides/slide7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pitchFamily="34"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pitchFamily="34"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pitchFamily="34"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60FE1B4E-F91C-4E74-8CB8-EF188A03CF03}" type="slidenum">
              <a:rPr lang="en-GB" altLang="de-DE"/>
              <a:pPr>
                <a:defRPr/>
              </a:pPr>
              <a:t>‹Nr.›</a:t>
            </a:fld>
            <a:endParaRPr lang="en-GB" altLang="de-DE"/>
          </a:p>
        </p:txBody>
      </p:sp>
    </p:spTree>
    <p:extLst>
      <p:ext uri="{BB962C8B-B14F-4D97-AF65-F5344CB8AC3E}">
        <p14:creationId xmlns:p14="http://schemas.microsoft.com/office/powerpoint/2010/main" val="33176969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pitchFamily="34"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pitchFamily="34"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pitchFamily="34"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22B567F0-5657-4D2D-98B0-DEB5B3114D7B}" type="slidenum">
              <a:rPr lang="en-US" altLang="de-DE"/>
              <a:pPr>
                <a:defRPr/>
              </a:pPr>
              <a:t>‹Nr.›</a:t>
            </a:fld>
            <a:endParaRPr lang="en-US" altLang="de-DE"/>
          </a:p>
        </p:txBody>
      </p:sp>
    </p:spTree>
    <p:extLst>
      <p:ext uri="{BB962C8B-B14F-4D97-AF65-F5344CB8AC3E}">
        <p14:creationId xmlns:p14="http://schemas.microsoft.com/office/powerpoint/2010/main" val="18241251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A6248E-9C48-43B5-97DF-27D693557206}" type="slidenum">
              <a:rPr lang="en-US" altLang="de-DE" sz="1300" smtClean="0"/>
              <a:pPr>
                <a:spcBef>
                  <a:spcPct val="0"/>
                </a:spcBef>
              </a:pPr>
              <a:t>2</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178702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A6248E-9C48-43B5-97DF-27D693557206}" type="slidenum">
              <a:rPr lang="en-US" altLang="de-DE" sz="1300" smtClean="0"/>
              <a:pPr>
                <a:spcBef>
                  <a:spcPct val="0"/>
                </a:spcBef>
              </a:pPr>
              <a:t>3</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178702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A6248E-9C48-43B5-97DF-27D693557206}" type="slidenum">
              <a:rPr lang="en-US" altLang="de-DE" sz="1300" smtClean="0"/>
              <a:pPr>
                <a:spcBef>
                  <a:spcPct val="0"/>
                </a:spcBef>
              </a:pPr>
              <a:t>4</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178702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A6248E-9C48-43B5-97DF-27D693557206}" type="slidenum">
              <a:rPr lang="en-US" altLang="de-DE" sz="1300" smtClean="0"/>
              <a:pPr>
                <a:spcBef>
                  <a:spcPct val="0"/>
                </a:spcBef>
              </a:pPr>
              <a:t>5</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1787027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A6248E-9C48-43B5-97DF-27D693557206}" type="slidenum">
              <a:rPr lang="en-US" altLang="de-DE" sz="1300" smtClean="0"/>
              <a:pPr>
                <a:spcBef>
                  <a:spcPct val="0"/>
                </a:spcBef>
              </a:pPr>
              <a:t>6</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1787027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73B33B-8120-4E01-9403-1DD55B9872EB}" type="slidenum">
              <a:rPr lang="en-US" altLang="de-DE" sz="1300" smtClean="0"/>
              <a:pPr>
                <a:spcBef>
                  <a:spcPct val="0"/>
                </a:spcBef>
              </a:pPr>
              <a:t>7</a:t>
            </a:fld>
            <a:endParaRPr lang="en-US" altLang="de-DE" sz="1300"/>
          </a:p>
        </p:txBody>
      </p:sp>
      <p:sp>
        <p:nvSpPr>
          <p:cNvPr id="18435" name="Rectangle 2"/>
          <p:cNvSpPr>
            <a:spLocks noGrp="1" noRot="1" noChangeAspect="1" noChangeArrowheads="1" noTextEdit="1"/>
          </p:cNvSpPr>
          <p:nvPr>
            <p:ph type="sldImg"/>
          </p:nvPr>
        </p:nvSpPr>
        <p:spPr>
          <a:xfrm>
            <a:off x="138113" y="768350"/>
            <a:ext cx="6823075" cy="3836988"/>
          </a:xfrm>
          <a:ln/>
        </p:spPr>
      </p:sp>
      <p:sp>
        <p:nvSpPr>
          <p:cNvPr id="18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173871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08F7AA-E351-44B1-9CA2-2F2EB5A2F168}" type="slidenum">
              <a:rPr lang="en-US" altLang="de-DE" sz="1300" smtClean="0"/>
              <a:pPr>
                <a:spcBef>
                  <a:spcPct val="0"/>
                </a:spcBef>
              </a:pPr>
              <a:t>8</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55571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08F7AA-E351-44B1-9CA2-2F2EB5A2F168}" type="slidenum">
              <a:rPr lang="en-US" altLang="de-DE" sz="1300" smtClean="0"/>
              <a:pPr>
                <a:spcBef>
                  <a:spcPct val="0"/>
                </a:spcBef>
              </a:pPr>
              <a:t>9</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55571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08F7AA-E351-44B1-9CA2-2F2EB5A2F168}" type="slidenum">
              <a:rPr lang="en-US" altLang="de-DE" sz="1300" smtClean="0"/>
              <a:pPr>
                <a:spcBef>
                  <a:spcPct val="0"/>
                </a:spcBef>
              </a:pPr>
              <a:t>10</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55571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08F7AA-E351-44B1-9CA2-2F2EB5A2F168}" type="slidenum">
              <a:rPr lang="en-US" altLang="de-DE" sz="1300" smtClean="0"/>
              <a:pPr>
                <a:spcBef>
                  <a:spcPct val="0"/>
                </a:spcBef>
              </a:pPr>
              <a:t>11</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55571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08F7AA-E351-44B1-9CA2-2F2EB5A2F168}" type="slidenum">
              <a:rPr lang="en-US" altLang="de-DE" sz="1300" smtClean="0"/>
              <a:pPr>
                <a:spcBef>
                  <a:spcPct val="0"/>
                </a:spcBef>
              </a:pPr>
              <a:t>12</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55571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08F7AA-E351-44B1-9CA2-2F2EB5A2F168}" type="slidenum">
              <a:rPr lang="en-US" altLang="de-DE" sz="1300" smtClean="0"/>
              <a:pPr>
                <a:spcBef>
                  <a:spcPct val="0"/>
                </a:spcBef>
              </a:pPr>
              <a:t>13</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55571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08F7AA-E351-44B1-9CA2-2F2EB5A2F168}" type="slidenum">
              <a:rPr lang="en-US" altLang="de-DE" sz="1300" smtClean="0"/>
              <a:pPr>
                <a:spcBef>
                  <a:spcPct val="0"/>
                </a:spcBef>
              </a:pPr>
              <a:t>14</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55571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FCCB10-555F-4181-B493-A6D5E8AD6596}" type="slidenum">
              <a:rPr lang="en-US" altLang="de-DE" sz="1300" smtClean="0"/>
              <a:pPr>
                <a:spcBef>
                  <a:spcPct val="0"/>
                </a:spcBef>
              </a:pPr>
              <a:t>15</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391819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0FDDBE-6EE2-4E5B-BC48-CB1716C09014}" type="slidenum">
              <a:rPr lang="en-US" altLang="de-DE" sz="1300" smtClean="0"/>
              <a:pPr>
                <a:spcBef>
                  <a:spcPct val="0"/>
                </a:spcBef>
              </a:pPr>
              <a:t>16</a:t>
            </a:fld>
            <a:endParaRPr lang="en-US" altLang="de-DE" sz="1300"/>
          </a:p>
        </p:txBody>
      </p:sp>
      <p:sp>
        <p:nvSpPr>
          <p:cNvPr id="36867" name="Rectangle 2"/>
          <p:cNvSpPr>
            <a:spLocks noGrp="1" noRot="1" noChangeAspect="1" noChangeArrowheads="1" noTextEdit="1"/>
          </p:cNvSpPr>
          <p:nvPr>
            <p:ph type="sldImg"/>
          </p:nvPr>
        </p:nvSpPr>
        <p:spPr>
          <a:xfrm>
            <a:off x="139700" y="768350"/>
            <a:ext cx="6821488" cy="3836988"/>
          </a:xfrm>
          <a:ln/>
        </p:spPr>
      </p:sp>
      <p:sp>
        <p:nvSpPr>
          <p:cNvPr id="36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p>
        </p:txBody>
      </p:sp>
    </p:spTree>
    <p:extLst>
      <p:ext uri="{BB962C8B-B14F-4D97-AF65-F5344CB8AC3E}">
        <p14:creationId xmlns:p14="http://schemas.microsoft.com/office/powerpoint/2010/main" val="16826316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1BD23C-3AF0-4F3A-B455-101C612D511F}" type="slidenum">
              <a:rPr lang="en-US" altLang="de-DE" sz="1300" smtClean="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9700" y="768350"/>
            <a:ext cx="6821488" cy="3836988"/>
          </a:xfrm>
          <a:ln/>
        </p:spPr>
      </p:sp>
      <p:sp>
        <p:nvSpPr>
          <p:cNvPr id="38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p>
        </p:txBody>
      </p:sp>
    </p:spTree>
    <p:extLst>
      <p:ext uri="{BB962C8B-B14F-4D97-AF65-F5344CB8AC3E}">
        <p14:creationId xmlns:p14="http://schemas.microsoft.com/office/powerpoint/2010/main" val="42517047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337B13-746E-4EC0-B04B-6E90D962C5E2}" type="slidenum">
              <a:rPr lang="en-US" altLang="de-DE" sz="1300" smtClean="0"/>
              <a:pPr>
                <a:spcBef>
                  <a:spcPct val="0"/>
                </a:spcBef>
              </a:pPr>
              <a:t>18</a:t>
            </a:fld>
            <a:endParaRPr lang="en-US" altLang="de-DE" sz="1300"/>
          </a:p>
        </p:txBody>
      </p:sp>
      <p:sp>
        <p:nvSpPr>
          <p:cNvPr id="40963" name="Rectangle 2"/>
          <p:cNvSpPr>
            <a:spLocks noGrp="1" noRot="1" noChangeAspect="1" noChangeArrowheads="1" noTextEdit="1"/>
          </p:cNvSpPr>
          <p:nvPr>
            <p:ph type="sldImg"/>
          </p:nvPr>
        </p:nvSpPr>
        <p:spPr>
          <a:xfrm>
            <a:off x="139700" y="768350"/>
            <a:ext cx="6821488" cy="3836988"/>
          </a:xfrm>
          <a:ln/>
        </p:spPr>
      </p:sp>
      <p:sp>
        <p:nvSpPr>
          <p:cNvPr id="40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p>
        </p:txBody>
      </p:sp>
    </p:spTree>
    <p:extLst>
      <p:ext uri="{BB962C8B-B14F-4D97-AF65-F5344CB8AC3E}">
        <p14:creationId xmlns:p14="http://schemas.microsoft.com/office/powerpoint/2010/main" val="36577125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13B428-AE22-415D-A600-1CA339CEC2B4}" type="slidenum">
              <a:rPr lang="en-US" altLang="de-DE" sz="1300" smtClean="0"/>
              <a:pPr>
                <a:spcBef>
                  <a:spcPct val="0"/>
                </a:spcBef>
              </a:pPr>
              <a:t>19</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06703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13B428-AE22-415D-A600-1CA339CEC2B4}" type="slidenum">
              <a:rPr lang="en-US" altLang="de-DE" sz="1300" smtClean="0"/>
              <a:pPr>
                <a:spcBef>
                  <a:spcPct val="0"/>
                </a:spcBef>
              </a:pPr>
              <a:t>20</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06703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479EFA-DAF5-46EE-9211-57CE2172BA9F}" type="slidenum">
              <a:rPr lang="en-US" altLang="de-DE" sz="1300" smtClean="0"/>
              <a:pPr>
                <a:spcBef>
                  <a:spcPct val="0"/>
                </a:spcBef>
              </a:pPr>
              <a:t>21</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50475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300142-FCCF-4AA4-9885-B1F988A14F19}" type="slidenum">
              <a:rPr lang="en-US" altLang="de-DE" sz="1300" smtClean="0"/>
              <a:pPr>
                <a:spcBef>
                  <a:spcPct val="0"/>
                </a:spcBef>
              </a:pPr>
              <a:t>22</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31433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07A2C0-FCFE-4C51-8625-906792D53FC5}" type="slidenum">
              <a:rPr lang="en-US" altLang="de-DE" sz="1300" smtClean="0"/>
              <a:pPr>
                <a:spcBef>
                  <a:spcPct val="0"/>
                </a:spcBef>
              </a:pPr>
              <a:t>23</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502875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D0BD63-C10B-46D2-B2A3-EBE62E2B0604}" type="slidenum">
              <a:rPr lang="en-US" altLang="de-DE" sz="1300" smtClean="0"/>
              <a:pPr>
                <a:spcBef>
                  <a:spcPct val="0"/>
                </a:spcBef>
              </a:pPr>
              <a:t>24</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32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6941507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929FE2-7E2F-4D3B-A9C2-0F1AB18CA623}" type="slidenum">
              <a:rPr lang="en-US" altLang="de-DE" sz="1300" smtClean="0"/>
              <a:pPr>
                <a:spcBef>
                  <a:spcPct val="0"/>
                </a:spcBef>
              </a:pPr>
              <a:t>25</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53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9173565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D28748-6909-44C2-9F5B-E27E6B810B43}" type="slidenum">
              <a:rPr lang="en-US" altLang="de-DE" sz="1300" smtClean="0"/>
              <a:pPr>
                <a:spcBef>
                  <a:spcPct val="0"/>
                </a:spcBef>
              </a:pPr>
              <a:t>26</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734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5084884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9B5F53-E5E7-49D3-8C30-8F8D2097A756}" type="slidenum">
              <a:rPr lang="en-US" altLang="de-DE" sz="1300" smtClean="0"/>
              <a:pPr>
                <a:spcBef>
                  <a:spcPct val="0"/>
                </a:spcBef>
              </a:pPr>
              <a:t>27</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34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0128190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9B5F53-E5E7-49D3-8C30-8F8D2097A756}" type="slidenum">
              <a:rPr lang="en-US" altLang="de-DE" sz="1300" smtClean="0"/>
              <a:pPr>
                <a:spcBef>
                  <a:spcPct val="0"/>
                </a:spcBef>
              </a:pPr>
              <a:t>28</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34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0128190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9B5F53-E5E7-49D3-8C30-8F8D2097A756}" type="slidenum">
              <a:rPr lang="en-US" altLang="de-DE" sz="1300" smtClean="0"/>
              <a:pPr>
                <a:spcBef>
                  <a:spcPct val="0"/>
                </a:spcBef>
              </a:pPr>
              <a:t>29</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34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0128190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9E75FA-146E-462C-A5C2-48FD53B6051C}" type="slidenum">
              <a:rPr lang="en-US" altLang="de-DE" sz="1300" smtClean="0"/>
              <a:pPr>
                <a:spcBef>
                  <a:spcPct val="0"/>
                </a:spcBef>
              </a:pPr>
              <a:t>30</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70870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2B13B7-D959-4DC4-9AA7-7EC51121C598}" type="slidenum">
              <a:rPr lang="en-US" altLang="de-DE" sz="1300" smtClean="0"/>
              <a:pPr>
                <a:spcBef>
                  <a:spcPct val="0"/>
                </a:spcBef>
              </a:pPr>
              <a:t>31</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29169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2B13B7-D959-4DC4-9AA7-7EC51121C598}" type="slidenum">
              <a:rPr lang="en-US" altLang="de-DE" sz="1300" smtClean="0"/>
              <a:pPr>
                <a:spcBef>
                  <a:spcPct val="0"/>
                </a:spcBef>
              </a:pPr>
              <a:t>32</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29169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2B13B7-D959-4DC4-9AA7-7EC51121C598}" type="slidenum">
              <a:rPr lang="en-US" altLang="de-DE" sz="1300" smtClean="0"/>
              <a:pPr>
                <a:spcBef>
                  <a:spcPct val="0"/>
                </a:spcBef>
              </a:pPr>
              <a:t>33</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29169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12BA8A-A4AF-432B-A967-E2CB42F4F135}" type="slidenum">
              <a:rPr lang="en-US" altLang="de-DE" sz="1300" smtClean="0"/>
              <a:pPr>
                <a:spcBef>
                  <a:spcPct val="0"/>
                </a:spcBef>
              </a:pPr>
              <a:t>34</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98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6880194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12BA8A-A4AF-432B-A967-E2CB42F4F135}" type="slidenum">
              <a:rPr lang="en-US" altLang="de-DE" sz="1300" smtClean="0"/>
              <a:pPr>
                <a:spcBef>
                  <a:spcPct val="0"/>
                </a:spcBef>
              </a:pPr>
              <a:t>35</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98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6880194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12BA8A-A4AF-432B-A967-E2CB42F4F135}" type="slidenum">
              <a:rPr lang="en-US" altLang="de-DE" sz="1300" smtClean="0"/>
              <a:pPr>
                <a:spcBef>
                  <a:spcPct val="0"/>
                </a:spcBef>
              </a:pPr>
              <a:t>36</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98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6880194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12BA8A-A4AF-432B-A967-E2CB42F4F135}" type="slidenum">
              <a:rPr lang="en-US" altLang="de-DE" sz="1300" smtClean="0"/>
              <a:pPr>
                <a:spcBef>
                  <a:spcPct val="0"/>
                </a:spcBef>
              </a:pPr>
              <a:t>37</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98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6880194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362999-CFE1-4A16-8DB1-A3EB06BFC856}" type="slidenum">
              <a:rPr lang="en-US" altLang="de-DE" sz="1300" smtClean="0"/>
              <a:pPr>
                <a:spcBef>
                  <a:spcPct val="0"/>
                </a:spcBef>
              </a:pPr>
              <a:t>38</a:t>
            </a:fld>
            <a:endParaRPr lang="en-US" altLang="de-DE" sz="1300"/>
          </a:p>
        </p:txBody>
      </p:sp>
      <p:sp>
        <p:nvSpPr>
          <p:cNvPr id="86019" name="Rectangle 2"/>
          <p:cNvSpPr>
            <a:spLocks noGrp="1" noRot="1" noChangeAspect="1" noChangeArrowheads="1" noTextEdit="1"/>
          </p:cNvSpPr>
          <p:nvPr>
            <p:ph type="sldImg"/>
          </p:nvPr>
        </p:nvSpPr>
        <p:spPr>
          <a:xfrm>
            <a:off x="139700" y="768350"/>
            <a:ext cx="6821488" cy="3836988"/>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10398480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362999-CFE1-4A16-8DB1-A3EB06BFC856}" type="slidenum">
              <a:rPr lang="en-US" altLang="de-DE" sz="1300" smtClean="0"/>
              <a:pPr>
                <a:spcBef>
                  <a:spcPct val="0"/>
                </a:spcBef>
              </a:pPr>
              <a:t>39</a:t>
            </a:fld>
            <a:endParaRPr lang="en-US" altLang="de-DE" sz="1300"/>
          </a:p>
        </p:txBody>
      </p:sp>
      <p:sp>
        <p:nvSpPr>
          <p:cNvPr id="86019" name="Rectangle 2"/>
          <p:cNvSpPr>
            <a:spLocks noGrp="1" noRot="1" noChangeAspect="1" noChangeArrowheads="1" noTextEdit="1"/>
          </p:cNvSpPr>
          <p:nvPr>
            <p:ph type="sldImg"/>
          </p:nvPr>
        </p:nvSpPr>
        <p:spPr>
          <a:xfrm>
            <a:off x="139700" y="768350"/>
            <a:ext cx="6821488" cy="3836988"/>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10398480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362999-CFE1-4A16-8DB1-A3EB06BFC856}" type="slidenum">
              <a:rPr lang="en-US" altLang="de-DE" sz="1300" smtClean="0"/>
              <a:pPr>
                <a:spcBef>
                  <a:spcPct val="0"/>
                </a:spcBef>
              </a:pPr>
              <a:t>40</a:t>
            </a:fld>
            <a:endParaRPr lang="en-US" altLang="de-DE" sz="1300"/>
          </a:p>
        </p:txBody>
      </p:sp>
      <p:sp>
        <p:nvSpPr>
          <p:cNvPr id="86019" name="Rectangle 2"/>
          <p:cNvSpPr>
            <a:spLocks noGrp="1" noRot="1" noChangeAspect="1" noChangeArrowheads="1" noTextEdit="1"/>
          </p:cNvSpPr>
          <p:nvPr>
            <p:ph type="sldImg"/>
          </p:nvPr>
        </p:nvSpPr>
        <p:spPr>
          <a:xfrm>
            <a:off x="139700" y="768350"/>
            <a:ext cx="6821488" cy="3836988"/>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10398480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58E41C-8BFD-47A1-9A83-E7197D437D5B}" type="slidenum">
              <a:rPr lang="en-US" altLang="de-DE" sz="1300" smtClean="0"/>
              <a:pPr>
                <a:spcBef>
                  <a:spcPct val="0"/>
                </a:spcBef>
              </a:pPr>
              <a:t>41</a:t>
            </a:fld>
            <a:endParaRPr lang="en-US"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938912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EBCF574-C6FF-479C-B419-8E0884E3BAF2}" type="slidenum">
              <a:rPr lang="en-US" altLang="de-DE" sz="1300" smtClean="0"/>
              <a:pPr>
                <a:spcBef>
                  <a:spcPct val="0"/>
                </a:spcBef>
              </a:pPr>
              <a:t>42</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21236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EBCF574-C6FF-479C-B419-8E0884E3BAF2}" type="slidenum">
              <a:rPr lang="en-US" altLang="de-DE" sz="1300" smtClean="0"/>
              <a:pPr>
                <a:spcBef>
                  <a:spcPct val="0"/>
                </a:spcBef>
              </a:pPr>
              <a:t>43</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21236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489B03-98DC-4166-98ED-655660AF71E5}" type="slidenum">
              <a:rPr lang="en-US" altLang="de-DE" sz="1300" smtClean="0"/>
              <a:pPr>
                <a:spcBef>
                  <a:spcPct val="0"/>
                </a:spcBef>
              </a:pPr>
              <a:t>44</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35694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5C88DF-B76D-4D1A-8072-3BFAB2706A4F}" type="slidenum">
              <a:rPr lang="en-US" altLang="de-DE" sz="1300" smtClean="0"/>
              <a:pPr>
                <a:spcBef>
                  <a:spcPct val="0"/>
                </a:spcBef>
              </a:pPr>
              <a:t>45</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435645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FE50C0-BD48-462B-8C67-E4F8359A323A}" type="slidenum">
              <a:rPr lang="en-US" altLang="de-DE" sz="1300" smtClean="0"/>
              <a:pPr>
                <a:spcBef>
                  <a:spcPct val="0"/>
                </a:spcBef>
              </a:pPr>
              <a:t>46</a:t>
            </a:fld>
            <a:endParaRPr lang="en-US" altLang="de-DE" sz="1300"/>
          </a:p>
        </p:txBody>
      </p:sp>
      <p:sp>
        <p:nvSpPr>
          <p:cNvPr id="98307" name="Rectangle 2050"/>
          <p:cNvSpPr>
            <a:spLocks noGrp="1" noRot="1" noChangeAspect="1" noChangeArrowheads="1" noTextEdit="1"/>
          </p:cNvSpPr>
          <p:nvPr>
            <p:ph type="sldImg"/>
          </p:nvPr>
        </p:nvSpPr>
        <p:spPr>
          <a:xfrm>
            <a:off x="138113" y="768350"/>
            <a:ext cx="6823075" cy="3836988"/>
          </a:xfrm>
          <a:ln/>
        </p:spPr>
      </p:sp>
      <p:sp>
        <p:nvSpPr>
          <p:cNvPr id="98308" name="Rectangle 2051"/>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4916634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DBD092F-3D1B-4966-9EA6-33ABDD9F47F0}" type="slidenum">
              <a:rPr lang="en-US" altLang="de-DE" sz="1300" smtClean="0"/>
              <a:pPr>
                <a:spcBef>
                  <a:spcPct val="0"/>
                </a:spcBef>
              </a:pPr>
              <a:t>47</a:t>
            </a:fld>
            <a:endParaRPr lang="en-US" altLang="de-DE" sz="1300"/>
          </a:p>
        </p:txBody>
      </p:sp>
      <p:sp>
        <p:nvSpPr>
          <p:cNvPr id="100355" name="Rectangle 1026"/>
          <p:cNvSpPr>
            <a:spLocks noGrp="1" noRot="1" noChangeAspect="1" noChangeArrowheads="1" noTextEdit="1"/>
          </p:cNvSpPr>
          <p:nvPr>
            <p:ph type="sldImg"/>
          </p:nvPr>
        </p:nvSpPr>
        <p:spPr>
          <a:xfrm>
            <a:off x="138113" y="768350"/>
            <a:ext cx="6823075" cy="3836988"/>
          </a:xfrm>
          <a:ln/>
        </p:spPr>
      </p:sp>
      <p:sp>
        <p:nvSpPr>
          <p:cNvPr id="100356"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104084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041B5A-FC6A-4E1F-BAC4-3F27CAF1D8BA}" type="slidenum">
              <a:rPr lang="en-US" altLang="de-DE" sz="1300" smtClean="0"/>
              <a:pPr>
                <a:spcBef>
                  <a:spcPct val="0"/>
                </a:spcBef>
              </a:pPr>
              <a:t>48</a:t>
            </a:fld>
            <a:endParaRPr lang="en-US" altLang="de-DE" sz="1300"/>
          </a:p>
        </p:txBody>
      </p:sp>
      <p:sp>
        <p:nvSpPr>
          <p:cNvPr id="102403" name="Rectangle 1026"/>
          <p:cNvSpPr>
            <a:spLocks noGrp="1" noRot="1" noChangeAspect="1" noChangeArrowheads="1" noTextEdit="1"/>
          </p:cNvSpPr>
          <p:nvPr>
            <p:ph type="sldImg"/>
          </p:nvPr>
        </p:nvSpPr>
        <p:spPr>
          <a:xfrm>
            <a:off x="138113" y="768350"/>
            <a:ext cx="6823075" cy="3836988"/>
          </a:xfrm>
          <a:ln/>
        </p:spPr>
      </p:sp>
      <p:sp>
        <p:nvSpPr>
          <p:cNvPr id="102404"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9337718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5769AB-A27E-4EDE-8F58-91B53FFA47E6}" type="slidenum">
              <a:rPr lang="en-US" altLang="de-DE" sz="1300" smtClean="0"/>
              <a:pPr>
                <a:spcBef>
                  <a:spcPct val="0"/>
                </a:spcBef>
              </a:pPr>
              <a:t>49</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7892969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83EA6F-8584-463B-A316-88266A7DA56E}" type="slidenum">
              <a:rPr lang="en-US" altLang="de-DE" sz="1300" smtClean="0"/>
              <a:pPr>
                <a:spcBef>
                  <a:spcPct val="0"/>
                </a:spcBef>
              </a:pPr>
              <a:t>51</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75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98336791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F6021B-3270-474F-AB12-BE092E05EF80}" type="slidenum">
              <a:rPr lang="en-US" altLang="de-DE" sz="1300" smtClean="0"/>
              <a:pPr>
                <a:spcBef>
                  <a:spcPct val="0"/>
                </a:spcBef>
              </a:pPr>
              <a:t>52</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7569955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F149BF-E8FD-4341-B65A-E70D2EA2147F}" type="slidenum">
              <a:rPr lang="en-US" altLang="de-DE" sz="1300" smtClean="0"/>
              <a:pPr>
                <a:spcBef>
                  <a:spcPct val="0"/>
                </a:spcBef>
              </a:pPr>
              <a:t>53</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162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1851709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17BBED-362D-4FE4-87EF-5B83264457C1}" type="slidenum">
              <a:rPr lang="en-US" altLang="de-DE" sz="1300" smtClean="0"/>
              <a:pPr>
                <a:spcBef>
                  <a:spcPct val="0"/>
                </a:spcBef>
              </a:pPr>
              <a:t>54</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20293680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5C937E-83A7-4F1E-959F-1B0BF3ACEE57}" type="slidenum">
              <a:rPr lang="en-US" altLang="de-DE" sz="1300" smtClean="0"/>
              <a:pPr>
                <a:spcBef>
                  <a:spcPct val="0"/>
                </a:spcBef>
              </a:pPr>
              <a:t>55</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730204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00CBC6-8E10-495D-B34D-74FCAE577E2D}" type="slidenum">
              <a:rPr lang="en-US" altLang="de-DE" sz="1300" smtClean="0"/>
              <a:pPr>
                <a:spcBef>
                  <a:spcPct val="0"/>
                </a:spcBef>
              </a:pPr>
              <a:t>56</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776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25913998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FAD305-5F1A-456E-B56B-A709FFE6D809}" type="slidenum">
              <a:rPr lang="en-US" altLang="de-DE" sz="1300" smtClean="0"/>
              <a:pPr>
                <a:spcBef>
                  <a:spcPct val="0"/>
                </a:spcBef>
              </a:pPr>
              <a:t>57</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558976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AB022E-4240-446F-A509-70541564682E}" type="slidenum">
              <a:rPr lang="en-US" altLang="de-DE" sz="1300" smtClean="0"/>
              <a:pPr>
                <a:spcBef>
                  <a:spcPct val="0"/>
                </a:spcBef>
              </a:pPr>
              <a:t>58</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186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78945466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C1FA99E-F826-44CA-93BA-1CCA3C42616E}" type="slidenum">
              <a:rPr lang="en-US" altLang="de-DE" sz="1300" smtClean="0"/>
              <a:pPr>
                <a:spcBef>
                  <a:spcPct val="0"/>
                </a:spcBef>
              </a:pPr>
              <a:t>59</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8515388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C60FC5-3318-41D6-A373-A2D85C2C6A94}" type="slidenum">
              <a:rPr lang="en-US" altLang="de-DE" sz="1300" smtClean="0"/>
              <a:pPr>
                <a:spcBef>
                  <a:spcPct val="0"/>
                </a:spcBef>
              </a:pPr>
              <a:t>60</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595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76018794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DFBE584-7D56-44EA-9D10-E1E4C6B0CDA5}" type="slidenum">
              <a:rPr lang="en-US" altLang="de-DE" sz="1300" smtClean="0"/>
              <a:pPr>
                <a:spcBef>
                  <a:spcPct val="0"/>
                </a:spcBef>
              </a:pPr>
              <a:t>61</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800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17352200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BE31AE-20D1-48D3-B8C7-E9B030ED7438}" type="slidenum">
              <a:rPr lang="en-US" altLang="de-DE" sz="1300" smtClean="0"/>
              <a:pPr>
                <a:spcBef>
                  <a:spcPct val="0"/>
                </a:spcBef>
              </a:pPr>
              <a:t>62</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59446246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78815C8-B234-4EA5-B5E5-C0B6AF7D7795}" type="slidenum">
              <a:rPr lang="en-US" altLang="de-DE" sz="1300" smtClean="0"/>
              <a:pPr>
                <a:spcBef>
                  <a:spcPct val="0"/>
                </a:spcBef>
              </a:pPr>
              <a:t>63</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849059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FFA9D3-67BB-4945-975D-10D48A734484}" type="slidenum">
              <a:rPr lang="en-US" altLang="de-DE" sz="1300" smtClean="0"/>
              <a:pPr>
                <a:spcBef>
                  <a:spcPct val="0"/>
                </a:spcBef>
              </a:pPr>
              <a:t>64</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16448712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7D382B-ACDB-484C-B16E-8098078EA6C5}" type="slidenum">
              <a:rPr lang="en-US" altLang="de-DE" sz="1300" smtClean="0"/>
              <a:pPr>
                <a:spcBef>
                  <a:spcPct val="0"/>
                </a:spcBef>
              </a:pPr>
              <a:t>65</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46891891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A63AEA-BEE0-4918-954F-AE7F2C01F965}" type="slidenum">
              <a:rPr lang="en-US" altLang="de-DE" sz="1300" smtClean="0"/>
              <a:pPr>
                <a:spcBef>
                  <a:spcPct val="0"/>
                </a:spcBef>
              </a:pPr>
              <a:t>66</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45197558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DE5762-CBEF-4E06-8B03-8E36475CAD2B}" type="slidenum">
              <a:rPr lang="en-US" altLang="de-DE" sz="1300" smtClean="0"/>
              <a:pPr>
                <a:spcBef>
                  <a:spcPct val="0"/>
                </a:spcBef>
              </a:pPr>
              <a:t>67</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90604916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583BDA-6927-4B5C-96ED-D2C1A90A10B8}" type="slidenum">
              <a:rPr lang="en-US" altLang="de-DE" sz="1300" smtClean="0"/>
              <a:pPr>
                <a:spcBef>
                  <a:spcPct val="0"/>
                </a:spcBef>
              </a:pPr>
              <a:t>68</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66226958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F3925B-57BE-4570-B251-748107C59C4D}" type="slidenum">
              <a:rPr lang="en-US" altLang="de-DE" sz="1300" smtClean="0"/>
              <a:pPr>
                <a:spcBef>
                  <a:spcPct val="0"/>
                </a:spcBef>
              </a:pPr>
              <a:t>69</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21169860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21941E-AC80-41E8-BC9B-29B314821BCB}" type="slidenum">
              <a:rPr lang="en-US" altLang="de-DE" sz="1300" smtClean="0"/>
              <a:pPr>
                <a:spcBef>
                  <a:spcPct val="0"/>
                </a:spcBef>
              </a:pPr>
              <a:t>70</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83580524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5898B8-3EBE-4A06-83D3-0EEE0F0D1F15}" type="slidenum">
              <a:rPr lang="en-US" altLang="de-DE" sz="1300" smtClean="0"/>
              <a:pPr>
                <a:spcBef>
                  <a:spcPct val="0"/>
                </a:spcBef>
              </a:pPr>
              <a:t>71</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94431887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5D19DE-FB48-40C9-BC43-3F77DB9680E2}" type="slidenum">
              <a:rPr lang="en-US" altLang="de-DE" sz="1300" smtClean="0"/>
              <a:pPr>
                <a:spcBef>
                  <a:spcPct val="0"/>
                </a:spcBef>
              </a:pPr>
              <a:t>72</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67838952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53A8CD-DEC9-4294-A431-9D0D5E8B95CE}" type="slidenum">
              <a:rPr lang="en-US" altLang="de-DE" sz="1300" smtClean="0"/>
              <a:pPr>
                <a:spcBef>
                  <a:spcPct val="0"/>
                </a:spcBef>
              </a:pPr>
              <a:t>73</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130591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CB2BF2-D269-44B4-98BB-679FB324B5DA}" type="slidenum">
              <a:rPr lang="en-US" altLang="de-DE" sz="1300" smtClean="0"/>
              <a:pPr>
                <a:spcBef>
                  <a:spcPct val="0"/>
                </a:spcBef>
              </a:pPr>
              <a:t>74</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462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43563829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3B21EE-3418-4478-B489-D0CC2700CBD6}" type="slidenum">
              <a:rPr lang="en-US" altLang="de-DE" sz="1300" smtClean="0"/>
              <a:pPr>
                <a:spcBef>
                  <a:spcPct val="0"/>
                </a:spcBef>
              </a:pPr>
              <a:t>75</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69290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52C1820-ED2C-4390-B05A-A1FCFFEA3D14}" type="slidenum">
              <a:rPr lang="en-US" altLang="de-DE" sz="1300" smtClean="0"/>
              <a:pPr>
                <a:spcBef>
                  <a:spcPct val="0"/>
                </a:spcBef>
              </a:pPr>
              <a:t>76</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15691943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F53392-47EC-49E2-8914-C212D13BCD0F}" type="slidenum">
              <a:rPr lang="en-US" altLang="de-DE" sz="1300" smtClean="0"/>
              <a:pPr>
                <a:spcBef>
                  <a:spcPct val="0"/>
                </a:spcBef>
              </a:pPr>
              <a:t>77</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51168351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90516E-AF44-4190-A39C-F56E6BC7BCA6}" type="slidenum">
              <a:rPr lang="en-US" altLang="de-DE" sz="1300" smtClean="0"/>
              <a:pPr>
                <a:spcBef>
                  <a:spcPct val="0"/>
                </a:spcBef>
              </a:pPr>
              <a:t>78</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6875108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7FF726-BFAC-4C8F-95C5-4740A6F79C20}" type="slidenum">
              <a:rPr lang="en-US" altLang="de-DE" sz="1300" smtClean="0"/>
              <a:pPr>
                <a:spcBef>
                  <a:spcPct val="0"/>
                </a:spcBef>
              </a:pPr>
              <a:t>79</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626617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327D71-92EE-4252-ADD7-EB50B288932C}" type="slidenum">
              <a:rPr lang="en-US" altLang="de-DE" sz="1300" smtClean="0"/>
              <a:pPr>
                <a:spcBef>
                  <a:spcPct val="0"/>
                </a:spcBef>
              </a:pPr>
              <a:t>80</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81882390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EB1333-26BE-4F6D-8BCF-7B2E57230F2C}" type="slidenum">
              <a:rPr lang="en-US" altLang="de-DE" sz="1300" smtClean="0"/>
              <a:pPr>
                <a:spcBef>
                  <a:spcPct val="0"/>
                </a:spcBef>
              </a:pPr>
              <a:t>81</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298686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879E29-1644-453D-B996-B687473931FD}" type="slidenum">
              <a:rPr lang="en-US" altLang="de-DE" sz="1300" smtClean="0"/>
              <a:pPr>
                <a:spcBef>
                  <a:spcPct val="0"/>
                </a:spcBef>
              </a:pPr>
              <a:t>82</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62990553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879E29-1644-453D-B996-B687473931FD}" type="slidenum">
              <a:rPr lang="en-US" altLang="de-DE" sz="1300" smtClean="0"/>
              <a:pPr>
                <a:spcBef>
                  <a:spcPct val="0"/>
                </a:spcBef>
              </a:pPr>
              <a:t>83</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62990553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879E29-1644-453D-B996-B687473931FD}" type="slidenum">
              <a:rPr lang="en-US" altLang="de-DE" sz="1300" smtClean="0"/>
              <a:pPr>
                <a:spcBef>
                  <a:spcPct val="0"/>
                </a:spcBef>
              </a:pPr>
              <a:t>84</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62990553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3B34E2-68E5-4985-9106-75D11A750314}" type="slidenum">
              <a:rPr lang="en-US" altLang="de-DE" sz="1300" smtClean="0"/>
              <a:pPr>
                <a:spcBef>
                  <a:spcPct val="0"/>
                </a:spcBef>
              </a:pPr>
              <a:t>85</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393278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3B34E2-68E5-4985-9106-75D11A750314}" type="slidenum">
              <a:rPr lang="en-US" altLang="de-DE" sz="1300" smtClean="0"/>
              <a:pPr>
                <a:spcBef>
                  <a:spcPct val="0"/>
                </a:spcBef>
              </a:pPr>
              <a:t>86</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393278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3B34E2-68E5-4985-9106-75D11A750314}" type="slidenum">
              <a:rPr lang="en-US" altLang="de-DE" sz="1300" smtClean="0"/>
              <a:pPr>
                <a:spcBef>
                  <a:spcPct val="0"/>
                </a:spcBef>
              </a:pPr>
              <a:t>87</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393278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1AC18F-9FEE-42A0-A1A1-B43CE48D0CFA}" type="slidenum">
              <a:rPr lang="en-US" altLang="de-DE" sz="1300" smtClean="0"/>
              <a:pPr>
                <a:spcBef>
                  <a:spcPct val="0"/>
                </a:spcBef>
              </a:pPr>
              <a:t>89</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88577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Bu </a:t>
            </a:r>
            <a:r>
              <a:rPr lang="en-US" altLang="ko-KR" sz="1000" dirty="0" err="1">
                <a:latin typeface="+mj-lt"/>
              </a:rPr>
              <a:t>modüldeki</a:t>
            </a:r>
            <a:r>
              <a:rPr lang="en-US" altLang="ko-KR" sz="1000" dirty="0">
                <a:latin typeface="+mj-lt"/>
              </a:rPr>
              <a:t> </a:t>
            </a:r>
            <a:r>
              <a:rPr lang="en-US" altLang="ko-KR" sz="1000" dirty="0" err="1">
                <a:latin typeface="+mj-lt"/>
              </a:rPr>
              <a:t>resimlerin</a:t>
            </a:r>
            <a:r>
              <a:rPr lang="en-US" altLang="ko-KR" sz="1000" dirty="0">
                <a:latin typeface="+mj-lt"/>
              </a:rPr>
              <a:t> </a:t>
            </a:r>
            <a:r>
              <a:rPr lang="en-US" altLang="ko-KR" sz="1000" dirty="0" err="1">
                <a:latin typeface="+mj-lt"/>
              </a:rPr>
              <a:t>kullanımı</a:t>
            </a:r>
            <a:r>
              <a:rPr lang="en-US" altLang="ko-KR" sz="1000" dirty="0">
                <a:latin typeface="+mj-lt"/>
              </a:rPr>
              <a:t> </a:t>
            </a:r>
            <a:r>
              <a:rPr lang="en-US" altLang="ko-KR" sz="1000" dirty="0" err="1">
                <a:latin typeface="+mj-lt"/>
              </a:rPr>
              <a:t>için</a:t>
            </a:r>
            <a:r>
              <a:rPr lang="en-US" altLang="ko-KR" sz="1000" dirty="0">
                <a:latin typeface="+mj-lt"/>
              </a:rPr>
              <a:t> </a:t>
            </a:r>
            <a:r>
              <a:rPr lang="en-US" altLang="ko-KR" sz="1000" dirty="0" err="1">
                <a:latin typeface="+mj-lt"/>
              </a:rPr>
              <a:t>gerekli</a:t>
            </a:r>
            <a:r>
              <a:rPr lang="en-US" altLang="ko-KR" sz="1000" dirty="0">
                <a:latin typeface="+mj-lt"/>
              </a:rPr>
              <a:t> </a:t>
            </a:r>
            <a:r>
              <a:rPr lang="en-US" altLang="ko-KR" sz="1000" dirty="0" err="1">
                <a:latin typeface="+mj-lt"/>
              </a:rPr>
              <a:t>izin</a:t>
            </a:r>
            <a:r>
              <a:rPr lang="en-US" altLang="ko-KR" sz="1000" dirty="0">
                <a:latin typeface="+mj-lt"/>
              </a:rPr>
              <a:t> </a:t>
            </a:r>
            <a:r>
              <a:rPr lang="en-US" altLang="ko-KR" sz="1000" dirty="0" err="1">
                <a:latin typeface="+mj-lt"/>
              </a:rPr>
              <a:t>sırasıyla</a:t>
            </a:r>
            <a:r>
              <a:rPr lang="en-US" altLang="ko-KR" sz="1000" dirty="0">
                <a:latin typeface="+mj-lt"/>
              </a:rPr>
              <a:t> </a:t>
            </a:r>
            <a:r>
              <a:rPr lang="en-US" altLang="ko-KR" sz="1000" dirty="0" err="1">
                <a:latin typeface="+mj-lt"/>
              </a:rPr>
              <a:t>sanatçılarından</a:t>
            </a:r>
            <a:r>
              <a:rPr lang="en-US" altLang="ko-KR" sz="1000" dirty="0">
                <a:latin typeface="+mj-lt"/>
              </a:rPr>
              <a:t> </a:t>
            </a:r>
            <a:r>
              <a:rPr lang="en-US" altLang="ko-KR" sz="1000" dirty="0" err="1">
                <a:latin typeface="+mj-lt"/>
              </a:rPr>
              <a:t>ve</a:t>
            </a:r>
            <a:r>
              <a:rPr lang="en-US" altLang="ko-KR" sz="1000" dirty="0">
                <a:latin typeface="+mj-lt"/>
              </a:rPr>
              <a:t> </a:t>
            </a:r>
            <a:r>
              <a:rPr lang="en-US" altLang="ko-KR" sz="1000" dirty="0" err="1">
                <a:latin typeface="+mj-lt"/>
              </a:rPr>
              <a:t>telif</a:t>
            </a:r>
            <a:r>
              <a:rPr lang="en-US" altLang="ko-KR" sz="1000" dirty="0">
                <a:latin typeface="+mj-lt"/>
              </a:rPr>
              <a:t> </a:t>
            </a:r>
            <a:r>
              <a:rPr lang="en-US" altLang="ko-KR" sz="1000" dirty="0" err="1">
                <a:latin typeface="+mj-lt"/>
              </a:rPr>
              <a:t>hakkı</a:t>
            </a:r>
            <a:r>
              <a:rPr lang="en-US" altLang="ko-KR" sz="1000" dirty="0">
                <a:latin typeface="+mj-lt"/>
              </a:rPr>
              <a:t> </a:t>
            </a:r>
            <a:r>
              <a:rPr lang="en-US" altLang="ko-KR" sz="1000" dirty="0" err="1">
                <a:latin typeface="+mj-lt"/>
              </a:rPr>
              <a:t>sahipleri</a:t>
            </a:r>
            <a:r>
              <a:rPr lang="en-US" altLang="ko-KR" sz="1000" dirty="0">
                <a:latin typeface="+mj-lt"/>
              </a:rPr>
              <a:t> </a:t>
            </a:r>
            <a:r>
              <a:rPr lang="en-US" altLang="ko-KR" sz="1000" dirty="0" err="1">
                <a:latin typeface="+mj-lt"/>
              </a:rPr>
              <a:t>nden</a:t>
            </a:r>
            <a:r>
              <a:rPr lang="en-US" altLang="ko-KR" sz="1000" dirty="0">
                <a:latin typeface="+mj-lt"/>
              </a:rPr>
              <a:t> </a:t>
            </a:r>
            <a:r>
              <a:rPr lang="en-US" altLang="ko-KR" sz="1000" dirty="0" err="1">
                <a:latin typeface="+mj-lt"/>
              </a:rPr>
              <a:t>temin</a:t>
            </a:r>
            <a:r>
              <a:rPr lang="en-US" altLang="ko-KR" sz="1000" dirty="0">
                <a:latin typeface="+mj-lt"/>
              </a:rPr>
              <a:t> </a:t>
            </a:r>
            <a:r>
              <a:rPr lang="en-US" altLang="ko-KR" sz="1000" dirty="0" err="1">
                <a:latin typeface="+mj-lt"/>
              </a:rPr>
              <a:t>edilmiştir</a:t>
            </a:r>
            <a:r>
              <a:rPr lang="en-US" altLang="ko-KR" sz="1000" dirty="0">
                <a:latin typeface="+mj-lt"/>
              </a:rPr>
              <a:t>. </a:t>
            </a:r>
            <a:r>
              <a:rPr lang="en-US" altLang="ko-KR" sz="1000" dirty="0" err="1">
                <a:latin typeface="+mj-lt"/>
              </a:rPr>
              <a:t>Detaylar</a:t>
            </a:r>
            <a:r>
              <a:rPr lang="en-US" altLang="ko-KR" sz="1000" dirty="0">
                <a:latin typeface="+mj-lt"/>
              </a:rPr>
              <a:t> </a:t>
            </a:r>
            <a:r>
              <a:rPr lang="en-US" altLang="ko-KR" sz="1000" dirty="0" err="1">
                <a:latin typeface="+mj-lt"/>
              </a:rPr>
              <a:t>için</a:t>
            </a:r>
            <a:r>
              <a:rPr lang="en-US" altLang="ko-KR" sz="1000" dirty="0">
                <a:latin typeface="+mj-lt"/>
              </a:rPr>
              <a:t> (</a:t>
            </a:r>
            <a:r>
              <a:rPr lang="en-US" altLang="ko-KR" sz="1000" dirty="0" err="1">
                <a:latin typeface="+mj-lt"/>
              </a:rPr>
              <a:t>sanatçı</a:t>
            </a:r>
            <a:r>
              <a:rPr lang="en-US" altLang="ko-KR" sz="1000" dirty="0">
                <a:latin typeface="+mj-lt"/>
              </a:rPr>
              <a:t> </a:t>
            </a:r>
            <a:r>
              <a:rPr lang="en-US" altLang="ko-KR" sz="1000" dirty="0" err="1">
                <a:latin typeface="+mj-lt"/>
              </a:rPr>
              <a:t>ismi</a:t>
            </a:r>
            <a:r>
              <a:rPr lang="en-US" altLang="ko-KR" sz="1000" dirty="0">
                <a:latin typeface="+mj-lt"/>
              </a:rPr>
              <a:t>, </a:t>
            </a:r>
            <a:r>
              <a:rPr lang="en-US" altLang="ko-KR" sz="1000" dirty="0" err="1">
                <a:latin typeface="+mj-lt"/>
              </a:rPr>
              <a:t>başlık</a:t>
            </a:r>
            <a:r>
              <a:rPr lang="en-US" altLang="ko-KR" sz="1000" dirty="0">
                <a:latin typeface="+mj-lt"/>
              </a:rPr>
              <a:t>), </a:t>
            </a:r>
            <a:r>
              <a:rPr lang="en-US" altLang="ko-KR" sz="1000" dirty="0" err="1">
                <a:latin typeface="+mj-lt"/>
              </a:rPr>
              <a:t>lütfen</a:t>
            </a:r>
            <a:r>
              <a:rPr lang="en-US" altLang="ko-KR" sz="1000" dirty="0">
                <a:latin typeface="+mj-lt"/>
              </a:rPr>
              <a:t> </a:t>
            </a:r>
            <a:r>
              <a:rPr lang="en-US" altLang="ko-KR" sz="1000" dirty="0" err="1">
                <a:latin typeface="+mj-lt"/>
              </a:rPr>
              <a:t>bu</a:t>
            </a:r>
            <a:r>
              <a:rPr lang="en-US" altLang="ko-KR" sz="1000" dirty="0">
                <a:latin typeface="+mj-lt"/>
              </a:rPr>
              <a:t> </a:t>
            </a:r>
            <a:r>
              <a:rPr lang="en-US" altLang="ko-KR" sz="1000" dirty="0" err="1">
                <a:latin typeface="+mj-lt"/>
              </a:rPr>
              <a:t>sunumun</a:t>
            </a:r>
            <a:r>
              <a:rPr lang="en-US" altLang="ko-KR" sz="1000" dirty="0">
                <a:latin typeface="+mj-lt"/>
              </a:rPr>
              <a:t> </a:t>
            </a:r>
            <a:r>
              <a:rPr lang="en-US" altLang="ko-KR" sz="1000" dirty="0" err="1">
                <a:latin typeface="+mj-lt"/>
              </a:rPr>
              <a:t>sonundaki</a:t>
            </a:r>
            <a:r>
              <a:rPr lang="en-US" altLang="ko-KR" sz="1000" dirty="0">
                <a:latin typeface="+mj-lt"/>
              </a:rPr>
              <a:t> </a:t>
            </a:r>
            <a:r>
              <a:rPr lang="en-US" altLang="ko-KR" sz="1000" dirty="0" err="1">
                <a:latin typeface="+mj-lt"/>
              </a:rPr>
              <a:t>ilgili</a:t>
            </a:r>
            <a:r>
              <a:rPr lang="en-US" altLang="ko-KR" sz="1000" dirty="0">
                <a:latin typeface="+mj-lt"/>
              </a:rPr>
              <a:t> </a:t>
            </a:r>
            <a:r>
              <a:rPr lang="en-US" altLang="ko-KR" sz="1000" dirty="0" err="1">
                <a:latin typeface="+mj-lt"/>
              </a:rPr>
              <a:t>kısma</a:t>
            </a:r>
            <a:r>
              <a:rPr lang="en-US" altLang="ko-KR" sz="1000" dirty="0">
                <a:latin typeface="+mj-lt"/>
              </a:rPr>
              <a:t> </a:t>
            </a:r>
            <a:r>
              <a:rPr lang="en-US" altLang="ko-KR" sz="1000" dirty="0" err="1">
                <a:latin typeface="+mj-lt"/>
              </a:rPr>
              <a:t>bakınız</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Eğitim Modülü 5 – Bellek</a:t>
            </a:r>
          </a:p>
        </p:txBody>
      </p:sp>
      <p:sp>
        <p:nvSpPr>
          <p:cNvPr id="4" name="Slide Number Placeholder 3"/>
          <p:cNvSpPr>
            <a:spLocks noGrp="1"/>
          </p:cNvSpPr>
          <p:nvPr>
            <p:ph type="sldNum" sz="quarter" idx="12"/>
          </p:nvPr>
        </p:nvSpPr>
        <p:spPr bwMode="gray"/>
        <p:txBody>
          <a:bodyPr/>
          <a:lstStyle>
            <a:lvl1pPr>
              <a:defRPr b="0"/>
            </a:lvl1pPr>
          </a:lstStyle>
          <a:p>
            <a:pPr>
              <a:defRPr/>
            </a:pPr>
            <a:fld id="{8B4D29FC-6986-4EAA-A52F-8DFA0E21EA72}"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Eğitim Modülü 5 – Bellek</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CE368FC3-4971-4C93-B189-6BA0ECAF8778}"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Eğitim Modülü 5 – Bellek</a:t>
            </a:r>
          </a:p>
        </p:txBody>
      </p:sp>
      <p:sp>
        <p:nvSpPr>
          <p:cNvPr id="7" name="Slide Number Placeholder 6"/>
          <p:cNvSpPr>
            <a:spLocks noGrp="1"/>
          </p:cNvSpPr>
          <p:nvPr>
            <p:ph type="sldNum" sz="quarter" idx="12"/>
          </p:nvPr>
        </p:nvSpPr>
        <p:spPr bwMode="gray"/>
        <p:txBody>
          <a:bodyPr/>
          <a:lstStyle>
            <a:lvl1pPr>
              <a:defRPr b="0"/>
            </a:lvl1pPr>
          </a:lstStyle>
          <a:p>
            <a:pPr>
              <a:defRPr/>
            </a:pPr>
            <a:fld id="{DD68D5B9-C39E-4FB7-B5F3-993852887518}"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Eğitim Modülü 5 – Bellek</a:t>
            </a:r>
          </a:p>
        </p:txBody>
      </p:sp>
      <p:sp>
        <p:nvSpPr>
          <p:cNvPr id="7" name="Slide Number Placeholder 6"/>
          <p:cNvSpPr>
            <a:spLocks noGrp="1"/>
          </p:cNvSpPr>
          <p:nvPr>
            <p:ph type="sldNum" sz="quarter" idx="12"/>
          </p:nvPr>
        </p:nvSpPr>
        <p:spPr bwMode="gray"/>
        <p:txBody>
          <a:bodyPr/>
          <a:lstStyle>
            <a:lvl1pPr>
              <a:defRPr b="0"/>
            </a:lvl1pPr>
          </a:lstStyle>
          <a:p>
            <a:pPr>
              <a:defRPr/>
            </a:pPr>
            <a:fld id="{8B4D29FC-6986-4EAA-A52F-8DFA0E21EA72}"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Eğitim Modülü 5 – Bellek</a:t>
            </a:r>
          </a:p>
        </p:txBody>
      </p:sp>
      <p:sp>
        <p:nvSpPr>
          <p:cNvPr id="7" name="Slide Number Placeholder 6"/>
          <p:cNvSpPr>
            <a:spLocks noGrp="1"/>
          </p:cNvSpPr>
          <p:nvPr>
            <p:ph type="sldNum" sz="quarter" idx="12"/>
          </p:nvPr>
        </p:nvSpPr>
        <p:spPr bwMode="gray"/>
        <p:txBody>
          <a:bodyPr/>
          <a:lstStyle>
            <a:lvl1pPr>
              <a:defRPr b="0"/>
            </a:lvl1pPr>
          </a:lstStyle>
          <a:p>
            <a:pPr>
              <a:defRPr/>
            </a:pPr>
            <a:fld id="{8B4D29FC-6986-4EAA-A52F-8DFA0E21EA72}"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Eğitim Modülü 5 – Bellek</a:t>
            </a:r>
          </a:p>
        </p:txBody>
      </p:sp>
      <p:sp>
        <p:nvSpPr>
          <p:cNvPr id="5" name="Slide Number Placeholder 4"/>
          <p:cNvSpPr>
            <a:spLocks noGrp="1"/>
          </p:cNvSpPr>
          <p:nvPr>
            <p:ph type="sldNum" sz="quarter" idx="12"/>
          </p:nvPr>
        </p:nvSpPr>
        <p:spPr bwMode="gray"/>
        <p:txBody>
          <a:bodyPr/>
          <a:lstStyle>
            <a:lvl1pPr>
              <a:defRPr b="0"/>
            </a:lvl1pPr>
          </a:lstStyle>
          <a:p>
            <a:pPr>
              <a:defRPr/>
            </a:pPr>
            <a:fld id="{0A861C76-28E3-42F5-B0CF-9E78BAE502C9}"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Eğitim Modülü 5 – Bellek</a:t>
            </a:r>
          </a:p>
        </p:txBody>
      </p:sp>
      <p:sp>
        <p:nvSpPr>
          <p:cNvPr id="4" name="Slide Number Placeholder 3"/>
          <p:cNvSpPr>
            <a:spLocks noGrp="1"/>
          </p:cNvSpPr>
          <p:nvPr>
            <p:ph type="sldNum" sz="quarter" idx="12"/>
          </p:nvPr>
        </p:nvSpPr>
        <p:spPr bwMode="gray"/>
        <p:txBody>
          <a:bodyPr/>
          <a:lstStyle>
            <a:lvl1pPr>
              <a:defRPr b="0"/>
            </a:lvl1pPr>
          </a:lstStyle>
          <a:p>
            <a:pPr>
              <a:defRPr/>
            </a:pPr>
            <a:fld id="{B48A205A-D868-4A6D-A486-2213F80F953D}"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68840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73108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en-US" altLang="ko-KR" sz="1000" dirty="0">
                <a:solidFill>
                  <a:srgbClr val="333333"/>
                </a:solidFill>
                <a:latin typeface="Calibri Light"/>
              </a:rPr>
              <a:t>Bu </a:t>
            </a:r>
            <a:r>
              <a:rPr lang="en-US" altLang="ko-KR" sz="1000" dirty="0" err="1">
                <a:solidFill>
                  <a:srgbClr val="333333"/>
                </a:solidFill>
                <a:latin typeface="Calibri Light"/>
              </a:rPr>
              <a:t>modüldeki</a:t>
            </a:r>
            <a:r>
              <a:rPr lang="en-US" altLang="ko-KR" sz="1000" dirty="0">
                <a:solidFill>
                  <a:srgbClr val="333333"/>
                </a:solidFill>
                <a:latin typeface="Calibri Light"/>
              </a:rPr>
              <a:t> </a:t>
            </a:r>
            <a:r>
              <a:rPr lang="en-US" altLang="ko-KR" sz="1000" dirty="0" err="1">
                <a:solidFill>
                  <a:srgbClr val="333333"/>
                </a:solidFill>
                <a:latin typeface="Calibri Light"/>
              </a:rPr>
              <a:t>resimlerin</a:t>
            </a:r>
            <a:r>
              <a:rPr lang="en-US" altLang="ko-KR" sz="1000" dirty="0">
                <a:solidFill>
                  <a:srgbClr val="333333"/>
                </a:solidFill>
                <a:latin typeface="Calibri Light"/>
              </a:rPr>
              <a:t> </a:t>
            </a:r>
            <a:r>
              <a:rPr lang="en-US" altLang="ko-KR" sz="1000" dirty="0" err="1">
                <a:solidFill>
                  <a:srgbClr val="333333"/>
                </a:solidFill>
                <a:latin typeface="Calibri Light"/>
              </a:rPr>
              <a:t>kullanımı</a:t>
            </a:r>
            <a:r>
              <a:rPr lang="en-US" altLang="ko-KR" sz="1000" dirty="0">
                <a:solidFill>
                  <a:srgbClr val="333333"/>
                </a:solidFill>
                <a:latin typeface="Calibri Light"/>
              </a:rPr>
              <a:t> </a:t>
            </a:r>
            <a:r>
              <a:rPr lang="en-US" altLang="ko-KR" sz="1000" dirty="0" err="1">
                <a:solidFill>
                  <a:srgbClr val="333333"/>
                </a:solidFill>
                <a:latin typeface="Calibri Light"/>
              </a:rPr>
              <a:t>için</a:t>
            </a:r>
            <a:r>
              <a:rPr lang="en-US" altLang="ko-KR" sz="1000" dirty="0">
                <a:solidFill>
                  <a:srgbClr val="333333"/>
                </a:solidFill>
                <a:latin typeface="Calibri Light"/>
              </a:rPr>
              <a:t> </a:t>
            </a:r>
            <a:r>
              <a:rPr lang="en-US" altLang="ko-KR" sz="1000" dirty="0" err="1">
                <a:solidFill>
                  <a:srgbClr val="333333"/>
                </a:solidFill>
                <a:latin typeface="Calibri Light"/>
              </a:rPr>
              <a:t>gerekli</a:t>
            </a:r>
            <a:r>
              <a:rPr lang="en-US" altLang="ko-KR" sz="1000" dirty="0">
                <a:solidFill>
                  <a:srgbClr val="333333"/>
                </a:solidFill>
                <a:latin typeface="Calibri Light"/>
              </a:rPr>
              <a:t> </a:t>
            </a:r>
            <a:r>
              <a:rPr lang="en-US" altLang="ko-KR" sz="1000" dirty="0" err="1">
                <a:solidFill>
                  <a:srgbClr val="333333"/>
                </a:solidFill>
                <a:latin typeface="Calibri Light"/>
              </a:rPr>
              <a:t>izin</a:t>
            </a:r>
            <a:r>
              <a:rPr lang="en-US" altLang="ko-KR" sz="1000" dirty="0">
                <a:solidFill>
                  <a:srgbClr val="333333"/>
                </a:solidFill>
                <a:latin typeface="Calibri Light"/>
              </a:rPr>
              <a:t> </a:t>
            </a:r>
            <a:r>
              <a:rPr lang="en-US" altLang="ko-KR" sz="1000" dirty="0" err="1">
                <a:solidFill>
                  <a:srgbClr val="333333"/>
                </a:solidFill>
                <a:latin typeface="Calibri Light"/>
              </a:rPr>
              <a:t>sırasıyla</a:t>
            </a:r>
            <a:r>
              <a:rPr lang="en-US" altLang="ko-KR" sz="1000" dirty="0">
                <a:solidFill>
                  <a:srgbClr val="333333"/>
                </a:solidFill>
                <a:latin typeface="Calibri Light"/>
              </a:rPr>
              <a:t> </a:t>
            </a:r>
            <a:r>
              <a:rPr lang="en-US" altLang="ko-KR" sz="1000" dirty="0" err="1">
                <a:solidFill>
                  <a:srgbClr val="333333"/>
                </a:solidFill>
                <a:latin typeface="Calibri Light"/>
              </a:rPr>
              <a:t>sanatçılarından</a:t>
            </a:r>
            <a:r>
              <a:rPr lang="en-US" altLang="ko-KR" sz="1000" dirty="0">
                <a:solidFill>
                  <a:srgbClr val="333333"/>
                </a:solidFill>
                <a:latin typeface="Calibri Light"/>
              </a:rPr>
              <a:t> </a:t>
            </a:r>
            <a:r>
              <a:rPr lang="en-US" altLang="ko-KR" sz="1000" dirty="0" err="1">
                <a:solidFill>
                  <a:srgbClr val="333333"/>
                </a:solidFill>
                <a:latin typeface="Calibri Light"/>
              </a:rPr>
              <a:t>ve</a:t>
            </a:r>
            <a:r>
              <a:rPr lang="en-US" altLang="ko-KR" sz="1000" dirty="0">
                <a:solidFill>
                  <a:srgbClr val="333333"/>
                </a:solidFill>
                <a:latin typeface="Calibri Light"/>
              </a:rPr>
              <a:t> </a:t>
            </a:r>
            <a:r>
              <a:rPr lang="en-US" altLang="ko-KR" sz="1000" dirty="0" err="1">
                <a:solidFill>
                  <a:srgbClr val="333333"/>
                </a:solidFill>
                <a:latin typeface="Calibri Light"/>
              </a:rPr>
              <a:t>telif</a:t>
            </a:r>
            <a:r>
              <a:rPr lang="en-US" altLang="ko-KR" sz="1000" dirty="0">
                <a:solidFill>
                  <a:srgbClr val="333333"/>
                </a:solidFill>
                <a:latin typeface="Calibri Light"/>
              </a:rPr>
              <a:t> </a:t>
            </a:r>
            <a:r>
              <a:rPr lang="en-US" altLang="ko-KR" sz="1000" dirty="0" err="1">
                <a:solidFill>
                  <a:srgbClr val="333333"/>
                </a:solidFill>
                <a:latin typeface="Calibri Light"/>
              </a:rPr>
              <a:t>hakkı</a:t>
            </a:r>
            <a:r>
              <a:rPr lang="en-US" altLang="ko-KR" sz="1000" dirty="0">
                <a:solidFill>
                  <a:srgbClr val="333333"/>
                </a:solidFill>
                <a:latin typeface="Calibri Light"/>
              </a:rPr>
              <a:t> </a:t>
            </a:r>
            <a:r>
              <a:rPr lang="en-US" altLang="ko-KR" sz="1000" dirty="0" err="1">
                <a:solidFill>
                  <a:srgbClr val="333333"/>
                </a:solidFill>
                <a:latin typeface="Calibri Light"/>
              </a:rPr>
              <a:t>sahipleri</a:t>
            </a:r>
            <a:r>
              <a:rPr lang="en-US" altLang="ko-KR" sz="1000" dirty="0">
                <a:solidFill>
                  <a:srgbClr val="333333"/>
                </a:solidFill>
                <a:latin typeface="Calibri Light"/>
              </a:rPr>
              <a:t> </a:t>
            </a:r>
            <a:r>
              <a:rPr lang="en-US" altLang="ko-KR" sz="1000" dirty="0" err="1">
                <a:solidFill>
                  <a:srgbClr val="333333"/>
                </a:solidFill>
                <a:latin typeface="Calibri Light"/>
              </a:rPr>
              <a:t>nden</a:t>
            </a:r>
            <a:r>
              <a:rPr lang="en-US" altLang="ko-KR" sz="1000" dirty="0">
                <a:solidFill>
                  <a:srgbClr val="333333"/>
                </a:solidFill>
                <a:latin typeface="Calibri Light"/>
              </a:rPr>
              <a:t> </a:t>
            </a:r>
            <a:r>
              <a:rPr lang="en-US" altLang="ko-KR" sz="1000" dirty="0" err="1">
                <a:solidFill>
                  <a:srgbClr val="333333"/>
                </a:solidFill>
                <a:latin typeface="Calibri Light"/>
              </a:rPr>
              <a:t>temin</a:t>
            </a:r>
            <a:r>
              <a:rPr lang="en-US" altLang="ko-KR" sz="1000" dirty="0">
                <a:solidFill>
                  <a:srgbClr val="333333"/>
                </a:solidFill>
                <a:latin typeface="Calibri Light"/>
              </a:rPr>
              <a:t> </a:t>
            </a:r>
            <a:r>
              <a:rPr lang="en-US" altLang="ko-KR" sz="1000" dirty="0" err="1">
                <a:solidFill>
                  <a:srgbClr val="333333"/>
                </a:solidFill>
                <a:latin typeface="Calibri Light"/>
              </a:rPr>
              <a:t>edilmiştir</a:t>
            </a:r>
            <a:r>
              <a:rPr lang="en-US" altLang="ko-KR" sz="1000" dirty="0">
                <a:solidFill>
                  <a:srgbClr val="333333"/>
                </a:solidFill>
                <a:latin typeface="Calibri Light"/>
              </a:rPr>
              <a:t>. </a:t>
            </a:r>
            <a:r>
              <a:rPr lang="en-US" altLang="ko-KR" sz="1000" dirty="0" err="1">
                <a:solidFill>
                  <a:srgbClr val="333333"/>
                </a:solidFill>
                <a:latin typeface="Calibri Light"/>
              </a:rPr>
              <a:t>Detaylar</a:t>
            </a:r>
            <a:r>
              <a:rPr lang="en-US" altLang="ko-KR" sz="1000" dirty="0">
                <a:solidFill>
                  <a:srgbClr val="333333"/>
                </a:solidFill>
                <a:latin typeface="Calibri Light"/>
              </a:rPr>
              <a:t> </a:t>
            </a:r>
            <a:r>
              <a:rPr lang="en-US" altLang="ko-KR" sz="1000" dirty="0" err="1">
                <a:solidFill>
                  <a:srgbClr val="333333"/>
                </a:solidFill>
                <a:latin typeface="Calibri Light"/>
              </a:rPr>
              <a:t>için</a:t>
            </a:r>
            <a:r>
              <a:rPr lang="en-US" altLang="ko-KR" sz="1000" dirty="0">
                <a:solidFill>
                  <a:srgbClr val="333333"/>
                </a:solidFill>
                <a:latin typeface="Calibri Light"/>
              </a:rPr>
              <a:t> (</a:t>
            </a:r>
            <a:r>
              <a:rPr lang="en-US" altLang="ko-KR" sz="1000" dirty="0" err="1">
                <a:solidFill>
                  <a:srgbClr val="333333"/>
                </a:solidFill>
                <a:latin typeface="Calibri Light"/>
              </a:rPr>
              <a:t>sanatçı</a:t>
            </a:r>
            <a:r>
              <a:rPr lang="en-US" altLang="ko-KR" sz="1000" dirty="0">
                <a:solidFill>
                  <a:srgbClr val="333333"/>
                </a:solidFill>
                <a:latin typeface="Calibri Light"/>
              </a:rPr>
              <a:t> </a:t>
            </a:r>
            <a:r>
              <a:rPr lang="en-US" altLang="ko-KR" sz="1000" dirty="0" err="1">
                <a:solidFill>
                  <a:srgbClr val="333333"/>
                </a:solidFill>
                <a:latin typeface="Calibri Light"/>
              </a:rPr>
              <a:t>ismi</a:t>
            </a:r>
            <a:r>
              <a:rPr lang="en-US" altLang="ko-KR" sz="1000" dirty="0">
                <a:solidFill>
                  <a:srgbClr val="333333"/>
                </a:solidFill>
                <a:latin typeface="Calibri Light"/>
              </a:rPr>
              <a:t>, </a:t>
            </a:r>
            <a:r>
              <a:rPr lang="en-US" altLang="ko-KR" sz="1000" dirty="0" err="1">
                <a:solidFill>
                  <a:srgbClr val="333333"/>
                </a:solidFill>
                <a:latin typeface="Calibri Light"/>
              </a:rPr>
              <a:t>başlık</a:t>
            </a:r>
            <a:r>
              <a:rPr lang="en-US" altLang="ko-KR" sz="1000" dirty="0">
                <a:solidFill>
                  <a:srgbClr val="333333"/>
                </a:solidFill>
                <a:latin typeface="Calibri Light"/>
              </a:rPr>
              <a:t>), </a:t>
            </a:r>
            <a:r>
              <a:rPr lang="en-US" altLang="ko-KR" sz="1000" dirty="0" err="1">
                <a:solidFill>
                  <a:srgbClr val="333333"/>
                </a:solidFill>
                <a:latin typeface="Calibri Light"/>
              </a:rPr>
              <a:t>lütfen</a:t>
            </a:r>
            <a:r>
              <a:rPr lang="en-US" altLang="ko-KR" sz="1000" dirty="0">
                <a:solidFill>
                  <a:srgbClr val="333333"/>
                </a:solidFill>
                <a:latin typeface="Calibri Light"/>
              </a:rPr>
              <a:t> </a:t>
            </a:r>
            <a:r>
              <a:rPr lang="en-US" altLang="ko-KR" sz="1000" dirty="0" err="1">
                <a:solidFill>
                  <a:srgbClr val="333333"/>
                </a:solidFill>
                <a:latin typeface="Calibri Light"/>
              </a:rPr>
              <a:t>bu</a:t>
            </a:r>
            <a:r>
              <a:rPr lang="en-US" altLang="ko-KR" sz="1000" dirty="0">
                <a:solidFill>
                  <a:srgbClr val="333333"/>
                </a:solidFill>
                <a:latin typeface="Calibri Light"/>
              </a:rPr>
              <a:t> </a:t>
            </a:r>
            <a:r>
              <a:rPr lang="en-US" altLang="ko-KR" sz="1000" dirty="0" err="1">
                <a:solidFill>
                  <a:srgbClr val="333333"/>
                </a:solidFill>
                <a:latin typeface="Calibri Light"/>
              </a:rPr>
              <a:t>sunumun</a:t>
            </a:r>
            <a:r>
              <a:rPr lang="en-US" altLang="ko-KR" sz="1000" dirty="0">
                <a:solidFill>
                  <a:srgbClr val="333333"/>
                </a:solidFill>
                <a:latin typeface="Calibri Light"/>
              </a:rPr>
              <a:t> </a:t>
            </a:r>
            <a:r>
              <a:rPr lang="en-US" altLang="ko-KR" sz="1000" dirty="0" err="1">
                <a:solidFill>
                  <a:srgbClr val="333333"/>
                </a:solidFill>
                <a:latin typeface="Calibri Light"/>
              </a:rPr>
              <a:t>sonundaki</a:t>
            </a:r>
            <a:r>
              <a:rPr lang="en-US" altLang="ko-KR" sz="1000" dirty="0">
                <a:solidFill>
                  <a:srgbClr val="333333"/>
                </a:solidFill>
                <a:latin typeface="Calibri Light"/>
              </a:rPr>
              <a:t> </a:t>
            </a:r>
            <a:r>
              <a:rPr lang="en-US" altLang="ko-KR" sz="1000" dirty="0" err="1">
                <a:solidFill>
                  <a:srgbClr val="333333"/>
                </a:solidFill>
                <a:latin typeface="Calibri Light"/>
              </a:rPr>
              <a:t>ilgili</a:t>
            </a:r>
            <a:r>
              <a:rPr lang="en-US" altLang="ko-KR" sz="1000" dirty="0">
                <a:solidFill>
                  <a:srgbClr val="333333"/>
                </a:solidFill>
                <a:latin typeface="Calibri Light"/>
              </a:rPr>
              <a:t> </a:t>
            </a:r>
            <a:r>
              <a:rPr lang="en-US" altLang="ko-KR" sz="1000" dirty="0" err="1">
                <a:solidFill>
                  <a:srgbClr val="333333"/>
                </a:solidFill>
                <a:latin typeface="Calibri Light"/>
              </a:rPr>
              <a:t>kısma</a:t>
            </a:r>
            <a:r>
              <a:rPr lang="en-US" altLang="ko-KR" sz="1000" dirty="0">
                <a:solidFill>
                  <a:srgbClr val="333333"/>
                </a:solidFill>
                <a:latin typeface="Calibri Light"/>
              </a:rPr>
              <a:t> </a:t>
            </a:r>
            <a:r>
              <a:rPr lang="en-US" altLang="ko-KR" sz="1000" dirty="0" err="1">
                <a:solidFill>
                  <a:srgbClr val="333333"/>
                </a:solidFill>
                <a:latin typeface="Calibri Light"/>
              </a:rPr>
              <a:t>bakınız</a:t>
            </a:r>
            <a:r>
              <a:rPr lang="en-US" altLang="ko-KR" sz="1000" dirty="0">
                <a:solidFill>
                  <a:srgbClr val="333333"/>
                </a:solidFill>
                <a:latin typeface="Calibri Light"/>
              </a:rPr>
              <a:t>.</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6005522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solidFill>
                  <a:srgbClr val="333333"/>
                </a:solidFill>
              </a:rPr>
              <a:t>Eğitim Modülü 5 – Bellek</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3166861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lvl1pPr>
              <a:defRPr b="0"/>
            </a:lvl1pPr>
          </a:lstStyle>
          <a:p>
            <a:r>
              <a:rPr lang="de-DE">
                <a:solidFill>
                  <a:srgbClr val="333333"/>
                </a:solidFill>
              </a:rPr>
              <a:t>Eğitim Modülü 5 – Bellek</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9019348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18716982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de-DE">
                <a:solidFill>
                  <a:srgbClr val="333333"/>
                </a:solidFill>
              </a:rPr>
              <a:t>Eğitim Modülü 5 – Bellek</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9566034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de-DE">
                <a:solidFill>
                  <a:srgbClr val="333333"/>
                </a:solidFill>
              </a:rPr>
              <a:t>Eğitim Modülü 5 – Bellek</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8364493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solidFill>
                  <a:srgbClr val="333333"/>
                </a:solidFill>
              </a:rPr>
              <a:t>Eğitim Modülü 5 – Bellek</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3154140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lvl1pPr>
              <a:defRPr b="0"/>
            </a:lvl1pPr>
          </a:lstStyle>
          <a:p>
            <a:r>
              <a:rPr lang="de-DE">
                <a:solidFill>
                  <a:srgbClr val="333333"/>
                </a:solidFill>
              </a:rPr>
              <a:t>Eğitim Modülü 5 – Bellek</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2600331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solidFill>
                  <a:srgbClr val="333333"/>
                </a:solidFill>
              </a:rPr>
              <a:t>Eğitim Modülü 5 – Bellek</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2904149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9332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Eğitim Modülü 5 – Bellek</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8B4D29FC-6986-4EAA-A52F-8DFA0E21EA72}"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defTabSz="457123" eaLnBrk="1" fontAlgn="auto" hangingPunct="1">
              <a:spcBef>
                <a:spcPts val="0"/>
              </a:spcBef>
              <a:spcAft>
                <a:spcPts val="0"/>
              </a:spcAft>
            </a:pPr>
            <a:r>
              <a:rPr lang="de-DE">
                <a:solidFill>
                  <a:srgbClr val="333333"/>
                </a:solidFill>
              </a:rPr>
              <a:t>Eğitim Modülü 5 – Bellek</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604390882"/>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21.jpeg"/><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6.xml"/><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8.xml"/><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8.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Calibri Light"/>
              </a:rPr>
              <a:t>MCT </a:t>
            </a:r>
            <a:r>
              <a:rPr lang="en-US" altLang="ja-JP" dirty="0">
                <a:latin typeface="Calibri Light"/>
              </a:rPr>
              <a:t>5</a:t>
            </a:r>
            <a:r>
              <a:rPr lang="en-US" altLang="ja-JP">
                <a:latin typeface="Calibri Light"/>
              </a:rPr>
              <a:t> </a:t>
            </a:r>
            <a:r>
              <a:rPr lang="en-US" altLang="ja-JP" dirty="0">
                <a:latin typeface="Calibri Light"/>
              </a:rPr>
              <a:t>A – </a:t>
            </a:r>
            <a:r>
              <a:rPr lang="es-ES" altLang="ko-KR" dirty="0" err="1"/>
              <a:t>Bellek</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Akturan </a:t>
            </a:r>
            <a:r>
              <a:rPr lang="nl-NL" sz="1600" dirty="0">
                <a:solidFill>
                  <a:srgbClr val="004992"/>
                </a:solidFill>
              </a:rPr>
              <a:t>(11|21)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1461821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Bellek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333333"/>
                </a:solidFill>
              </a:rPr>
              <a:t>Hatırlayabildiğimiz bilgi miktarı sınırlıdır</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Bellek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333333"/>
                </a:solidFill>
              </a:rPr>
              <a:t>Hatırlayabildiğimiz bilgi miktarı sınırlıdır</a:t>
            </a:r>
            <a:r>
              <a:rPr lang="en-US" altLang="de-DE" sz="2400" dirty="0">
                <a:solidFill>
                  <a:srgbClr val="333333"/>
                </a:solidFill>
              </a:rPr>
              <a:t>.</a:t>
            </a:r>
            <a:br>
              <a:rPr lang="en-US" altLang="de-DE" sz="2400" dirty="0">
                <a:solidFill>
                  <a:srgbClr val="333333"/>
                </a:solidFill>
              </a:rPr>
            </a:br>
            <a:r>
              <a:rPr lang="tr-TR" altLang="de-DE" sz="2400" dirty="0">
                <a:solidFill>
                  <a:srgbClr val="333333"/>
                </a:solidFill>
              </a:rPr>
              <a:t>Örnek</a:t>
            </a:r>
            <a:r>
              <a:rPr lang="en-US" altLang="de-DE" sz="2400" dirty="0">
                <a:solidFill>
                  <a:srgbClr val="333333"/>
                </a:solidFill>
              </a:rPr>
              <a:t>: </a:t>
            </a:r>
            <a:r>
              <a:rPr lang="tr-TR" altLang="de-DE" sz="2400" dirty="0">
                <a:solidFill>
                  <a:srgbClr val="333333"/>
                </a:solidFill>
              </a:rPr>
              <a:t>yarım saat önce duyduğumuz bir hikayeye ait detayların yaklaşık olarak %40’ını hatırlayamayız.</a:t>
            </a: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3</a:t>
            </a:fld>
            <a:endParaRPr lang="de-DE" altLang="de-DE"/>
          </a:p>
        </p:txBody>
      </p:sp>
    </p:spTree>
    <p:extLst>
      <p:ext uri="{BB962C8B-B14F-4D97-AF65-F5344CB8AC3E}">
        <p14:creationId xmlns:p14="http://schemas.microsoft.com/office/powerpoint/2010/main" val="993969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Bellek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333333"/>
                </a:solidFill>
              </a:rPr>
              <a:t>Hatırlayabildiğimiz bilgi miktarı sınırlıdır</a:t>
            </a:r>
            <a:r>
              <a:rPr lang="en-US" altLang="de-DE" sz="2400" dirty="0">
                <a:solidFill>
                  <a:srgbClr val="333333"/>
                </a:solidFill>
              </a:rPr>
              <a:t>.</a:t>
            </a:r>
            <a:br>
              <a:rPr lang="en-US" altLang="de-DE" sz="2400" dirty="0">
                <a:solidFill>
                  <a:srgbClr val="333333"/>
                </a:solidFill>
              </a:rPr>
            </a:br>
            <a:r>
              <a:rPr lang="tr-TR" altLang="de-DE" sz="2400" dirty="0">
                <a:solidFill>
                  <a:srgbClr val="333333"/>
                </a:solidFill>
              </a:rPr>
              <a:t>Örnek</a:t>
            </a:r>
            <a:r>
              <a:rPr lang="en-US" altLang="de-DE" sz="2400" dirty="0">
                <a:solidFill>
                  <a:srgbClr val="333333"/>
                </a:solidFill>
              </a:rPr>
              <a:t>: </a:t>
            </a:r>
            <a:r>
              <a:rPr lang="tr-TR" altLang="de-DE" sz="2400" dirty="0">
                <a:solidFill>
                  <a:srgbClr val="333333"/>
                </a:solidFill>
              </a:rPr>
              <a:t>yarım saat önce duyduğumuz bir hikayeye ait detayların yaklaşık olarak %40’ını hatırlayamayız.</a:t>
            </a:r>
          </a:p>
          <a:p>
            <a:pPr marL="342900" lvl="0" indent="-342900" defTabSz="914400" fontAlgn="base">
              <a:buClr>
                <a:srgbClr val="333333"/>
              </a:buClr>
              <a:buFont typeface="WingDings"/>
              <a:buChar char=""/>
            </a:pPr>
            <a:r>
              <a:rPr lang="en-US" altLang="de-DE" sz="2400" dirty="0">
                <a:solidFill>
                  <a:srgbClr val="004992"/>
                </a:solidFill>
              </a:rPr>
              <a:t>A</a:t>
            </a:r>
            <a:r>
              <a:rPr lang="tr-TR" altLang="de-DE" sz="2400" dirty="0">
                <a:solidFill>
                  <a:srgbClr val="004992"/>
                </a:solidFill>
              </a:rPr>
              <a:t>vantajı</a:t>
            </a:r>
            <a:r>
              <a:rPr lang="en-US" altLang="de-DE" sz="2400" dirty="0">
                <a:solidFill>
                  <a:srgbClr val="004992"/>
                </a:solidFill>
              </a:rPr>
              <a:t>:</a:t>
            </a:r>
            <a:r>
              <a:rPr lang="en-US" altLang="de-DE" sz="2400" dirty="0">
                <a:solidFill>
                  <a:srgbClr val="333333"/>
                </a:solidFill>
              </a:rPr>
              <a:t> ??? </a:t>
            </a:r>
            <a:r>
              <a:rPr lang="tr-TR" altLang="de-DE" sz="2400" dirty="0">
                <a:solidFill>
                  <a:srgbClr val="FFFFFF"/>
                </a:solidFill>
              </a:rPr>
              <a:t>Böylece beynimiz gereksiz bilgi ile dolup taşmaz</a:t>
            </a:r>
            <a:r>
              <a:rPr lang="en-US" altLang="de-DE" sz="2400" dirty="0">
                <a:solidFill>
                  <a:srgbClr val="FFFFFF"/>
                </a:solidFill>
              </a:rPr>
              <a:t>. </a:t>
            </a:r>
            <a:r>
              <a:rPr lang="tr-TR" altLang="de-DE" sz="2400" dirty="0">
                <a:solidFill>
                  <a:srgbClr val="FFFFFF"/>
                </a:solidFill>
              </a:rPr>
              <a:t>Çoğunlukla, ihtiyacımız olmayan bilgi kaybolur</a:t>
            </a:r>
            <a:r>
              <a:rPr lang="en-US" altLang="de-DE" sz="2400" dirty="0">
                <a:solidFill>
                  <a:srgbClr val="FFFFFF"/>
                </a:solidFill>
              </a:rPr>
              <a:t>...</a:t>
            </a:r>
            <a:r>
              <a:rPr lang="tr-TR" altLang="de-DE" sz="2400" i="1" dirty="0">
                <a:solidFill>
                  <a:srgbClr val="FFFFFF"/>
                </a:solidFill>
              </a:rPr>
              <a:t>ancak</a:t>
            </a:r>
            <a:endParaRPr lang="en-US" altLang="de-DE" sz="2400" i="1" dirty="0">
              <a:solidFill>
                <a:srgbClr val="FFFFFF"/>
              </a:solidFill>
            </a:endParaRPr>
          </a:p>
          <a:p>
            <a:pPr marL="342900" lvl="0" indent="-342900" defTabSz="914400" fontAlgn="base">
              <a:buClr>
                <a:srgbClr val="333333"/>
              </a:buClr>
              <a:buFont typeface="WingDings"/>
              <a:buChar char=""/>
            </a:pPr>
            <a:r>
              <a:rPr lang="en-US" altLang="de-DE" sz="2400" dirty="0">
                <a:solidFill>
                  <a:srgbClr val="004992"/>
                </a:solidFill>
              </a:rPr>
              <a:t>D</a:t>
            </a:r>
            <a:r>
              <a:rPr lang="tr-TR" altLang="de-DE" sz="2400" dirty="0">
                <a:solidFill>
                  <a:srgbClr val="004992"/>
                </a:solidFill>
              </a:rPr>
              <a:t>ezavantajı</a:t>
            </a:r>
            <a:r>
              <a:rPr lang="en-US" altLang="de-DE" sz="2400" dirty="0">
                <a:solidFill>
                  <a:srgbClr val="004992"/>
                </a:solidFill>
              </a:rPr>
              <a:t>:</a:t>
            </a:r>
            <a:r>
              <a:rPr lang="en-US" altLang="de-DE" sz="2400" dirty="0">
                <a:solidFill>
                  <a:srgbClr val="333333"/>
                </a:solidFill>
              </a:rPr>
              <a:t> ??? </a:t>
            </a:r>
            <a:r>
              <a:rPr lang="en-US" altLang="de-DE" sz="2400" dirty="0">
                <a:solidFill>
                  <a:srgbClr val="FFFFFF"/>
                </a:solidFill>
              </a:rPr>
              <a:t>... </a:t>
            </a:r>
            <a:r>
              <a:rPr lang="tr-TR" altLang="de-DE" sz="2400" dirty="0">
                <a:solidFill>
                  <a:srgbClr val="FFFFFF"/>
                </a:solidFill>
              </a:rPr>
              <a:t>Önemli bilgiler de kaybolur </a:t>
            </a:r>
            <a:r>
              <a:rPr lang="en-US" altLang="de-DE" sz="2400" dirty="0">
                <a:solidFill>
                  <a:srgbClr val="FFFFFF"/>
                </a:solidFill>
              </a:rPr>
              <a:t>(</a:t>
            </a:r>
            <a:r>
              <a:rPr lang="tr-TR" altLang="de-DE" sz="2400" dirty="0">
                <a:solidFill>
                  <a:srgbClr val="FFFFFF"/>
                </a:solidFill>
              </a:rPr>
              <a:t>randevu</a:t>
            </a:r>
            <a:r>
              <a:rPr lang="en-US" altLang="de-DE" sz="2400" dirty="0">
                <a:solidFill>
                  <a:srgbClr val="FFFFFF"/>
                </a:solidFill>
              </a:rPr>
              <a:t> </a:t>
            </a:r>
            <a:r>
              <a:rPr lang="tr-TR" altLang="de-DE" sz="2400" dirty="0">
                <a:solidFill>
                  <a:srgbClr val="FFFFFF"/>
                </a:solidFill>
              </a:rPr>
              <a:t>tarihlerimiz</a:t>
            </a:r>
            <a:r>
              <a:rPr lang="en-US" altLang="de-DE" sz="2400" dirty="0">
                <a:solidFill>
                  <a:srgbClr val="FFFFFF"/>
                </a:solidFill>
              </a:rPr>
              <a:t>, </a:t>
            </a:r>
            <a:r>
              <a:rPr lang="tr-TR" altLang="de-DE" sz="2400" dirty="0">
                <a:solidFill>
                  <a:srgbClr val="FFFFFF"/>
                </a:solidFill>
              </a:rPr>
              <a:t>tatil anılarımız</a:t>
            </a:r>
            <a:r>
              <a:rPr lang="en-US" altLang="de-DE" sz="2400" dirty="0">
                <a:solidFill>
                  <a:srgbClr val="FFFFFF"/>
                </a:solidFill>
              </a:rPr>
              <a:t>, </a:t>
            </a:r>
            <a:r>
              <a:rPr lang="tr-TR" altLang="de-DE" sz="2400" dirty="0">
                <a:solidFill>
                  <a:srgbClr val="FFFFFF"/>
                </a:solidFill>
              </a:rPr>
              <a:t>okulda edindiğimiz bilgiler</a:t>
            </a:r>
            <a:r>
              <a:rPr lang="en-US" altLang="de-DE" sz="2400" dirty="0">
                <a:solidFill>
                  <a:srgbClr val="FFFFFF"/>
                </a:solidFill>
              </a:rPr>
              <a:t>...)</a:t>
            </a:r>
            <a:endParaRPr lang="en-US" sz="2400" dirty="0">
              <a:solidFill>
                <a:srgbClr val="FFFFFF"/>
              </a:solidFill>
            </a:endParaRP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4</a:t>
            </a:fld>
            <a:endParaRPr lang="de-DE" altLang="de-DE"/>
          </a:p>
        </p:txBody>
      </p:sp>
    </p:spTree>
    <p:extLst>
      <p:ext uri="{BB962C8B-B14F-4D97-AF65-F5344CB8AC3E}">
        <p14:creationId xmlns:p14="http://schemas.microsoft.com/office/powerpoint/2010/main" val="3727330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Bellek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333333"/>
                </a:solidFill>
              </a:rPr>
              <a:t>Hatırlayabildiğimiz bilgi miktarı sınırlıdır</a:t>
            </a:r>
            <a:r>
              <a:rPr lang="en-US" altLang="de-DE" sz="2400" dirty="0">
                <a:solidFill>
                  <a:srgbClr val="333333"/>
                </a:solidFill>
              </a:rPr>
              <a:t>.</a:t>
            </a:r>
            <a:br>
              <a:rPr lang="en-US" altLang="de-DE" sz="2400" dirty="0">
                <a:solidFill>
                  <a:srgbClr val="333333"/>
                </a:solidFill>
              </a:rPr>
            </a:br>
            <a:r>
              <a:rPr lang="tr-TR" altLang="de-DE" sz="2400" dirty="0">
                <a:solidFill>
                  <a:srgbClr val="333333"/>
                </a:solidFill>
              </a:rPr>
              <a:t>Örnek</a:t>
            </a:r>
            <a:r>
              <a:rPr lang="en-US" altLang="de-DE" sz="2400" dirty="0">
                <a:solidFill>
                  <a:srgbClr val="333333"/>
                </a:solidFill>
              </a:rPr>
              <a:t>: </a:t>
            </a:r>
            <a:r>
              <a:rPr lang="tr-TR" altLang="de-DE" sz="2400" dirty="0">
                <a:solidFill>
                  <a:srgbClr val="333333"/>
                </a:solidFill>
              </a:rPr>
              <a:t>yarım saat önce duyduğumuz bir hikayeye ait detayların yaklaşık olarak %40’ını hatırlayamayız.</a:t>
            </a:r>
          </a:p>
          <a:p>
            <a:pPr marL="342900" lvl="0" indent="-342900" defTabSz="914400" fontAlgn="base">
              <a:buClr>
                <a:srgbClr val="000000"/>
              </a:buClr>
              <a:buFont typeface="WingDings"/>
              <a:buChar char=""/>
            </a:pPr>
            <a:r>
              <a:rPr lang="en-US" altLang="de-DE" sz="2400" dirty="0">
                <a:solidFill>
                  <a:srgbClr val="004992"/>
                </a:solidFill>
              </a:rPr>
              <a:t>A</a:t>
            </a:r>
            <a:r>
              <a:rPr lang="tr-TR" altLang="de-DE" sz="2400" dirty="0">
                <a:solidFill>
                  <a:srgbClr val="004992"/>
                </a:solidFill>
              </a:rPr>
              <a:t>vantajı</a:t>
            </a:r>
            <a:r>
              <a:rPr lang="en-US" altLang="de-DE" sz="2400" dirty="0">
                <a:solidFill>
                  <a:srgbClr val="004992"/>
                </a:solidFill>
              </a:rPr>
              <a:t>:</a:t>
            </a:r>
            <a:r>
              <a:rPr lang="en-US" altLang="de-DE" sz="2400" dirty="0">
                <a:solidFill>
                  <a:srgbClr val="333333"/>
                </a:solidFill>
              </a:rPr>
              <a:t> </a:t>
            </a:r>
            <a:r>
              <a:rPr lang="tr-TR" altLang="de-DE" sz="2400" dirty="0">
                <a:solidFill>
                  <a:srgbClr val="333333"/>
                </a:solidFill>
              </a:rPr>
              <a:t>Böylece beynimiz gereksiz bilgi ile dolup taşmaz</a:t>
            </a:r>
            <a:r>
              <a:rPr lang="en-US" altLang="de-DE" sz="2400" dirty="0">
                <a:solidFill>
                  <a:srgbClr val="333333"/>
                </a:solidFill>
              </a:rPr>
              <a:t>. </a:t>
            </a:r>
            <a:r>
              <a:rPr lang="tr-TR" altLang="de-DE" sz="2400" dirty="0">
                <a:solidFill>
                  <a:srgbClr val="333333"/>
                </a:solidFill>
              </a:rPr>
              <a:t>Çoğunlukla, ihtiyacımız olmayan bilgi kaybolur</a:t>
            </a:r>
            <a:r>
              <a:rPr lang="en-US" altLang="de-DE" sz="2400" dirty="0">
                <a:solidFill>
                  <a:srgbClr val="333333"/>
                </a:solidFill>
              </a:rPr>
              <a:t>...</a:t>
            </a:r>
            <a:r>
              <a:rPr lang="tr-TR" altLang="de-DE" sz="2400" i="1" dirty="0">
                <a:solidFill>
                  <a:srgbClr val="004992"/>
                </a:solidFill>
              </a:rPr>
              <a:t>ancak</a:t>
            </a:r>
            <a:endParaRPr lang="en-US" altLang="de-DE" sz="2400" i="1" dirty="0">
              <a:solidFill>
                <a:srgbClr val="004992"/>
              </a:solidFill>
            </a:endParaRPr>
          </a:p>
          <a:p>
            <a:pPr marL="342900" lvl="0" indent="-342900" defTabSz="914400" fontAlgn="base">
              <a:buClr>
                <a:srgbClr val="333333"/>
              </a:buClr>
              <a:buFont typeface="WingDings"/>
              <a:buChar char=""/>
            </a:pPr>
            <a:r>
              <a:rPr lang="en-US" altLang="de-DE" sz="2400" dirty="0">
                <a:solidFill>
                  <a:srgbClr val="004992"/>
                </a:solidFill>
              </a:rPr>
              <a:t>D</a:t>
            </a:r>
            <a:r>
              <a:rPr lang="tr-TR" altLang="de-DE" sz="2400" dirty="0">
                <a:solidFill>
                  <a:srgbClr val="004992"/>
                </a:solidFill>
              </a:rPr>
              <a:t>ezavantajı</a:t>
            </a:r>
            <a:r>
              <a:rPr lang="en-US" altLang="de-DE" sz="2400" dirty="0">
                <a:solidFill>
                  <a:srgbClr val="004992"/>
                </a:solidFill>
              </a:rPr>
              <a:t>:</a:t>
            </a:r>
            <a:r>
              <a:rPr lang="en-US" altLang="de-DE" sz="2400" dirty="0">
                <a:solidFill>
                  <a:srgbClr val="333333"/>
                </a:solidFill>
              </a:rPr>
              <a:t> ??? </a:t>
            </a:r>
            <a:r>
              <a:rPr lang="en-US" altLang="de-DE" sz="2400" dirty="0">
                <a:solidFill>
                  <a:srgbClr val="FFFFFF"/>
                </a:solidFill>
              </a:rPr>
              <a:t>... </a:t>
            </a:r>
            <a:r>
              <a:rPr lang="tr-TR" altLang="de-DE" sz="2400" dirty="0">
                <a:solidFill>
                  <a:srgbClr val="FFFFFF"/>
                </a:solidFill>
              </a:rPr>
              <a:t>Önemli bilgiler de kaybolur </a:t>
            </a:r>
            <a:r>
              <a:rPr lang="en-US" altLang="de-DE" sz="2400" dirty="0">
                <a:solidFill>
                  <a:srgbClr val="FFFFFF"/>
                </a:solidFill>
              </a:rPr>
              <a:t>(</a:t>
            </a:r>
            <a:r>
              <a:rPr lang="tr-TR" altLang="de-DE" sz="2400" dirty="0">
                <a:solidFill>
                  <a:srgbClr val="FFFFFF"/>
                </a:solidFill>
              </a:rPr>
              <a:t>randevu</a:t>
            </a:r>
            <a:r>
              <a:rPr lang="en-US" altLang="de-DE" sz="2400" dirty="0">
                <a:solidFill>
                  <a:srgbClr val="FFFFFF"/>
                </a:solidFill>
              </a:rPr>
              <a:t> </a:t>
            </a:r>
            <a:r>
              <a:rPr lang="tr-TR" altLang="de-DE" sz="2400" dirty="0">
                <a:solidFill>
                  <a:srgbClr val="FFFFFF"/>
                </a:solidFill>
              </a:rPr>
              <a:t>tarihlerimiz</a:t>
            </a:r>
            <a:r>
              <a:rPr lang="en-US" altLang="de-DE" sz="2400" dirty="0">
                <a:solidFill>
                  <a:srgbClr val="FFFFFF"/>
                </a:solidFill>
              </a:rPr>
              <a:t>, </a:t>
            </a:r>
            <a:r>
              <a:rPr lang="tr-TR" altLang="de-DE" sz="2400" dirty="0">
                <a:solidFill>
                  <a:srgbClr val="FFFFFF"/>
                </a:solidFill>
              </a:rPr>
              <a:t>tatil anılarımız</a:t>
            </a:r>
            <a:r>
              <a:rPr lang="en-US" altLang="de-DE" sz="2400" dirty="0">
                <a:solidFill>
                  <a:srgbClr val="FFFFFF"/>
                </a:solidFill>
              </a:rPr>
              <a:t>, </a:t>
            </a:r>
            <a:r>
              <a:rPr lang="tr-TR" altLang="de-DE" sz="2400" dirty="0">
                <a:solidFill>
                  <a:srgbClr val="FFFFFF"/>
                </a:solidFill>
              </a:rPr>
              <a:t>okulda edindiğimiz bilgiler</a:t>
            </a:r>
            <a:r>
              <a:rPr lang="en-US" altLang="de-DE" sz="2400" dirty="0">
                <a:solidFill>
                  <a:srgbClr val="FFFFFF"/>
                </a:solidFill>
              </a:rPr>
              <a:t>...)</a:t>
            </a:r>
            <a:endParaRPr lang="en-US" sz="2400" dirty="0">
              <a:solidFill>
                <a:srgbClr val="FFFFFF"/>
              </a:solidFill>
            </a:endParaRP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5</a:t>
            </a:fld>
            <a:endParaRPr lang="de-DE" altLang="de-DE"/>
          </a:p>
        </p:txBody>
      </p:sp>
    </p:spTree>
    <p:extLst>
      <p:ext uri="{BB962C8B-B14F-4D97-AF65-F5344CB8AC3E}">
        <p14:creationId xmlns:p14="http://schemas.microsoft.com/office/powerpoint/2010/main" val="3297434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Bellek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333333"/>
                </a:solidFill>
              </a:rPr>
              <a:t>Hatırlayabildiğimiz bilgi miktarı sınırlıdır</a:t>
            </a:r>
            <a:r>
              <a:rPr lang="en-US" altLang="de-DE" sz="2400" dirty="0">
                <a:solidFill>
                  <a:srgbClr val="333333"/>
                </a:solidFill>
              </a:rPr>
              <a:t>.</a:t>
            </a:r>
            <a:br>
              <a:rPr lang="en-US" altLang="de-DE" sz="2400" dirty="0">
                <a:solidFill>
                  <a:srgbClr val="333333"/>
                </a:solidFill>
              </a:rPr>
            </a:br>
            <a:r>
              <a:rPr lang="tr-TR" altLang="de-DE" sz="2400" dirty="0">
                <a:solidFill>
                  <a:srgbClr val="333333"/>
                </a:solidFill>
              </a:rPr>
              <a:t>Örnek</a:t>
            </a:r>
            <a:r>
              <a:rPr lang="en-US" altLang="de-DE" sz="2400" dirty="0">
                <a:solidFill>
                  <a:srgbClr val="333333"/>
                </a:solidFill>
              </a:rPr>
              <a:t>: </a:t>
            </a:r>
            <a:r>
              <a:rPr lang="tr-TR" altLang="de-DE" sz="2400" dirty="0">
                <a:solidFill>
                  <a:srgbClr val="333333"/>
                </a:solidFill>
              </a:rPr>
              <a:t>yarım saat önce duyduğumuz bir hikayeye ait detayların yaklaşık olarak %40’ını hatırlayamayız.</a:t>
            </a:r>
          </a:p>
          <a:p>
            <a:pPr marL="342900" lvl="0" indent="-342900" defTabSz="914400" fontAlgn="base">
              <a:buClr>
                <a:srgbClr val="000000"/>
              </a:buClr>
              <a:buFont typeface="WingDings"/>
              <a:buChar char=""/>
            </a:pPr>
            <a:r>
              <a:rPr lang="en-US" altLang="de-DE" sz="2400" dirty="0">
                <a:solidFill>
                  <a:srgbClr val="004992"/>
                </a:solidFill>
              </a:rPr>
              <a:t>A</a:t>
            </a:r>
            <a:r>
              <a:rPr lang="tr-TR" altLang="de-DE" sz="2400" dirty="0">
                <a:solidFill>
                  <a:srgbClr val="004992"/>
                </a:solidFill>
              </a:rPr>
              <a:t>vantajı</a:t>
            </a:r>
            <a:r>
              <a:rPr lang="en-US" altLang="de-DE" sz="2400" dirty="0">
                <a:solidFill>
                  <a:srgbClr val="004992"/>
                </a:solidFill>
              </a:rPr>
              <a:t>:</a:t>
            </a:r>
            <a:r>
              <a:rPr lang="en-US" altLang="de-DE" sz="2400" dirty="0">
                <a:solidFill>
                  <a:srgbClr val="333333"/>
                </a:solidFill>
              </a:rPr>
              <a:t> </a:t>
            </a:r>
            <a:r>
              <a:rPr lang="tr-TR" altLang="de-DE" sz="2400" dirty="0">
                <a:solidFill>
                  <a:srgbClr val="333333"/>
                </a:solidFill>
              </a:rPr>
              <a:t>Böylece beynimiz gereksiz bilgi ile dolup taşmaz</a:t>
            </a:r>
            <a:r>
              <a:rPr lang="en-US" altLang="de-DE" sz="2400" dirty="0">
                <a:solidFill>
                  <a:srgbClr val="333333"/>
                </a:solidFill>
              </a:rPr>
              <a:t>. </a:t>
            </a:r>
            <a:r>
              <a:rPr lang="tr-TR" altLang="de-DE" sz="2400" dirty="0">
                <a:solidFill>
                  <a:srgbClr val="333333"/>
                </a:solidFill>
              </a:rPr>
              <a:t>Çoğunlukla, ihtiyacımız olmayan bilgi kaybolur</a:t>
            </a:r>
            <a:r>
              <a:rPr lang="en-US" altLang="de-DE" sz="2400" dirty="0">
                <a:solidFill>
                  <a:srgbClr val="333333"/>
                </a:solidFill>
              </a:rPr>
              <a:t>...</a:t>
            </a:r>
            <a:r>
              <a:rPr lang="tr-TR" altLang="de-DE" sz="2400" i="1" dirty="0">
                <a:solidFill>
                  <a:srgbClr val="004992"/>
                </a:solidFill>
              </a:rPr>
              <a:t>ancak</a:t>
            </a:r>
            <a:endParaRPr lang="en-US" altLang="de-DE" sz="2400" i="1" dirty="0">
              <a:solidFill>
                <a:srgbClr val="004992"/>
              </a:solidFill>
            </a:endParaRPr>
          </a:p>
          <a:p>
            <a:pPr marL="342900" lvl="0" indent="-342900" defTabSz="914400" fontAlgn="base">
              <a:buClr>
                <a:srgbClr val="000000"/>
              </a:buClr>
              <a:buFont typeface="WingDings"/>
              <a:buChar char=""/>
            </a:pPr>
            <a:r>
              <a:rPr lang="en-US" altLang="de-DE" sz="2400" dirty="0">
                <a:solidFill>
                  <a:srgbClr val="004992"/>
                </a:solidFill>
              </a:rPr>
              <a:t>D</a:t>
            </a:r>
            <a:r>
              <a:rPr lang="tr-TR" altLang="de-DE" sz="2400" dirty="0">
                <a:solidFill>
                  <a:srgbClr val="004992"/>
                </a:solidFill>
              </a:rPr>
              <a:t>ezavantajı</a:t>
            </a:r>
            <a:r>
              <a:rPr lang="en-US" altLang="de-DE" sz="2400" dirty="0">
                <a:solidFill>
                  <a:srgbClr val="004992"/>
                </a:solidFill>
              </a:rPr>
              <a:t>:</a:t>
            </a:r>
            <a:r>
              <a:rPr lang="en-US" altLang="de-DE" sz="2400" dirty="0">
                <a:solidFill>
                  <a:srgbClr val="333333"/>
                </a:solidFill>
              </a:rPr>
              <a:t> ... </a:t>
            </a:r>
            <a:r>
              <a:rPr lang="tr-TR" altLang="de-DE" sz="2400" dirty="0">
                <a:solidFill>
                  <a:srgbClr val="333333"/>
                </a:solidFill>
              </a:rPr>
              <a:t>Önemli bilgiler de kaybolur </a:t>
            </a:r>
            <a:r>
              <a:rPr lang="en-US" altLang="de-DE" sz="2400" dirty="0">
                <a:solidFill>
                  <a:srgbClr val="333333"/>
                </a:solidFill>
              </a:rPr>
              <a:t>(</a:t>
            </a:r>
            <a:r>
              <a:rPr lang="tr-TR" altLang="de-DE" sz="2400" dirty="0">
                <a:solidFill>
                  <a:srgbClr val="333333"/>
                </a:solidFill>
              </a:rPr>
              <a:t>randevu</a:t>
            </a:r>
            <a:r>
              <a:rPr lang="en-US" altLang="de-DE" sz="2400" dirty="0">
                <a:solidFill>
                  <a:srgbClr val="333333"/>
                </a:solidFill>
              </a:rPr>
              <a:t> </a:t>
            </a:r>
            <a:r>
              <a:rPr lang="tr-TR" altLang="de-DE" sz="2400" dirty="0">
                <a:solidFill>
                  <a:srgbClr val="333333"/>
                </a:solidFill>
              </a:rPr>
              <a:t>tarihlerimiz</a:t>
            </a:r>
            <a:r>
              <a:rPr lang="en-US" altLang="de-DE" sz="2400" dirty="0">
                <a:solidFill>
                  <a:srgbClr val="333333"/>
                </a:solidFill>
              </a:rPr>
              <a:t>, </a:t>
            </a:r>
            <a:r>
              <a:rPr lang="tr-TR" altLang="de-DE" sz="2400" dirty="0">
                <a:solidFill>
                  <a:srgbClr val="333333"/>
                </a:solidFill>
              </a:rPr>
              <a:t>tatil anılarımız</a:t>
            </a:r>
            <a:r>
              <a:rPr lang="en-US" altLang="de-DE" sz="2400" dirty="0">
                <a:solidFill>
                  <a:srgbClr val="333333"/>
                </a:solidFill>
              </a:rPr>
              <a:t>, </a:t>
            </a:r>
            <a:r>
              <a:rPr lang="tr-TR" altLang="de-DE" sz="2400" dirty="0">
                <a:solidFill>
                  <a:srgbClr val="333333"/>
                </a:solidFill>
              </a:rPr>
              <a:t>okulda edindiğimiz bilgiler</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6</a:t>
            </a:fld>
            <a:endParaRPr lang="de-DE" altLang="de-DE"/>
          </a:p>
        </p:txBody>
      </p:sp>
    </p:spTree>
    <p:extLst>
      <p:ext uri="{BB962C8B-B14F-4D97-AF65-F5344CB8AC3E}">
        <p14:creationId xmlns:p14="http://schemas.microsoft.com/office/powerpoint/2010/main" val="18777113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Nasıl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şeyleri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daha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iyi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ezberlerim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r>
              <a:rPr lang="en-US" sz="2400" dirty="0">
                <a:solidFill>
                  <a:schemeClr val="tx1"/>
                </a:solidFill>
              </a:rPr>
              <a:t>???</a:t>
            </a: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Nasıl bir şeyleri daha iyi ezberlerim?</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tr-TR" altLang="de-DE" sz="2400">
                <a:solidFill>
                  <a:srgbClr val="333333"/>
                </a:solidFill>
              </a:rPr>
              <a:t>Tekrar ediniz</a:t>
            </a:r>
            <a:r>
              <a:rPr lang="en-US" altLang="de-DE" sz="2400" dirty="0">
                <a:solidFill>
                  <a:srgbClr val="333333"/>
                </a:solidFill>
              </a:rPr>
              <a:t> &amp; </a:t>
            </a:r>
            <a:r>
              <a:rPr lang="tr-TR" altLang="de-DE" sz="2400" dirty="0">
                <a:solidFill>
                  <a:srgbClr val="333333"/>
                </a:solidFill>
              </a:rPr>
              <a:t>başından sonuna kadar çalışınız</a:t>
            </a:r>
            <a:r>
              <a:rPr lang="en-US" altLang="de-DE" sz="2400">
                <a:solidFill>
                  <a:srgbClr val="333333"/>
                </a:solidFill>
              </a:rPr>
              <a:t>; </a:t>
            </a:r>
            <a:r>
              <a:rPr lang="tr-TR" altLang="de-DE" sz="2400">
                <a:solidFill>
                  <a:srgbClr val="004992"/>
                </a:solidFill>
              </a:rPr>
              <a:t>KAVRAMAK</a:t>
            </a:r>
            <a:endParaRPr lang="en-US" sz="2400" dirty="0"/>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Nasıl bir şeyleri daha iyi ezberlerim?</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tr-TR" altLang="de-DE" sz="2400">
                <a:solidFill>
                  <a:srgbClr val="333333"/>
                </a:solidFill>
              </a:rPr>
              <a:t>Tekrar ediniz</a:t>
            </a:r>
            <a:r>
              <a:rPr lang="en-US" altLang="de-DE" sz="2400" dirty="0">
                <a:solidFill>
                  <a:srgbClr val="333333"/>
                </a:solidFill>
              </a:rPr>
              <a:t> &amp; </a:t>
            </a:r>
            <a:r>
              <a:rPr lang="tr-TR" altLang="de-DE" sz="2400" dirty="0">
                <a:solidFill>
                  <a:srgbClr val="333333"/>
                </a:solidFill>
              </a:rPr>
              <a:t>başından sonuna kadar çalışınız</a:t>
            </a:r>
            <a:r>
              <a:rPr lang="en-US" altLang="de-DE" sz="2400" dirty="0">
                <a:solidFill>
                  <a:srgbClr val="333333"/>
                </a:solidFill>
              </a:rPr>
              <a:t>; </a:t>
            </a:r>
            <a:r>
              <a:rPr lang="tr-TR" altLang="de-DE" sz="2400" dirty="0">
                <a:solidFill>
                  <a:srgbClr val="004992"/>
                </a:solidFill>
              </a:rPr>
              <a:t>KAVRAMAK</a:t>
            </a:r>
            <a:endParaRPr lang="en-US" altLang="de-DE" sz="2400" dirty="0">
              <a:solidFill>
                <a:srgbClr val="004992"/>
              </a:solidFill>
            </a:endParaRPr>
          </a:p>
          <a:p>
            <a:pPr marL="342900" lvl="0" indent="-342900" defTabSz="914400" fontAlgn="base">
              <a:lnSpc>
                <a:spcPct val="100000"/>
              </a:lnSpc>
              <a:spcBef>
                <a:spcPts val="1200"/>
              </a:spcBef>
              <a:buClr>
                <a:srgbClr val="000000"/>
              </a:buClr>
              <a:buFont typeface="WingDings"/>
              <a:buChar char=""/>
            </a:pPr>
            <a:r>
              <a:rPr lang="tr-TR" altLang="de-DE" sz="2400" dirty="0">
                <a:solidFill>
                  <a:srgbClr val="333333"/>
                </a:solidFill>
              </a:rPr>
              <a:t>Soyut konularda</a:t>
            </a:r>
            <a:r>
              <a:rPr lang="en-US" altLang="de-DE" sz="2400" dirty="0">
                <a:solidFill>
                  <a:srgbClr val="333333"/>
                </a:solidFill>
              </a:rPr>
              <a:t>: </a:t>
            </a:r>
            <a:r>
              <a:rPr lang="tr-TR" altLang="de-DE" sz="2400" dirty="0">
                <a:solidFill>
                  <a:srgbClr val="333333"/>
                </a:solidFill>
              </a:rPr>
              <a:t>o konudaki örnekleri aklınıza getirmeye çalışınız ya da kolay anımsatıcı taktiklerden yararlanınız</a:t>
            </a:r>
            <a:r>
              <a:rPr lang="en-US" altLang="de-DE" sz="2400" dirty="0">
                <a:solidFill>
                  <a:srgbClr val="333333"/>
                </a:solidFill>
              </a:rPr>
              <a:t> (</a:t>
            </a:r>
            <a:r>
              <a:rPr lang="tr-TR" altLang="de-DE" sz="2400" dirty="0">
                <a:solidFill>
                  <a:srgbClr val="333333"/>
                </a:solidFill>
              </a:rPr>
              <a:t>ör:</a:t>
            </a:r>
            <a:r>
              <a:rPr lang="en-US" altLang="de-DE" sz="2400" dirty="0">
                <a:solidFill>
                  <a:srgbClr val="333333"/>
                </a:solidFill>
              </a:rPr>
              <a:t> </a:t>
            </a:r>
            <a:r>
              <a:rPr lang="tr-TR" altLang="de-DE" sz="2400" dirty="0">
                <a:solidFill>
                  <a:srgbClr val="333333"/>
                </a:solidFill>
              </a:rPr>
              <a:t>vida çevirirken</a:t>
            </a:r>
            <a:r>
              <a:rPr lang="en-US" altLang="de-DE" sz="2400" dirty="0">
                <a:solidFill>
                  <a:srgbClr val="333333"/>
                </a:solidFill>
              </a:rPr>
              <a:t>: </a:t>
            </a:r>
            <a:r>
              <a:rPr lang="tr-TR" altLang="de-DE" sz="2400" dirty="0">
                <a:solidFill>
                  <a:srgbClr val="333333"/>
                </a:solidFill>
              </a:rPr>
              <a:t>s</a:t>
            </a:r>
            <a:r>
              <a:rPr lang="tr-TR" altLang="de-DE" sz="2400" b="1" dirty="0">
                <a:solidFill>
                  <a:srgbClr val="004992"/>
                </a:solidFill>
              </a:rPr>
              <a:t>ol</a:t>
            </a:r>
            <a:r>
              <a:rPr lang="en-US" altLang="de-DE" sz="2400" dirty="0">
                <a:solidFill>
                  <a:srgbClr val="333333"/>
                </a:solidFill>
              </a:rPr>
              <a:t> = </a:t>
            </a:r>
            <a:r>
              <a:rPr lang="tr-TR" altLang="de-DE" sz="2400" dirty="0">
                <a:solidFill>
                  <a:srgbClr val="333333"/>
                </a:solidFill>
              </a:rPr>
              <a:t>b</a:t>
            </a:r>
            <a:r>
              <a:rPr lang="tr-TR" altLang="de-DE" sz="2400" b="1" dirty="0">
                <a:solidFill>
                  <a:srgbClr val="004992"/>
                </a:solidFill>
              </a:rPr>
              <a:t>ol</a:t>
            </a:r>
            <a:r>
              <a:rPr lang="en-US" altLang="de-DE" sz="2400" dirty="0">
                <a:solidFill>
                  <a:srgbClr val="333333"/>
                </a:solidFill>
              </a:rPr>
              <a:t>; </a:t>
            </a:r>
            <a:r>
              <a:rPr lang="tr-TR" altLang="de-DE" sz="2400" dirty="0">
                <a:solidFill>
                  <a:srgbClr val="004992"/>
                </a:solidFill>
              </a:rPr>
              <a:t>sağ</a:t>
            </a:r>
            <a:r>
              <a:rPr lang="en-US" altLang="de-DE" sz="2400" dirty="0">
                <a:solidFill>
                  <a:srgbClr val="333333"/>
                </a:solidFill>
              </a:rPr>
              <a:t> = </a:t>
            </a:r>
            <a:r>
              <a:rPr lang="tr-TR" altLang="de-DE" sz="2400">
                <a:solidFill>
                  <a:srgbClr val="004992"/>
                </a:solidFill>
              </a:rPr>
              <a:t>sağlam</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9</a:t>
            </a:fld>
            <a:endParaRPr lang="de-DE" altLang="de-DE"/>
          </a:p>
        </p:txBody>
      </p:sp>
    </p:spTree>
    <p:extLst>
      <p:ext uri="{BB962C8B-B14F-4D97-AF65-F5344CB8AC3E}">
        <p14:creationId xmlns:p14="http://schemas.microsoft.com/office/powerpoint/2010/main" val="1406438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Nasıl bir şeyleri daha iyi ezberlerim?</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tr-TR" altLang="de-DE" sz="2400">
                <a:solidFill>
                  <a:srgbClr val="333333"/>
                </a:solidFill>
              </a:rPr>
              <a:t>Tekrar ediniz</a:t>
            </a:r>
            <a:r>
              <a:rPr lang="en-US" altLang="de-DE" sz="2400" dirty="0">
                <a:solidFill>
                  <a:srgbClr val="333333"/>
                </a:solidFill>
              </a:rPr>
              <a:t> &amp; </a:t>
            </a:r>
            <a:r>
              <a:rPr lang="tr-TR" altLang="de-DE" sz="2400" dirty="0">
                <a:solidFill>
                  <a:srgbClr val="333333"/>
                </a:solidFill>
              </a:rPr>
              <a:t>başından sonuna kadar çalışınız</a:t>
            </a:r>
            <a:r>
              <a:rPr lang="en-US" altLang="de-DE" sz="2400" dirty="0">
                <a:solidFill>
                  <a:srgbClr val="333333"/>
                </a:solidFill>
              </a:rPr>
              <a:t>; </a:t>
            </a:r>
            <a:r>
              <a:rPr lang="tr-TR" altLang="de-DE" sz="2400" dirty="0">
                <a:solidFill>
                  <a:srgbClr val="004992"/>
                </a:solidFill>
              </a:rPr>
              <a:t>KAVRAMAK</a:t>
            </a:r>
            <a:endParaRPr lang="en-US" altLang="de-DE" sz="2400" dirty="0">
              <a:solidFill>
                <a:srgbClr val="004992"/>
              </a:solidFill>
            </a:endParaRPr>
          </a:p>
          <a:p>
            <a:pPr marL="342900" lvl="0" indent="-342900" defTabSz="914400" fontAlgn="base">
              <a:lnSpc>
                <a:spcPct val="100000"/>
              </a:lnSpc>
              <a:spcBef>
                <a:spcPts val="1200"/>
              </a:spcBef>
              <a:buClr>
                <a:srgbClr val="000000"/>
              </a:buClr>
              <a:buFont typeface="WingDings"/>
              <a:buChar char=""/>
            </a:pPr>
            <a:r>
              <a:rPr lang="tr-TR" altLang="de-DE" sz="2400" dirty="0">
                <a:solidFill>
                  <a:srgbClr val="333333"/>
                </a:solidFill>
              </a:rPr>
              <a:t>Soyut konularda</a:t>
            </a:r>
            <a:r>
              <a:rPr lang="en-US" altLang="de-DE" sz="2400" dirty="0">
                <a:solidFill>
                  <a:srgbClr val="333333"/>
                </a:solidFill>
              </a:rPr>
              <a:t>: </a:t>
            </a:r>
            <a:r>
              <a:rPr lang="tr-TR" altLang="de-DE" sz="2400" dirty="0">
                <a:solidFill>
                  <a:srgbClr val="333333"/>
                </a:solidFill>
              </a:rPr>
              <a:t>o konudaki örnekleri aklınıza getirmeye çalışınız ya da kolay anımsatıcı taktiklerden yararlanınız</a:t>
            </a:r>
            <a:r>
              <a:rPr lang="en-US" altLang="de-DE" sz="2400" dirty="0">
                <a:solidFill>
                  <a:srgbClr val="333333"/>
                </a:solidFill>
              </a:rPr>
              <a:t> (</a:t>
            </a:r>
            <a:r>
              <a:rPr lang="tr-TR" altLang="de-DE" sz="2400" dirty="0">
                <a:solidFill>
                  <a:srgbClr val="333333"/>
                </a:solidFill>
              </a:rPr>
              <a:t>ör:</a:t>
            </a:r>
            <a:r>
              <a:rPr lang="en-US" altLang="de-DE" sz="2400" dirty="0">
                <a:solidFill>
                  <a:srgbClr val="333333"/>
                </a:solidFill>
              </a:rPr>
              <a:t> </a:t>
            </a:r>
            <a:r>
              <a:rPr lang="tr-TR" altLang="de-DE" sz="2400" dirty="0">
                <a:solidFill>
                  <a:srgbClr val="333333"/>
                </a:solidFill>
              </a:rPr>
              <a:t>vida çevirirken</a:t>
            </a:r>
            <a:r>
              <a:rPr lang="en-US" altLang="de-DE" sz="2400" dirty="0">
                <a:solidFill>
                  <a:srgbClr val="333333"/>
                </a:solidFill>
              </a:rPr>
              <a:t>: </a:t>
            </a:r>
            <a:r>
              <a:rPr lang="tr-TR" altLang="de-DE" sz="2400" dirty="0">
                <a:solidFill>
                  <a:srgbClr val="333333"/>
                </a:solidFill>
              </a:rPr>
              <a:t>s</a:t>
            </a:r>
            <a:r>
              <a:rPr lang="tr-TR" altLang="de-DE" sz="2400" b="1" dirty="0">
                <a:solidFill>
                  <a:srgbClr val="004992"/>
                </a:solidFill>
              </a:rPr>
              <a:t>ol</a:t>
            </a:r>
            <a:r>
              <a:rPr lang="en-US" altLang="de-DE" sz="2400" dirty="0">
                <a:solidFill>
                  <a:srgbClr val="333333"/>
                </a:solidFill>
              </a:rPr>
              <a:t> = </a:t>
            </a:r>
            <a:r>
              <a:rPr lang="tr-TR" altLang="de-DE" sz="2400" dirty="0">
                <a:solidFill>
                  <a:srgbClr val="333333"/>
                </a:solidFill>
              </a:rPr>
              <a:t>b</a:t>
            </a:r>
            <a:r>
              <a:rPr lang="tr-TR" altLang="de-DE" sz="2400" b="1" dirty="0">
                <a:solidFill>
                  <a:srgbClr val="004992"/>
                </a:solidFill>
              </a:rPr>
              <a:t>ol</a:t>
            </a:r>
            <a:r>
              <a:rPr lang="en-US" altLang="de-DE" sz="2400" dirty="0">
                <a:solidFill>
                  <a:srgbClr val="333333"/>
                </a:solidFill>
              </a:rPr>
              <a:t>; </a:t>
            </a:r>
            <a:r>
              <a:rPr lang="tr-TR" altLang="de-DE" sz="2400" dirty="0">
                <a:solidFill>
                  <a:srgbClr val="004992"/>
                </a:solidFill>
              </a:rPr>
              <a:t>sağ</a:t>
            </a:r>
            <a:r>
              <a:rPr lang="en-US" altLang="de-DE" sz="2400" dirty="0">
                <a:solidFill>
                  <a:srgbClr val="333333"/>
                </a:solidFill>
              </a:rPr>
              <a:t> = </a:t>
            </a:r>
            <a:r>
              <a:rPr lang="tr-TR" altLang="de-DE" sz="2400" dirty="0">
                <a:solidFill>
                  <a:srgbClr val="004992"/>
                </a:solidFill>
              </a:rPr>
              <a:t>sağlam</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tr-TR" altLang="de-DE" sz="2400" dirty="0">
                <a:solidFill>
                  <a:srgbClr val="333333"/>
                </a:solidFill>
              </a:rPr>
              <a:t>Öğrenmek istediğiniz bilgiyi sahip olduğunuz bilgi </a:t>
            </a:r>
            <a:r>
              <a:rPr lang="tr-TR" altLang="de-DE" sz="2400">
                <a:solidFill>
                  <a:srgbClr val="333333"/>
                </a:solidFill>
              </a:rPr>
              <a:t>ile harmanlayınız</a:t>
            </a:r>
            <a:endParaRPr lang="en-US" sz="2400" dirty="0"/>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10</a:t>
            </a:fld>
            <a:endParaRPr lang="de-DE" altLang="de-DE"/>
          </a:p>
        </p:txBody>
      </p:sp>
    </p:spTree>
    <p:extLst>
      <p:ext uri="{BB962C8B-B14F-4D97-AF65-F5344CB8AC3E}">
        <p14:creationId xmlns:p14="http://schemas.microsoft.com/office/powerpoint/2010/main" val="2609122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Nasıl bir şeyleri daha iyi ezberlerim?</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tr-TR" altLang="de-DE" sz="2400">
                <a:solidFill>
                  <a:srgbClr val="333333"/>
                </a:solidFill>
              </a:rPr>
              <a:t>Tekrar ediniz</a:t>
            </a:r>
            <a:r>
              <a:rPr lang="en-US" altLang="de-DE" sz="2400" dirty="0">
                <a:solidFill>
                  <a:srgbClr val="333333"/>
                </a:solidFill>
              </a:rPr>
              <a:t> &amp; </a:t>
            </a:r>
            <a:r>
              <a:rPr lang="tr-TR" altLang="de-DE" sz="2400" dirty="0">
                <a:solidFill>
                  <a:srgbClr val="333333"/>
                </a:solidFill>
              </a:rPr>
              <a:t>başından sonuna kadar çalışınız</a:t>
            </a:r>
            <a:r>
              <a:rPr lang="en-US" altLang="de-DE" sz="2400" dirty="0">
                <a:solidFill>
                  <a:srgbClr val="333333"/>
                </a:solidFill>
              </a:rPr>
              <a:t>; </a:t>
            </a:r>
            <a:r>
              <a:rPr lang="tr-TR" altLang="de-DE" sz="2400" dirty="0">
                <a:solidFill>
                  <a:srgbClr val="004992"/>
                </a:solidFill>
              </a:rPr>
              <a:t>KAVRAMAK</a:t>
            </a:r>
            <a:endParaRPr lang="en-US" altLang="de-DE" sz="2400" dirty="0">
              <a:solidFill>
                <a:srgbClr val="004992"/>
              </a:solidFill>
            </a:endParaRPr>
          </a:p>
          <a:p>
            <a:pPr marL="342900" lvl="0" indent="-342900" defTabSz="914400" fontAlgn="base">
              <a:lnSpc>
                <a:spcPct val="100000"/>
              </a:lnSpc>
              <a:spcBef>
                <a:spcPts val="1200"/>
              </a:spcBef>
              <a:buClr>
                <a:srgbClr val="000000"/>
              </a:buClr>
              <a:buFont typeface="WingDings"/>
              <a:buChar char=""/>
            </a:pPr>
            <a:r>
              <a:rPr lang="tr-TR" altLang="de-DE" sz="2400" dirty="0">
                <a:solidFill>
                  <a:srgbClr val="333333"/>
                </a:solidFill>
              </a:rPr>
              <a:t>Soyut konularda</a:t>
            </a:r>
            <a:r>
              <a:rPr lang="en-US" altLang="de-DE" sz="2400" dirty="0">
                <a:solidFill>
                  <a:srgbClr val="333333"/>
                </a:solidFill>
              </a:rPr>
              <a:t>: </a:t>
            </a:r>
            <a:r>
              <a:rPr lang="tr-TR" altLang="de-DE" sz="2400" dirty="0">
                <a:solidFill>
                  <a:srgbClr val="333333"/>
                </a:solidFill>
              </a:rPr>
              <a:t>o konudaki örnekleri aklınıza getirmeye çalışınız ya da kolay anımsatıcı taktiklerden yararlanınız</a:t>
            </a:r>
            <a:r>
              <a:rPr lang="en-US" altLang="de-DE" sz="2400" dirty="0">
                <a:solidFill>
                  <a:srgbClr val="333333"/>
                </a:solidFill>
              </a:rPr>
              <a:t> (</a:t>
            </a:r>
            <a:r>
              <a:rPr lang="tr-TR" altLang="de-DE" sz="2400" dirty="0">
                <a:solidFill>
                  <a:srgbClr val="333333"/>
                </a:solidFill>
              </a:rPr>
              <a:t>ör:</a:t>
            </a:r>
            <a:r>
              <a:rPr lang="en-US" altLang="de-DE" sz="2400" dirty="0">
                <a:solidFill>
                  <a:srgbClr val="333333"/>
                </a:solidFill>
              </a:rPr>
              <a:t> </a:t>
            </a:r>
            <a:r>
              <a:rPr lang="tr-TR" altLang="de-DE" sz="2400" dirty="0">
                <a:solidFill>
                  <a:srgbClr val="333333"/>
                </a:solidFill>
              </a:rPr>
              <a:t>vida çevirirken</a:t>
            </a:r>
            <a:r>
              <a:rPr lang="en-US" altLang="de-DE" sz="2400" dirty="0">
                <a:solidFill>
                  <a:srgbClr val="333333"/>
                </a:solidFill>
              </a:rPr>
              <a:t>: </a:t>
            </a:r>
            <a:r>
              <a:rPr lang="tr-TR" altLang="de-DE" sz="2400" dirty="0">
                <a:solidFill>
                  <a:srgbClr val="333333"/>
                </a:solidFill>
              </a:rPr>
              <a:t>s</a:t>
            </a:r>
            <a:r>
              <a:rPr lang="tr-TR" altLang="de-DE" sz="2400" b="1" dirty="0">
                <a:solidFill>
                  <a:srgbClr val="004992"/>
                </a:solidFill>
              </a:rPr>
              <a:t>ol</a:t>
            </a:r>
            <a:r>
              <a:rPr lang="en-US" altLang="de-DE" sz="2400" dirty="0">
                <a:solidFill>
                  <a:srgbClr val="333333"/>
                </a:solidFill>
              </a:rPr>
              <a:t> = </a:t>
            </a:r>
            <a:r>
              <a:rPr lang="tr-TR" altLang="de-DE" sz="2400" dirty="0">
                <a:solidFill>
                  <a:srgbClr val="333333"/>
                </a:solidFill>
              </a:rPr>
              <a:t>b</a:t>
            </a:r>
            <a:r>
              <a:rPr lang="tr-TR" altLang="de-DE" sz="2400" b="1" dirty="0">
                <a:solidFill>
                  <a:srgbClr val="004992"/>
                </a:solidFill>
              </a:rPr>
              <a:t>ol</a:t>
            </a:r>
            <a:r>
              <a:rPr lang="en-US" altLang="de-DE" sz="2400" dirty="0">
                <a:solidFill>
                  <a:srgbClr val="333333"/>
                </a:solidFill>
              </a:rPr>
              <a:t>; </a:t>
            </a:r>
            <a:r>
              <a:rPr lang="tr-TR" altLang="de-DE" sz="2400" dirty="0">
                <a:solidFill>
                  <a:srgbClr val="004992"/>
                </a:solidFill>
              </a:rPr>
              <a:t>sağ</a:t>
            </a:r>
            <a:r>
              <a:rPr lang="en-US" altLang="de-DE" sz="2400" dirty="0">
                <a:solidFill>
                  <a:srgbClr val="333333"/>
                </a:solidFill>
              </a:rPr>
              <a:t> = </a:t>
            </a:r>
            <a:r>
              <a:rPr lang="tr-TR" altLang="de-DE" sz="2400" dirty="0">
                <a:solidFill>
                  <a:srgbClr val="004992"/>
                </a:solidFill>
              </a:rPr>
              <a:t>sağlam</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tr-TR" altLang="de-DE" sz="2400" dirty="0">
                <a:solidFill>
                  <a:srgbClr val="333333"/>
                </a:solidFill>
              </a:rPr>
              <a:t>Öğrenmek istediğiniz bilgiyi sahip olduğunuz bilgi ile harmanlayınız</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tr-TR" altLang="de-DE" sz="2400" dirty="0">
                <a:solidFill>
                  <a:srgbClr val="333333"/>
                </a:solidFill>
              </a:rPr>
              <a:t>Çok uzun saatler </a:t>
            </a:r>
            <a:r>
              <a:rPr lang="tr-TR" altLang="de-DE" sz="2400">
                <a:solidFill>
                  <a:srgbClr val="333333"/>
                </a:solidFill>
              </a:rPr>
              <a:t>çalışmaktan kaçınınız</a:t>
            </a:r>
            <a:endParaRPr lang="en-US" sz="2400" dirty="0"/>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11</a:t>
            </a:fld>
            <a:endParaRPr lang="de-DE" altLang="de-DE"/>
          </a:p>
        </p:txBody>
      </p:sp>
    </p:spTree>
    <p:extLst>
      <p:ext uri="{BB962C8B-B14F-4D97-AF65-F5344CB8AC3E}">
        <p14:creationId xmlns:p14="http://schemas.microsoft.com/office/powerpoint/2010/main" val="32610627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Nasıl bir şeyleri daha iyi ezberlerim?</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tr-TR" altLang="de-DE" sz="2400">
                <a:solidFill>
                  <a:srgbClr val="333333"/>
                </a:solidFill>
              </a:rPr>
              <a:t>Tekrar ediniz</a:t>
            </a:r>
            <a:r>
              <a:rPr lang="en-US" altLang="de-DE" sz="2400" dirty="0">
                <a:solidFill>
                  <a:srgbClr val="333333"/>
                </a:solidFill>
              </a:rPr>
              <a:t> &amp; </a:t>
            </a:r>
            <a:r>
              <a:rPr lang="tr-TR" altLang="de-DE" sz="2400" dirty="0">
                <a:solidFill>
                  <a:srgbClr val="333333"/>
                </a:solidFill>
              </a:rPr>
              <a:t>başından sonuna kadar çalışınız</a:t>
            </a:r>
            <a:r>
              <a:rPr lang="en-US" altLang="de-DE" sz="2400" dirty="0">
                <a:solidFill>
                  <a:srgbClr val="333333"/>
                </a:solidFill>
              </a:rPr>
              <a:t>; </a:t>
            </a:r>
            <a:r>
              <a:rPr lang="tr-TR" altLang="de-DE" sz="2400" dirty="0">
                <a:solidFill>
                  <a:srgbClr val="004992"/>
                </a:solidFill>
              </a:rPr>
              <a:t>KAVRAMAK</a:t>
            </a:r>
            <a:endParaRPr lang="en-US" altLang="de-DE" sz="2400" dirty="0">
              <a:solidFill>
                <a:srgbClr val="004992"/>
              </a:solidFill>
            </a:endParaRPr>
          </a:p>
          <a:p>
            <a:pPr marL="342900" lvl="0" indent="-342900" defTabSz="914400" fontAlgn="base">
              <a:lnSpc>
                <a:spcPct val="100000"/>
              </a:lnSpc>
              <a:spcBef>
                <a:spcPts val="1200"/>
              </a:spcBef>
              <a:buClr>
                <a:srgbClr val="000000"/>
              </a:buClr>
              <a:buFont typeface="WingDings"/>
              <a:buChar char=""/>
            </a:pPr>
            <a:r>
              <a:rPr lang="tr-TR" altLang="de-DE" sz="2400" dirty="0">
                <a:solidFill>
                  <a:srgbClr val="333333"/>
                </a:solidFill>
              </a:rPr>
              <a:t>Soyut konularda</a:t>
            </a:r>
            <a:r>
              <a:rPr lang="en-US" altLang="de-DE" sz="2400" dirty="0">
                <a:solidFill>
                  <a:srgbClr val="333333"/>
                </a:solidFill>
              </a:rPr>
              <a:t>: </a:t>
            </a:r>
            <a:r>
              <a:rPr lang="tr-TR" altLang="de-DE" sz="2400" dirty="0">
                <a:solidFill>
                  <a:srgbClr val="333333"/>
                </a:solidFill>
              </a:rPr>
              <a:t>o konudaki örnekleri aklınıza getirmeye çalışınız ya da kolay anımsatıcı taktiklerden yararlanınız</a:t>
            </a:r>
            <a:r>
              <a:rPr lang="en-US" altLang="de-DE" sz="2400" dirty="0">
                <a:solidFill>
                  <a:srgbClr val="333333"/>
                </a:solidFill>
              </a:rPr>
              <a:t> (</a:t>
            </a:r>
            <a:r>
              <a:rPr lang="tr-TR" altLang="de-DE" sz="2400" dirty="0">
                <a:solidFill>
                  <a:srgbClr val="333333"/>
                </a:solidFill>
              </a:rPr>
              <a:t>ör:</a:t>
            </a:r>
            <a:r>
              <a:rPr lang="en-US" altLang="de-DE" sz="2400" dirty="0">
                <a:solidFill>
                  <a:srgbClr val="333333"/>
                </a:solidFill>
              </a:rPr>
              <a:t> </a:t>
            </a:r>
            <a:r>
              <a:rPr lang="tr-TR" altLang="de-DE" sz="2400" dirty="0">
                <a:solidFill>
                  <a:srgbClr val="333333"/>
                </a:solidFill>
              </a:rPr>
              <a:t>vida çevirirken</a:t>
            </a:r>
            <a:r>
              <a:rPr lang="en-US" altLang="de-DE" sz="2400" dirty="0">
                <a:solidFill>
                  <a:srgbClr val="333333"/>
                </a:solidFill>
              </a:rPr>
              <a:t>: </a:t>
            </a:r>
            <a:r>
              <a:rPr lang="tr-TR" altLang="de-DE" sz="2400" dirty="0">
                <a:solidFill>
                  <a:srgbClr val="333333"/>
                </a:solidFill>
              </a:rPr>
              <a:t>s</a:t>
            </a:r>
            <a:r>
              <a:rPr lang="tr-TR" altLang="de-DE" sz="2400" b="1" dirty="0">
                <a:solidFill>
                  <a:srgbClr val="004992"/>
                </a:solidFill>
              </a:rPr>
              <a:t>ol</a:t>
            </a:r>
            <a:r>
              <a:rPr lang="en-US" altLang="de-DE" sz="2400" dirty="0">
                <a:solidFill>
                  <a:srgbClr val="333333"/>
                </a:solidFill>
              </a:rPr>
              <a:t> = </a:t>
            </a:r>
            <a:r>
              <a:rPr lang="tr-TR" altLang="de-DE" sz="2400" dirty="0">
                <a:solidFill>
                  <a:srgbClr val="333333"/>
                </a:solidFill>
              </a:rPr>
              <a:t>b</a:t>
            </a:r>
            <a:r>
              <a:rPr lang="tr-TR" altLang="de-DE" sz="2400" b="1" dirty="0">
                <a:solidFill>
                  <a:srgbClr val="004992"/>
                </a:solidFill>
              </a:rPr>
              <a:t>ol</a:t>
            </a:r>
            <a:r>
              <a:rPr lang="en-US" altLang="de-DE" sz="2400" dirty="0">
                <a:solidFill>
                  <a:srgbClr val="333333"/>
                </a:solidFill>
              </a:rPr>
              <a:t>; </a:t>
            </a:r>
            <a:r>
              <a:rPr lang="tr-TR" altLang="de-DE" sz="2400" dirty="0">
                <a:solidFill>
                  <a:srgbClr val="004992"/>
                </a:solidFill>
              </a:rPr>
              <a:t>sağ</a:t>
            </a:r>
            <a:r>
              <a:rPr lang="en-US" altLang="de-DE" sz="2400" dirty="0">
                <a:solidFill>
                  <a:srgbClr val="333333"/>
                </a:solidFill>
              </a:rPr>
              <a:t> = </a:t>
            </a:r>
            <a:r>
              <a:rPr lang="tr-TR" altLang="de-DE" sz="2400" dirty="0">
                <a:solidFill>
                  <a:srgbClr val="004992"/>
                </a:solidFill>
              </a:rPr>
              <a:t>sağlam</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tr-TR" altLang="de-DE" sz="2400" dirty="0">
                <a:solidFill>
                  <a:srgbClr val="333333"/>
                </a:solidFill>
              </a:rPr>
              <a:t>Öğrenmek istediğiniz bilgiyi sahip olduğunuz bilgi ile harmanlayınız</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tr-TR" altLang="de-DE" sz="2400" dirty="0">
                <a:solidFill>
                  <a:srgbClr val="333333"/>
                </a:solidFill>
              </a:rPr>
              <a:t>Çok uzun saatler çalışmaktan kaçınınız</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tr-TR" altLang="de-DE" sz="2400" dirty="0">
                <a:solidFill>
                  <a:srgbClr val="333333"/>
                </a:solidFill>
              </a:rPr>
              <a:t>Az</a:t>
            </a:r>
            <a:r>
              <a:rPr lang="en-US" altLang="de-DE" sz="2400" dirty="0">
                <a:solidFill>
                  <a:srgbClr val="333333"/>
                </a:solidFill>
              </a:rPr>
              <a:t>/</a:t>
            </a:r>
            <a:r>
              <a:rPr lang="tr-TR" altLang="de-DE" sz="2400" dirty="0">
                <a:solidFill>
                  <a:srgbClr val="333333"/>
                </a:solidFill>
              </a:rPr>
              <a:t>hiç </a:t>
            </a:r>
            <a:r>
              <a:rPr lang="tr-TR" altLang="de-DE" sz="2400">
                <a:solidFill>
                  <a:srgbClr val="333333"/>
                </a:solidFill>
              </a:rPr>
              <a:t>alkol içiniz</a:t>
            </a:r>
            <a:endParaRPr lang="en-US" sz="2400" dirty="0"/>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12</a:t>
            </a:fld>
            <a:endParaRPr lang="de-DE" altLang="de-DE"/>
          </a:p>
        </p:txBody>
      </p:sp>
    </p:spTree>
    <p:extLst>
      <p:ext uri="{BB962C8B-B14F-4D97-AF65-F5344CB8AC3E}">
        <p14:creationId xmlns:p14="http://schemas.microsoft.com/office/powerpoint/2010/main" val="3756597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Nasıl bir şeyleri daha iyi ezberlerim?</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tr-TR" altLang="de-DE" sz="2400">
                <a:solidFill>
                  <a:srgbClr val="333333"/>
                </a:solidFill>
              </a:rPr>
              <a:t>Tekrar ediniz</a:t>
            </a:r>
            <a:r>
              <a:rPr lang="en-US" altLang="de-DE" sz="2400" dirty="0">
                <a:solidFill>
                  <a:srgbClr val="333333"/>
                </a:solidFill>
              </a:rPr>
              <a:t> &amp; </a:t>
            </a:r>
            <a:r>
              <a:rPr lang="tr-TR" altLang="de-DE" sz="2400" dirty="0">
                <a:solidFill>
                  <a:srgbClr val="333333"/>
                </a:solidFill>
              </a:rPr>
              <a:t>başından sonuna kadar çalışınız</a:t>
            </a:r>
            <a:r>
              <a:rPr lang="en-US" altLang="de-DE" sz="2400" dirty="0">
                <a:solidFill>
                  <a:srgbClr val="333333"/>
                </a:solidFill>
              </a:rPr>
              <a:t>; </a:t>
            </a:r>
            <a:r>
              <a:rPr lang="tr-TR" altLang="de-DE" sz="2400" dirty="0">
                <a:solidFill>
                  <a:srgbClr val="004992"/>
                </a:solidFill>
              </a:rPr>
              <a:t>KAVRAMAK</a:t>
            </a:r>
            <a:endParaRPr lang="en-US" altLang="de-DE" sz="2400" dirty="0">
              <a:solidFill>
                <a:srgbClr val="004992"/>
              </a:solidFill>
            </a:endParaRPr>
          </a:p>
          <a:p>
            <a:pPr marL="342900" lvl="0" indent="-342900" defTabSz="914400" fontAlgn="base">
              <a:lnSpc>
                <a:spcPct val="100000"/>
              </a:lnSpc>
              <a:spcBef>
                <a:spcPts val="1200"/>
              </a:spcBef>
              <a:buClr>
                <a:srgbClr val="000000"/>
              </a:buClr>
              <a:buFont typeface="WingDings"/>
              <a:buChar char=""/>
            </a:pPr>
            <a:r>
              <a:rPr lang="tr-TR" altLang="de-DE" sz="2400" dirty="0">
                <a:solidFill>
                  <a:srgbClr val="333333"/>
                </a:solidFill>
              </a:rPr>
              <a:t>Soyut konularda</a:t>
            </a:r>
            <a:r>
              <a:rPr lang="en-US" altLang="de-DE" sz="2400" dirty="0">
                <a:solidFill>
                  <a:srgbClr val="333333"/>
                </a:solidFill>
              </a:rPr>
              <a:t>: </a:t>
            </a:r>
            <a:r>
              <a:rPr lang="tr-TR" altLang="de-DE" sz="2400" dirty="0">
                <a:solidFill>
                  <a:srgbClr val="333333"/>
                </a:solidFill>
              </a:rPr>
              <a:t>o konudaki örnekleri aklınıza getirmeye çalışınız ya da kolay anımsatıcı taktiklerden yararlanınız</a:t>
            </a:r>
            <a:r>
              <a:rPr lang="en-US" altLang="de-DE" sz="2400" dirty="0">
                <a:solidFill>
                  <a:srgbClr val="333333"/>
                </a:solidFill>
              </a:rPr>
              <a:t> (</a:t>
            </a:r>
            <a:r>
              <a:rPr lang="tr-TR" altLang="de-DE" sz="2400" dirty="0">
                <a:solidFill>
                  <a:srgbClr val="333333"/>
                </a:solidFill>
              </a:rPr>
              <a:t>ör:</a:t>
            </a:r>
            <a:r>
              <a:rPr lang="en-US" altLang="de-DE" sz="2400" dirty="0">
                <a:solidFill>
                  <a:srgbClr val="333333"/>
                </a:solidFill>
              </a:rPr>
              <a:t> </a:t>
            </a:r>
            <a:r>
              <a:rPr lang="tr-TR" altLang="de-DE" sz="2400" dirty="0">
                <a:solidFill>
                  <a:srgbClr val="333333"/>
                </a:solidFill>
              </a:rPr>
              <a:t>vida çevirirken</a:t>
            </a:r>
            <a:r>
              <a:rPr lang="en-US" altLang="de-DE" sz="2400" dirty="0">
                <a:solidFill>
                  <a:srgbClr val="333333"/>
                </a:solidFill>
              </a:rPr>
              <a:t>: </a:t>
            </a:r>
            <a:r>
              <a:rPr lang="tr-TR" altLang="de-DE" sz="2400" dirty="0">
                <a:solidFill>
                  <a:srgbClr val="333333"/>
                </a:solidFill>
              </a:rPr>
              <a:t>s</a:t>
            </a:r>
            <a:r>
              <a:rPr lang="tr-TR" altLang="de-DE" sz="2400" b="1" dirty="0">
                <a:solidFill>
                  <a:srgbClr val="004992"/>
                </a:solidFill>
              </a:rPr>
              <a:t>ol</a:t>
            </a:r>
            <a:r>
              <a:rPr lang="en-US" altLang="de-DE" sz="2400" dirty="0">
                <a:solidFill>
                  <a:srgbClr val="333333"/>
                </a:solidFill>
              </a:rPr>
              <a:t> = </a:t>
            </a:r>
            <a:r>
              <a:rPr lang="tr-TR" altLang="de-DE" sz="2400" dirty="0">
                <a:solidFill>
                  <a:srgbClr val="333333"/>
                </a:solidFill>
              </a:rPr>
              <a:t>b</a:t>
            </a:r>
            <a:r>
              <a:rPr lang="tr-TR" altLang="de-DE" sz="2400" b="1" dirty="0">
                <a:solidFill>
                  <a:srgbClr val="004992"/>
                </a:solidFill>
              </a:rPr>
              <a:t>ol</a:t>
            </a:r>
            <a:r>
              <a:rPr lang="en-US" altLang="de-DE" sz="2400" dirty="0">
                <a:solidFill>
                  <a:srgbClr val="333333"/>
                </a:solidFill>
              </a:rPr>
              <a:t>; </a:t>
            </a:r>
            <a:r>
              <a:rPr lang="tr-TR" altLang="de-DE" sz="2400" dirty="0">
                <a:solidFill>
                  <a:srgbClr val="004992"/>
                </a:solidFill>
              </a:rPr>
              <a:t>sağ</a:t>
            </a:r>
            <a:r>
              <a:rPr lang="en-US" altLang="de-DE" sz="2400" dirty="0">
                <a:solidFill>
                  <a:srgbClr val="333333"/>
                </a:solidFill>
              </a:rPr>
              <a:t> = </a:t>
            </a:r>
            <a:r>
              <a:rPr lang="tr-TR" altLang="de-DE" sz="2400" dirty="0">
                <a:solidFill>
                  <a:srgbClr val="004992"/>
                </a:solidFill>
              </a:rPr>
              <a:t>sağlam</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tr-TR" altLang="de-DE" sz="2400" dirty="0">
                <a:solidFill>
                  <a:srgbClr val="333333"/>
                </a:solidFill>
              </a:rPr>
              <a:t>Öğrenmek istediğiniz bilgiyi sahip olduğunuz bilgi ile harmanlayınız</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tr-TR" altLang="de-DE" sz="2400" dirty="0">
                <a:solidFill>
                  <a:srgbClr val="333333"/>
                </a:solidFill>
              </a:rPr>
              <a:t>Çok uzun saatler çalışmaktan kaçınınız</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tr-TR" altLang="de-DE" sz="2400" dirty="0">
                <a:solidFill>
                  <a:srgbClr val="333333"/>
                </a:solidFill>
              </a:rPr>
              <a:t>Az</a:t>
            </a:r>
            <a:r>
              <a:rPr lang="en-US" altLang="de-DE" sz="2400" dirty="0">
                <a:solidFill>
                  <a:srgbClr val="333333"/>
                </a:solidFill>
              </a:rPr>
              <a:t>/</a:t>
            </a:r>
            <a:r>
              <a:rPr lang="tr-TR" altLang="de-DE" sz="2400" dirty="0">
                <a:solidFill>
                  <a:srgbClr val="333333"/>
                </a:solidFill>
              </a:rPr>
              <a:t>hiç alkol içiniz</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tr-TR" altLang="de-DE" sz="2400" dirty="0">
                <a:solidFill>
                  <a:srgbClr val="333333"/>
                </a:solidFill>
              </a:rPr>
              <a:t>Öğrenmeden sonra uyuyunuz (dikkatiniz bir daha </a:t>
            </a:r>
            <a:r>
              <a:rPr lang="tr-TR" altLang="de-DE" sz="2400">
                <a:solidFill>
                  <a:srgbClr val="333333"/>
                </a:solidFill>
              </a:rPr>
              <a:t>dağılmadan</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13</a:t>
            </a:fld>
            <a:endParaRPr lang="de-DE" altLang="de-DE"/>
          </a:p>
        </p:txBody>
      </p:sp>
    </p:spTree>
    <p:extLst>
      <p:ext uri="{BB962C8B-B14F-4D97-AF65-F5344CB8AC3E}">
        <p14:creationId xmlns:p14="http://schemas.microsoft.com/office/powerpoint/2010/main" val="34160316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Nasıl bir şeyleri daha iyi ezberlerim?</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tr-TR" altLang="de-DE" sz="2400">
                <a:solidFill>
                  <a:srgbClr val="333333"/>
                </a:solidFill>
              </a:rPr>
              <a:t>Tekrar ediniz</a:t>
            </a:r>
            <a:r>
              <a:rPr lang="en-US" altLang="de-DE" sz="2400" dirty="0">
                <a:solidFill>
                  <a:srgbClr val="333333"/>
                </a:solidFill>
              </a:rPr>
              <a:t> &amp; </a:t>
            </a:r>
            <a:r>
              <a:rPr lang="tr-TR" altLang="de-DE" sz="2400" dirty="0">
                <a:solidFill>
                  <a:srgbClr val="333333"/>
                </a:solidFill>
              </a:rPr>
              <a:t>başından sonuna kadar çalışınız</a:t>
            </a:r>
            <a:r>
              <a:rPr lang="en-US" altLang="de-DE" sz="2400" dirty="0">
                <a:solidFill>
                  <a:srgbClr val="333333"/>
                </a:solidFill>
              </a:rPr>
              <a:t>; </a:t>
            </a:r>
            <a:r>
              <a:rPr lang="tr-TR" altLang="de-DE" sz="2400" dirty="0">
                <a:solidFill>
                  <a:srgbClr val="004992"/>
                </a:solidFill>
              </a:rPr>
              <a:t>KAVRAMAK</a:t>
            </a:r>
            <a:endParaRPr lang="en-US" altLang="de-DE" sz="2400" dirty="0">
              <a:solidFill>
                <a:srgbClr val="004992"/>
              </a:solidFill>
            </a:endParaRPr>
          </a:p>
          <a:p>
            <a:pPr marL="342900" lvl="0" indent="-342900" defTabSz="914400" fontAlgn="base">
              <a:lnSpc>
                <a:spcPct val="100000"/>
              </a:lnSpc>
              <a:spcBef>
                <a:spcPts val="1200"/>
              </a:spcBef>
              <a:buClr>
                <a:srgbClr val="000000"/>
              </a:buClr>
              <a:buFont typeface="WingDings"/>
              <a:buChar char=""/>
            </a:pPr>
            <a:r>
              <a:rPr lang="tr-TR" altLang="de-DE" sz="2400" dirty="0">
                <a:solidFill>
                  <a:srgbClr val="333333"/>
                </a:solidFill>
              </a:rPr>
              <a:t>Soyut konularda</a:t>
            </a:r>
            <a:r>
              <a:rPr lang="en-US" altLang="de-DE" sz="2400" dirty="0">
                <a:solidFill>
                  <a:srgbClr val="333333"/>
                </a:solidFill>
              </a:rPr>
              <a:t>: </a:t>
            </a:r>
            <a:r>
              <a:rPr lang="tr-TR" altLang="de-DE" sz="2400" dirty="0">
                <a:solidFill>
                  <a:srgbClr val="333333"/>
                </a:solidFill>
              </a:rPr>
              <a:t>o konudaki örnekleri aklınıza getirmeye çalışınız ya da kolay anımsatıcı taktiklerden yararlanınız</a:t>
            </a:r>
            <a:r>
              <a:rPr lang="en-US" altLang="de-DE" sz="2400" dirty="0">
                <a:solidFill>
                  <a:srgbClr val="333333"/>
                </a:solidFill>
              </a:rPr>
              <a:t> (</a:t>
            </a:r>
            <a:r>
              <a:rPr lang="tr-TR" altLang="de-DE" sz="2400" dirty="0">
                <a:solidFill>
                  <a:srgbClr val="333333"/>
                </a:solidFill>
              </a:rPr>
              <a:t>ör:</a:t>
            </a:r>
            <a:r>
              <a:rPr lang="en-US" altLang="de-DE" sz="2400" dirty="0">
                <a:solidFill>
                  <a:srgbClr val="333333"/>
                </a:solidFill>
              </a:rPr>
              <a:t> </a:t>
            </a:r>
            <a:r>
              <a:rPr lang="tr-TR" altLang="de-DE" sz="2400" dirty="0">
                <a:solidFill>
                  <a:srgbClr val="333333"/>
                </a:solidFill>
              </a:rPr>
              <a:t>vida çevirirken</a:t>
            </a:r>
            <a:r>
              <a:rPr lang="en-US" altLang="de-DE" sz="2400" dirty="0">
                <a:solidFill>
                  <a:srgbClr val="333333"/>
                </a:solidFill>
              </a:rPr>
              <a:t>: </a:t>
            </a:r>
            <a:r>
              <a:rPr lang="tr-TR" altLang="de-DE" sz="2400" dirty="0">
                <a:solidFill>
                  <a:srgbClr val="333333"/>
                </a:solidFill>
              </a:rPr>
              <a:t>s</a:t>
            </a:r>
            <a:r>
              <a:rPr lang="tr-TR" altLang="de-DE" sz="2400" b="1" dirty="0">
                <a:solidFill>
                  <a:srgbClr val="004992"/>
                </a:solidFill>
              </a:rPr>
              <a:t>ol</a:t>
            </a:r>
            <a:r>
              <a:rPr lang="en-US" altLang="de-DE" sz="2400" dirty="0">
                <a:solidFill>
                  <a:srgbClr val="333333"/>
                </a:solidFill>
              </a:rPr>
              <a:t> = </a:t>
            </a:r>
            <a:r>
              <a:rPr lang="tr-TR" altLang="de-DE" sz="2400" dirty="0">
                <a:solidFill>
                  <a:srgbClr val="333333"/>
                </a:solidFill>
              </a:rPr>
              <a:t>b</a:t>
            </a:r>
            <a:r>
              <a:rPr lang="tr-TR" altLang="de-DE" sz="2400" b="1" dirty="0">
                <a:solidFill>
                  <a:srgbClr val="004992"/>
                </a:solidFill>
              </a:rPr>
              <a:t>ol</a:t>
            </a:r>
            <a:r>
              <a:rPr lang="en-US" altLang="de-DE" sz="2400" dirty="0">
                <a:solidFill>
                  <a:srgbClr val="333333"/>
                </a:solidFill>
              </a:rPr>
              <a:t>; </a:t>
            </a:r>
            <a:r>
              <a:rPr lang="tr-TR" altLang="de-DE" sz="2400" dirty="0">
                <a:solidFill>
                  <a:srgbClr val="004992"/>
                </a:solidFill>
              </a:rPr>
              <a:t>sağ</a:t>
            </a:r>
            <a:r>
              <a:rPr lang="en-US" altLang="de-DE" sz="2400" dirty="0">
                <a:solidFill>
                  <a:srgbClr val="333333"/>
                </a:solidFill>
              </a:rPr>
              <a:t> = </a:t>
            </a:r>
            <a:r>
              <a:rPr lang="tr-TR" altLang="de-DE" sz="2400" dirty="0">
                <a:solidFill>
                  <a:srgbClr val="004992"/>
                </a:solidFill>
              </a:rPr>
              <a:t>sağlam</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tr-TR" altLang="de-DE" sz="2400" dirty="0">
                <a:solidFill>
                  <a:srgbClr val="333333"/>
                </a:solidFill>
              </a:rPr>
              <a:t>Öğrenmek istediğiniz bilgiyi sahip olduğunuz bilgi ile harmanlayınız</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tr-TR" altLang="de-DE" sz="2400" dirty="0">
                <a:solidFill>
                  <a:srgbClr val="333333"/>
                </a:solidFill>
              </a:rPr>
              <a:t>Çok uzun saatler çalışmaktan kaçınınız</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tr-TR" altLang="de-DE" sz="2400" dirty="0">
                <a:solidFill>
                  <a:srgbClr val="333333"/>
                </a:solidFill>
              </a:rPr>
              <a:t>Az</a:t>
            </a:r>
            <a:r>
              <a:rPr lang="en-US" altLang="de-DE" sz="2400" dirty="0">
                <a:solidFill>
                  <a:srgbClr val="333333"/>
                </a:solidFill>
              </a:rPr>
              <a:t>/</a:t>
            </a:r>
            <a:r>
              <a:rPr lang="tr-TR" altLang="de-DE" sz="2400" dirty="0">
                <a:solidFill>
                  <a:srgbClr val="333333"/>
                </a:solidFill>
              </a:rPr>
              <a:t>hiç alkol içiniz</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tr-TR" altLang="de-DE" sz="2400" dirty="0">
                <a:solidFill>
                  <a:srgbClr val="333333"/>
                </a:solidFill>
              </a:rPr>
              <a:t>Öğrenmeden sonra uyuyunuz (dikkatiniz bir daha dağılmadan</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tr-TR" altLang="de-DE" sz="2400" dirty="0">
                <a:solidFill>
                  <a:srgbClr val="333333"/>
                </a:solidFill>
              </a:rPr>
              <a:t>Öğrenirken birçok duyunuzu kullanınız</a:t>
            </a:r>
            <a:r>
              <a:rPr lang="en-US" altLang="de-DE" sz="2400" dirty="0">
                <a:solidFill>
                  <a:srgbClr val="333333"/>
                </a:solidFill>
              </a:rPr>
              <a:t> (</a:t>
            </a:r>
            <a:r>
              <a:rPr lang="tr-TR" altLang="de-DE" sz="2400" dirty="0">
                <a:solidFill>
                  <a:srgbClr val="333333"/>
                </a:solidFill>
              </a:rPr>
              <a:t>ör:</a:t>
            </a:r>
            <a:r>
              <a:rPr lang="de-DE" altLang="de-DE" sz="2400" dirty="0">
                <a:solidFill>
                  <a:srgbClr val="333333"/>
                </a:solidFill>
              </a:rPr>
              <a:t> </a:t>
            </a:r>
            <a:r>
              <a:rPr lang="tr-TR" altLang="de-DE" sz="2400" dirty="0">
                <a:solidFill>
                  <a:srgbClr val="333333"/>
                </a:solidFill>
              </a:rPr>
              <a:t>dinlemek</a:t>
            </a:r>
            <a:r>
              <a:rPr lang="en-US" altLang="de-DE" sz="2400" dirty="0">
                <a:solidFill>
                  <a:srgbClr val="333333"/>
                </a:solidFill>
              </a:rPr>
              <a:t>, </a:t>
            </a:r>
            <a:r>
              <a:rPr lang="tr-TR" altLang="de-DE" sz="2400" dirty="0">
                <a:solidFill>
                  <a:srgbClr val="333333"/>
                </a:solidFill>
              </a:rPr>
              <a:t>seyretmek</a:t>
            </a:r>
            <a:r>
              <a:rPr lang="en-US" altLang="de-DE" sz="2400" dirty="0">
                <a:solidFill>
                  <a:srgbClr val="333333"/>
                </a:solidFill>
              </a:rPr>
              <a:t>, </a:t>
            </a:r>
            <a:r>
              <a:rPr lang="tr-TR" altLang="de-DE" sz="2400" dirty="0">
                <a:solidFill>
                  <a:srgbClr val="333333"/>
                </a:solidFill>
              </a:rPr>
              <a:t>not almak</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14</a:t>
            </a:fld>
            <a:endParaRPr lang="de-DE" altLang="de-DE"/>
          </a:p>
        </p:txBody>
      </p:sp>
    </p:spTree>
    <p:extLst>
      <p:ext uri="{BB962C8B-B14F-4D97-AF65-F5344CB8AC3E}">
        <p14:creationId xmlns:p14="http://schemas.microsoft.com/office/powerpoint/2010/main" val="32512632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677643" cy="4248000"/>
          </a:xfrm>
        </p:spPr>
        <p:txBody>
          <a:bodyPr/>
          <a:lstStyle/>
          <a:p>
            <a:pPr lvl="0" defTabSz="914400" fontAlgn="base"/>
            <a:r>
              <a:rPr lang="tr-TR" altLang="de-DE" sz="2400">
                <a:solidFill>
                  <a:srgbClr val="004992"/>
                </a:solidFill>
              </a:rPr>
              <a:t>Öğrenirken ne kadar çok duyumuzu katarsak</a:t>
            </a:r>
            <a:r>
              <a:rPr lang="de-DE" altLang="de-DE" sz="2400" dirty="0">
                <a:solidFill>
                  <a:srgbClr val="004992"/>
                </a:solidFill>
              </a:rPr>
              <a:t>, </a:t>
            </a:r>
            <a:r>
              <a:rPr lang="tr-TR" altLang="de-DE" sz="2400" dirty="0">
                <a:solidFill>
                  <a:srgbClr val="004992"/>
                </a:solidFill>
              </a:rPr>
              <a:t>o kadar daha iyi hatırlarız</a:t>
            </a:r>
            <a:r>
              <a:rPr lang="de-DE" altLang="de-DE" sz="2400" dirty="0">
                <a:solidFill>
                  <a:srgbClr val="004992"/>
                </a:solidFill>
              </a:rPr>
              <a:t>!</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Nasıl bir şeyleri daha iyi ezberlerim?</a:t>
            </a:r>
          </a:p>
        </p:txBody>
      </p:sp>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uygularken</a:t>
            </a:r>
            <a:endParaRPr lang="en-GB" altLang="de-DE" sz="1200" b="1" dirty="0">
              <a:latin typeface="+mn-lt"/>
            </a:endParaRPr>
          </a:p>
        </p:txBody>
      </p:sp>
      <p:sp>
        <p:nvSpPr>
          <p:cNvPr id="22"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tartışırken</a:t>
            </a:r>
            <a:endParaRPr lang="en-GB" altLang="de-DE" sz="1200" b="1" dirty="0">
              <a:latin typeface="+mn-lt"/>
            </a:endParaRPr>
          </a:p>
        </p:txBody>
      </p:sp>
      <p:sp>
        <p:nvSpPr>
          <p:cNvPr id="23"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tartışırken</a:t>
            </a:r>
            <a:endParaRPr lang="en-GB" altLang="de-DE" sz="1200" b="1" dirty="0">
              <a:latin typeface="+mn-lt"/>
            </a:endParaRPr>
          </a:p>
        </p:txBody>
      </p:sp>
      <p:sp>
        <p:nvSpPr>
          <p:cNvPr id="24"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izlerken</a:t>
            </a:r>
            <a:endParaRPr lang="en-GB" altLang="de-DE" sz="1200" b="1" dirty="0">
              <a:latin typeface="+mn-lt"/>
            </a:endParaRPr>
          </a:p>
        </p:txBody>
      </p:sp>
      <p:sp>
        <p:nvSpPr>
          <p:cNvPr id="25"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izlerken</a:t>
            </a:r>
            <a:endParaRPr lang="en-GB" altLang="de-DE" sz="1200" b="1" dirty="0">
              <a:latin typeface="+mn-lt"/>
            </a:endParaRPr>
          </a:p>
        </p:txBody>
      </p:sp>
      <p:sp>
        <p:nvSpPr>
          <p:cNvPr id="26"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izlerken</a:t>
            </a:r>
            <a:endParaRPr lang="en-GB" altLang="de-DE" sz="1200" b="1" dirty="0">
              <a:latin typeface="+mn-lt"/>
            </a:endParaRPr>
          </a:p>
        </p:txBody>
      </p:sp>
      <p:sp>
        <p:nvSpPr>
          <p:cNvPr id="27"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izlerken</a:t>
            </a:r>
            <a:endParaRPr lang="en-GB" altLang="de-DE" sz="1200" b="1" dirty="0">
              <a:latin typeface="+mn-lt"/>
            </a:endParaRPr>
          </a:p>
        </p:txBody>
      </p:sp>
      <p:sp>
        <p:nvSpPr>
          <p:cNvPr id="28"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dinlerken</a:t>
            </a:r>
            <a:endParaRPr lang="en-GB" altLang="de-DE" sz="1200" b="1" dirty="0">
              <a:latin typeface="+mn-lt"/>
            </a:endParaRPr>
          </a:p>
        </p:txBody>
      </p:sp>
      <p:sp>
        <p:nvSpPr>
          <p:cNvPr id="29"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dinlerken</a:t>
            </a:r>
            <a:endParaRPr lang="en-GB" altLang="de-DE" sz="1200" b="1" dirty="0">
              <a:latin typeface="+mn-lt"/>
            </a:endParaRPr>
          </a:p>
        </p:txBody>
      </p:sp>
      <p:sp>
        <p:nvSpPr>
          <p:cNvPr id="30"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dinlerken</a:t>
            </a:r>
            <a:endParaRPr lang="en-GB" altLang="de-DE" sz="1200" b="1" dirty="0">
              <a:latin typeface="+mn-lt"/>
            </a:endParaRPr>
          </a:p>
        </p:txBody>
      </p:sp>
      <p:sp>
        <p:nvSpPr>
          <p:cNvPr id="31"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dinlerken</a:t>
            </a:r>
            <a:endParaRPr lang="en-GB" altLang="de-DE" sz="1200" b="1" dirty="0">
              <a:latin typeface="+mn-lt"/>
            </a:endParaRPr>
          </a:p>
        </p:txBody>
      </p:sp>
      <p:sp>
        <p:nvSpPr>
          <p:cNvPr id="3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mn-lt"/>
              </a:rPr>
              <a:t>… aklımızda %... kalır</a:t>
            </a:r>
            <a:endParaRPr lang="en-GB" altLang="de-DE" sz="1400" b="1" dirty="0">
              <a:latin typeface="+mn-lt"/>
            </a:endParaRPr>
          </a:p>
        </p:txBody>
      </p:sp>
      <p:sp>
        <p:nvSpPr>
          <p:cNvPr id="33"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Hepimiz aynı şekilde algılar ve aynı şekilde mi hatırlarız?</a:t>
            </a:r>
            <a:endParaRPr lang="en-US" sz="3600" dirty="0">
              <a:solidFill>
                <a:srgbClr val="004992"/>
              </a:solidFill>
              <a:latin typeface="+mn-lt"/>
              <a:ea typeface="+mn-ea"/>
              <a:cs typeface="+mn-cs"/>
            </a:endParaRP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en-US" sz="2400" dirty="0" err="1">
                <a:solidFill>
                  <a:srgbClr val="333333"/>
                </a:solidFill>
              </a:rPr>
              <a:t>Mesela</a:t>
            </a:r>
            <a:r>
              <a:rPr lang="en-US" sz="2400" dirty="0">
                <a:solidFill>
                  <a:srgbClr val="333333"/>
                </a:solidFill>
              </a:rPr>
              <a:t>: </a:t>
            </a:r>
            <a:r>
              <a:rPr lang="en-US" sz="2400" dirty="0" err="1">
                <a:solidFill>
                  <a:srgbClr val="333333"/>
                </a:solidFill>
              </a:rPr>
              <a:t>İspanya’da</a:t>
            </a:r>
            <a:r>
              <a:rPr lang="en-US" sz="2400" dirty="0">
                <a:solidFill>
                  <a:srgbClr val="333333"/>
                </a:solidFill>
              </a:rPr>
              <a:t>, </a:t>
            </a:r>
            <a:r>
              <a:rPr lang="en-US" sz="2400" dirty="0" err="1">
                <a:solidFill>
                  <a:srgbClr val="333333"/>
                </a:solidFill>
              </a:rPr>
              <a:t>üç</a:t>
            </a:r>
            <a:r>
              <a:rPr lang="en-US" sz="2400" dirty="0">
                <a:solidFill>
                  <a:srgbClr val="333333"/>
                </a:solidFill>
              </a:rPr>
              <a:t> </a:t>
            </a:r>
            <a:r>
              <a:rPr lang="en-US" sz="2400" dirty="0" err="1">
                <a:solidFill>
                  <a:srgbClr val="333333"/>
                </a:solidFill>
              </a:rPr>
              <a:t>farklı</a:t>
            </a:r>
            <a:r>
              <a:rPr lang="en-US" sz="2400" dirty="0">
                <a:solidFill>
                  <a:srgbClr val="333333"/>
                </a:solidFill>
              </a:rPr>
              <a:t> </a:t>
            </a:r>
            <a:r>
              <a:rPr lang="en-US" sz="2400" dirty="0" err="1">
                <a:solidFill>
                  <a:srgbClr val="333333"/>
                </a:solidFill>
              </a:rPr>
              <a:t>ressam</a:t>
            </a:r>
            <a:r>
              <a:rPr lang="en-US" sz="2400" dirty="0">
                <a:solidFill>
                  <a:srgbClr val="333333"/>
                </a:solidFill>
              </a:rPr>
              <a:t> </a:t>
            </a:r>
            <a:r>
              <a:rPr lang="en-US" sz="2400" dirty="0" err="1">
                <a:solidFill>
                  <a:srgbClr val="333333"/>
                </a:solidFill>
              </a:rPr>
              <a:t>aynı</a:t>
            </a:r>
            <a:r>
              <a:rPr lang="en-US" sz="2400" dirty="0">
                <a:solidFill>
                  <a:srgbClr val="333333"/>
                </a:solidFill>
              </a:rPr>
              <a:t> </a:t>
            </a:r>
            <a:r>
              <a:rPr lang="en-US" sz="2400" dirty="0" err="1">
                <a:solidFill>
                  <a:srgbClr val="333333"/>
                </a:solidFill>
              </a:rPr>
              <a:t>arazinin</a:t>
            </a:r>
            <a:r>
              <a:rPr lang="en-US" sz="2400" dirty="0">
                <a:solidFill>
                  <a:srgbClr val="333333"/>
                </a:solidFill>
              </a:rPr>
              <a:t> </a:t>
            </a:r>
            <a:r>
              <a:rPr lang="en-US" sz="2400" dirty="0" err="1">
                <a:solidFill>
                  <a:srgbClr val="333333"/>
                </a:solidFill>
              </a:rPr>
              <a:t>resmini</a:t>
            </a:r>
            <a:r>
              <a:rPr lang="en-US" sz="2400" dirty="0">
                <a:solidFill>
                  <a:srgbClr val="333333"/>
                </a:solidFill>
              </a:rPr>
              <a:t> </a:t>
            </a:r>
            <a:r>
              <a:rPr lang="en-US" sz="2400" dirty="0" err="1">
                <a:solidFill>
                  <a:srgbClr val="333333"/>
                </a:solidFill>
              </a:rPr>
              <a:t>yapıyor</a:t>
            </a:r>
            <a:r>
              <a:rPr lang="en-US" sz="2400" dirty="0">
                <a:solidFill>
                  <a:srgbClr val="333333"/>
                </a:solidFill>
              </a:rPr>
              <a:t>…</a:t>
            </a:r>
          </a:p>
        </p:txBody>
      </p:sp>
      <p:sp>
        <p:nvSpPr>
          <p:cNvPr id="5" name="Footer Placeholder 4"/>
          <p:cNvSpPr>
            <a:spLocks noGrp="1"/>
          </p:cNvSpPr>
          <p:nvPr>
            <p:ph type="ftr" sz="quarter" idx="11"/>
          </p:nvPr>
        </p:nvSpPr>
        <p:spPr/>
        <p:txBody>
          <a:bodyPr/>
          <a:lstStyle/>
          <a:p>
            <a:pPr>
              <a:defRPr/>
            </a:pPr>
            <a:r>
              <a:rPr lang="de-DE"/>
              <a:t>Eğitim Modülü 5 – Bellek</a:t>
            </a:r>
          </a:p>
        </p:txBody>
      </p:sp>
      <p:sp>
        <p:nvSpPr>
          <p:cNvPr id="6" name="Slide Number Placeholder 5"/>
          <p:cNvSpPr>
            <a:spLocks noGrp="1"/>
          </p:cNvSpPr>
          <p:nvPr>
            <p:ph type="sldNum" sz="quarter" idx="12"/>
          </p:nvPr>
        </p:nvSpPr>
        <p:spPr/>
        <p:txBody>
          <a:bodyPr/>
          <a:lstStyle/>
          <a:p>
            <a:pPr>
              <a:defRPr/>
            </a:pPr>
            <a:fld id="{0A861C76-28E3-42F5-B0CF-9E78BAE502C9}" type="slidenum">
              <a:rPr lang="de-DE" altLang="de-DE" smtClean="0"/>
              <a:pPr>
                <a:defRPr/>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Lütfen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resimlerdeki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renk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boyut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farklılıklarına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dikkat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ediniz</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Ressamların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farklı</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boyadığı</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hatta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belki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atladığı</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yerler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mı</a:t>
            </a:r>
            <a:r>
              <a:rPr lang="en-US" sz="3600" dirty="0">
                <a:solidFill>
                  <a:srgbClr val="004992"/>
                </a:solidFill>
                <a:latin typeface="+mn-lt"/>
                <a:ea typeface="+mn-ea"/>
                <a:cs typeface="+mn-cs"/>
              </a:rPr>
              <a:t>?</a:t>
            </a: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rPr>
              <a:t>Bernd Hampel</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rPr>
              <a:t>Helmut Schack</a:t>
            </a:r>
          </a:p>
        </p:txBody>
      </p:sp>
      <p:sp>
        <p:nvSpPr>
          <p:cNvPr id="1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rPr>
              <a:t>Andreas Weißgerber</a:t>
            </a: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0A861C76-28E3-42F5-B0CF-9E78BAE502C9}" type="slidenum">
              <a:rPr lang="de-DE"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Herkes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durumu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farklı</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algılar</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err="1">
                <a:solidFill>
                  <a:srgbClr val="004992"/>
                </a:solidFill>
                <a:latin typeface="+mn-lt"/>
                <a:ea typeface="+mn-ea"/>
                <a:cs typeface="+mn-cs"/>
              </a:rPr>
              <a:t>Aynıbu</a:t>
            </a:r>
            <a:r>
              <a:rPr lang="en-US" dirty="0">
                <a:solidFill>
                  <a:srgbClr val="004992"/>
                </a:solidFill>
                <a:latin typeface="+mn-lt"/>
                <a:ea typeface="+mn-ea"/>
                <a:cs typeface="+mn-cs"/>
              </a:rPr>
              <a:t> </a:t>
            </a:r>
            <a:r>
              <a:rPr lang="en-US" dirty="0" err="1">
                <a:solidFill>
                  <a:srgbClr val="004992"/>
                </a:solidFill>
                <a:latin typeface="+mn-lt"/>
                <a:ea typeface="+mn-ea"/>
                <a:cs typeface="+mn-cs"/>
              </a:rPr>
              <a:t>üç</a:t>
            </a:r>
            <a:r>
              <a:rPr lang="en-US" dirty="0">
                <a:solidFill>
                  <a:srgbClr val="004992"/>
                </a:solidFill>
                <a:latin typeface="+mn-lt"/>
                <a:ea typeface="+mn-ea"/>
                <a:cs typeface="+mn-cs"/>
              </a:rPr>
              <a:t> </a:t>
            </a:r>
            <a:r>
              <a:rPr lang="en-US" dirty="0" err="1">
                <a:solidFill>
                  <a:srgbClr val="004992"/>
                </a:solidFill>
                <a:latin typeface="+mn-lt"/>
                <a:ea typeface="+mn-ea"/>
                <a:cs typeface="+mn-cs"/>
              </a:rPr>
              <a:t>resimde</a:t>
            </a:r>
            <a:r>
              <a:rPr lang="en-US" dirty="0">
                <a:solidFill>
                  <a:srgbClr val="004992"/>
                </a:solidFill>
                <a:latin typeface="+mn-lt"/>
                <a:ea typeface="+mn-ea"/>
                <a:cs typeface="+mn-cs"/>
              </a:rPr>
              <a:t> </a:t>
            </a:r>
            <a:r>
              <a:rPr lang="en-US" dirty="0" err="1">
                <a:solidFill>
                  <a:srgbClr val="004992"/>
                </a:solidFill>
                <a:latin typeface="+mn-lt"/>
                <a:ea typeface="+mn-ea"/>
                <a:cs typeface="+mn-cs"/>
              </a:rPr>
              <a:t>olduğu</a:t>
            </a:r>
            <a:r>
              <a:rPr lang="en-US" dirty="0">
                <a:solidFill>
                  <a:srgbClr val="004992"/>
                </a:solidFill>
                <a:latin typeface="+mn-lt"/>
                <a:ea typeface="+mn-ea"/>
                <a:cs typeface="+mn-cs"/>
              </a:rPr>
              <a:t> </a:t>
            </a:r>
            <a:r>
              <a:rPr lang="en-US" dirty="0" err="1">
                <a:solidFill>
                  <a:srgbClr val="004992"/>
                </a:solidFill>
                <a:latin typeface="+mn-lt"/>
                <a:ea typeface="+mn-ea"/>
                <a:cs typeface="+mn-cs"/>
              </a:rPr>
              <a:t>gibi</a:t>
            </a:r>
            <a:r>
              <a:rPr lang="en-US" dirty="0">
                <a:solidFill>
                  <a:srgbClr val="004992"/>
                </a:solidFill>
                <a:latin typeface="+mn-lt"/>
                <a:ea typeface="+mn-ea"/>
                <a:cs typeface="+mn-cs"/>
              </a:rPr>
              <a:t>: </a:t>
            </a:r>
            <a:r>
              <a:rPr lang="en-US" dirty="0" err="1">
                <a:solidFill>
                  <a:srgbClr val="004992"/>
                </a:solidFill>
                <a:latin typeface="+mn-lt"/>
                <a:ea typeface="+mn-ea"/>
                <a:cs typeface="+mn-cs"/>
              </a:rPr>
              <a:t>Aynı</a:t>
            </a:r>
            <a:r>
              <a:rPr lang="en-US" dirty="0">
                <a:solidFill>
                  <a:srgbClr val="004992"/>
                </a:solidFill>
                <a:latin typeface="+mn-lt"/>
                <a:ea typeface="+mn-ea"/>
                <a:cs typeface="+mn-cs"/>
              </a:rPr>
              <a:t> </a:t>
            </a:r>
            <a:r>
              <a:rPr lang="en-US" dirty="0" err="1">
                <a:solidFill>
                  <a:srgbClr val="004992"/>
                </a:solidFill>
                <a:latin typeface="+mn-lt"/>
                <a:ea typeface="+mn-ea"/>
                <a:cs typeface="+mn-cs"/>
              </a:rPr>
              <a:t>arazi</a:t>
            </a:r>
            <a:r>
              <a:rPr lang="en-US" dirty="0">
                <a:solidFill>
                  <a:srgbClr val="004992"/>
                </a:solidFill>
                <a:latin typeface="+mn-lt"/>
                <a:ea typeface="+mn-ea"/>
                <a:cs typeface="+mn-cs"/>
              </a:rPr>
              <a:t> </a:t>
            </a:r>
            <a:r>
              <a:rPr lang="en-US" dirty="0" err="1">
                <a:solidFill>
                  <a:srgbClr val="004992"/>
                </a:solidFill>
                <a:latin typeface="+mn-lt"/>
                <a:ea typeface="+mn-ea"/>
                <a:cs typeface="+mn-cs"/>
              </a:rPr>
              <a:t>farklı</a:t>
            </a:r>
            <a:r>
              <a:rPr lang="en-US" dirty="0">
                <a:solidFill>
                  <a:srgbClr val="004992"/>
                </a:solidFill>
                <a:latin typeface="+mn-lt"/>
                <a:ea typeface="+mn-ea"/>
                <a:cs typeface="+mn-cs"/>
              </a:rPr>
              <a:t> </a:t>
            </a:r>
            <a:r>
              <a:rPr lang="en-US" dirty="0" err="1">
                <a:solidFill>
                  <a:srgbClr val="004992"/>
                </a:solidFill>
                <a:latin typeface="+mn-lt"/>
                <a:ea typeface="+mn-ea"/>
                <a:cs typeface="+mn-cs"/>
              </a:rPr>
              <a:t>vurgular</a:t>
            </a:r>
            <a:r>
              <a:rPr lang="en-US" dirty="0">
                <a:solidFill>
                  <a:srgbClr val="004992"/>
                </a:solidFill>
                <a:latin typeface="+mn-lt"/>
                <a:ea typeface="+mn-ea"/>
                <a:cs typeface="+mn-cs"/>
              </a:rPr>
              <a:t> </a:t>
            </a:r>
            <a:r>
              <a:rPr lang="en-US" dirty="0" err="1">
                <a:solidFill>
                  <a:srgbClr val="004992"/>
                </a:solidFill>
                <a:latin typeface="+mn-lt"/>
                <a:ea typeface="+mn-ea"/>
                <a:cs typeface="+mn-cs"/>
              </a:rPr>
              <a:t>ile</a:t>
            </a:r>
            <a:r>
              <a:rPr lang="en-US" dirty="0">
                <a:solidFill>
                  <a:srgbClr val="004992"/>
                </a:solidFill>
                <a:latin typeface="+mn-lt"/>
                <a:ea typeface="+mn-ea"/>
                <a:cs typeface="+mn-cs"/>
              </a:rPr>
              <a:t> </a:t>
            </a:r>
            <a:r>
              <a:rPr lang="en-US" dirty="0" err="1">
                <a:solidFill>
                  <a:srgbClr val="004992"/>
                </a:solidFill>
                <a:latin typeface="+mn-lt"/>
                <a:ea typeface="+mn-ea"/>
                <a:cs typeface="+mn-cs"/>
              </a:rPr>
              <a:t>resmedildi</a:t>
            </a:r>
            <a:r>
              <a:rPr lang="en-US" dirty="0">
                <a:solidFill>
                  <a:srgbClr val="004992"/>
                </a:solidFill>
                <a:latin typeface="+mn-lt"/>
                <a:ea typeface="+mn-ea"/>
                <a:cs typeface="+mn-cs"/>
              </a:rPr>
              <a:t>!</a:t>
            </a:r>
          </a:p>
        </p:txBody>
      </p:sp>
      <p:pic>
        <p:nvPicPr>
          <p:cNvPr id="17"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1"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3" name="Caption_18"/>
          <p:cNvSpPr txBox="1">
            <a:spLocks noChangeArrowheads="1"/>
          </p:cNvSpPr>
          <p:nvPr/>
        </p:nvSpPr>
        <p:spPr bwMode="auto">
          <a:xfrm>
            <a:off x="4563283" y="5685055"/>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rPr>
              <a:t>Bernd Hampel: Burada, arazinin rengi daha toprak rengindedir. Patikanın sağındaki ağaç burada yoktur. (kırmızıdaire içine alınmış).</a:t>
            </a:r>
            <a:endParaRPr lang="en-US" altLang="de-DE" sz="1200" b="0" dirty="0">
              <a:latin typeface="+mn-lt"/>
            </a:endParaRPr>
          </a:p>
        </p:txBody>
      </p:sp>
      <p:sp>
        <p:nvSpPr>
          <p:cNvPr id="24" name="Caption_17"/>
          <p:cNvSpPr txBox="1">
            <a:spLocks noChangeArrowheads="1"/>
          </p:cNvSpPr>
          <p:nvPr/>
        </p:nvSpPr>
        <p:spPr bwMode="auto">
          <a:xfrm>
            <a:off x="8552788" y="5685055"/>
            <a:ext cx="319616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rPr>
              <a:t>Helmut Schack: Bu resimde, farklıtoprak parçalarının ufka kadar sereserpe uzandığınıgörüyorsunuz. Ayrıca, bu manzara çok daha renkli görünüyor. Diğer iki resmin aksine, burada bir grup ağaç bazı yerlerde tam ufkun önündedir (arkasında tepeler olmadan). </a:t>
            </a:r>
            <a:endParaRPr lang="en-US" altLang="de-DE" sz="1200" b="0" dirty="0">
              <a:latin typeface="+mn-lt"/>
            </a:endParaRPr>
          </a:p>
        </p:txBody>
      </p:sp>
      <p:sp>
        <p:nvSpPr>
          <p:cNvPr id="25"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rPr>
              <a:t>Andreas Weißgerber: Diğer iki resme göre buradaki tepeler daha küçük. </a:t>
            </a:r>
            <a:endParaRPr lang="en-US" altLang="de-DE" sz="1200" b="0" dirty="0">
              <a:latin typeface="+mn-lt"/>
            </a:endParaRP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0A861C76-28E3-42F5-B0CF-9E78BAE502C9}"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Alıştırma</a:t>
            </a:r>
            <a:endParaRPr lang="de-DE" altLang="de-DE" sz="3600">
              <a:latin typeface="+mn-lt"/>
              <a:ea typeface="+mn-ea"/>
              <a:cs typeface="+mn-cs"/>
            </a:endParaRPr>
          </a:p>
        </p:txBody>
      </p:sp>
      <p:sp>
        <p:nvSpPr>
          <p:cNvPr id="44035"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tr-TR" altLang="de-DE" sz="2400" dirty="0">
                <a:solidFill>
                  <a:srgbClr val="333333"/>
                </a:solidFill>
              </a:rPr>
              <a:t>Size karmaşık resimler gösterilecektir (ör: plaj</a:t>
            </a:r>
            <a:r>
              <a:rPr lang="de-DE" altLang="de-DE" sz="2400" dirty="0">
                <a:solidFill>
                  <a:srgbClr val="333333"/>
                </a:solidFill>
              </a:rPr>
              <a:t>, tr</a:t>
            </a:r>
            <a:r>
              <a:rPr lang="tr-TR" altLang="de-DE" sz="2400" dirty="0">
                <a:solidFill>
                  <a:srgbClr val="333333"/>
                </a:solidFill>
              </a:rPr>
              <a:t>en istasyonu</a:t>
            </a: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Alıştırma</a:t>
            </a:r>
            <a:endParaRPr lang="de-DE" altLang="de-DE" sz="3600">
              <a:latin typeface="+mn-lt"/>
              <a:ea typeface="+mn-ea"/>
              <a:cs typeface="+mn-cs"/>
            </a:endParaRPr>
          </a:p>
        </p:txBody>
      </p:sp>
      <p:sp>
        <p:nvSpPr>
          <p:cNvPr id="44035"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tr-TR" altLang="de-DE" sz="2400" dirty="0">
                <a:solidFill>
                  <a:srgbClr val="333333"/>
                </a:solidFill>
              </a:rPr>
              <a:t>Size karmaşık resimler gösterilecektir (ör: plaj</a:t>
            </a:r>
            <a:r>
              <a:rPr lang="de-DE" altLang="de-DE" sz="2400" dirty="0">
                <a:solidFill>
                  <a:srgbClr val="333333"/>
                </a:solidFill>
              </a:rPr>
              <a:t>, tr</a:t>
            </a:r>
            <a:r>
              <a:rPr lang="tr-TR" altLang="de-DE" sz="2400" dirty="0">
                <a:solidFill>
                  <a:srgbClr val="333333"/>
                </a:solidFill>
              </a:rPr>
              <a:t>en istasyonu</a:t>
            </a:r>
            <a:r>
              <a:rPr lang="de-DE" altLang="de-DE" sz="2400" dirty="0">
                <a:solidFill>
                  <a:srgbClr val="333333"/>
                </a:solidFill>
              </a:rPr>
              <a:t>).</a:t>
            </a:r>
          </a:p>
          <a:p>
            <a:pPr marL="342900" indent="-342900" eaLnBrk="1" hangingPunct="1">
              <a:buClr>
                <a:srgbClr val="333333"/>
              </a:buClr>
              <a:buFont typeface="WingDings"/>
              <a:buChar char=""/>
              <a:tabLst>
                <a:tab pos="361950" algn="l"/>
              </a:tabLst>
            </a:pPr>
            <a:r>
              <a:rPr lang="tr-TR" altLang="ko-KR" sz="2400" dirty="0">
                <a:solidFill>
                  <a:srgbClr val="333333"/>
                </a:solidFill>
              </a:rPr>
              <a:t>Daha sonra bu resimde ne gördüğünüzü hatırlamanız sizden istenecektir ve bu kararınıza ne kadar güvendiğiniz de sorulacaktır</a:t>
            </a:r>
            <a:r>
              <a:rPr lang="en-GB" altLang="ko-KR" sz="2400" dirty="0">
                <a:solidFill>
                  <a:srgbClr val="333333"/>
                </a:solidFill>
              </a:rPr>
              <a:t>.</a:t>
            </a:r>
            <a:endParaRPr lang="de-DE" altLang="ko-KR" sz="2400" dirty="0">
              <a:solidFill>
                <a:srgbClr val="333333"/>
              </a:solidFill>
            </a:endParaRPr>
          </a:p>
          <a:p>
            <a:pPr algn="ctr" eaLnBrk="1" hangingPunct="1">
              <a:tabLst>
                <a:tab pos="361950" algn="l"/>
              </a:tabLst>
            </a:pPr>
            <a:r>
              <a:rPr lang="tr-TR" altLang="de-DE" sz="2400" dirty="0">
                <a:solidFill>
                  <a:srgbClr val="004992"/>
                </a:solidFill>
              </a:rPr>
              <a:t>Olabildiğince fazla detay anımsamaya çalışınız</a:t>
            </a:r>
            <a:r>
              <a:rPr lang="de-DE" altLang="de-DE" sz="2400" dirty="0">
                <a:solidFill>
                  <a:srgbClr val="004992"/>
                </a:solidFill>
              </a:rPr>
              <a:t>!</a:t>
            </a:r>
            <a:endParaRPr lang="de-DE" altLang="de-DE" sz="2800" dirty="0">
              <a:solidFill>
                <a:srgbClr val="004992"/>
              </a:solidFill>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20</a:t>
            </a:fld>
            <a:endParaRPr lang="de-DE" altLang="de-DE"/>
          </a:p>
        </p:txBody>
      </p:sp>
    </p:spTree>
    <p:extLst>
      <p:ext uri="{BB962C8B-B14F-4D97-AF65-F5344CB8AC3E}">
        <p14:creationId xmlns:p14="http://schemas.microsoft.com/office/powerpoint/2010/main" val="12633195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B48A205A-D868-4A6D-A486-2213F80F953D}" type="slidenum">
              <a:rPr lang="de-DE" altLang="de-DE" smtClean="0"/>
              <a:pPr>
                <a:defRPr/>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Plajda</a:t>
            </a:r>
            <a:br>
              <a:rPr lang="tr-TR" altLang="de-DE" sz="3600">
                <a:solidFill>
                  <a:srgbClr val="004992"/>
                </a:solidFill>
                <a:latin typeface="+mn-lt"/>
                <a:ea typeface="+mn-ea"/>
                <a:cs typeface="+mn-cs"/>
              </a:rPr>
            </a:br>
            <a:r>
              <a:rPr lang="tr-TR" altLang="de-DE">
                <a:solidFill>
                  <a:srgbClr val="004992"/>
                </a:solidFill>
                <a:latin typeface="+mn-lt"/>
                <a:ea typeface="+mn-ea"/>
                <a:cs typeface="+mn-cs"/>
              </a:rPr>
              <a:t>Resimde neler gördünüz? Ne kadar eminsiniz?</a:t>
            </a:r>
            <a:endParaRPr lang="de-DE" altLang="de-DE" dirty="0">
              <a:solidFill>
                <a:srgbClr val="004992"/>
              </a:solidFill>
              <a:latin typeface="+mn-lt"/>
              <a:ea typeface="+mn-ea"/>
              <a:cs typeface="+mn-cs"/>
            </a:endParaRPr>
          </a:p>
        </p:txBody>
      </p:sp>
      <p:sp>
        <p:nvSpPr>
          <p:cNvPr id="4813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plaj şemsiyesi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cankurtaran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köpek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top</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can simidi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su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şapka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havlu</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Plajda</a:t>
            </a:r>
            <a:endParaRPr lang="de-DE" altLang="de-DE" sz="3600">
              <a:latin typeface="+mn-lt"/>
              <a:ea typeface="+mn-ea"/>
              <a:cs typeface="+mn-cs"/>
            </a:endParaRPr>
          </a:p>
        </p:txBody>
      </p:sp>
      <p:sp>
        <p:nvSpPr>
          <p:cNvPr id="5017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plaj şemsiyesi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cankurtaran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köpek</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rPr>
              <a:t>top</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can simidi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su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şapka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rPr>
              <a:t>havlu</a:t>
            </a:r>
            <a:endParaRPr lang="de-DE" altLang="de-DE" sz="2400" dirty="0">
              <a:solidFill>
                <a:srgbClr val="004992"/>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gösterilmemiş</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B48A205A-D868-4A6D-A486-2213F80F953D}" type="slidenum">
              <a:rPr lang="de-DE" altLang="de-DE" smtClean="0"/>
              <a:pPr>
                <a:defRPr/>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Tren İstasyonu</a:t>
            </a:r>
            <a:br>
              <a:rPr lang="tr-TR" altLang="de-DE" sz="3600">
                <a:solidFill>
                  <a:srgbClr val="004992"/>
                </a:solidFill>
                <a:latin typeface="+mn-lt"/>
                <a:ea typeface="+mn-ea"/>
                <a:cs typeface="+mn-cs"/>
              </a:rPr>
            </a:br>
            <a:r>
              <a:rPr lang="tr-TR" altLang="de-DE">
                <a:solidFill>
                  <a:srgbClr val="004992"/>
                </a:solidFill>
                <a:latin typeface="+mn-lt"/>
                <a:ea typeface="+mn-ea"/>
                <a:cs typeface="+mn-cs"/>
              </a:rPr>
              <a:t>Ne gördünüz? Kararınıza ne kadar güveniyorsunuz?</a:t>
            </a:r>
            <a:endParaRPr lang="de-DE" altLang="de-DE">
              <a:solidFill>
                <a:srgbClr val="004992"/>
              </a:solidFill>
              <a:latin typeface="+mn-lt"/>
              <a:ea typeface="+mn-ea"/>
              <a:cs typeface="+mn-cs"/>
            </a:endParaRPr>
          </a:p>
        </p:txBody>
      </p:sp>
      <p:sp>
        <p:nvSpPr>
          <p:cNvPr id="54275"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ra</a:t>
            </a:r>
            <a:r>
              <a:rPr lang="tr-TR" altLang="de-DE" sz="2400">
                <a:solidFill>
                  <a:srgbClr val="333333"/>
                </a:solidFill>
              </a:rPr>
              <a:t>ylar</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vagon</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lokomotif</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durak</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tarife</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demiryolu sinyali</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oturma bankı</a:t>
            </a:r>
            <a:endParaRPr lang="de-DE" altLang="de-DE" sz="2400">
              <a:solidFill>
                <a:srgbClr val="333333"/>
              </a:solidFill>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İstasyon</a:t>
            </a:r>
            <a:endParaRPr lang="de-DE" altLang="de-DE" sz="3600">
              <a:solidFill>
                <a:srgbClr val="004992"/>
              </a:solidFill>
              <a:latin typeface="+mn-lt"/>
              <a:ea typeface="+mn-ea"/>
              <a:cs typeface="+mn-cs"/>
            </a:endParaRPr>
          </a:p>
        </p:txBody>
      </p:sp>
      <p:sp>
        <p:nvSpPr>
          <p:cNvPr id="5632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ra</a:t>
            </a:r>
            <a:r>
              <a:rPr lang="tr-TR" altLang="de-DE" sz="2400">
                <a:solidFill>
                  <a:srgbClr val="333333"/>
                </a:solidFill>
              </a:rPr>
              <a:t>ylar</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vagon</a:t>
            </a:r>
            <a:endParaRPr lang="de-DE" altLang="de-DE" sz="2400">
              <a:solidFill>
                <a:srgbClr val="333333"/>
              </a:solidFill>
            </a:endParaRPr>
          </a:p>
          <a:p>
            <a:pPr marL="342900" indent="-342900" eaLnBrk="1" hangingPunct="1">
              <a:lnSpc>
                <a:spcPct val="100000"/>
              </a:lnSpc>
              <a:spcBef>
                <a:spcPts val="1200"/>
              </a:spcBef>
              <a:buClr>
                <a:srgbClr val="004992"/>
              </a:buClr>
              <a:buFont typeface="WingDings"/>
              <a:buChar char=""/>
            </a:pPr>
            <a:r>
              <a:rPr lang="tr-TR" altLang="de-DE" sz="2400">
                <a:solidFill>
                  <a:srgbClr val="004992"/>
                </a:solidFill>
              </a:rPr>
              <a:t>lokomotif</a:t>
            </a:r>
            <a:endParaRPr lang="de-DE" altLang="de-DE" sz="240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durak</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tarife</a:t>
            </a:r>
            <a:endParaRPr lang="de-DE" altLang="de-DE" sz="2400">
              <a:solidFill>
                <a:srgbClr val="333333"/>
              </a:solidFill>
            </a:endParaRPr>
          </a:p>
          <a:p>
            <a:pPr marL="342900" indent="-342900" eaLnBrk="1" hangingPunct="1">
              <a:lnSpc>
                <a:spcPct val="100000"/>
              </a:lnSpc>
              <a:spcBef>
                <a:spcPts val="1200"/>
              </a:spcBef>
              <a:buClr>
                <a:srgbClr val="004992"/>
              </a:buClr>
              <a:buFont typeface="WingDings"/>
              <a:buChar char=""/>
            </a:pPr>
            <a:r>
              <a:rPr lang="tr-TR" altLang="de-DE" sz="2400">
                <a:solidFill>
                  <a:srgbClr val="004992"/>
                </a:solidFill>
              </a:rPr>
              <a:t>demiryolu sinyali</a:t>
            </a:r>
            <a:endParaRPr lang="de-DE" altLang="de-DE" sz="240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oturma bankı</a:t>
            </a:r>
            <a:endParaRPr lang="de-DE" altLang="de-DE" sz="2400">
              <a:solidFill>
                <a:srgbClr val="333333"/>
              </a:solidFill>
            </a:endParaRPr>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gösterilmemiş</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Günlük yaşamdaki sahte anılar</a:t>
            </a:r>
          </a:p>
        </p:txBody>
      </p:sp>
      <p:sp>
        <p:nvSpPr>
          <p:cNvPr id="62466"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tr-TR" altLang="de-DE" sz="2400" dirty="0">
                <a:solidFill>
                  <a:srgbClr val="333333"/>
                </a:solidFill>
              </a:rPr>
              <a:t>Anımsadığımız her şey aslında gerçekleşmemiştir</a:t>
            </a:r>
            <a:r>
              <a:rPr lang="de-DE" altLang="de-DE" sz="2400" dirty="0">
                <a:solidFill>
                  <a:srgbClr val="333333"/>
                </a:solidFill>
              </a:rPr>
              <a:t>!</a:t>
            </a:r>
          </a:p>
        </p:txBody>
      </p:sp>
      <p:sp>
        <p:nvSpPr>
          <p:cNvPr id="5" name="Footer Placeholder 4"/>
          <p:cNvSpPr>
            <a:spLocks noGrp="1"/>
          </p:cNvSpPr>
          <p:nvPr>
            <p:ph type="ftr" sz="quarter" idx="11"/>
          </p:nvPr>
        </p:nvSpPr>
        <p:spPr/>
        <p:txBody>
          <a:bodyPr/>
          <a:lstStyle/>
          <a:p>
            <a:pPr>
              <a:defRPr/>
            </a:pPr>
            <a:r>
              <a:rPr lang="de-DE"/>
              <a:t>Eğitim Modülü 5 – Bellek</a:t>
            </a:r>
          </a:p>
        </p:txBody>
      </p:sp>
      <p:sp>
        <p:nvSpPr>
          <p:cNvPr id="6" name="Slide Number Placeholder 5"/>
          <p:cNvSpPr>
            <a:spLocks noGrp="1"/>
          </p:cNvSpPr>
          <p:nvPr>
            <p:ph type="sldNum" sz="quarter" idx="12"/>
          </p:nvPr>
        </p:nvSpPr>
        <p:spPr/>
        <p:txBody>
          <a:bodyPr/>
          <a:lstStyle/>
          <a:p>
            <a:pPr>
              <a:defRPr/>
            </a:pPr>
            <a:fld id="{CE368FC3-4971-4C93-B189-6BA0ECAF8778}" type="slidenum">
              <a:rPr lang="de-DE" altLang="de-DE" smtClean="0"/>
              <a:pPr>
                <a:defRPr/>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Günlük yaşamdaki sahte anılar</a:t>
            </a:r>
          </a:p>
        </p:txBody>
      </p:sp>
      <p:sp>
        <p:nvSpPr>
          <p:cNvPr id="62466"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tr-TR" altLang="de-DE" sz="2400" dirty="0">
                <a:solidFill>
                  <a:srgbClr val="333333"/>
                </a:solidFill>
              </a:rPr>
              <a:t>Anımsadığımız her şey aslında gerçekleşmemiştir</a:t>
            </a:r>
            <a:r>
              <a:rPr lang="de-DE" altLang="de-DE" sz="2400" dirty="0">
                <a:solidFill>
                  <a:srgbClr val="333333"/>
                </a:solidFill>
              </a:rPr>
              <a:t>!</a:t>
            </a:r>
          </a:p>
          <a:p>
            <a:pPr marL="342900" indent="-342900" eaLnBrk="1" hangingPunct="1">
              <a:buClr>
                <a:srgbClr val="333333"/>
              </a:buClr>
              <a:buFont typeface="WingDings"/>
              <a:buChar char=""/>
            </a:pPr>
            <a:r>
              <a:rPr lang="tr-TR" altLang="de-DE" sz="2400" dirty="0">
                <a:solidFill>
                  <a:srgbClr val="333333"/>
                </a:solidFill>
              </a:rPr>
              <a:t>Beynimiz, kayıp bilginin yerine daha önce yaşanmış ilgili olaylardan bilgi koyar ya da fazladan bilgi ekler</a:t>
            </a:r>
            <a:r>
              <a:rPr lang="de-DE" altLang="de-DE" sz="2400" dirty="0">
                <a:solidFill>
                  <a:srgbClr val="333333"/>
                </a:solidFill>
              </a:rPr>
              <a:t> (</a:t>
            </a:r>
            <a:r>
              <a:rPr lang="tr-TR" altLang="de-DE" sz="2400" dirty="0">
                <a:solidFill>
                  <a:srgbClr val="333333"/>
                </a:solidFill>
              </a:rPr>
              <a:t>ör: tatillerden aklımızda kalan tipik plaj mizanseni</a:t>
            </a:r>
            <a:r>
              <a:rPr lang="de-DE" altLang="de-DE" sz="2400" dirty="0">
                <a:solidFill>
                  <a:srgbClr val="333333"/>
                </a:solidFill>
              </a:rPr>
              <a:t>). </a:t>
            </a:r>
            <a:br>
              <a:rPr lang="de-DE" altLang="de-DE" sz="2400" dirty="0">
                <a:solidFill>
                  <a:srgbClr val="333333"/>
                </a:solidFill>
              </a:rPr>
            </a:br>
            <a:r>
              <a:rPr lang="tr-TR" altLang="de-DE" sz="2400" dirty="0">
                <a:solidFill>
                  <a:srgbClr val="333333"/>
                </a:solidFill>
              </a:rPr>
              <a:t>Bazı </a:t>
            </a:r>
            <a:r>
              <a:rPr lang="tr-TR" altLang="de-DE" sz="2400">
                <a:solidFill>
                  <a:srgbClr val="333333"/>
                </a:solidFill>
              </a:rPr>
              <a:t>nesneler </a:t>
            </a:r>
            <a:r>
              <a:rPr lang="en-CA" altLang="de-DE" sz="2400">
                <a:solidFill>
                  <a:srgbClr val="333333"/>
                </a:solidFill>
              </a:rPr>
              <a:t>“</a:t>
            </a:r>
            <a:r>
              <a:rPr lang="tr-TR" altLang="de-DE" sz="2400">
                <a:solidFill>
                  <a:srgbClr val="333333"/>
                </a:solidFill>
              </a:rPr>
              <a:t>mantığımız</a:t>
            </a:r>
            <a:r>
              <a:rPr lang="en-CA" altLang="de-DE" sz="2400">
                <a:solidFill>
                  <a:srgbClr val="333333"/>
                </a:solidFill>
              </a:rPr>
              <a:t>”</a:t>
            </a:r>
            <a:r>
              <a:rPr lang="tr-TR" altLang="de-DE" sz="2400">
                <a:solidFill>
                  <a:srgbClr val="333333"/>
                </a:solidFill>
              </a:rPr>
              <a:t> </a:t>
            </a:r>
            <a:r>
              <a:rPr lang="tr-TR" altLang="de-DE" sz="2400" dirty="0">
                <a:solidFill>
                  <a:srgbClr val="333333"/>
                </a:solidFill>
              </a:rPr>
              <a:t>aracılığı ile eklenir</a:t>
            </a:r>
            <a:r>
              <a:rPr lang="de-DE" altLang="de-DE" sz="2400" dirty="0">
                <a:solidFill>
                  <a:srgbClr val="333333"/>
                </a:solidFill>
              </a:rPr>
              <a:t> (</a:t>
            </a:r>
            <a:r>
              <a:rPr lang="tr-TR" altLang="de-DE" sz="2400" dirty="0">
                <a:solidFill>
                  <a:srgbClr val="333333"/>
                </a:solidFill>
              </a:rPr>
              <a:t>örnekte olduğu gibi</a:t>
            </a:r>
            <a:r>
              <a:rPr lang="de-DE" altLang="de-DE" sz="2400" dirty="0">
                <a:solidFill>
                  <a:srgbClr val="333333"/>
                </a:solidFill>
              </a:rPr>
              <a:t>: </a:t>
            </a:r>
            <a:r>
              <a:rPr lang="tr-TR" altLang="de-DE" sz="2400" dirty="0">
                <a:solidFill>
                  <a:srgbClr val="333333"/>
                </a:solidFill>
              </a:rPr>
              <a:t>top</a:t>
            </a:r>
            <a:r>
              <a:rPr lang="de-DE" altLang="de-DE" sz="2400" dirty="0">
                <a:solidFill>
                  <a:srgbClr val="333333"/>
                </a:solidFill>
              </a:rPr>
              <a:t>, </a:t>
            </a:r>
            <a:r>
              <a:rPr lang="tr-TR" altLang="de-DE" sz="2400">
                <a:solidFill>
                  <a:srgbClr val="333333"/>
                </a:solidFill>
              </a:rPr>
              <a:t>havlu</a:t>
            </a:r>
            <a:r>
              <a:rPr lang="de-DE" altLang="de-DE" sz="2400">
                <a:solidFill>
                  <a:srgbClr val="333333"/>
                </a:solidFill>
              </a:rPr>
              <a:t>)!</a:t>
            </a:r>
            <a:endParaRPr lang="de-DE"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Eğitim Modülü 5 – Bellek</a:t>
            </a:r>
          </a:p>
        </p:txBody>
      </p:sp>
      <p:sp>
        <p:nvSpPr>
          <p:cNvPr id="6" name="Slide Number Placeholder 5"/>
          <p:cNvSpPr>
            <a:spLocks noGrp="1"/>
          </p:cNvSpPr>
          <p:nvPr>
            <p:ph type="sldNum" sz="quarter" idx="12"/>
          </p:nvPr>
        </p:nvSpPr>
        <p:spPr/>
        <p:txBody>
          <a:bodyPr/>
          <a:lstStyle/>
          <a:p>
            <a:pPr>
              <a:defRPr/>
            </a:pPr>
            <a:fld id="{CE368FC3-4971-4C93-B189-6BA0ECAF8778}" type="slidenum">
              <a:rPr lang="de-DE" altLang="de-DE" smtClean="0"/>
              <a:pPr>
                <a:defRPr/>
              </a:pPr>
              <a:t>28</a:t>
            </a:fld>
            <a:endParaRPr lang="de-DE" altLang="de-DE"/>
          </a:p>
        </p:txBody>
      </p:sp>
    </p:spTree>
    <p:extLst>
      <p:ext uri="{BB962C8B-B14F-4D97-AF65-F5344CB8AC3E}">
        <p14:creationId xmlns:p14="http://schemas.microsoft.com/office/powerpoint/2010/main" val="37274088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Günlük yaşamdaki sahte anılar</a:t>
            </a:r>
          </a:p>
        </p:txBody>
      </p:sp>
      <p:sp>
        <p:nvSpPr>
          <p:cNvPr id="62466"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tr-TR" altLang="de-DE" sz="2400" dirty="0">
                <a:solidFill>
                  <a:srgbClr val="333333"/>
                </a:solidFill>
              </a:rPr>
              <a:t>Anımsadığımız her şey aslında gerçekleşmemiştir</a:t>
            </a:r>
            <a:r>
              <a:rPr lang="de-DE" altLang="de-DE" sz="2400" dirty="0">
                <a:solidFill>
                  <a:srgbClr val="333333"/>
                </a:solidFill>
              </a:rPr>
              <a:t>!</a:t>
            </a:r>
          </a:p>
          <a:p>
            <a:pPr marL="342900" indent="-342900" eaLnBrk="1" hangingPunct="1">
              <a:buClr>
                <a:srgbClr val="333333"/>
              </a:buClr>
              <a:buFont typeface="WingDings"/>
              <a:buChar char=""/>
            </a:pPr>
            <a:r>
              <a:rPr lang="tr-TR" altLang="de-DE" sz="2400" dirty="0">
                <a:solidFill>
                  <a:srgbClr val="333333"/>
                </a:solidFill>
              </a:rPr>
              <a:t>Beynimiz, kayıp bilginin yerine daha önce yaşanmış ilgili olaylardan bilgi koyar ya da fazladan bilgi ekler</a:t>
            </a:r>
            <a:r>
              <a:rPr lang="de-DE" altLang="de-DE" sz="2400" dirty="0">
                <a:solidFill>
                  <a:srgbClr val="333333"/>
                </a:solidFill>
              </a:rPr>
              <a:t> (</a:t>
            </a:r>
            <a:r>
              <a:rPr lang="tr-TR" altLang="de-DE" sz="2400" dirty="0">
                <a:solidFill>
                  <a:srgbClr val="333333"/>
                </a:solidFill>
              </a:rPr>
              <a:t>ör: tatillerden aklımızda kalan tipik plaj mizanseni</a:t>
            </a:r>
            <a:r>
              <a:rPr lang="de-DE" altLang="de-DE" sz="2400" dirty="0">
                <a:solidFill>
                  <a:srgbClr val="333333"/>
                </a:solidFill>
              </a:rPr>
              <a:t>). </a:t>
            </a:r>
            <a:br>
              <a:rPr lang="de-DE" altLang="de-DE" sz="2400" dirty="0">
                <a:solidFill>
                  <a:srgbClr val="333333"/>
                </a:solidFill>
              </a:rPr>
            </a:br>
            <a:r>
              <a:rPr lang="tr-TR" altLang="de-DE" sz="2400" dirty="0">
                <a:solidFill>
                  <a:srgbClr val="333333"/>
                </a:solidFill>
              </a:rPr>
              <a:t>Bazı </a:t>
            </a:r>
            <a:r>
              <a:rPr lang="tr-TR" altLang="de-DE" sz="2400">
                <a:solidFill>
                  <a:srgbClr val="333333"/>
                </a:solidFill>
              </a:rPr>
              <a:t>nesneler </a:t>
            </a:r>
            <a:r>
              <a:rPr lang="en-CA" altLang="de-DE" sz="2400">
                <a:solidFill>
                  <a:srgbClr val="333333"/>
                </a:solidFill>
              </a:rPr>
              <a:t>“</a:t>
            </a:r>
            <a:r>
              <a:rPr lang="tr-TR" altLang="de-DE" sz="2400">
                <a:solidFill>
                  <a:srgbClr val="333333"/>
                </a:solidFill>
              </a:rPr>
              <a:t>mantığımız</a:t>
            </a:r>
            <a:r>
              <a:rPr lang="en-CA" altLang="de-DE" sz="2400">
                <a:solidFill>
                  <a:srgbClr val="333333"/>
                </a:solidFill>
              </a:rPr>
              <a:t>”</a:t>
            </a:r>
            <a:r>
              <a:rPr lang="tr-TR" altLang="de-DE" sz="2400">
                <a:solidFill>
                  <a:srgbClr val="333333"/>
                </a:solidFill>
              </a:rPr>
              <a:t> </a:t>
            </a:r>
            <a:r>
              <a:rPr lang="tr-TR" altLang="de-DE" sz="2400" dirty="0">
                <a:solidFill>
                  <a:srgbClr val="333333"/>
                </a:solidFill>
              </a:rPr>
              <a:t>aracılığı ile eklenir</a:t>
            </a:r>
            <a:r>
              <a:rPr lang="de-DE" altLang="de-DE" sz="2400" dirty="0">
                <a:solidFill>
                  <a:srgbClr val="333333"/>
                </a:solidFill>
              </a:rPr>
              <a:t> (</a:t>
            </a:r>
            <a:r>
              <a:rPr lang="tr-TR" altLang="de-DE" sz="2400" dirty="0">
                <a:solidFill>
                  <a:srgbClr val="333333"/>
                </a:solidFill>
              </a:rPr>
              <a:t>örnekte olduğu gibi</a:t>
            </a:r>
            <a:r>
              <a:rPr lang="de-DE" altLang="de-DE" sz="2400" dirty="0">
                <a:solidFill>
                  <a:srgbClr val="333333"/>
                </a:solidFill>
              </a:rPr>
              <a:t>: </a:t>
            </a:r>
            <a:r>
              <a:rPr lang="tr-TR" altLang="de-DE" sz="2400" dirty="0">
                <a:solidFill>
                  <a:srgbClr val="333333"/>
                </a:solidFill>
              </a:rPr>
              <a:t>top</a:t>
            </a:r>
            <a:r>
              <a:rPr lang="de-DE" altLang="de-DE" sz="2400" dirty="0">
                <a:solidFill>
                  <a:srgbClr val="333333"/>
                </a:solidFill>
              </a:rPr>
              <a:t>, </a:t>
            </a:r>
            <a:r>
              <a:rPr lang="tr-TR" altLang="de-DE" sz="2400" dirty="0">
                <a:solidFill>
                  <a:srgbClr val="333333"/>
                </a:solidFill>
              </a:rPr>
              <a:t>havlu</a:t>
            </a:r>
            <a:r>
              <a:rPr lang="de-DE" altLang="de-DE" sz="2400" dirty="0">
                <a:solidFill>
                  <a:srgbClr val="333333"/>
                </a:solidFill>
              </a:rPr>
              <a:t>)!</a:t>
            </a:r>
          </a:p>
          <a:p>
            <a:pPr marL="342900" indent="-342900" eaLnBrk="1" hangingPunct="1">
              <a:buClr>
                <a:srgbClr val="000000"/>
              </a:buClr>
              <a:buFont typeface="WingDings"/>
              <a:buChar char=""/>
            </a:pPr>
            <a:r>
              <a:rPr lang="tr-TR" altLang="de-DE" sz="2400" dirty="0">
                <a:solidFill>
                  <a:srgbClr val="333333"/>
                </a:solidFill>
              </a:rPr>
              <a:t>Gerçek anılar, sahte anılardan </a:t>
            </a:r>
            <a:r>
              <a:rPr lang="tr-TR" altLang="de-DE" sz="2400" dirty="0">
                <a:solidFill>
                  <a:srgbClr val="004992"/>
                </a:solidFill>
              </a:rPr>
              <a:t>canlılıkları</a:t>
            </a:r>
            <a:r>
              <a:rPr lang="tr-TR" altLang="de-DE" sz="2400" dirty="0">
                <a:solidFill>
                  <a:srgbClr val="333333"/>
                </a:solidFill>
              </a:rPr>
              <a:t> ile ayrılır:</a:t>
            </a:r>
            <a:r>
              <a:rPr lang="de-DE" altLang="de-DE" sz="2400" dirty="0">
                <a:solidFill>
                  <a:srgbClr val="333333"/>
                </a:solidFill>
              </a:rPr>
              <a:t> </a:t>
            </a:r>
            <a:r>
              <a:rPr lang="tr-TR" altLang="de-DE" sz="2400" dirty="0">
                <a:solidFill>
                  <a:srgbClr val="333333"/>
                </a:solidFill>
              </a:rPr>
              <a:t>sahte anılar daha </a:t>
            </a:r>
            <a:r>
              <a:rPr lang="tr-TR" altLang="de-DE" sz="2400">
                <a:solidFill>
                  <a:srgbClr val="333333"/>
                </a:solidFill>
              </a:rPr>
              <a:t>çok </a:t>
            </a:r>
            <a:r>
              <a:rPr lang="en-CA" altLang="de-DE" sz="2400">
                <a:solidFill>
                  <a:srgbClr val="333333"/>
                </a:solidFill>
              </a:rPr>
              <a:t>“</a:t>
            </a:r>
            <a:r>
              <a:rPr lang="tr-TR" altLang="de-DE" sz="2400">
                <a:solidFill>
                  <a:srgbClr val="333333"/>
                </a:solidFill>
              </a:rPr>
              <a:t>solgundur</a:t>
            </a:r>
            <a:r>
              <a:rPr lang="en-CA" altLang="de-DE" sz="2400">
                <a:solidFill>
                  <a:srgbClr val="333333"/>
                </a:solidFill>
              </a:rPr>
              <a:t>”</a:t>
            </a:r>
            <a:r>
              <a:rPr lang="de-DE" altLang="de-DE" sz="2400">
                <a:solidFill>
                  <a:srgbClr val="333333"/>
                </a:solidFill>
              </a:rPr>
              <a:t> </a:t>
            </a:r>
            <a:r>
              <a:rPr lang="tr-TR" altLang="de-DE" sz="2400" dirty="0">
                <a:solidFill>
                  <a:srgbClr val="333333"/>
                </a:solidFill>
              </a:rPr>
              <a:t>ve daha az detay barındırır</a:t>
            </a:r>
            <a:r>
              <a:rPr lang="de-DE" altLang="de-DE" sz="2400" dirty="0">
                <a:solidFill>
                  <a:srgbClr val="333333"/>
                </a:solidFill>
              </a:rPr>
              <a:t>.</a:t>
            </a:r>
          </a:p>
        </p:txBody>
      </p:sp>
      <p:sp>
        <p:nvSpPr>
          <p:cNvPr id="5" name="Footer Placeholder 4"/>
          <p:cNvSpPr>
            <a:spLocks noGrp="1"/>
          </p:cNvSpPr>
          <p:nvPr>
            <p:ph type="ftr" sz="quarter" idx="11"/>
          </p:nvPr>
        </p:nvSpPr>
        <p:spPr/>
        <p:txBody>
          <a:bodyPr/>
          <a:lstStyle/>
          <a:p>
            <a:pPr>
              <a:defRPr/>
            </a:pPr>
            <a:r>
              <a:rPr lang="de-DE"/>
              <a:t>Eğitim Modülü 5 – Bellek</a:t>
            </a:r>
          </a:p>
        </p:txBody>
      </p:sp>
      <p:sp>
        <p:nvSpPr>
          <p:cNvPr id="6" name="Slide Number Placeholder 5"/>
          <p:cNvSpPr>
            <a:spLocks noGrp="1"/>
          </p:cNvSpPr>
          <p:nvPr>
            <p:ph type="sldNum" sz="quarter" idx="12"/>
          </p:nvPr>
        </p:nvSpPr>
        <p:spPr/>
        <p:txBody>
          <a:bodyPr/>
          <a:lstStyle/>
          <a:p>
            <a:pPr>
              <a:defRPr/>
            </a:pPr>
            <a:fld id="{CE368FC3-4971-4C93-B189-6BA0ECAF8778}" type="slidenum">
              <a:rPr lang="de-DE" altLang="de-DE" smtClean="0"/>
              <a:pPr>
                <a:defRPr/>
              </a:pPr>
              <a:t>29</a:t>
            </a:fld>
            <a:endParaRPr lang="de-DE" altLang="de-DE"/>
          </a:p>
        </p:txBody>
      </p:sp>
    </p:spTree>
    <p:extLst>
      <p:ext uri="{BB962C8B-B14F-4D97-AF65-F5344CB8AC3E}">
        <p14:creationId xmlns:p14="http://schemas.microsoft.com/office/powerpoint/2010/main" val="26816447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Bellek hatalarının çeşitleri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en-US" sz="2400" dirty="0"/>
              <a:t>???</a:t>
            </a: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Bellek hatalarının çeşitleri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004992"/>
                </a:solidFill>
              </a:rPr>
              <a:t>Unutmak</a:t>
            </a:r>
            <a:endParaRPr lang="en-US" sz="2400" dirty="0"/>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Bellek hatalarının çeşitleri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004992"/>
                </a:solidFill>
              </a:rPr>
              <a:t>Unutmak</a:t>
            </a:r>
            <a:endParaRPr lang="en-US" altLang="de-DE" sz="2400" dirty="0">
              <a:solidFill>
                <a:srgbClr val="004992"/>
              </a:solidFill>
            </a:endParaRPr>
          </a:p>
          <a:p>
            <a:pPr marL="342900" lvl="0" indent="-342900" defTabSz="914400" fontAlgn="base">
              <a:buClr>
                <a:srgbClr val="000000"/>
              </a:buClr>
              <a:buFont typeface="WingDings"/>
              <a:buChar char=""/>
            </a:pPr>
            <a:r>
              <a:rPr lang="tr-TR" altLang="de-DE" sz="2400" dirty="0">
                <a:solidFill>
                  <a:srgbClr val="004992"/>
                </a:solidFill>
              </a:rPr>
              <a:t>Yanlı bellek</a:t>
            </a:r>
            <a:r>
              <a:rPr lang="en-US" altLang="de-DE" sz="2400" dirty="0">
                <a:solidFill>
                  <a:srgbClr val="004992"/>
                </a:solidFill>
              </a:rPr>
              <a:t>:</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en-US" altLang="de-DE" sz="2400" dirty="0">
                <a:solidFill>
                  <a:srgbClr val="333333"/>
                </a:solidFill>
              </a:rPr>
              <a:t>normal </a:t>
            </a:r>
            <a:r>
              <a:rPr lang="tr-TR" altLang="de-DE" sz="2400" dirty="0">
                <a:solidFill>
                  <a:srgbClr val="333333"/>
                </a:solidFill>
              </a:rPr>
              <a:t>bellek yanlılığı</a:t>
            </a:r>
            <a:r>
              <a:rPr lang="en-US" altLang="de-DE" sz="2400" dirty="0">
                <a:solidFill>
                  <a:srgbClr val="333333"/>
                </a:solidFill>
              </a:rPr>
              <a:t>: </a:t>
            </a:r>
            <a:r>
              <a:rPr lang="tr-TR" altLang="de-DE" sz="2400" dirty="0">
                <a:solidFill>
                  <a:srgbClr val="333333"/>
                </a:solidFill>
              </a:rPr>
              <a:t>olumlu olaylar, olumsuz olaylara göre daha iyi akılda kalır</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n-US" altLang="de-DE" sz="2400" dirty="0" err="1">
                <a:solidFill>
                  <a:srgbClr val="333333"/>
                </a:solidFill>
              </a:rPr>
              <a:t>depres</a:t>
            </a:r>
            <a:r>
              <a:rPr lang="tr-TR" altLang="de-DE" sz="2400" dirty="0">
                <a:solidFill>
                  <a:srgbClr val="333333"/>
                </a:solidFill>
              </a:rPr>
              <a:t>if bellek yanlılığı</a:t>
            </a:r>
            <a:r>
              <a:rPr lang="en-US" altLang="de-DE" sz="2400" dirty="0">
                <a:solidFill>
                  <a:srgbClr val="333333"/>
                </a:solidFill>
              </a:rPr>
              <a:t>: </a:t>
            </a:r>
            <a:r>
              <a:rPr lang="tr-TR" altLang="de-DE" sz="2400" dirty="0">
                <a:solidFill>
                  <a:srgbClr val="333333"/>
                </a:solidFill>
              </a:rPr>
              <a:t>olumsuz olaylar, olumlu olaylara göre daha iyi </a:t>
            </a:r>
            <a:r>
              <a:rPr lang="tr-TR" altLang="de-DE" sz="2400">
                <a:solidFill>
                  <a:srgbClr val="333333"/>
                </a:solidFill>
              </a:rPr>
              <a:t>akılda kalır</a:t>
            </a:r>
            <a:endParaRPr lang="en-US" sz="2400" dirty="0"/>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32</a:t>
            </a:fld>
            <a:endParaRPr lang="de-DE" altLang="de-DE"/>
          </a:p>
        </p:txBody>
      </p:sp>
    </p:spTree>
    <p:extLst>
      <p:ext uri="{BB962C8B-B14F-4D97-AF65-F5344CB8AC3E}">
        <p14:creationId xmlns:p14="http://schemas.microsoft.com/office/powerpoint/2010/main" val="5902016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Bellek hatalarının çeşitleri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004992"/>
                </a:solidFill>
              </a:rPr>
              <a:t>Unutmak</a:t>
            </a:r>
            <a:endParaRPr lang="en-US" altLang="de-DE" sz="2400" dirty="0">
              <a:solidFill>
                <a:srgbClr val="004992"/>
              </a:solidFill>
            </a:endParaRPr>
          </a:p>
          <a:p>
            <a:pPr marL="342900" lvl="0" indent="-342900" defTabSz="914400" fontAlgn="base">
              <a:buClr>
                <a:srgbClr val="000000"/>
              </a:buClr>
              <a:buFont typeface="WingDings"/>
              <a:buChar char=""/>
            </a:pPr>
            <a:r>
              <a:rPr lang="tr-TR" altLang="de-DE" sz="2400" dirty="0">
                <a:solidFill>
                  <a:srgbClr val="004992"/>
                </a:solidFill>
              </a:rPr>
              <a:t>Yanlı bellek</a:t>
            </a:r>
            <a:r>
              <a:rPr lang="en-US" altLang="de-DE" sz="2400" dirty="0">
                <a:solidFill>
                  <a:srgbClr val="004992"/>
                </a:solidFill>
              </a:rPr>
              <a:t>:</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en-US" altLang="de-DE" sz="2400" dirty="0">
                <a:solidFill>
                  <a:srgbClr val="333333"/>
                </a:solidFill>
              </a:rPr>
              <a:t>normal </a:t>
            </a:r>
            <a:r>
              <a:rPr lang="tr-TR" altLang="de-DE" sz="2400" dirty="0">
                <a:solidFill>
                  <a:srgbClr val="333333"/>
                </a:solidFill>
              </a:rPr>
              <a:t>bellek yanlılığı</a:t>
            </a:r>
            <a:r>
              <a:rPr lang="en-US" altLang="de-DE" sz="2400" dirty="0">
                <a:solidFill>
                  <a:srgbClr val="333333"/>
                </a:solidFill>
              </a:rPr>
              <a:t>: </a:t>
            </a:r>
            <a:r>
              <a:rPr lang="tr-TR" altLang="de-DE" sz="2400" dirty="0">
                <a:solidFill>
                  <a:srgbClr val="333333"/>
                </a:solidFill>
              </a:rPr>
              <a:t>olumlu olaylar, olumsuz olaylara göre daha iyi akılda kalır</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n-US" altLang="de-DE" sz="2400" dirty="0" err="1">
                <a:solidFill>
                  <a:srgbClr val="333333"/>
                </a:solidFill>
              </a:rPr>
              <a:t>depres</a:t>
            </a:r>
            <a:r>
              <a:rPr lang="tr-TR" altLang="de-DE" sz="2400" dirty="0">
                <a:solidFill>
                  <a:srgbClr val="333333"/>
                </a:solidFill>
              </a:rPr>
              <a:t>if bellek yanlılığı</a:t>
            </a:r>
            <a:r>
              <a:rPr lang="en-US" altLang="de-DE" sz="2400" dirty="0">
                <a:solidFill>
                  <a:srgbClr val="333333"/>
                </a:solidFill>
              </a:rPr>
              <a:t>: </a:t>
            </a:r>
            <a:r>
              <a:rPr lang="tr-TR" altLang="de-DE" sz="2400" dirty="0">
                <a:solidFill>
                  <a:srgbClr val="333333"/>
                </a:solidFill>
              </a:rPr>
              <a:t>olumsuz olaylar, olumlu olaylara göre daha iyi akılda kalır</a:t>
            </a:r>
            <a:endParaRPr lang="en-US" altLang="de-DE" sz="2400" dirty="0">
              <a:solidFill>
                <a:srgbClr val="333333"/>
              </a:solidFill>
            </a:endParaRPr>
          </a:p>
          <a:p>
            <a:pPr marL="342900" lvl="0" indent="-342900" defTabSz="914400" fontAlgn="base">
              <a:buClr>
                <a:srgbClr val="000000"/>
              </a:buClr>
              <a:buFont typeface="WingDings"/>
              <a:buChar char=""/>
            </a:pPr>
            <a:r>
              <a:rPr lang="tr-TR" altLang="de-DE" sz="2400" dirty="0">
                <a:solidFill>
                  <a:srgbClr val="004992"/>
                </a:solidFill>
              </a:rPr>
              <a:t>İlüzyon</a:t>
            </a:r>
            <a:r>
              <a:rPr lang="en-US" altLang="de-DE" sz="2400" dirty="0">
                <a:solidFill>
                  <a:srgbClr val="004992"/>
                </a:solidFill>
              </a:rPr>
              <a:t>/</a:t>
            </a:r>
            <a:r>
              <a:rPr lang="tr-TR" altLang="de-DE" sz="2400" dirty="0">
                <a:solidFill>
                  <a:srgbClr val="004992"/>
                </a:solidFill>
              </a:rPr>
              <a:t>sahte anılar</a:t>
            </a:r>
            <a:r>
              <a:rPr lang="en-US" altLang="de-DE" sz="2400" dirty="0">
                <a:solidFill>
                  <a:srgbClr val="004992"/>
                </a:solidFill>
              </a:rPr>
              <a:t>:</a:t>
            </a:r>
            <a:r>
              <a:rPr lang="en-US" altLang="de-DE" sz="2400" dirty="0">
                <a:solidFill>
                  <a:srgbClr val="333333"/>
                </a:solidFill>
              </a:rPr>
              <a:t> </a:t>
            </a:r>
            <a:r>
              <a:rPr lang="tr-TR" altLang="de-DE" sz="2400" dirty="0">
                <a:solidFill>
                  <a:srgbClr val="333333"/>
                </a:solidFill>
              </a:rPr>
              <a:t>olmamış şeyleri hatırlamak</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33</a:t>
            </a:fld>
            <a:endParaRPr lang="de-DE" altLang="de-DE"/>
          </a:p>
        </p:txBody>
      </p:sp>
    </p:spTree>
    <p:extLst>
      <p:ext uri="{BB962C8B-B14F-4D97-AF65-F5344CB8AC3E}">
        <p14:creationId xmlns:p14="http://schemas.microsoft.com/office/powerpoint/2010/main" val="11661705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Sahte anılar</a:t>
            </a:r>
          </a:p>
        </p:txBody>
      </p:sp>
      <p:graphicFrame>
        <p:nvGraphicFramePr>
          <p:cNvPr id="14" name="Table 13"/>
          <p:cNvGraphicFramePr>
            <a:graphicFrameLocks noGrp="1"/>
          </p:cNvGraphicFramePr>
          <p:nvPr>
            <p:extLst>
              <p:ext uri="{D42A27DB-BD31-4B8C-83A1-F6EECF244321}">
                <p14:modId xmlns:p14="http://schemas.microsoft.com/office/powerpoint/2010/main" val="927111742"/>
              </p:ext>
            </p:extLst>
          </p:nvPr>
        </p:nvGraphicFramePr>
        <p:xfrm>
          <a:off x="408954" y="2044784"/>
          <a:ext cx="11376000" cy="11887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chemeClr val="tx1"/>
                          </a:solidFill>
                          <a:effectLst/>
                          <a:latin typeface="+mn-lt"/>
                          <a:ea typeface="+mn-ea"/>
                          <a:cs typeface="+mn-cs"/>
                        </a:rPr>
                        <a:t>Yaygın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görüşün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aksine</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Kaptan</a:t>
                      </a:r>
                      <a:r>
                        <a:rPr kumimoji="0" lang="en-US" sz="1800" b="0" i="0" u="none" strike="noStrike" cap="none" normalizeH="0" baseline="0" dirty="0">
                          <a:ln>
                            <a:noFill/>
                          </a:ln>
                          <a:solidFill>
                            <a:schemeClr val="tx1"/>
                          </a:solidFill>
                          <a:effectLst/>
                          <a:latin typeface="+mn-lt"/>
                          <a:ea typeface="+mn-ea"/>
                          <a:cs typeface="+mn-cs"/>
                        </a:rPr>
                        <a:t> Kirk (William Shatner) Star Trek </a:t>
                      </a:r>
                      <a:r>
                        <a:rPr kumimoji="0" lang="en-US" sz="1800" b="0" i="0" u="none" strike="noStrike" cap="none" normalizeH="0" baseline="0" dirty="0" err="1">
                          <a:ln>
                            <a:noFill/>
                          </a:ln>
                          <a:solidFill>
                            <a:schemeClr val="tx1"/>
                          </a:solidFill>
                          <a:effectLst/>
                          <a:latin typeface="+mn-lt"/>
                          <a:ea typeface="+mn-ea"/>
                          <a:cs typeface="+mn-cs"/>
                        </a:rPr>
                        <a:t>filminde</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hiçbir</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a:ln>
                            <a:noFill/>
                          </a:ln>
                          <a:solidFill>
                            <a:schemeClr val="tx1"/>
                          </a:solidFill>
                          <a:effectLst/>
                          <a:latin typeface="+mn-lt"/>
                          <a:ea typeface="+mn-ea"/>
                          <a:cs typeface="+mn-cs"/>
                        </a:rPr>
                        <a:t>zaman “Işınla </a:t>
                      </a:r>
                      <a:r>
                        <a:rPr kumimoji="0" lang="en-US" sz="1800" b="0" i="0" u="none" strike="noStrike" cap="none" normalizeH="0" baseline="0" dirty="0" err="1">
                          <a:ln>
                            <a:noFill/>
                          </a:ln>
                          <a:solidFill>
                            <a:schemeClr val="tx1"/>
                          </a:solidFill>
                          <a:effectLst/>
                          <a:latin typeface="+mn-lt"/>
                          <a:ea typeface="+mn-ea"/>
                          <a:cs typeface="+mn-cs"/>
                        </a:rPr>
                        <a:t>beni</a:t>
                      </a:r>
                      <a:r>
                        <a:rPr kumimoji="0" lang="en-US" sz="1800" b="0" i="0" u="none" strike="noStrike" cap="none" normalizeH="0" baseline="0">
                          <a:ln>
                            <a:noFill/>
                          </a:ln>
                          <a:solidFill>
                            <a:schemeClr val="tx1"/>
                          </a:solidFill>
                          <a:effectLst/>
                          <a:latin typeface="+mn-lt"/>
                          <a:ea typeface="+mn-ea"/>
                          <a:cs typeface="+mn-cs"/>
                        </a:rPr>
                        <a:t>, Scotty” </a:t>
                      </a:r>
                      <a:r>
                        <a:rPr kumimoji="0" lang="en-US" sz="1800" b="0" i="0" u="none" strike="noStrike" cap="none" normalizeH="0" baseline="0" dirty="0" err="1">
                          <a:ln>
                            <a:noFill/>
                          </a:ln>
                          <a:solidFill>
                            <a:schemeClr val="tx1"/>
                          </a:solidFill>
                          <a:effectLst/>
                          <a:latin typeface="+mn-lt"/>
                          <a:ea typeface="+mn-ea"/>
                          <a:cs typeface="+mn-cs"/>
                        </a:rPr>
                        <a:t>cümlesini</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söylememiştir</a:t>
                      </a:r>
                      <a:r>
                        <a:rPr kumimoji="0" lang="en-US" sz="1800" b="0" i="0" u="none" strike="noStrike" cap="none" normalizeH="0" baseline="0" dirty="0">
                          <a:ln>
                            <a:noFill/>
                          </a:ln>
                          <a:solidFill>
                            <a:schemeClr val="tx1"/>
                          </a:solidFill>
                          <a:effectLst/>
                          <a:latin typeface="+mn-lt"/>
                          <a:ea typeface="+mn-ea"/>
                          <a:cs typeface="+mn-cs"/>
                        </a:rPr>
                        <a:t>.</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Eğitim Modülü 5 – Bellek</a:t>
            </a:r>
          </a:p>
        </p:txBody>
      </p:sp>
      <p:sp>
        <p:nvSpPr>
          <p:cNvPr id="6" name="Slide Number Placeholder 5"/>
          <p:cNvSpPr>
            <a:spLocks noGrp="1"/>
          </p:cNvSpPr>
          <p:nvPr>
            <p:ph type="sldNum" sz="quarter" idx="12"/>
          </p:nvPr>
        </p:nvSpPr>
        <p:spPr/>
        <p:txBody>
          <a:bodyPr/>
          <a:lstStyle/>
          <a:p>
            <a:pPr>
              <a:defRPr/>
            </a:pPr>
            <a:fld id="{0A861C76-28E3-42F5-B0CF-9E78BAE502C9}" type="slidenum">
              <a:rPr lang="de-DE" altLang="de-DE" smtClean="0"/>
              <a:pPr>
                <a:defRPr/>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Sahte anılar</a:t>
            </a:r>
          </a:p>
        </p:txBody>
      </p:sp>
      <p:graphicFrame>
        <p:nvGraphicFramePr>
          <p:cNvPr id="14" name="Table 13"/>
          <p:cNvGraphicFramePr>
            <a:graphicFrameLocks noGrp="1"/>
          </p:cNvGraphicFramePr>
          <p:nvPr>
            <p:extLst>
              <p:ext uri="{D42A27DB-BD31-4B8C-83A1-F6EECF244321}">
                <p14:modId xmlns:p14="http://schemas.microsoft.com/office/powerpoint/2010/main" val="2902364029"/>
              </p:ext>
            </p:extLst>
          </p:nvPr>
        </p:nvGraphicFramePr>
        <p:xfrm>
          <a:off x="408954" y="2044784"/>
          <a:ext cx="11376000" cy="23774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mn-lt"/>
                          <a:ea typeface="+mn-ea"/>
                          <a:cs typeface="+mn-cs"/>
                        </a:rPr>
                        <a:t>Yaygın görüşün aksine, Kaptan Kirk (William Shatner) Star Trek filminde hiçbir zaman “Işınla beni, Scotty” cümlesini söylememiştir.</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chemeClr val="tx1"/>
                          </a:solidFill>
                          <a:effectLst/>
                          <a:latin typeface="+mn-lt"/>
                          <a:ea typeface="+mn-ea"/>
                          <a:cs typeface="+mn-cs"/>
                        </a:rPr>
                        <a:t>Dresdendeki</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Almanya</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bombalamanın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bazı</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görgü</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tanıkları</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bombardımandan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sonra</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kaçan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insanları</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aşağı</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menzilden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uçan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uçakların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kovaladığını</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hatırlamışlar</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Tarihçiler</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bunun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doğruluğundan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giderek</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şüphe</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ediyor</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ör</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toz</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toprak</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ve</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yayılan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ateşin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bu</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tarz</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bir</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davranışı</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imkansız</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kılmış</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olması</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gerekir</a:t>
                      </a:r>
                      <a:r>
                        <a:rPr kumimoji="0" lang="en-US" sz="1800" b="0" i="0" u="none" strike="noStrike" cap="none" normalizeH="0" baseline="0" dirty="0">
                          <a:ln>
                            <a:noFill/>
                          </a:ln>
                          <a:solidFill>
                            <a:schemeClr val="tx1"/>
                          </a:solidFill>
                          <a:effectLst/>
                          <a:latin typeface="+mn-lt"/>
                          <a:ea typeface="+mn-ea"/>
                          <a:cs typeface="+mn-cs"/>
                        </a:rPr>
                        <a:t>).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Eğitim Modülü 5 – Bellek</a:t>
            </a:r>
          </a:p>
        </p:txBody>
      </p:sp>
      <p:sp>
        <p:nvSpPr>
          <p:cNvPr id="6" name="Slide Number Placeholder 5"/>
          <p:cNvSpPr>
            <a:spLocks noGrp="1"/>
          </p:cNvSpPr>
          <p:nvPr>
            <p:ph type="sldNum" sz="quarter" idx="12"/>
          </p:nvPr>
        </p:nvSpPr>
        <p:spPr/>
        <p:txBody>
          <a:bodyPr/>
          <a:lstStyle/>
          <a:p>
            <a:pPr>
              <a:defRPr/>
            </a:pPr>
            <a:fld id="{0A861C76-28E3-42F5-B0CF-9E78BAE502C9}" type="slidenum">
              <a:rPr lang="de-DE" altLang="de-DE" smtClean="0"/>
              <a:pPr>
                <a:defRPr/>
              </a:pPr>
              <a:t>35</a:t>
            </a:fld>
            <a:endParaRPr lang="de-DE" altLang="de-DE"/>
          </a:p>
        </p:txBody>
      </p:sp>
    </p:spTree>
    <p:extLst>
      <p:ext uri="{BB962C8B-B14F-4D97-AF65-F5344CB8AC3E}">
        <p14:creationId xmlns:p14="http://schemas.microsoft.com/office/powerpoint/2010/main" val="20503118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Sahte anılar</a:t>
            </a:r>
          </a:p>
        </p:txBody>
      </p:sp>
      <p:graphicFrame>
        <p:nvGraphicFramePr>
          <p:cNvPr id="14" name="Table 13"/>
          <p:cNvGraphicFramePr>
            <a:graphicFrameLocks noGrp="1"/>
          </p:cNvGraphicFramePr>
          <p:nvPr>
            <p:extLst>
              <p:ext uri="{D42A27DB-BD31-4B8C-83A1-F6EECF244321}">
                <p14:modId xmlns:p14="http://schemas.microsoft.com/office/powerpoint/2010/main" val="2645072050"/>
              </p:ext>
            </p:extLst>
          </p:nvPr>
        </p:nvGraphicFramePr>
        <p:xfrm>
          <a:off x="408954" y="2044784"/>
          <a:ext cx="11376000" cy="35661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mn-lt"/>
                          <a:ea typeface="+mn-ea"/>
                          <a:cs typeface="+mn-cs"/>
                        </a:rPr>
                        <a:t>Yaygın görüşün aksine, Kaptan Kirk (William Shatner) Star Trek filminde hiçbir zaman “Işınla beni, Scotty” cümlesini söylememiştir.</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mn-lt"/>
                          <a:ea typeface="+mn-ea"/>
                          <a:cs typeface="+mn-cs"/>
                        </a:rPr>
                        <a:t>Dresdendeki (Almanya) bombalamanın bazı görgü tanıkları bombardımandan sonra kaçan insanları aşağı menzilden uçan uçakların kovaladığını hatırlamışlar. Tarihçiler bunun doğruluğundan giderek şüphe ediyor (ör: toz toprak ve yayılan ateşin bu tarz bir davranışı imkansız kılmış olması gerekir).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chemeClr val="tx1"/>
                          </a:solidFill>
                          <a:effectLst/>
                          <a:latin typeface="+mn-lt"/>
                          <a:ea typeface="+mn-ea"/>
                          <a:cs typeface="+mn-cs"/>
                        </a:rPr>
                        <a:t>Ünlü</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psikolog</a:t>
                      </a:r>
                      <a:r>
                        <a:rPr kumimoji="0" lang="en-US" sz="1800" b="0" i="0" u="none" strike="noStrike" cap="none" normalizeH="0" baseline="0" dirty="0">
                          <a:ln>
                            <a:noFill/>
                          </a:ln>
                          <a:solidFill>
                            <a:schemeClr val="tx1"/>
                          </a:solidFill>
                          <a:effectLst/>
                          <a:latin typeface="+mn-lt"/>
                          <a:ea typeface="+mn-ea"/>
                          <a:cs typeface="+mn-cs"/>
                        </a:rPr>
                        <a:t> Jean Piaget, 2 </a:t>
                      </a:r>
                      <a:r>
                        <a:rPr kumimoji="0" lang="en-US" sz="1800" b="0" i="0" u="none" strike="noStrike" cap="none" normalizeH="0" baseline="0" dirty="0" err="1">
                          <a:ln>
                            <a:noFill/>
                          </a:ln>
                          <a:solidFill>
                            <a:schemeClr val="tx1"/>
                          </a:solidFill>
                          <a:effectLst/>
                          <a:latin typeface="+mn-lt"/>
                          <a:ea typeface="+mn-ea"/>
                          <a:cs typeface="+mn-cs"/>
                        </a:rPr>
                        <a:t>yaşındayken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kaçırılmış</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olduğunu</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hatırlar</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ancak</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sonradan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bunun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aslında</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dadısının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ona</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çocukken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anlattığı</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bir</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hikaye</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olduğu</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ortaya</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çıkar</a:t>
                      </a:r>
                      <a:r>
                        <a:rPr kumimoji="0" lang="en-US" sz="1800" b="0" i="0" u="none" strike="noStrike" cap="none" normalizeH="0" baseline="0" dirty="0">
                          <a:ln>
                            <a:noFill/>
                          </a:ln>
                          <a:solidFill>
                            <a:schemeClr val="tx1"/>
                          </a:solidFill>
                          <a:effectLst/>
                          <a:latin typeface="+mn-lt"/>
                          <a:ea typeface="+mn-ea"/>
                          <a:cs typeface="+mn-cs"/>
                        </a:rPr>
                        <a:t>.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Eğitim Modülü 5 – Bellek</a:t>
            </a:r>
          </a:p>
        </p:txBody>
      </p:sp>
      <p:sp>
        <p:nvSpPr>
          <p:cNvPr id="6" name="Slide Number Placeholder 5"/>
          <p:cNvSpPr>
            <a:spLocks noGrp="1"/>
          </p:cNvSpPr>
          <p:nvPr>
            <p:ph type="sldNum" sz="quarter" idx="12"/>
          </p:nvPr>
        </p:nvSpPr>
        <p:spPr/>
        <p:txBody>
          <a:bodyPr/>
          <a:lstStyle/>
          <a:p>
            <a:pPr>
              <a:defRPr/>
            </a:pPr>
            <a:fld id="{0A861C76-28E3-42F5-B0CF-9E78BAE502C9}" type="slidenum">
              <a:rPr lang="de-DE" altLang="de-DE" smtClean="0"/>
              <a:pPr>
                <a:defRPr/>
              </a:pPr>
              <a:t>36</a:t>
            </a:fld>
            <a:endParaRPr lang="de-DE" altLang="de-DE"/>
          </a:p>
        </p:txBody>
      </p:sp>
    </p:spTree>
    <p:extLst>
      <p:ext uri="{BB962C8B-B14F-4D97-AF65-F5344CB8AC3E}">
        <p14:creationId xmlns:p14="http://schemas.microsoft.com/office/powerpoint/2010/main" val="28276118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Sahte anılar</a:t>
            </a:r>
          </a:p>
        </p:txBody>
      </p:sp>
      <p:graphicFrame>
        <p:nvGraphicFramePr>
          <p:cNvPr id="14" name="Table 13"/>
          <p:cNvGraphicFramePr>
            <a:graphicFrameLocks noGrp="1"/>
          </p:cNvGraphicFramePr>
          <p:nvPr>
            <p:extLst>
              <p:ext uri="{D42A27DB-BD31-4B8C-83A1-F6EECF244321}">
                <p14:modId xmlns:p14="http://schemas.microsoft.com/office/powerpoint/2010/main" val="2931802716"/>
              </p:ext>
            </p:extLst>
          </p:nvPr>
        </p:nvGraphicFramePr>
        <p:xfrm>
          <a:off x="408954" y="2044784"/>
          <a:ext cx="11376000" cy="47548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mn-lt"/>
                          <a:ea typeface="+mn-ea"/>
                          <a:cs typeface="+mn-cs"/>
                        </a:rPr>
                        <a:t>Yaygın görüşün aksine, Kaptan Kirk (William Shatner) Star Trek filminde hiçbir zaman “Işınla beni, Scotty” cümlesini söylememiştir.</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mn-lt"/>
                          <a:ea typeface="+mn-ea"/>
                          <a:cs typeface="+mn-cs"/>
                        </a:rPr>
                        <a:t>Dresdendeki (Almanya) bombalamanın bazı görgü tanıkları bombardımandan sonra kaçan insanları aşağı menzilden uçan uçakların kovaladığını hatırlamışlar. Tarihçiler bunun doğruluğundan giderek şüphe ediyor (ör: toz toprak ve yayılan ateşin bu tarz bir davranışı imkansız kılmış olması gerekir).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mn-lt"/>
                          <a:ea typeface="+mn-ea"/>
                          <a:cs typeface="+mn-cs"/>
                        </a:rPr>
                        <a:t>Ünlü psikolog Jean Piaget, 2 yaşındayken kaçırılmış olduğunu hatırlar ancak sonradan bunun aslında dadısının ona çocukken anlattığı bir hikaye olduğu ortaya çıkar.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chemeClr val="tx1"/>
                          </a:solidFill>
                          <a:effectLst/>
                          <a:latin typeface="+mn-lt"/>
                          <a:ea typeface="+mn-ea"/>
                          <a:cs typeface="+mn-cs"/>
                        </a:rPr>
                        <a:t>Bir</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araştırmada</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katılımcılara</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içinde</a:t>
                      </a:r>
                      <a:r>
                        <a:rPr kumimoji="0" lang="en-US" sz="1800" b="0" i="0" u="none" strike="noStrike" cap="none" normalizeH="0" baseline="0" dirty="0">
                          <a:ln>
                            <a:noFill/>
                          </a:ln>
                          <a:solidFill>
                            <a:schemeClr val="tx1"/>
                          </a:solidFill>
                          <a:effectLst/>
                          <a:latin typeface="+mn-lt"/>
                          <a:ea typeface="+mn-ea"/>
                          <a:cs typeface="+mn-cs"/>
                        </a:rPr>
                        <a:t> Bugs Bunny </a:t>
                      </a:r>
                      <a:r>
                        <a:rPr kumimoji="0" lang="en-US" sz="1800" b="0" i="0" u="none" strike="noStrike" cap="none" normalizeH="0" baseline="0" dirty="0" err="1">
                          <a:ln>
                            <a:noFill/>
                          </a:ln>
                          <a:solidFill>
                            <a:schemeClr val="tx1"/>
                          </a:solidFill>
                          <a:effectLst/>
                          <a:latin typeface="+mn-lt"/>
                          <a:ea typeface="+mn-ea"/>
                          <a:cs typeface="+mn-cs"/>
                        </a:rPr>
                        <a:t>geçen</a:t>
                      </a:r>
                      <a:r>
                        <a:rPr kumimoji="0" lang="en-US" sz="1800" b="0" i="0" u="none" strike="noStrike" cap="none" normalizeH="0" baseline="0" dirty="0">
                          <a:ln>
                            <a:noFill/>
                          </a:ln>
                          <a:solidFill>
                            <a:schemeClr val="tx1"/>
                          </a:solidFill>
                          <a:effectLst/>
                          <a:latin typeface="+mn-lt"/>
                          <a:ea typeface="+mn-ea"/>
                          <a:cs typeface="+mn-cs"/>
                        </a:rPr>
                        <a:t> Disney World </a:t>
                      </a:r>
                      <a:r>
                        <a:rPr kumimoji="0" lang="en-US" sz="1800" b="0" i="0" u="none" strike="noStrike" cap="none" normalizeH="0" baseline="0" dirty="0" err="1">
                          <a:ln>
                            <a:noFill/>
                          </a:ln>
                          <a:solidFill>
                            <a:schemeClr val="tx1"/>
                          </a:solidFill>
                          <a:effectLst/>
                          <a:latin typeface="+mn-lt"/>
                          <a:ea typeface="+mn-ea"/>
                          <a:cs typeface="+mn-cs"/>
                        </a:rPr>
                        <a:t>reklamları</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gösterilmiş</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Katılımcıların</a:t>
                      </a:r>
                      <a:r>
                        <a:rPr kumimoji="0" lang="en-US" sz="1800" b="0" i="0" u="none" strike="noStrike" cap="none" normalizeH="0" baseline="0" dirty="0">
                          <a:ln>
                            <a:noFill/>
                          </a:ln>
                          <a:solidFill>
                            <a:schemeClr val="tx1"/>
                          </a:solidFill>
                          <a:effectLst/>
                          <a:latin typeface="+mn-lt"/>
                          <a:ea typeface="+mn-ea"/>
                          <a:cs typeface="+mn-cs"/>
                        </a:rPr>
                        <a:t> %30’u </a:t>
                      </a:r>
                      <a:r>
                        <a:rPr kumimoji="0" lang="en-US" sz="1800" b="0" i="0" u="none" strike="noStrike" cap="none" normalizeH="0" baseline="0" dirty="0" err="1">
                          <a:ln>
                            <a:noFill/>
                          </a:ln>
                          <a:solidFill>
                            <a:schemeClr val="tx1"/>
                          </a:solidFill>
                          <a:effectLst/>
                          <a:latin typeface="+mn-lt"/>
                          <a:ea typeface="+mn-ea"/>
                          <a:cs typeface="+mn-cs"/>
                        </a:rPr>
                        <a:t>çocukken</a:t>
                      </a:r>
                      <a:r>
                        <a:rPr kumimoji="0" lang="en-US" sz="1800" b="0" i="0" u="none" strike="noStrike" cap="none" normalizeH="0" baseline="0" dirty="0">
                          <a:ln>
                            <a:noFill/>
                          </a:ln>
                          <a:solidFill>
                            <a:schemeClr val="tx1"/>
                          </a:solidFill>
                          <a:effectLst/>
                          <a:latin typeface="+mn-lt"/>
                          <a:ea typeface="+mn-ea"/>
                          <a:cs typeface="+mn-cs"/>
                        </a:rPr>
                        <a:t> Disney </a:t>
                      </a:r>
                      <a:r>
                        <a:rPr kumimoji="0" lang="en-US" sz="1800" b="0" i="0" u="none" strike="noStrike" cap="none" normalizeH="0" baseline="0" dirty="0" err="1">
                          <a:ln>
                            <a:noFill/>
                          </a:ln>
                          <a:solidFill>
                            <a:schemeClr val="tx1"/>
                          </a:solidFill>
                          <a:effectLst/>
                          <a:latin typeface="+mn-lt"/>
                          <a:ea typeface="+mn-ea"/>
                          <a:cs typeface="+mn-cs"/>
                        </a:rPr>
                        <a:t>World’e</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gittiğinde</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tavşanla</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tanışmış</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olduğunu</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hatırlamış</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oysaki</a:t>
                      </a:r>
                      <a:r>
                        <a:rPr kumimoji="0" lang="en-US" sz="1800" b="0" i="0" u="none" strike="noStrike" cap="none" normalizeH="0" baseline="0" dirty="0">
                          <a:ln>
                            <a:noFill/>
                          </a:ln>
                          <a:solidFill>
                            <a:schemeClr val="tx1"/>
                          </a:solidFill>
                          <a:effectLst/>
                          <a:latin typeface="+mn-lt"/>
                          <a:ea typeface="+mn-ea"/>
                          <a:cs typeface="+mn-cs"/>
                        </a:rPr>
                        <a:t> Bugs Bunny </a:t>
                      </a:r>
                      <a:r>
                        <a:rPr kumimoji="0" lang="en-US" sz="1800" b="0" i="0" u="none" strike="noStrike" cap="none" normalizeH="0" baseline="0" dirty="0" err="1">
                          <a:ln>
                            <a:noFill/>
                          </a:ln>
                          <a:solidFill>
                            <a:schemeClr val="tx1"/>
                          </a:solidFill>
                          <a:effectLst/>
                          <a:latin typeface="+mn-lt"/>
                          <a:ea typeface="+mn-ea"/>
                          <a:cs typeface="+mn-cs"/>
                        </a:rPr>
                        <a:t>bir</a:t>
                      </a:r>
                      <a:r>
                        <a:rPr kumimoji="0" lang="en-US" sz="1800" b="0" i="0" u="none" strike="noStrike" cap="none" normalizeH="0" baseline="0" dirty="0">
                          <a:ln>
                            <a:noFill/>
                          </a:ln>
                          <a:solidFill>
                            <a:schemeClr val="tx1"/>
                          </a:solidFill>
                          <a:effectLst/>
                          <a:latin typeface="+mn-lt"/>
                          <a:ea typeface="+mn-ea"/>
                          <a:cs typeface="+mn-cs"/>
                        </a:rPr>
                        <a:t> Disney </a:t>
                      </a:r>
                      <a:r>
                        <a:rPr kumimoji="0" lang="en-US" sz="1800" b="0" i="0" u="none" strike="noStrike" cap="none" normalizeH="0" baseline="0" dirty="0" err="1">
                          <a:ln>
                            <a:noFill/>
                          </a:ln>
                          <a:solidFill>
                            <a:schemeClr val="tx1"/>
                          </a:solidFill>
                          <a:effectLst/>
                          <a:latin typeface="+mn-lt"/>
                          <a:ea typeface="+mn-ea"/>
                          <a:cs typeface="+mn-cs"/>
                        </a:rPr>
                        <a:t>değil</a:t>
                      </a:r>
                      <a:r>
                        <a:rPr kumimoji="0" lang="en-US" sz="1800" b="0" i="0" u="none" strike="noStrike" cap="none" normalizeH="0" baseline="0" dirty="0">
                          <a:ln>
                            <a:noFill/>
                          </a:ln>
                          <a:solidFill>
                            <a:schemeClr val="tx1"/>
                          </a:solidFill>
                          <a:effectLst/>
                          <a:latin typeface="+mn-lt"/>
                          <a:ea typeface="+mn-ea"/>
                          <a:cs typeface="+mn-cs"/>
                        </a:rPr>
                        <a:t>, Warner Brothers </a:t>
                      </a:r>
                      <a:r>
                        <a:rPr kumimoji="0" lang="en-US" sz="1800" b="0" i="0" u="none" strike="noStrike" cap="none" normalizeH="0" baseline="0" dirty="0" err="1">
                          <a:ln>
                            <a:noFill/>
                          </a:ln>
                          <a:solidFill>
                            <a:schemeClr val="tx1"/>
                          </a:solidFill>
                          <a:effectLst/>
                          <a:latin typeface="+mn-lt"/>
                          <a:ea typeface="+mn-ea"/>
                          <a:cs typeface="+mn-cs"/>
                        </a:rPr>
                        <a:t>karakteridir</a:t>
                      </a:r>
                      <a:r>
                        <a:rPr kumimoji="0" lang="en-US" sz="1800" b="0" i="0" u="none" strike="noStrike" cap="none" normalizeH="0" baseline="0" dirty="0">
                          <a:ln>
                            <a:noFill/>
                          </a:ln>
                          <a:solidFill>
                            <a:schemeClr val="tx1"/>
                          </a:solidFill>
                          <a:effectLst/>
                          <a:latin typeface="+mn-lt"/>
                          <a:ea typeface="+mn-ea"/>
                          <a:cs typeface="+mn-cs"/>
                        </a:rPr>
                        <a:t>.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75496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Eğitim Modülü 5 – Bellek</a:t>
            </a:r>
          </a:p>
        </p:txBody>
      </p:sp>
      <p:sp>
        <p:nvSpPr>
          <p:cNvPr id="6" name="Slide Number Placeholder 5"/>
          <p:cNvSpPr>
            <a:spLocks noGrp="1"/>
          </p:cNvSpPr>
          <p:nvPr>
            <p:ph type="sldNum" sz="quarter" idx="12"/>
          </p:nvPr>
        </p:nvSpPr>
        <p:spPr/>
        <p:txBody>
          <a:bodyPr/>
          <a:lstStyle/>
          <a:p>
            <a:pPr>
              <a:defRPr/>
            </a:pPr>
            <a:fld id="{0A861C76-28E3-42F5-B0CF-9E78BAE502C9}" type="slidenum">
              <a:rPr lang="de-DE" altLang="de-DE" smtClean="0"/>
              <a:pPr>
                <a:defRPr/>
              </a:pPr>
              <a:t>37</a:t>
            </a:fld>
            <a:endParaRPr lang="de-DE" altLang="de-DE"/>
          </a:p>
        </p:txBody>
      </p:sp>
    </p:spTree>
    <p:extLst>
      <p:ext uri="{BB962C8B-B14F-4D97-AF65-F5344CB8AC3E}">
        <p14:creationId xmlns:p14="http://schemas.microsoft.com/office/powerpoint/2010/main" val="40259866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Bunu neden yapıyoruz?</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Çalışmalar gösteriyor ki psikozdaki birçok insan </a:t>
            </a:r>
            <a:r>
              <a:rPr lang="en-US" altLang="de-DE" sz="2400" dirty="0">
                <a:solidFill>
                  <a:srgbClr val="333333"/>
                </a:solidFill>
              </a:rPr>
              <a:t>(</a:t>
            </a:r>
            <a:r>
              <a:rPr lang="tr-TR" altLang="de-DE" sz="2400" dirty="0">
                <a:solidFill>
                  <a:srgbClr val="333333"/>
                </a:solidFill>
              </a:rPr>
              <a:t>ancak hepsi değil</a:t>
            </a:r>
            <a:r>
              <a:rPr lang="en-US" altLang="de-DE" sz="2400" dirty="0">
                <a:solidFill>
                  <a:srgbClr val="333333"/>
                </a:solidFill>
              </a:rPr>
              <a:t>!) </a:t>
            </a:r>
            <a:r>
              <a:rPr lang="tr-TR" altLang="de-DE" sz="2400" dirty="0">
                <a:solidFill>
                  <a:srgbClr val="333333"/>
                </a:solidFill>
              </a:rPr>
              <a:t>psikozda olmayan insanlara göre sahte anılarına daha fazla </a:t>
            </a:r>
            <a:r>
              <a:rPr lang="tr-TR" altLang="de-DE" sz="2400">
                <a:solidFill>
                  <a:srgbClr val="333333"/>
                </a:solidFill>
              </a:rPr>
              <a:t>güveniyorlar</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Bunu neden yapıyoruz?</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Çalışmalar gösteriyor ki psikozdaki birçok insan </a:t>
            </a:r>
            <a:r>
              <a:rPr lang="en-US" altLang="de-DE" sz="2400" dirty="0">
                <a:solidFill>
                  <a:srgbClr val="333333"/>
                </a:solidFill>
              </a:rPr>
              <a:t>(</a:t>
            </a:r>
            <a:r>
              <a:rPr lang="tr-TR" altLang="de-DE" sz="2400" dirty="0">
                <a:solidFill>
                  <a:srgbClr val="333333"/>
                </a:solidFill>
              </a:rPr>
              <a:t>ancak hepsi değil</a:t>
            </a:r>
            <a:r>
              <a:rPr lang="en-US" altLang="de-DE" sz="2400" dirty="0">
                <a:solidFill>
                  <a:srgbClr val="333333"/>
                </a:solidFill>
              </a:rPr>
              <a:t>!) </a:t>
            </a:r>
            <a:r>
              <a:rPr lang="tr-TR" altLang="de-DE" sz="2400" dirty="0">
                <a:solidFill>
                  <a:srgbClr val="333333"/>
                </a:solidFill>
              </a:rPr>
              <a:t>psikozda olmayan insanlara göre sahte anılarına daha fazla güveniyorlar</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Aynı zamanda gerçek anılara (ör: gerçekte olup bitenler) olan güven de psikoz sırasında </a:t>
            </a:r>
            <a:r>
              <a:rPr lang="tr-TR" altLang="de-DE" sz="2400">
                <a:solidFill>
                  <a:srgbClr val="333333"/>
                </a:solidFill>
              </a:rPr>
              <a:t>azalıyor</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39</a:t>
            </a:fld>
            <a:endParaRPr lang="de-DE" altLang="de-DE"/>
          </a:p>
        </p:txBody>
      </p:sp>
    </p:spTree>
    <p:extLst>
      <p:ext uri="{BB962C8B-B14F-4D97-AF65-F5344CB8AC3E}">
        <p14:creationId xmlns:p14="http://schemas.microsoft.com/office/powerpoint/2010/main" val="35810986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Bunu neden yapıyoruz?</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Çalışmalar gösteriyor ki psikozdaki birçok insan </a:t>
            </a:r>
            <a:r>
              <a:rPr lang="en-US" altLang="de-DE" sz="2400" dirty="0">
                <a:solidFill>
                  <a:srgbClr val="333333"/>
                </a:solidFill>
              </a:rPr>
              <a:t>(</a:t>
            </a:r>
            <a:r>
              <a:rPr lang="tr-TR" altLang="de-DE" sz="2400" dirty="0">
                <a:solidFill>
                  <a:srgbClr val="333333"/>
                </a:solidFill>
              </a:rPr>
              <a:t>ancak hepsi değil</a:t>
            </a:r>
            <a:r>
              <a:rPr lang="en-US" altLang="de-DE" sz="2400" dirty="0">
                <a:solidFill>
                  <a:srgbClr val="333333"/>
                </a:solidFill>
              </a:rPr>
              <a:t>!) </a:t>
            </a:r>
            <a:r>
              <a:rPr lang="tr-TR" altLang="de-DE" sz="2400" dirty="0">
                <a:solidFill>
                  <a:srgbClr val="333333"/>
                </a:solidFill>
              </a:rPr>
              <a:t>psikozda olmayan insanlara göre sahte anılarına daha fazla güveniyorlar</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Aynı zamanda gerçek anılara (ör: gerçekte olup bitenler) olan güven de psikoz sırasında azalıyor</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Bu da gerçek anıları sahte anılardan ayırt ederken ve bulunduğumuz çevreye ait sağlıklı gerçekçi bir bakış açısı oluştururken zorluk yaşamamıza sebep olabilir</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40</a:t>
            </a:fld>
            <a:endParaRPr lang="de-DE" altLang="de-DE"/>
          </a:p>
        </p:txBody>
      </p:sp>
    </p:spTree>
    <p:extLst>
      <p:ext uri="{BB962C8B-B14F-4D97-AF65-F5344CB8AC3E}">
        <p14:creationId xmlns:p14="http://schemas.microsoft.com/office/powerpoint/2010/main" val="11094753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Psikotik dönemde bellek hataları nasıl yanlış yorumlamalara yol açar - örnekler</a:t>
            </a:r>
          </a:p>
        </p:txBody>
      </p:sp>
      <p:sp>
        <p:nvSpPr>
          <p:cNvPr id="87062" name="Rechteck 1"/>
          <p:cNvSpPr>
            <a:spLocks noChangeArrowheads="1"/>
          </p:cNvSpPr>
          <p:nvPr/>
        </p:nvSpPr>
        <p:spPr bwMode="auto">
          <a:xfrm>
            <a:off x="408955" y="5877272"/>
            <a:ext cx="113760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tr-TR" altLang="de-DE" sz="2000" dirty="0">
                <a:solidFill>
                  <a:srgbClr val="004992"/>
                </a:solidFill>
                <a:latin typeface="+mn-lt"/>
              </a:rPr>
              <a:t>Kim kısa bir kişisel yaşantısı ile katkıda bulunmak ister?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2730942637"/>
              </p:ext>
            </p:extLst>
          </p:nvPr>
        </p:nvGraphicFramePr>
        <p:xfrm>
          <a:off x="408954" y="2203704"/>
          <a:ext cx="11376000" cy="338328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336793">
                  <a:extLst>
                    <a:ext uri="{9D8B030D-6E8A-4147-A177-3AD203B41FA5}">
                      <a16:colId xmlns:a16="http://schemas.microsoft.com/office/drawing/2014/main" val="20001"/>
                    </a:ext>
                  </a:extLst>
                </a:gridCol>
                <a:gridCol w="424720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mn-lt"/>
                          <a:ea typeface="+mn-ea"/>
                          <a:cs typeface="+mn-cs"/>
                        </a:rPr>
                        <a:t>Olay</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mn-lt"/>
                          <a:ea typeface="+mn-ea"/>
                          <a:cs typeface="+mn-cs"/>
                        </a:rPr>
                        <a:t>Sahte anı</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mn-lt"/>
                          <a:ea typeface="+mn-ea"/>
                          <a:cs typeface="+mn-cs"/>
                        </a:rPr>
                        <a:t>Esas durum</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mn-lt"/>
                          <a:ea typeface="+mn-ea"/>
                          <a:cs typeface="+mn-cs"/>
                        </a:rPr>
                        <a:t>Anne ile tartışma.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Onun “sen benim kızım değilsin artık.” dediğini hatırlamak.</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Anne aslında “Ben senin böyle olduğunu bilmiyordum.” demiş –zamanla, esas söylenen kelimeler hatırlanamamıştır. </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mn-lt"/>
                          <a:ea typeface="+mn-ea"/>
                          <a:cs typeface="+mn-cs"/>
                        </a:rPr>
                        <a:t>Grup terapisi seansı.</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Kimse benim sorunlarımı umursamıyor.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Diğer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grup</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üyeleri</a:t>
                      </a:r>
                      <a:r>
                        <a:rPr kumimoji="0" lang="en-US" sz="2000" b="0" i="0" u="none" strike="noStrike" cap="none" normalizeH="0" baseline="0" dirty="0">
                          <a:ln>
                            <a:noFill/>
                          </a:ln>
                          <a:solidFill>
                            <a:srgbClr val="333333"/>
                          </a:solidFill>
                          <a:effectLst/>
                          <a:latin typeface="+mn-lt"/>
                          <a:ea typeface="+mn-ea"/>
                          <a:cs typeface="+mn-cs"/>
                        </a:rPr>
                        <a:t> o </a:t>
                      </a:r>
                      <a:r>
                        <a:rPr kumimoji="0" lang="en-US" sz="2000" b="0" i="0" u="none" strike="noStrike" cap="none" normalizeH="0" baseline="0" dirty="0" err="1">
                          <a:ln>
                            <a:noFill/>
                          </a:ln>
                          <a:solidFill>
                            <a:srgbClr val="333333"/>
                          </a:solidFill>
                          <a:effectLst/>
                          <a:latin typeface="+mn-lt"/>
                          <a:ea typeface="+mn-ea"/>
                          <a:cs typeface="+mn-cs"/>
                        </a:rPr>
                        <a:t>durumda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onu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teselli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etmeye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çalıştı</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ancak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daha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sonradan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unutuldu</a:t>
                      </a:r>
                      <a:r>
                        <a:rPr kumimoji="0" lang="en-US" sz="2000" b="0" i="0" u="none" strike="noStrike" cap="none" normalizeH="0" baseline="0" dirty="0">
                          <a:ln>
                            <a:noFill/>
                          </a:ln>
                          <a:solidFill>
                            <a:srgbClr val="333333"/>
                          </a:solidFill>
                          <a:effectLst/>
                          <a:latin typeface="+mn-lt"/>
                          <a:ea typeface="+mn-ea"/>
                          <a:cs typeface="+mn-cs"/>
                        </a:rPr>
                        <a:t>.</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Eğitim Modülü 5 – Bellek</a:t>
            </a:r>
          </a:p>
        </p:txBody>
      </p:sp>
      <p:sp>
        <p:nvSpPr>
          <p:cNvPr id="6" name="Slide Number Placeholder 5"/>
          <p:cNvSpPr>
            <a:spLocks noGrp="1"/>
          </p:cNvSpPr>
          <p:nvPr>
            <p:ph type="sldNum" sz="quarter" idx="12"/>
          </p:nvPr>
        </p:nvSpPr>
        <p:spPr/>
        <p:txBody>
          <a:bodyPr/>
          <a:lstStyle/>
          <a:p>
            <a:pPr>
              <a:defRPr/>
            </a:pPr>
            <a:fld id="{0A861C76-28E3-42F5-B0CF-9E78BAE502C9}" type="slidenum">
              <a:rPr lang="de-DE" altLang="de-DE" smtClean="0"/>
              <a:pPr>
                <a:defRPr/>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9"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Alıştırma</a:t>
            </a:r>
            <a:endParaRPr lang="de-DE" altLang="de-DE" sz="3600">
              <a:latin typeface="+mn-lt"/>
              <a:ea typeface="+mn-ea"/>
              <a:cs typeface="+mn-cs"/>
            </a:endParaRPr>
          </a:p>
        </p:txBody>
      </p:sp>
      <p:sp>
        <p:nvSpPr>
          <p:cNvPr id="91138"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tr-TR" altLang="de-DE" sz="2400" dirty="0">
                <a:solidFill>
                  <a:srgbClr val="333333"/>
                </a:solidFill>
              </a:rPr>
              <a:t>Size tekrar birkaç karmaşık mizansen </a:t>
            </a:r>
            <a:r>
              <a:rPr lang="tr-TR" altLang="de-DE" sz="2400">
                <a:solidFill>
                  <a:srgbClr val="333333"/>
                </a:solidFill>
              </a:rPr>
              <a:t>gösterilecektir</a:t>
            </a:r>
            <a:r>
              <a:rPr lang="de-DE" altLang="de-DE" sz="2400">
                <a:solidFill>
                  <a:srgbClr val="333333"/>
                </a:solidFill>
              </a:rPr>
              <a:t>.</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9"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Alıştırma</a:t>
            </a:r>
            <a:endParaRPr lang="de-DE" altLang="de-DE" sz="3600">
              <a:latin typeface="+mn-lt"/>
              <a:ea typeface="+mn-ea"/>
              <a:cs typeface="+mn-cs"/>
            </a:endParaRPr>
          </a:p>
        </p:txBody>
      </p:sp>
      <p:sp>
        <p:nvSpPr>
          <p:cNvPr id="91138"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tr-TR" altLang="de-DE" sz="2400" dirty="0">
                <a:solidFill>
                  <a:srgbClr val="333333"/>
                </a:solidFill>
              </a:rPr>
              <a:t>Size tekrar birkaç karmaşık mizansen gösterilecektir</a:t>
            </a:r>
            <a:r>
              <a:rPr lang="de-DE" altLang="de-DE" sz="2400" dirty="0">
                <a:solidFill>
                  <a:srgbClr val="333333"/>
                </a:solidFill>
              </a:rPr>
              <a:t>.</a:t>
            </a:r>
          </a:p>
          <a:p>
            <a:pPr marL="342900" indent="-342900" eaLnBrk="1" hangingPunct="1">
              <a:buClr>
                <a:srgbClr val="333333"/>
              </a:buClr>
              <a:buFont typeface="WingDings"/>
              <a:buChar char=""/>
            </a:pPr>
            <a:r>
              <a:rPr lang="tr-TR" altLang="de-DE" sz="2400" dirty="0">
                <a:solidFill>
                  <a:srgbClr val="333333"/>
                </a:solidFill>
              </a:rPr>
              <a:t>Resimde dışarıda bırakılmışları bulmaya çalışınız</a:t>
            </a:r>
            <a:r>
              <a:rPr lang="de-DE" altLang="de-DE" sz="2400" dirty="0">
                <a:solidFill>
                  <a:srgbClr val="333333"/>
                </a:solidFill>
              </a:rPr>
              <a:t> (</a:t>
            </a:r>
            <a:r>
              <a:rPr lang="tr-TR" altLang="de-DE" sz="2400" dirty="0">
                <a:solidFill>
                  <a:srgbClr val="333333"/>
                </a:solidFill>
              </a:rPr>
              <a:t>olmayan detaylar daha sonra mavi ile belirtilecektir</a:t>
            </a: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43</a:t>
            </a:fld>
            <a:endParaRPr lang="de-DE" altLang="de-DE"/>
          </a:p>
        </p:txBody>
      </p:sp>
    </p:spTree>
    <p:extLst>
      <p:ext uri="{BB962C8B-B14F-4D97-AF65-F5344CB8AC3E}">
        <p14:creationId xmlns:p14="http://schemas.microsoft.com/office/powerpoint/2010/main" val="5169882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B48A205A-D868-4A6D-A486-2213F80F953D}" type="slidenum">
              <a:rPr lang="de-DE" altLang="de-DE" smtClean="0"/>
              <a:pPr>
                <a:defRPr/>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Kiosk</a:t>
            </a:r>
            <a:br>
              <a:rPr lang="de-DE" altLang="de-DE" sz="3600">
                <a:solidFill>
                  <a:srgbClr val="004992"/>
                </a:solidFill>
                <a:latin typeface="+mn-lt"/>
                <a:ea typeface="+mn-ea"/>
                <a:cs typeface="+mn-cs"/>
              </a:rPr>
            </a:br>
            <a:r>
              <a:rPr lang="de-DE" altLang="de-DE">
                <a:solidFill>
                  <a:srgbClr val="004992"/>
                </a:solidFill>
                <a:latin typeface="+mn-lt"/>
                <a:ea typeface="+mn-ea"/>
                <a:cs typeface="+mn-cs"/>
              </a:rPr>
              <a:t>Resimde ne gördünüz? Ne kadar eminsiniz?</a:t>
            </a:r>
          </a:p>
        </p:txBody>
      </p:sp>
      <p:sp>
        <p:nvSpPr>
          <p:cNvPr id="9523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kiosk </a:t>
            </a:r>
            <a:r>
              <a:rPr lang="tr-TR" altLang="de-DE" sz="2400">
                <a:solidFill>
                  <a:srgbClr val="333333"/>
                </a:solidFill>
              </a:rPr>
              <a:t>tabelası</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sosis</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çöp tenekesi</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oturma bankı</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bayraklar</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fiyat etiketleri</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şişeler</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satıcı</a:t>
            </a:r>
            <a:endParaRPr lang="de-DE" altLang="de-DE" sz="2400">
              <a:solidFill>
                <a:srgbClr val="333333"/>
              </a:solidFill>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Kiosk</a:t>
            </a:r>
          </a:p>
        </p:txBody>
      </p:sp>
      <p:sp>
        <p:nvSpPr>
          <p:cNvPr id="9728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kiosk </a:t>
            </a:r>
            <a:r>
              <a:rPr lang="tr-TR" altLang="de-DE" sz="2400" dirty="0">
                <a:solidFill>
                  <a:srgbClr val="333333"/>
                </a:solidFill>
              </a:rPr>
              <a:t>tabelası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sosis</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rPr>
              <a:t>çöp tenekesi</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oturma bankı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bayraklar</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rPr>
              <a:t>fiyat etiketleri</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şişeler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satıcı</a:t>
            </a:r>
            <a:endParaRPr lang="de-DE" altLang="de-DE" sz="2400" dirty="0">
              <a:solidFill>
                <a:srgbClr val="333333"/>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gösterilmemiş</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B48A205A-D868-4A6D-A486-2213F80F953D}" type="slidenum">
              <a:rPr lang="de-DE" altLang="de-DE" smtClean="0"/>
              <a:pPr>
                <a:defRPr/>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Bahçe</a:t>
            </a:r>
            <a:br>
              <a:rPr lang="tr-TR" altLang="de-DE" sz="3600">
                <a:solidFill>
                  <a:srgbClr val="004992"/>
                </a:solidFill>
                <a:latin typeface="+mn-lt"/>
                <a:ea typeface="+mn-ea"/>
                <a:cs typeface="+mn-cs"/>
              </a:rPr>
            </a:br>
            <a:r>
              <a:rPr lang="tr-TR" altLang="de-DE">
                <a:solidFill>
                  <a:srgbClr val="004992"/>
                </a:solidFill>
                <a:latin typeface="+mn-lt"/>
                <a:ea typeface="+mn-ea"/>
                <a:cs typeface="+mn-cs"/>
              </a:rPr>
              <a:t>Resimde hangisi yoktu? Ne kadar eminsiniz?</a:t>
            </a:r>
            <a:endParaRPr lang="de-DE" altLang="de-DE">
              <a:solidFill>
                <a:srgbClr val="004992"/>
              </a:solidFill>
              <a:latin typeface="+mn-lt"/>
              <a:ea typeface="+mn-ea"/>
              <a:cs typeface="+mn-cs"/>
            </a:endParaRPr>
          </a:p>
        </p:txBody>
      </p:sp>
      <p:sp>
        <p:nvSpPr>
          <p:cNvPr id="10137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sulama kabı</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ayçiçekleri</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çiçek yatağı</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ağaç</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kürek</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tırmık</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ho</a:t>
            </a:r>
            <a:r>
              <a:rPr lang="tr-TR" altLang="de-DE" sz="2400">
                <a:solidFill>
                  <a:srgbClr val="333333"/>
                </a:solidFill>
              </a:rPr>
              <a:t>rtum</a:t>
            </a:r>
            <a:endParaRPr lang="de-DE" altLang="de-DE" sz="2400">
              <a:solidFill>
                <a:srgbClr val="333333"/>
              </a:solidFill>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Bahçe</a:t>
            </a:r>
            <a:endParaRPr lang="de-DE" altLang="de-DE" sz="3600">
              <a:solidFill>
                <a:srgbClr val="004992"/>
              </a:solidFill>
              <a:latin typeface="+mn-lt"/>
              <a:ea typeface="+mn-ea"/>
              <a:cs typeface="+mn-cs"/>
            </a:endParaRPr>
          </a:p>
        </p:txBody>
      </p:sp>
      <p:sp>
        <p:nvSpPr>
          <p:cNvPr id="10342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sulama kabı</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ayçiçekleri</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çiçek yatağı</a:t>
            </a:r>
            <a:endParaRPr lang="de-DE" altLang="de-DE" sz="2400">
              <a:solidFill>
                <a:srgbClr val="333333"/>
              </a:solidFill>
            </a:endParaRPr>
          </a:p>
          <a:p>
            <a:pPr marL="342900" indent="-342900" eaLnBrk="1" hangingPunct="1">
              <a:lnSpc>
                <a:spcPct val="100000"/>
              </a:lnSpc>
              <a:spcBef>
                <a:spcPts val="1200"/>
              </a:spcBef>
              <a:buClr>
                <a:srgbClr val="004992"/>
              </a:buClr>
              <a:buFont typeface="WingDings"/>
              <a:buChar char=""/>
            </a:pPr>
            <a:r>
              <a:rPr lang="tr-TR" altLang="de-DE" sz="2400">
                <a:solidFill>
                  <a:srgbClr val="004992"/>
                </a:solidFill>
              </a:rPr>
              <a:t>ağaç</a:t>
            </a:r>
            <a:endParaRPr lang="de-DE" altLang="de-DE" sz="2400">
              <a:solidFill>
                <a:srgbClr val="004992"/>
              </a:solidFill>
            </a:endParaRPr>
          </a:p>
          <a:p>
            <a:pPr marL="342900" indent="-342900" eaLnBrk="1" hangingPunct="1">
              <a:lnSpc>
                <a:spcPct val="100000"/>
              </a:lnSpc>
              <a:spcBef>
                <a:spcPts val="1200"/>
              </a:spcBef>
              <a:buClr>
                <a:srgbClr val="004992"/>
              </a:buClr>
              <a:buFont typeface="WingDings"/>
              <a:buChar char=""/>
            </a:pPr>
            <a:r>
              <a:rPr lang="tr-TR" altLang="de-DE" sz="2400">
                <a:solidFill>
                  <a:srgbClr val="004992"/>
                </a:solidFill>
              </a:rPr>
              <a:t>kürek</a:t>
            </a:r>
            <a:endParaRPr lang="de-DE" altLang="de-DE" sz="240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tırmık</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ho</a:t>
            </a:r>
            <a:r>
              <a:rPr lang="tr-TR" altLang="de-DE" sz="2400">
                <a:solidFill>
                  <a:srgbClr val="333333"/>
                </a:solidFill>
              </a:rPr>
              <a:t>rtum</a:t>
            </a:r>
            <a:endParaRPr lang="de-DE" altLang="de-DE" sz="2400">
              <a:solidFill>
                <a:srgbClr val="333333"/>
              </a:solidFill>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gösterilmemiş</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a:latin typeface="+mn-lt"/>
                <a:ea typeface="+mn-ea"/>
                <a:cs typeface="+mn-cs"/>
              </a:rPr>
              <a:t>Video </a:t>
            </a:r>
            <a:r>
              <a:rPr lang="en-US" altLang="ko-KR" sz="3600" spc="-5" dirty="0" err="1">
                <a:latin typeface="+mn-lt"/>
                <a:ea typeface="+mn-ea"/>
                <a:cs typeface="+mn-cs"/>
              </a:rPr>
              <a:t>klip</a:t>
            </a:r>
            <a:r>
              <a:rPr lang="en-US" altLang="ko-KR" sz="3600" spc="-5" dirty="0">
                <a:latin typeface="+mn-lt"/>
                <a:ea typeface="+mn-ea"/>
                <a:cs typeface="+mn-cs"/>
              </a:rPr>
              <a:t>: </a:t>
            </a:r>
            <a:r>
              <a:rPr lang="en-US" altLang="ko-KR" sz="3600" spc="-5" dirty="0" err="1">
                <a:latin typeface="+mn-lt"/>
                <a:ea typeface="+mn-ea"/>
                <a:cs typeface="+mn-cs"/>
              </a:rPr>
              <a:t>isteğe</a:t>
            </a:r>
            <a:r>
              <a:rPr lang="en-US" altLang="ko-KR" sz="3600" spc="-5" dirty="0">
                <a:latin typeface="+mn-lt"/>
                <a:ea typeface="+mn-ea"/>
                <a:cs typeface="+mn-cs"/>
              </a:rPr>
              <a:t> </a:t>
            </a:r>
            <a:r>
              <a:rPr lang="en-US" altLang="ko-KR" sz="3600" spc="-5" dirty="0" err="1">
                <a:latin typeface="+mn-lt"/>
                <a:ea typeface="+mn-ea"/>
                <a:cs typeface="+mn-cs"/>
              </a:rPr>
              <a:t>bağlı</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İsteğe</a:t>
            </a:r>
            <a:r>
              <a:rPr lang="en-US" altLang="ko-KR" sz="2400" dirty="0">
                <a:solidFill>
                  <a:srgbClr val="004992"/>
                </a:solidFill>
              </a:rPr>
              <a:t> </a:t>
            </a:r>
            <a:r>
              <a:rPr lang="en-US" altLang="ko-KR" sz="2400" dirty="0" err="1">
                <a:solidFill>
                  <a:srgbClr val="004992"/>
                </a:solidFill>
              </a:rPr>
              <a:t>bağlı</a:t>
            </a:r>
            <a:r>
              <a:rPr lang="en-US" altLang="ko-KR" sz="2400" dirty="0">
                <a:solidFill>
                  <a:srgbClr val="004992"/>
                </a:solidFill>
              </a:rPr>
              <a:t>: </a:t>
            </a:r>
            <a:r>
              <a:rPr lang="en-US" altLang="ko-KR" sz="2400" dirty="0" err="1">
                <a:solidFill>
                  <a:srgbClr val="004992"/>
                </a:solidFill>
              </a:rPr>
              <a:t>Bugünün</a:t>
            </a:r>
            <a:r>
              <a:rPr lang="en-US" altLang="ko-KR" sz="2400" dirty="0">
                <a:solidFill>
                  <a:srgbClr val="004992"/>
                </a:solidFill>
              </a:rPr>
              <a:t> </a:t>
            </a:r>
            <a:r>
              <a:rPr lang="en-US" altLang="ko-KR" sz="2400" dirty="0" err="1">
                <a:solidFill>
                  <a:srgbClr val="004992"/>
                </a:solidFill>
              </a:rPr>
              <a:t>konusu</a:t>
            </a:r>
            <a:r>
              <a:rPr lang="en-US" altLang="ko-KR" sz="2400" dirty="0">
                <a:solidFill>
                  <a:srgbClr val="004992"/>
                </a:solidFill>
              </a:rPr>
              <a:t> </a:t>
            </a:r>
            <a:r>
              <a:rPr lang="en-US" altLang="ko-KR" sz="2400" dirty="0" err="1">
                <a:solidFill>
                  <a:srgbClr val="004992"/>
                </a:solidFill>
              </a:rPr>
              <a:t>ile</a:t>
            </a:r>
            <a:r>
              <a:rPr lang="en-US" altLang="ko-KR" sz="2400" dirty="0">
                <a:solidFill>
                  <a:srgbClr val="004992"/>
                </a:solidFill>
              </a:rPr>
              <a:t> </a:t>
            </a:r>
            <a:r>
              <a:rPr lang="en-US" altLang="ko-KR" sz="2400" dirty="0" err="1">
                <a:solidFill>
                  <a:srgbClr val="004992"/>
                </a:solidFill>
              </a:rPr>
              <a:t>ilgili</a:t>
            </a:r>
            <a:r>
              <a:rPr lang="en-US" altLang="ko-KR" sz="2400" dirty="0">
                <a:solidFill>
                  <a:srgbClr val="004992"/>
                </a:solidFill>
              </a:rPr>
              <a:t> video </a:t>
            </a:r>
            <a:r>
              <a:rPr lang="en-US" altLang="ko-KR" sz="2400" dirty="0" err="1">
                <a:solidFill>
                  <a:srgbClr val="004992"/>
                </a:solidFill>
              </a:rPr>
              <a:t>klibe</a:t>
            </a:r>
            <a:r>
              <a:rPr lang="en-US" altLang="ko-KR" sz="2400" dirty="0">
                <a:solidFill>
                  <a:srgbClr val="004992"/>
                </a:solidFill>
              </a:rPr>
              <a:t> </a:t>
            </a:r>
            <a:r>
              <a:rPr lang="en-US" altLang="ko-KR" sz="2400" dirty="0" err="1">
                <a:solidFill>
                  <a:srgbClr val="004992"/>
                </a:solidFill>
              </a:rPr>
              <a:t>aşağıda</a:t>
            </a:r>
            <a:r>
              <a:rPr lang="en-US" altLang="ko-KR" sz="2400" dirty="0">
                <a:solidFill>
                  <a:srgbClr val="004992"/>
                </a:solidFill>
              </a:rPr>
              <a:t> </a:t>
            </a:r>
            <a:r>
              <a:rPr lang="en-US" altLang="ko-KR" sz="2400" dirty="0" err="1">
                <a:solidFill>
                  <a:srgbClr val="004992"/>
                </a:solidFill>
              </a:rPr>
              <a:t>belirtilen</a:t>
            </a:r>
            <a:r>
              <a:rPr lang="en-US" altLang="ko-KR" sz="2400" dirty="0">
                <a:solidFill>
                  <a:srgbClr val="004992"/>
                </a:solidFill>
              </a:rPr>
              <a:t> web </a:t>
            </a:r>
            <a:r>
              <a:rPr lang="en-US" altLang="ko-KR" sz="2400" dirty="0" err="1">
                <a:solidFill>
                  <a:srgbClr val="004992"/>
                </a:solidFill>
              </a:rPr>
              <a:t>sitesinden</a:t>
            </a:r>
            <a:r>
              <a:rPr lang="en-US" altLang="ko-KR" sz="2400" dirty="0">
                <a:solidFill>
                  <a:srgbClr val="004992"/>
                </a:solidFill>
              </a:rPr>
              <a:t> </a:t>
            </a:r>
            <a:r>
              <a:rPr lang="en-US" altLang="ko-KR" sz="2400" dirty="0" err="1">
                <a:solidFill>
                  <a:srgbClr val="004992"/>
                </a:solidFill>
              </a:rPr>
              <a:t>ulaşılabilir</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Videodan</a:t>
            </a:r>
            <a:r>
              <a:rPr lang="en-US" altLang="ko-KR" sz="2400" dirty="0">
                <a:solidFill>
                  <a:srgbClr val="333333"/>
                </a:solidFill>
              </a:rPr>
              <a:t> </a:t>
            </a:r>
            <a:r>
              <a:rPr lang="en-US" altLang="ko-KR" sz="2400" dirty="0" err="1">
                <a:solidFill>
                  <a:srgbClr val="333333"/>
                </a:solidFill>
              </a:rPr>
              <a:t>sonra</a:t>
            </a:r>
            <a:r>
              <a:rPr lang="en-US" altLang="ko-KR" sz="2400" dirty="0">
                <a:solidFill>
                  <a:srgbClr val="333333"/>
                </a:solidFill>
              </a:rPr>
              <a:t> </a:t>
            </a:r>
            <a:r>
              <a:rPr lang="en-US" altLang="ko-KR" sz="2400" dirty="0" err="1">
                <a:solidFill>
                  <a:srgbClr val="333333"/>
                </a:solidFill>
              </a:rPr>
              <a:t>bugünün</a:t>
            </a:r>
            <a:r>
              <a:rPr lang="en-US" altLang="ko-KR" sz="2400" dirty="0">
                <a:solidFill>
                  <a:srgbClr val="333333"/>
                </a:solidFill>
              </a:rPr>
              <a:t> </a:t>
            </a:r>
            <a:r>
              <a:rPr lang="en-US" altLang="ko-KR" sz="2400" dirty="0" err="1">
                <a:solidFill>
                  <a:srgbClr val="333333"/>
                </a:solidFill>
              </a:rPr>
              <a:t>konusu</a:t>
            </a:r>
            <a:r>
              <a:rPr lang="en-US" altLang="ko-KR" sz="2400" dirty="0">
                <a:solidFill>
                  <a:srgbClr val="333333"/>
                </a:solidFill>
              </a:rPr>
              <a:t> </a:t>
            </a:r>
            <a:r>
              <a:rPr lang="en-US" altLang="ko-KR" sz="2400" dirty="0" err="1">
                <a:solidFill>
                  <a:srgbClr val="333333"/>
                </a:solidFill>
              </a:rPr>
              <a:t>ile</a:t>
            </a:r>
            <a:r>
              <a:rPr lang="en-US" altLang="ko-KR" sz="2400" dirty="0">
                <a:solidFill>
                  <a:srgbClr val="333333"/>
                </a:solidFill>
              </a:rPr>
              <a:t> </a:t>
            </a:r>
            <a:r>
              <a:rPr lang="en-US" altLang="ko-KR" sz="2400" dirty="0" err="1">
                <a:solidFill>
                  <a:srgbClr val="333333"/>
                </a:solidFill>
              </a:rPr>
              <a:t>ilişkisini</a:t>
            </a:r>
            <a:r>
              <a:rPr lang="en-US" altLang="ko-KR" sz="2400" dirty="0">
                <a:solidFill>
                  <a:srgbClr val="333333"/>
                </a:solidFill>
              </a:rPr>
              <a:t> </a:t>
            </a:r>
            <a:r>
              <a:rPr lang="en-US" altLang="ko-KR" sz="2400" dirty="0" err="1">
                <a:solidFill>
                  <a:srgbClr val="333333"/>
                </a:solidFill>
              </a:rPr>
              <a:t>tartışabilirsiniz</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rPr>
              <a:t>[</a:t>
            </a:r>
            <a:r>
              <a:rPr lang="en-US" altLang="ko-KR" sz="1800" i="1" spc="-5" dirty="0" err="1">
                <a:solidFill>
                  <a:srgbClr val="333333"/>
                </a:solidFill>
                <a:latin typeface="+mn-lt"/>
              </a:rPr>
              <a:t>Eğiticiler</a:t>
            </a:r>
            <a:r>
              <a:rPr lang="en-US" altLang="ko-KR" sz="1800" i="1" spc="-5" dirty="0">
                <a:solidFill>
                  <a:srgbClr val="333333"/>
                </a:solidFill>
                <a:latin typeface="+mn-lt"/>
              </a:rPr>
              <a:t> </a:t>
            </a:r>
            <a:r>
              <a:rPr lang="en-US" altLang="ko-KR" sz="1800" i="1" spc="-5" dirty="0" err="1">
                <a:solidFill>
                  <a:srgbClr val="333333"/>
                </a:solidFill>
                <a:latin typeface="+mn-lt"/>
              </a:rPr>
              <a:t>için</a:t>
            </a:r>
            <a:r>
              <a:rPr lang="en-US" altLang="ko-KR" sz="1800" i="1" spc="-5" dirty="0">
                <a:solidFill>
                  <a:srgbClr val="333333"/>
                </a:solidFill>
                <a:latin typeface="+mn-lt"/>
              </a:rPr>
              <a:t>:</a:t>
            </a:r>
            <a:endParaRPr sz="1800" dirty="0">
              <a:solidFill>
                <a:srgbClr val="333333"/>
              </a:solidFill>
              <a:latin typeface="+mn-lt"/>
            </a:endParaRPr>
          </a:p>
          <a:p>
            <a:pPr marL="12700" marR="5080" defTabSz="914400" eaLnBrk="0" fontAlgn="base" hangingPunct="0">
              <a:spcBef>
                <a:spcPts val="800"/>
              </a:spcBef>
              <a:spcAft>
                <a:spcPct val="0"/>
              </a:spcAft>
            </a:pPr>
            <a:r>
              <a:rPr lang="en-US" altLang="ko-KR" sz="1800" dirty="0" err="1">
                <a:solidFill>
                  <a:srgbClr val="333333"/>
                </a:solidFill>
                <a:latin typeface="+mn-lt"/>
              </a:rPr>
              <a:t>Bazı</a:t>
            </a:r>
            <a:r>
              <a:rPr lang="en-US" altLang="ko-KR" sz="1800" dirty="0">
                <a:solidFill>
                  <a:srgbClr val="333333"/>
                </a:solidFill>
                <a:latin typeface="+mn-lt"/>
              </a:rPr>
              <a:t> video </a:t>
            </a:r>
            <a:r>
              <a:rPr lang="en-US" altLang="ko-KR" sz="1800" dirty="0" err="1">
                <a:solidFill>
                  <a:srgbClr val="333333"/>
                </a:solidFill>
                <a:latin typeface="+mn-lt"/>
              </a:rPr>
              <a:t>klipler</a:t>
            </a:r>
            <a:r>
              <a:rPr lang="en-US" altLang="ko-KR" sz="1800" dirty="0">
                <a:solidFill>
                  <a:srgbClr val="333333"/>
                </a:solidFill>
                <a:latin typeface="+mn-lt"/>
              </a:rPr>
              <a:t> </a:t>
            </a:r>
            <a:r>
              <a:rPr lang="en-US" altLang="ko-KR" sz="1800" dirty="0" err="1">
                <a:solidFill>
                  <a:srgbClr val="333333"/>
                </a:solidFill>
                <a:latin typeface="+mn-lt"/>
              </a:rPr>
              <a:t>tüm</a:t>
            </a:r>
            <a:r>
              <a:rPr lang="en-US" altLang="ko-KR" sz="1800" dirty="0">
                <a:solidFill>
                  <a:srgbClr val="333333"/>
                </a:solidFill>
                <a:latin typeface="+mn-lt"/>
              </a:rPr>
              <a:t> </a:t>
            </a:r>
            <a:r>
              <a:rPr lang="en-US" altLang="ko-KR" sz="1800" dirty="0" err="1">
                <a:solidFill>
                  <a:srgbClr val="333333"/>
                </a:solidFill>
                <a:latin typeface="+mn-lt"/>
              </a:rPr>
              <a:t>kültürler</a:t>
            </a:r>
            <a:r>
              <a:rPr lang="en-US" altLang="ko-KR" sz="1800" dirty="0">
                <a:solidFill>
                  <a:srgbClr val="333333"/>
                </a:solidFill>
                <a:latin typeface="+mn-lt"/>
              </a:rPr>
              <a:t> </a:t>
            </a:r>
            <a:r>
              <a:rPr lang="en-US" altLang="ko-KR" sz="1800" dirty="0" err="1">
                <a:solidFill>
                  <a:srgbClr val="333333"/>
                </a:solidFill>
                <a:latin typeface="+mn-lt"/>
              </a:rPr>
              <a:t>ve</a:t>
            </a:r>
            <a:r>
              <a:rPr lang="en-US" altLang="ko-KR" sz="1800" dirty="0">
                <a:solidFill>
                  <a:srgbClr val="333333"/>
                </a:solidFill>
                <a:latin typeface="+mn-lt"/>
              </a:rPr>
              <a:t> </a:t>
            </a:r>
            <a:r>
              <a:rPr lang="en-US" altLang="ko-KR" sz="1800" dirty="0" err="1">
                <a:solidFill>
                  <a:srgbClr val="333333"/>
                </a:solidFill>
                <a:latin typeface="+mn-lt"/>
              </a:rPr>
              <a:t>tüm</a:t>
            </a:r>
            <a:r>
              <a:rPr lang="en-US" altLang="ko-KR" sz="1800" dirty="0">
                <a:solidFill>
                  <a:srgbClr val="333333"/>
                </a:solidFill>
                <a:latin typeface="+mn-lt"/>
              </a:rPr>
              <a:t> </a:t>
            </a:r>
            <a:r>
              <a:rPr lang="en-US" altLang="ko-KR" sz="1800" dirty="0" err="1">
                <a:solidFill>
                  <a:srgbClr val="333333"/>
                </a:solidFill>
                <a:latin typeface="+mn-lt"/>
              </a:rPr>
              <a:t>izleyiciler</a:t>
            </a:r>
            <a:r>
              <a:rPr lang="en-US" altLang="ko-KR" sz="1800" dirty="0">
                <a:solidFill>
                  <a:srgbClr val="333333"/>
                </a:solidFill>
                <a:latin typeface="+mn-lt"/>
              </a:rPr>
              <a:t> </a:t>
            </a:r>
            <a:r>
              <a:rPr lang="en-US" altLang="ko-KR" sz="1800" dirty="0" err="1">
                <a:solidFill>
                  <a:srgbClr val="333333"/>
                </a:solidFill>
                <a:latin typeface="+mn-lt"/>
              </a:rPr>
              <a:t>için</a:t>
            </a:r>
            <a:r>
              <a:rPr lang="en-US" altLang="ko-KR" sz="1800" dirty="0">
                <a:solidFill>
                  <a:srgbClr val="333333"/>
                </a:solidFill>
                <a:latin typeface="+mn-lt"/>
              </a:rPr>
              <a:t> </a:t>
            </a:r>
            <a:r>
              <a:rPr lang="en-US" altLang="ko-KR" sz="1800" dirty="0" err="1">
                <a:solidFill>
                  <a:srgbClr val="333333"/>
                </a:solidFill>
                <a:latin typeface="+mn-lt"/>
              </a:rPr>
              <a:t>uygun</a:t>
            </a:r>
            <a:r>
              <a:rPr lang="en-US" altLang="ko-KR" sz="1800" dirty="0">
                <a:solidFill>
                  <a:srgbClr val="333333"/>
                </a:solidFill>
                <a:latin typeface="+mn-lt"/>
              </a:rPr>
              <a:t> </a:t>
            </a:r>
            <a:r>
              <a:rPr lang="en-US" altLang="ko-KR" sz="1800" dirty="0" err="1">
                <a:solidFill>
                  <a:srgbClr val="333333"/>
                </a:solidFill>
                <a:latin typeface="+mn-lt"/>
              </a:rPr>
              <a:t>olmayan</a:t>
            </a:r>
            <a:r>
              <a:rPr lang="en-US" altLang="ko-KR" sz="1800" dirty="0">
                <a:solidFill>
                  <a:srgbClr val="333333"/>
                </a:solidFill>
                <a:latin typeface="+mn-lt"/>
              </a:rPr>
              <a:t> </a:t>
            </a:r>
            <a:r>
              <a:rPr lang="en-US" altLang="ko-KR" sz="1800" dirty="0" err="1">
                <a:solidFill>
                  <a:srgbClr val="333333"/>
                </a:solidFill>
                <a:latin typeface="+mn-lt"/>
              </a:rPr>
              <a:t>dil</a:t>
            </a:r>
            <a:r>
              <a:rPr lang="en-US" altLang="ko-KR" sz="1800" dirty="0">
                <a:solidFill>
                  <a:srgbClr val="333333"/>
                </a:solidFill>
                <a:latin typeface="+mn-lt"/>
              </a:rPr>
              <a:t> </a:t>
            </a:r>
            <a:r>
              <a:rPr lang="en-US" altLang="ko-KR" sz="1800" dirty="0" err="1">
                <a:solidFill>
                  <a:srgbClr val="333333"/>
                </a:solidFill>
                <a:latin typeface="+mn-lt"/>
              </a:rPr>
              <a:t>içerebilir</a:t>
            </a:r>
            <a:r>
              <a:rPr lang="en-US" altLang="ko-KR" sz="1800" dirty="0">
                <a:solidFill>
                  <a:srgbClr val="333333"/>
                </a:solidFill>
                <a:latin typeface="+mn-lt"/>
              </a:rPr>
              <a:t>. </a:t>
            </a:r>
            <a:r>
              <a:rPr lang="en-US" altLang="ko-KR" sz="1800" dirty="0" err="1">
                <a:solidFill>
                  <a:srgbClr val="333333"/>
                </a:solidFill>
                <a:latin typeface="+mn-lt"/>
              </a:rPr>
              <a:t>Lütfen</a:t>
            </a:r>
            <a:r>
              <a:rPr lang="en-US" altLang="ko-KR" sz="1800" dirty="0">
                <a:solidFill>
                  <a:srgbClr val="333333"/>
                </a:solidFill>
                <a:latin typeface="+mn-lt"/>
              </a:rPr>
              <a:t> </a:t>
            </a:r>
            <a:r>
              <a:rPr lang="en-US" altLang="ko-KR" sz="1800" dirty="0" err="1">
                <a:solidFill>
                  <a:srgbClr val="333333"/>
                </a:solidFill>
                <a:latin typeface="+mn-lt"/>
              </a:rPr>
              <a:t>videoları</a:t>
            </a:r>
            <a:r>
              <a:rPr lang="en-US" altLang="ko-KR" sz="1800" dirty="0">
                <a:solidFill>
                  <a:srgbClr val="333333"/>
                </a:solidFill>
                <a:latin typeface="+mn-lt"/>
              </a:rPr>
              <a:t> </a:t>
            </a:r>
            <a:r>
              <a:rPr lang="en-US" altLang="ko-KR" sz="1800" dirty="0" err="1">
                <a:solidFill>
                  <a:srgbClr val="333333"/>
                </a:solidFill>
                <a:latin typeface="+mn-lt"/>
              </a:rPr>
              <a:t>göstermeden</a:t>
            </a:r>
            <a:r>
              <a:rPr lang="en-US" altLang="ko-KR" sz="1800" dirty="0">
                <a:solidFill>
                  <a:srgbClr val="333333"/>
                </a:solidFill>
                <a:latin typeface="+mn-lt"/>
              </a:rPr>
              <a:t> </a:t>
            </a:r>
            <a:r>
              <a:rPr lang="en-US" altLang="ko-KR" sz="1800" dirty="0" err="1">
                <a:solidFill>
                  <a:srgbClr val="333333"/>
                </a:solidFill>
                <a:latin typeface="+mn-lt"/>
              </a:rPr>
              <a:t>önce</a:t>
            </a:r>
            <a:r>
              <a:rPr lang="en-US" altLang="ko-KR" sz="1800" dirty="0">
                <a:solidFill>
                  <a:srgbClr val="333333"/>
                </a:solidFill>
                <a:latin typeface="+mn-lt"/>
              </a:rPr>
              <a:t> </a:t>
            </a:r>
            <a:r>
              <a:rPr lang="en-US" altLang="ko-KR" sz="1800" dirty="0" err="1">
                <a:solidFill>
                  <a:srgbClr val="333333"/>
                </a:solidFill>
                <a:latin typeface="+mn-lt"/>
              </a:rPr>
              <a:t>dikkatlice</a:t>
            </a:r>
            <a:r>
              <a:rPr lang="en-US" altLang="ko-KR" sz="1800" dirty="0">
                <a:solidFill>
                  <a:srgbClr val="333333"/>
                </a:solidFill>
                <a:latin typeface="+mn-lt"/>
              </a:rPr>
              <a:t> </a:t>
            </a:r>
            <a:r>
              <a:rPr lang="en-US" altLang="ko-KR" sz="1800" dirty="0" err="1">
                <a:solidFill>
                  <a:srgbClr val="333333"/>
                </a:solidFill>
                <a:latin typeface="+mn-lt"/>
              </a:rPr>
              <a:t>gözden</a:t>
            </a:r>
            <a:r>
              <a:rPr lang="en-US" altLang="ko-KR" sz="1800" dirty="0">
                <a:solidFill>
                  <a:srgbClr val="333333"/>
                </a:solidFill>
                <a:latin typeface="+mn-lt"/>
              </a:rPr>
              <a:t> </a:t>
            </a:r>
            <a:r>
              <a:rPr lang="en-US" altLang="ko-KR" sz="1800" dirty="0" err="1">
                <a:solidFill>
                  <a:srgbClr val="333333"/>
                </a:solidFill>
                <a:latin typeface="+mn-lt"/>
              </a:rPr>
              <a:t>geçiriniz</a:t>
            </a:r>
            <a:r>
              <a:rPr lang="en-US" altLang="ko-KR" sz="1800" dirty="0">
                <a:solidFill>
                  <a:srgbClr val="333333"/>
                </a:solidFill>
                <a:latin typeface="+mn-lt"/>
              </a:rPr>
              <a:t>.</a:t>
            </a:r>
            <a:r>
              <a:rPr lang="de-DE" sz="1800"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a:t>Eğitim Modülü 5 – Bellek</a:t>
            </a:r>
          </a:p>
        </p:txBody>
      </p:sp>
      <p:sp>
        <p:nvSpPr>
          <p:cNvPr id="4" name="Slide Number Placeholder 3"/>
          <p:cNvSpPr>
            <a:spLocks noGrp="1"/>
          </p:cNvSpPr>
          <p:nvPr>
            <p:ph type="sldNum" sz="quarter" idx="12"/>
          </p:nvPr>
        </p:nvSpPr>
        <p:spPr/>
        <p:txBody>
          <a:bodyPr/>
          <a:lstStyle/>
          <a:p>
            <a:pPr>
              <a:defRPr/>
            </a:pPr>
            <a:fld id="{CE368FC3-4971-4C93-B189-6BA0ECAF8778}" type="slidenum">
              <a:rPr lang="de-DE" altLang="de-DE" smtClean="0"/>
              <a:pPr>
                <a:defRPr/>
              </a:pPr>
              <a:t>50</a:t>
            </a:fld>
            <a:endParaRPr lang="de-DE" altLang="de-DE"/>
          </a:p>
        </p:txBody>
      </p:sp>
    </p:spTree>
    <p:extLst>
      <p:ext uri="{BB962C8B-B14F-4D97-AF65-F5344CB8AC3E}">
        <p14:creationId xmlns:p14="http://schemas.microsoft.com/office/powerpoint/2010/main" val="9240998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4"/>
          <p:cNvSpPr>
            <a:spLocks noChangeArrowheads="1"/>
          </p:cNvSpPr>
          <p:nvPr/>
        </p:nvSpPr>
        <p:spPr bwMode="auto">
          <a:xfrm>
            <a:off x="8257150" y="5319713"/>
            <a:ext cx="2032529"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a:solidFill>
                  <a:srgbClr val="333333"/>
                </a:solidFill>
                <a:latin typeface="+mn-lt"/>
              </a:rPr>
              <a:t>© geobra Brandstätter </a:t>
            </a:r>
          </a:p>
        </p:txBody>
      </p:sp>
      <p:pic>
        <p:nvPicPr>
          <p:cNvPr id="7" name="Picture 1027" descr="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2093" y="1078992"/>
            <a:ext cx="8297333"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B48A205A-D868-4A6D-A486-2213F80F953D}" type="slidenum">
              <a:rPr lang="de-DE" altLang="de-DE" smtClean="0"/>
              <a:pPr>
                <a:defRPr/>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Beyin fırtınası</a:t>
            </a:r>
            <a:endParaRPr lang="de-DE" altLang="de-DE" sz="3600">
              <a:solidFill>
                <a:srgbClr val="004992"/>
              </a:solidFill>
              <a:latin typeface="+mn-lt"/>
              <a:ea typeface="+mn-ea"/>
              <a:cs typeface="+mn-cs"/>
            </a:endParaRPr>
          </a:p>
        </p:txBody>
      </p:sp>
      <p:sp>
        <p:nvSpPr>
          <p:cNvPr id="108547" name="Rectangle 3"/>
          <p:cNvSpPr>
            <a:spLocks noGrp="1" noChangeArrowheads="1"/>
          </p:cNvSpPr>
          <p:nvPr>
            <p:ph idx="1"/>
          </p:nvPr>
        </p:nvSpPr>
        <p:spPr>
          <a:xfrm>
            <a:off x="411480" y="2203704"/>
            <a:ext cx="11338560" cy="4251960"/>
          </a:xfrm>
          <a:noFill/>
        </p:spPr>
        <p:txBody>
          <a:bodyPr>
            <a:noAutofit/>
          </a:bodyPr>
          <a:lstStyle/>
          <a:p>
            <a:pPr eaLnBrk="1" hangingPunct="1">
              <a:buClr>
                <a:srgbClr val="333333"/>
              </a:buClr>
            </a:pPr>
            <a:r>
              <a:rPr lang="tr-TR" altLang="de-DE" sz="2400" dirty="0">
                <a:solidFill>
                  <a:srgbClr val="333333"/>
                </a:solidFill>
              </a:rPr>
              <a:t>Tipik bir sınıfta neler görürsünüz</a:t>
            </a:r>
            <a:r>
              <a:rPr lang="de-DE" altLang="de-DE" sz="2400" dirty="0">
                <a:solidFill>
                  <a:srgbClr val="333333"/>
                </a:solidFill>
              </a:rPr>
              <a:t>?</a:t>
            </a:r>
          </a:p>
          <a:p>
            <a:pPr eaLnBrk="1" hangingPunct="1">
              <a:buClr>
                <a:srgbClr val="333333"/>
              </a:buClr>
            </a:pPr>
            <a:r>
              <a:rPr lang="de-DE" altLang="de-DE" sz="2400" dirty="0">
                <a:solidFill>
                  <a:srgbClr val="333333"/>
                </a:solidFill>
              </a:rPr>
              <a:t>...</a:t>
            </a:r>
          </a:p>
          <a:p>
            <a:pPr eaLnBrk="1" hangingPunct="1">
              <a:buClr>
                <a:srgbClr val="333333"/>
              </a:buClr>
            </a:pPr>
            <a:r>
              <a:rPr lang="de-DE" altLang="de-DE" sz="2400" dirty="0">
                <a:solidFill>
                  <a:srgbClr val="333333"/>
                </a:solidFill>
              </a:rPr>
              <a:t>...</a:t>
            </a:r>
          </a:p>
          <a:p>
            <a:pPr eaLnBrk="1" hangingPunct="1">
              <a:buClr>
                <a:srgbClr val="333333"/>
              </a:buClr>
            </a:pPr>
            <a:r>
              <a:rPr lang="de-DE" altLang="de-DE" sz="2400" dirty="0">
                <a:solidFill>
                  <a:srgbClr val="333333"/>
                </a:solidFill>
              </a:rPr>
              <a:t>...</a:t>
            </a:r>
          </a:p>
          <a:p>
            <a:pPr eaLnBrk="1" hangingPunct="1">
              <a:buClr>
                <a:srgbClr val="333333"/>
              </a:buClr>
            </a:pP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Sınıf</a:t>
            </a:r>
            <a:br>
              <a:rPr lang="tr-TR" altLang="de-DE" sz="3600">
                <a:solidFill>
                  <a:srgbClr val="004992"/>
                </a:solidFill>
                <a:latin typeface="+mn-lt"/>
                <a:ea typeface="+mn-ea"/>
                <a:cs typeface="+mn-cs"/>
              </a:rPr>
            </a:br>
            <a:r>
              <a:rPr lang="tr-TR" altLang="de-DE">
                <a:solidFill>
                  <a:srgbClr val="004992"/>
                </a:solidFill>
                <a:latin typeface="+mn-lt"/>
                <a:ea typeface="+mn-ea"/>
                <a:cs typeface="+mn-cs"/>
              </a:rPr>
              <a:t>Resimde ne gördünüz? Ne kadar eminsiniz?</a:t>
            </a:r>
            <a:endParaRPr lang="de-DE" altLang="de-DE" dirty="0">
              <a:solidFill>
                <a:srgbClr val="004992"/>
              </a:solidFill>
              <a:latin typeface="+mn-lt"/>
              <a:ea typeface="+mn-ea"/>
              <a:cs typeface="+mn-cs"/>
            </a:endParaRPr>
          </a:p>
        </p:txBody>
      </p:sp>
      <p:sp>
        <p:nvSpPr>
          <p:cNvPr id="110595"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sırt çantası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öğretmen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harita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kitaplar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sıralar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öğretmen sandalyesi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yazı tahtası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öğretmen çantası</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Sınıf</a:t>
            </a:r>
            <a:endParaRPr lang="de-DE" altLang="de-DE" sz="3600">
              <a:solidFill>
                <a:srgbClr val="004992"/>
              </a:solidFill>
              <a:latin typeface="+mn-lt"/>
              <a:ea typeface="+mn-ea"/>
              <a:cs typeface="+mn-cs"/>
            </a:endParaRPr>
          </a:p>
        </p:txBody>
      </p:sp>
      <p:sp>
        <p:nvSpPr>
          <p:cNvPr id="11264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rPr>
              <a:t>sırt çantası</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öğretmen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harita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kitaplar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sıralar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öğretmen sandalyesi</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rPr>
              <a:t>yazı tahtası</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öğretmen çantası</a:t>
            </a:r>
            <a:endParaRPr lang="de-DE" altLang="de-DE" sz="2400" dirty="0">
              <a:solidFill>
                <a:srgbClr val="333333"/>
              </a:solidFill>
            </a:endParaRP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gösterilmemiş</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B48A205A-D868-4A6D-A486-2213F80F953D}" type="slidenum">
              <a:rPr lang="de-DE" altLang="de-DE" smtClean="0"/>
              <a:pPr>
                <a:defRPr/>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Balıkçı</a:t>
            </a:r>
            <a:br>
              <a:rPr lang="tr-TR" altLang="de-DE" sz="3600">
                <a:solidFill>
                  <a:srgbClr val="004992"/>
                </a:solidFill>
                <a:latin typeface="+mn-lt"/>
                <a:ea typeface="+mn-ea"/>
                <a:cs typeface="+mn-cs"/>
              </a:rPr>
            </a:br>
            <a:r>
              <a:rPr lang="tr-TR" altLang="de-DE">
                <a:solidFill>
                  <a:srgbClr val="004992"/>
                </a:solidFill>
                <a:latin typeface="+mn-lt"/>
                <a:ea typeface="+mn-ea"/>
                <a:cs typeface="+mn-cs"/>
              </a:rPr>
              <a:t>Resimde hangisi yoktu? Ne kadar eminsiniz?</a:t>
            </a:r>
            <a:endParaRPr lang="de-DE" altLang="de-DE">
              <a:solidFill>
                <a:srgbClr val="004992"/>
              </a:solidFill>
              <a:latin typeface="+mn-lt"/>
              <a:ea typeface="+mn-ea"/>
              <a:cs typeface="+mn-cs"/>
            </a:endParaRPr>
          </a:p>
        </p:txBody>
      </p:sp>
      <p:sp>
        <p:nvSpPr>
          <p:cNvPr id="11673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pip</a:t>
            </a:r>
            <a:r>
              <a:rPr lang="tr-TR" altLang="de-DE" sz="2400" dirty="0">
                <a:solidFill>
                  <a:srgbClr val="333333"/>
                </a:solidFill>
              </a:rPr>
              <a:t>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kova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şapkanın üzerinde rozet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kayığın </a:t>
            </a:r>
            <a:r>
              <a:rPr lang="tr-TR" altLang="de-DE" sz="2400">
                <a:solidFill>
                  <a:srgbClr val="333333"/>
                </a:solidFill>
              </a:rPr>
              <a:t>üzerinde </a:t>
            </a:r>
            <a:r>
              <a:rPr lang="en-CA" altLang="de-DE" sz="2400">
                <a:solidFill>
                  <a:srgbClr val="333333"/>
                </a:solidFill>
              </a:rPr>
              <a:t>“Sport”</a:t>
            </a:r>
            <a:r>
              <a:rPr lang="de-DE" altLang="de-DE" sz="2400">
                <a:solidFill>
                  <a:srgbClr val="333333"/>
                </a:solidFill>
              </a:rPr>
              <a:t> </a:t>
            </a:r>
            <a:r>
              <a:rPr lang="tr-TR" altLang="de-DE" sz="2400" dirty="0">
                <a:solidFill>
                  <a:srgbClr val="333333"/>
                </a:solidFill>
              </a:rPr>
              <a:t>yazısı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balık oltası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kırmızı süveter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su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balık</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Balıkçı</a:t>
            </a:r>
            <a:endParaRPr lang="de-DE" altLang="de-DE" sz="3600">
              <a:solidFill>
                <a:srgbClr val="004992"/>
              </a:solidFill>
              <a:latin typeface="+mn-lt"/>
              <a:ea typeface="+mn-ea"/>
              <a:cs typeface="+mn-cs"/>
            </a:endParaRPr>
          </a:p>
        </p:txBody>
      </p:sp>
      <p:sp>
        <p:nvSpPr>
          <p:cNvPr id="11878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pip</a:t>
            </a:r>
            <a:r>
              <a:rPr lang="tr-TR" altLang="de-DE" sz="2400" dirty="0">
                <a:solidFill>
                  <a:srgbClr val="333333"/>
                </a:solidFill>
              </a:rPr>
              <a:t>o</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rPr>
              <a:t>kova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şapkanın üzerinde rozet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kayığın </a:t>
            </a:r>
            <a:r>
              <a:rPr lang="tr-TR" altLang="de-DE" sz="2400">
                <a:solidFill>
                  <a:srgbClr val="333333"/>
                </a:solidFill>
              </a:rPr>
              <a:t>üzerinde </a:t>
            </a:r>
            <a:r>
              <a:rPr lang="en-CA" altLang="de-DE" sz="2400">
                <a:solidFill>
                  <a:srgbClr val="333333"/>
                </a:solidFill>
              </a:rPr>
              <a:t>“Sport”</a:t>
            </a:r>
            <a:r>
              <a:rPr lang="de-DE" altLang="de-DE" sz="2400">
                <a:solidFill>
                  <a:srgbClr val="333333"/>
                </a:solidFill>
              </a:rPr>
              <a:t> </a:t>
            </a:r>
            <a:r>
              <a:rPr lang="tr-TR" altLang="de-DE" sz="2400" dirty="0">
                <a:solidFill>
                  <a:srgbClr val="333333"/>
                </a:solidFill>
              </a:rPr>
              <a:t>yazısı</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rPr>
              <a:t>balık oltası</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kırmızı süveter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su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balık</a:t>
            </a:r>
            <a:endParaRPr lang="de-DE" altLang="de-DE" sz="2400" dirty="0">
              <a:solidFill>
                <a:srgbClr val="333333"/>
              </a:solidFill>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gösterilmemiş</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B48A205A-D868-4A6D-A486-2213F80F953D}" type="slidenum">
              <a:rPr lang="de-DE" altLang="de-DE" smtClean="0"/>
              <a:pPr>
                <a:defRPr/>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Beyin fırtınası</a:t>
            </a:r>
          </a:p>
        </p:txBody>
      </p:sp>
      <p:sp>
        <p:nvSpPr>
          <p:cNvPr id="122883" name="Rectangle 3"/>
          <p:cNvSpPr>
            <a:spLocks noGrp="1" noChangeArrowheads="1"/>
          </p:cNvSpPr>
          <p:nvPr>
            <p:ph idx="1"/>
          </p:nvPr>
        </p:nvSpPr>
        <p:spPr>
          <a:noFill/>
        </p:spPr>
        <p:txBody>
          <a:bodyPr>
            <a:noAutofit/>
          </a:bodyPr>
          <a:lstStyle/>
          <a:p>
            <a:pPr>
              <a:buClr>
                <a:srgbClr val="333333"/>
              </a:buClr>
            </a:pPr>
            <a:r>
              <a:rPr lang="tr-TR" altLang="de-DE" sz="2400" dirty="0">
                <a:solidFill>
                  <a:srgbClr val="333333"/>
                </a:solidFill>
              </a:rPr>
              <a:t>Genelde bir yaya geçidinde neler görürsünüz</a:t>
            </a:r>
            <a:r>
              <a:rPr lang="de-DE" altLang="de-DE" sz="2400" dirty="0">
                <a:solidFill>
                  <a:srgbClr val="333333"/>
                </a:solidFill>
              </a:rPr>
              <a:t>?</a:t>
            </a:r>
          </a:p>
          <a:p>
            <a:pPr>
              <a:buClr>
                <a:srgbClr val="333333"/>
              </a:buClr>
            </a:pPr>
            <a:r>
              <a:rPr lang="de-DE" altLang="de-DE" sz="2400" dirty="0">
                <a:solidFill>
                  <a:srgbClr val="333333"/>
                </a:solidFill>
              </a:rPr>
              <a:t>...</a:t>
            </a:r>
          </a:p>
          <a:p>
            <a:pPr>
              <a:buClr>
                <a:srgbClr val="333333"/>
              </a:buClr>
            </a:pPr>
            <a:r>
              <a:rPr lang="de-DE" altLang="de-DE" sz="2400" dirty="0">
                <a:solidFill>
                  <a:srgbClr val="333333"/>
                </a:solidFill>
              </a:rPr>
              <a:t>...</a:t>
            </a:r>
          </a:p>
          <a:p>
            <a:pPr>
              <a:buClr>
                <a:srgbClr val="333333"/>
              </a:buClr>
            </a:pPr>
            <a:r>
              <a:rPr lang="de-DE" altLang="de-DE" sz="2400" dirty="0">
                <a:solidFill>
                  <a:srgbClr val="333333"/>
                </a:solidFill>
              </a:rPr>
              <a:t>...</a:t>
            </a:r>
          </a:p>
          <a:p>
            <a:pPr>
              <a:buClr>
                <a:srgbClr val="333333"/>
              </a:buClr>
            </a:pP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Yaya Geçidi</a:t>
            </a:r>
            <a:br>
              <a:rPr lang="tr-TR" altLang="de-DE" sz="3600">
                <a:solidFill>
                  <a:srgbClr val="004992"/>
                </a:solidFill>
                <a:latin typeface="+mn-lt"/>
                <a:ea typeface="+mn-ea"/>
                <a:cs typeface="+mn-cs"/>
              </a:rPr>
            </a:br>
            <a:r>
              <a:rPr lang="tr-TR" altLang="de-DE">
                <a:solidFill>
                  <a:srgbClr val="004992"/>
                </a:solidFill>
                <a:latin typeface="+mn-lt"/>
                <a:ea typeface="+mn-ea"/>
                <a:cs typeface="+mn-cs"/>
              </a:rPr>
              <a:t>Bu resimde neler gördünüz? Ne kadar eminsiniz?</a:t>
            </a:r>
            <a:endParaRPr lang="de-DE" altLang="de-DE">
              <a:solidFill>
                <a:srgbClr val="004992"/>
              </a:solidFill>
              <a:latin typeface="+mn-lt"/>
              <a:ea typeface="+mn-ea"/>
              <a:cs typeface="+mn-cs"/>
            </a:endParaRPr>
          </a:p>
        </p:txBody>
      </p:sp>
      <p:sp>
        <p:nvSpPr>
          <p:cNvPr id="124931"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arabalar</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trafik polisi</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bisiklete binen bir çocuk</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yaşlı bir teyze</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yeşil yanan trafik lambası</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yolun üzerinde beyaz</a:t>
            </a:r>
            <a:br>
              <a:rPr lang="en-US" altLang="de-DE" sz="2000" dirty="0">
                <a:solidFill>
                  <a:srgbClr val="333333"/>
                </a:solidFill>
              </a:rPr>
            </a:br>
            <a:r>
              <a:rPr lang="tr-TR" altLang="de-DE" sz="2000" dirty="0">
                <a:solidFill>
                  <a:srgbClr val="333333"/>
                </a:solidFill>
              </a:rPr>
              <a:t>şeritler</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dur işareti</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kentin silueti</a:t>
            </a:r>
            <a:endParaRPr lang="de-DE" altLang="de-DE" sz="20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Yaya Geçidi</a:t>
            </a:r>
            <a:endParaRPr lang="de-DE" altLang="de-DE" sz="3600">
              <a:solidFill>
                <a:srgbClr val="004992"/>
              </a:solidFill>
              <a:latin typeface="+mn-lt"/>
              <a:ea typeface="+mn-ea"/>
              <a:cs typeface="+mn-cs"/>
            </a:endParaRPr>
          </a:p>
        </p:txBody>
      </p:sp>
      <p:sp>
        <p:nvSpPr>
          <p:cNvPr id="12697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004992"/>
              </a:buClr>
              <a:buFont typeface="WingDings"/>
              <a:buChar char=""/>
            </a:pPr>
            <a:r>
              <a:rPr lang="tr-TR" altLang="de-DE" sz="2000" dirty="0">
                <a:solidFill>
                  <a:srgbClr val="004992"/>
                </a:solidFill>
              </a:rPr>
              <a:t>arabalar</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trafik polisi</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bisiklete binen bir çocuk</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yaşlı bir teyze</a:t>
            </a:r>
            <a:endParaRPr lang="de-DE" altLang="de-DE" sz="2000" dirty="0">
              <a:solidFill>
                <a:srgbClr val="333333"/>
              </a:solidFill>
            </a:endParaRPr>
          </a:p>
          <a:p>
            <a:pPr marL="342900" indent="-342900" eaLnBrk="1" hangingPunct="1">
              <a:lnSpc>
                <a:spcPct val="100000"/>
              </a:lnSpc>
              <a:spcBef>
                <a:spcPts val="1200"/>
              </a:spcBef>
              <a:buClr>
                <a:srgbClr val="004992"/>
              </a:buClr>
              <a:buFont typeface="WingDings"/>
              <a:buChar char=""/>
            </a:pPr>
            <a:r>
              <a:rPr lang="tr-TR" altLang="de-DE" sz="2000" dirty="0">
                <a:solidFill>
                  <a:srgbClr val="004992"/>
                </a:solidFill>
              </a:rPr>
              <a:t>yeşil yanan trafik lambası</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yolun üzerinde beyaz</a:t>
            </a:r>
            <a:br>
              <a:rPr lang="en-US" altLang="de-DE" sz="2000" dirty="0">
                <a:solidFill>
                  <a:srgbClr val="333333"/>
                </a:solidFill>
              </a:rPr>
            </a:br>
            <a:r>
              <a:rPr lang="tr-TR" altLang="de-DE" sz="2000" dirty="0">
                <a:solidFill>
                  <a:srgbClr val="333333"/>
                </a:solidFill>
              </a:rPr>
              <a:t>şeritler</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dur işareti</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kentin silueti</a:t>
            </a:r>
            <a:endParaRPr lang="de-DE" altLang="de-DE" sz="2000" dirty="0">
              <a:solidFill>
                <a:srgbClr val="333333"/>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gösterilmemiş</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B48A205A-D868-4A6D-A486-2213F80F953D}" type="slidenum">
              <a:rPr lang="de-DE" altLang="de-DE" smtClean="0"/>
              <a:pPr>
                <a:defRPr/>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Beyin fırtınası</a:t>
            </a:r>
          </a:p>
        </p:txBody>
      </p:sp>
      <p:sp>
        <p:nvSpPr>
          <p:cNvPr id="131075" name="Rectangle 3"/>
          <p:cNvSpPr>
            <a:spLocks noGrp="1" noChangeArrowheads="1"/>
          </p:cNvSpPr>
          <p:nvPr>
            <p:ph idx="1"/>
          </p:nvPr>
        </p:nvSpPr>
        <p:spPr>
          <a:noFill/>
        </p:spPr>
        <p:txBody>
          <a:bodyPr>
            <a:noAutofit/>
          </a:bodyPr>
          <a:lstStyle/>
          <a:p>
            <a:pPr>
              <a:buClr>
                <a:srgbClr val="333333"/>
              </a:buClr>
            </a:pPr>
            <a:r>
              <a:rPr lang="tr-TR" altLang="de-DE" sz="2400" dirty="0">
                <a:solidFill>
                  <a:srgbClr val="333333"/>
                </a:solidFill>
              </a:rPr>
              <a:t>Tipik bir çocuk parkında neler görürüz</a:t>
            </a:r>
            <a:r>
              <a:rPr lang="de-DE" altLang="de-DE" sz="2400" dirty="0">
                <a:solidFill>
                  <a:srgbClr val="333333"/>
                </a:solidFill>
              </a:rPr>
              <a:t>?</a:t>
            </a:r>
          </a:p>
          <a:p>
            <a:pPr>
              <a:buClr>
                <a:srgbClr val="333333"/>
              </a:buClr>
            </a:pPr>
            <a:r>
              <a:rPr lang="de-DE" altLang="de-DE" sz="2400" dirty="0">
                <a:solidFill>
                  <a:srgbClr val="333333"/>
                </a:solidFill>
              </a:rPr>
              <a:t>...</a:t>
            </a:r>
          </a:p>
          <a:p>
            <a:pPr>
              <a:buClr>
                <a:srgbClr val="333333"/>
              </a:buClr>
            </a:pPr>
            <a:r>
              <a:rPr lang="de-DE" altLang="de-DE" sz="2400" dirty="0">
                <a:solidFill>
                  <a:srgbClr val="333333"/>
                </a:solidFill>
              </a:rPr>
              <a:t>...</a:t>
            </a:r>
          </a:p>
          <a:p>
            <a:pPr>
              <a:buClr>
                <a:srgbClr val="333333"/>
              </a:buClr>
            </a:pPr>
            <a:r>
              <a:rPr lang="de-DE" altLang="de-DE" sz="2400" dirty="0">
                <a:solidFill>
                  <a:srgbClr val="333333"/>
                </a:solidFill>
              </a:rPr>
              <a:t>...</a:t>
            </a:r>
          </a:p>
          <a:p>
            <a:pPr>
              <a:buClr>
                <a:srgbClr val="333333"/>
              </a:buClr>
            </a:pP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Çocuk Bahçesi</a:t>
            </a:r>
            <a:br>
              <a:rPr lang="tr-TR" altLang="de-DE" sz="3600">
                <a:solidFill>
                  <a:srgbClr val="004992"/>
                </a:solidFill>
                <a:latin typeface="+mn-lt"/>
                <a:ea typeface="+mn-ea"/>
                <a:cs typeface="+mn-cs"/>
              </a:rPr>
            </a:br>
            <a:r>
              <a:rPr lang="tr-TR" altLang="de-DE">
                <a:solidFill>
                  <a:srgbClr val="004992"/>
                </a:solidFill>
                <a:latin typeface="+mn-lt"/>
                <a:ea typeface="+mn-ea"/>
                <a:cs typeface="+mn-cs"/>
              </a:rPr>
              <a:t>Resimde neler gördünüz? Ne kadar eminsiniz?</a:t>
            </a:r>
            <a:endParaRPr lang="de-DE" altLang="de-DE">
              <a:solidFill>
                <a:srgbClr val="004992"/>
              </a:solidFill>
              <a:latin typeface="+mn-lt"/>
              <a:ea typeface="+mn-ea"/>
              <a:cs typeface="+mn-cs"/>
            </a:endParaRPr>
          </a:p>
        </p:txBody>
      </p:sp>
      <p:sp>
        <p:nvSpPr>
          <p:cNvPr id="13312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000">
                <a:solidFill>
                  <a:srgbClr val="333333"/>
                </a:solidFill>
              </a:rPr>
              <a:t>kaydırak</a:t>
            </a:r>
            <a:endParaRPr lang="de-DE"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a:solidFill>
                  <a:srgbClr val="333333"/>
                </a:solidFill>
              </a:rPr>
              <a:t>dönme dolap</a:t>
            </a:r>
            <a:endParaRPr lang="de-DE"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a:solidFill>
                  <a:srgbClr val="333333"/>
                </a:solidFill>
              </a:rPr>
              <a:t>uçurtma</a:t>
            </a:r>
            <a:endParaRPr lang="de-DE"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a:solidFill>
                  <a:srgbClr val="333333"/>
                </a:solidFill>
              </a:rPr>
              <a:t>kaykay</a:t>
            </a:r>
            <a:endParaRPr lang="de-DE"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a:solidFill>
                  <a:srgbClr val="333333"/>
                </a:solidFill>
              </a:rPr>
              <a:t>top</a:t>
            </a:r>
            <a:endParaRPr lang="de-DE"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a:solidFill>
                  <a:srgbClr val="333333"/>
                </a:solidFill>
              </a:rPr>
              <a:t>ağaçlar</a:t>
            </a:r>
            <a:endParaRPr lang="de-DE"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000">
                <a:solidFill>
                  <a:srgbClr val="333333"/>
                </a:solidFill>
              </a:rPr>
              <a:t>s</a:t>
            </a:r>
            <a:r>
              <a:rPr lang="tr-TR" altLang="de-DE" sz="2000">
                <a:solidFill>
                  <a:srgbClr val="333333"/>
                </a:solidFill>
              </a:rPr>
              <a:t>alıncak</a:t>
            </a:r>
            <a:endParaRPr lang="de-DE"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a:solidFill>
                  <a:srgbClr val="333333"/>
                </a:solidFill>
              </a:rPr>
              <a:t>oyuncaklar</a:t>
            </a:r>
            <a:endParaRPr lang="de-DE"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a:solidFill>
                  <a:srgbClr val="333333"/>
                </a:solidFill>
              </a:rPr>
              <a:t>kum havuzu</a:t>
            </a:r>
            <a:endParaRPr lang="de-DE" altLang="de-DE" sz="2000">
              <a:solidFill>
                <a:srgbClr val="333333"/>
              </a:solidFill>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Çocuk Bahçesi</a:t>
            </a:r>
            <a:endParaRPr lang="de-DE" altLang="de-DE" sz="3600">
              <a:solidFill>
                <a:srgbClr val="004992"/>
              </a:solidFill>
              <a:latin typeface="+mn-lt"/>
              <a:ea typeface="+mn-ea"/>
              <a:cs typeface="+mn-cs"/>
            </a:endParaRPr>
          </a:p>
        </p:txBody>
      </p:sp>
      <p:sp>
        <p:nvSpPr>
          <p:cNvPr id="13517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kaydırak</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dönme dolap</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uçurtma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kaykay</a:t>
            </a:r>
            <a:endParaRPr lang="de-DE" altLang="de-DE" sz="2000" dirty="0">
              <a:solidFill>
                <a:srgbClr val="333333"/>
              </a:solidFill>
            </a:endParaRPr>
          </a:p>
          <a:p>
            <a:pPr marL="342900" indent="-342900" eaLnBrk="1" hangingPunct="1">
              <a:lnSpc>
                <a:spcPct val="100000"/>
              </a:lnSpc>
              <a:spcBef>
                <a:spcPts val="1200"/>
              </a:spcBef>
              <a:buClr>
                <a:srgbClr val="004992"/>
              </a:buClr>
              <a:buFont typeface="WingDings"/>
              <a:buChar char=""/>
            </a:pPr>
            <a:r>
              <a:rPr lang="tr-TR" altLang="de-DE" sz="2000" dirty="0">
                <a:solidFill>
                  <a:srgbClr val="004992"/>
                </a:solidFill>
              </a:rPr>
              <a:t>top</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ağaçlar</a:t>
            </a:r>
            <a:endParaRPr lang="de-DE" altLang="de-DE" sz="20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rPr>
              <a:t>s</a:t>
            </a:r>
            <a:r>
              <a:rPr lang="tr-TR" altLang="de-DE" sz="2000" dirty="0">
                <a:solidFill>
                  <a:srgbClr val="004992"/>
                </a:solidFill>
              </a:rPr>
              <a:t>alıncak</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oyuncaklar</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kum havuzu</a:t>
            </a:r>
            <a:endParaRPr lang="de-DE" altLang="de-DE" sz="2000" dirty="0">
              <a:solidFill>
                <a:srgbClr val="333333"/>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gösterilmemiş</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B48A205A-D868-4A6D-A486-2213F80F953D}" type="slidenum">
              <a:rPr lang="de-DE" altLang="de-DE" smtClean="0"/>
              <a:pPr>
                <a:defRPr/>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Düğün</a:t>
            </a:r>
            <a:br>
              <a:rPr lang="tr-TR" altLang="de-DE" sz="3600">
                <a:solidFill>
                  <a:srgbClr val="004992"/>
                </a:solidFill>
                <a:latin typeface="+mn-lt"/>
                <a:ea typeface="+mn-ea"/>
                <a:cs typeface="+mn-cs"/>
              </a:rPr>
            </a:br>
            <a:r>
              <a:rPr lang="tr-TR" altLang="de-DE">
                <a:solidFill>
                  <a:srgbClr val="004992"/>
                </a:solidFill>
                <a:latin typeface="+mn-lt"/>
                <a:ea typeface="+mn-ea"/>
                <a:cs typeface="+mn-cs"/>
              </a:rPr>
              <a:t>Resimde hangisi yoktu? Ne kadar eminsiniz?</a:t>
            </a:r>
            <a:endParaRPr lang="de-DE" altLang="de-DE">
              <a:solidFill>
                <a:srgbClr val="004992"/>
              </a:solidFill>
              <a:latin typeface="+mn-lt"/>
              <a:ea typeface="+mn-ea"/>
              <a:cs typeface="+mn-cs"/>
            </a:endParaRPr>
          </a:p>
        </p:txBody>
      </p:sp>
      <p:sp>
        <p:nvSpPr>
          <p:cNvPr id="13926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kilise camları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sağdıç</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gelin duvağı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çiçek taşıyan küçük kız</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sıralar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kapı</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Düğün</a:t>
            </a:r>
            <a:endParaRPr lang="de-DE" altLang="de-DE" sz="3600">
              <a:solidFill>
                <a:srgbClr val="004992"/>
              </a:solidFill>
              <a:latin typeface="+mn-lt"/>
              <a:ea typeface="+mn-ea"/>
              <a:cs typeface="+mn-cs"/>
            </a:endParaRPr>
          </a:p>
        </p:txBody>
      </p:sp>
      <p:sp>
        <p:nvSpPr>
          <p:cNvPr id="14131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kilise camları</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rPr>
              <a:t>sağdıç</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rPr>
              <a:t>gelin duvağı</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çiçek taşıyan küçük kız</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sıralar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kapı</a:t>
            </a:r>
            <a:endParaRPr lang="de-DE" altLang="de-DE" sz="2400" dirty="0">
              <a:solidFill>
                <a:srgbClr val="333333"/>
              </a:solidFill>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gösterilmemiş</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B48A205A-D868-4A6D-A486-2213F80F953D}" type="slidenum">
              <a:rPr lang="de-DE" altLang="de-DE" smtClean="0"/>
              <a:pPr>
                <a:defRPr/>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Futbol</a:t>
            </a:r>
            <a:br>
              <a:rPr lang="tr-TR" altLang="de-DE" sz="3600">
                <a:solidFill>
                  <a:srgbClr val="004992"/>
                </a:solidFill>
                <a:latin typeface="+mn-lt"/>
                <a:ea typeface="+mn-ea"/>
                <a:cs typeface="+mn-cs"/>
              </a:rPr>
            </a:br>
            <a:r>
              <a:rPr lang="tr-TR" altLang="de-DE">
                <a:solidFill>
                  <a:srgbClr val="004992"/>
                </a:solidFill>
                <a:latin typeface="+mn-lt"/>
                <a:ea typeface="+mn-ea"/>
                <a:cs typeface="+mn-cs"/>
              </a:rPr>
              <a:t>Resimde hangisi yoktu? Ne kadar eminsiniz?</a:t>
            </a:r>
            <a:endParaRPr lang="de-DE" altLang="de-DE">
              <a:solidFill>
                <a:srgbClr val="004992"/>
              </a:solidFill>
              <a:latin typeface="+mn-lt"/>
              <a:ea typeface="+mn-ea"/>
              <a:cs typeface="+mn-cs"/>
            </a:endParaRPr>
          </a:p>
        </p:txBody>
      </p:sp>
      <p:sp>
        <p:nvSpPr>
          <p:cNvPr id="145411"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a:t>
            </a:r>
            <a:r>
              <a:rPr lang="tr-TR" altLang="de-DE" sz="2400" dirty="0">
                <a:solidFill>
                  <a:srgbClr val="333333"/>
                </a:solidFill>
              </a:rPr>
              <a:t>korbord</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go</a:t>
            </a:r>
            <a:r>
              <a:rPr lang="tr-TR" altLang="de-DE" sz="2400" dirty="0">
                <a:solidFill>
                  <a:srgbClr val="333333"/>
                </a:solidFill>
              </a:rPr>
              <a:t>l</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kenar çizgisi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oyuncu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futbol topu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taraftarlar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reklam</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bayraklar</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Futbol</a:t>
            </a:r>
            <a:endParaRPr lang="de-DE" altLang="de-DE" sz="3600">
              <a:solidFill>
                <a:srgbClr val="004992"/>
              </a:solidFill>
              <a:latin typeface="+mn-lt"/>
              <a:ea typeface="+mn-ea"/>
              <a:cs typeface="+mn-cs"/>
            </a:endParaRPr>
          </a:p>
        </p:txBody>
      </p:sp>
      <p:sp>
        <p:nvSpPr>
          <p:cNvPr id="14745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a:t>
            </a:r>
            <a:r>
              <a:rPr lang="tr-TR" altLang="de-DE" sz="2400" dirty="0">
                <a:solidFill>
                  <a:srgbClr val="333333"/>
                </a:solidFill>
              </a:rPr>
              <a:t>korbord</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go</a:t>
            </a:r>
            <a:r>
              <a:rPr lang="tr-TR" altLang="de-DE" sz="2400" dirty="0">
                <a:solidFill>
                  <a:srgbClr val="333333"/>
                </a:solidFill>
              </a:rPr>
              <a:t>l</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rPr>
              <a:t>kenar çizgisi</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oyuncu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futbol topu</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rPr>
              <a:t>taraftarlar</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reklam</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bayraklar</a:t>
            </a:r>
            <a:endParaRPr lang="de-DE" altLang="de-DE" sz="2400" dirty="0">
              <a:solidFill>
                <a:srgbClr val="333333"/>
              </a:solidFill>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gösterilmemiş</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B48A205A-D868-4A6D-A486-2213F80F953D}" type="slidenum">
              <a:rPr lang="de-DE" altLang="de-DE" smtClean="0"/>
              <a:pPr>
                <a:defRPr/>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Ayın üstünde</a:t>
            </a:r>
            <a:br>
              <a:rPr lang="tr-TR" altLang="de-DE" sz="3600">
                <a:solidFill>
                  <a:srgbClr val="004992"/>
                </a:solidFill>
                <a:latin typeface="+mn-lt"/>
                <a:ea typeface="+mn-ea"/>
                <a:cs typeface="+mn-cs"/>
              </a:rPr>
            </a:br>
            <a:r>
              <a:rPr lang="tr-TR" altLang="de-DE">
                <a:solidFill>
                  <a:srgbClr val="004992"/>
                </a:solidFill>
                <a:latin typeface="+mn-lt"/>
                <a:ea typeface="+mn-ea"/>
                <a:cs typeface="+mn-cs"/>
              </a:rPr>
              <a:t>Resimde hangisi yoktu? Ne kadar eminsiniz?</a:t>
            </a:r>
            <a:endParaRPr lang="de-DE" altLang="de-DE">
              <a:solidFill>
                <a:srgbClr val="004992"/>
              </a:solidFill>
              <a:latin typeface="+mn-lt"/>
              <a:ea typeface="+mn-ea"/>
              <a:cs typeface="+mn-cs"/>
            </a:endParaRPr>
          </a:p>
        </p:txBody>
      </p:sp>
      <p:sp>
        <p:nvSpPr>
          <p:cNvPr id="15155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r</a:t>
            </a:r>
            <a:r>
              <a:rPr lang="de-DE" altLang="de-DE" sz="2400" dirty="0">
                <a:solidFill>
                  <a:srgbClr val="333333"/>
                </a:solidFill>
              </a:rPr>
              <a:t>oket</a:t>
            </a:r>
            <a:r>
              <a:rPr lang="tr-TR" altLang="de-DE" sz="2400" dirty="0">
                <a:solidFill>
                  <a:srgbClr val="333333"/>
                </a:solidFill>
              </a:rPr>
              <a:t> ayakları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oksijen tankı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başlık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ay kraterleri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roket </a:t>
            </a:r>
            <a:r>
              <a:rPr lang="tr-TR" altLang="de-DE" sz="2400" dirty="0">
                <a:solidFill>
                  <a:srgbClr val="333333"/>
                </a:solidFill>
              </a:rPr>
              <a:t>ağızlığı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Arkada hilal şeklinde</a:t>
            </a:r>
            <a:br>
              <a:rPr lang="en-US" altLang="de-DE" sz="2400" dirty="0">
                <a:solidFill>
                  <a:srgbClr val="333333"/>
                </a:solidFill>
              </a:rPr>
            </a:br>
            <a:r>
              <a:rPr lang="tr-TR" altLang="de-DE" sz="2400" dirty="0">
                <a:solidFill>
                  <a:srgbClr val="333333"/>
                </a:solidFill>
              </a:rPr>
              <a:t>bir gezegen</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Ayın üstünde</a:t>
            </a:r>
            <a:endParaRPr lang="de-DE" altLang="de-DE" sz="3600">
              <a:solidFill>
                <a:srgbClr val="004992"/>
              </a:solidFill>
              <a:latin typeface="+mn-lt"/>
              <a:ea typeface="+mn-ea"/>
              <a:cs typeface="+mn-cs"/>
            </a:endParaRPr>
          </a:p>
        </p:txBody>
      </p:sp>
      <p:sp>
        <p:nvSpPr>
          <p:cNvPr id="15360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r</a:t>
            </a:r>
            <a:r>
              <a:rPr lang="de-DE" altLang="de-DE" sz="2400" dirty="0">
                <a:solidFill>
                  <a:srgbClr val="333333"/>
                </a:solidFill>
              </a:rPr>
              <a:t>oket</a:t>
            </a:r>
            <a:r>
              <a:rPr lang="tr-TR" altLang="de-DE" sz="2400" dirty="0">
                <a:solidFill>
                  <a:srgbClr val="333333"/>
                </a:solidFill>
              </a:rPr>
              <a:t> ayakları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oksijen tankı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başlık</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rPr>
              <a:t>ay kraterleri</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roket </a:t>
            </a:r>
            <a:r>
              <a:rPr lang="tr-TR" altLang="de-DE" sz="2400" dirty="0">
                <a:solidFill>
                  <a:srgbClr val="004992"/>
                </a:solidFill>
              </a:rPr>
              <a:t>ağızlığı</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Arkada hilal şeklinde</a:t>
            </a:r>
            <a:br>
              <a:rPr lang="en-US" altLang="de-DE" sz="2400" dirty="0">
                <a:solidFill>
                  <a:srgbClr val="333333"/>
                </a:solidFill>
              </a:rPr>
            </a:br>
            <a:r>
              <a:rPr lang="tr-TR" altLang="de-DE" sz="2400" dirty="0">
                <a:solidFill>
                  <a:srgbClr val="333333"/>
                </a:solidFill>
              </a:rPr>
              <a:t>bir gezegen</a:t>
            </a:r>
            <a:endParaRPr lang="de-DE" altLang="de-DE" sz="2400" dirty="0">
              <a:solidFill>
                <a:srgbClr val="333333"/>
              </a:solidFill>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gösterilmemiş</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B48A205A-D868-4A6D-A486-2213F80F953D}" type="slidenum">
              <a:rPr lang="de-DE" altLang="de-DE" smtClean="0"/>
              <a:pPr>
                <a:defRPr/>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Kurtarma</a:t>
            </a:r>
            <a:br>
              <a:rPr lang="tr-TR" altLang="de-DE" sz="3600">
                <a:solidFill>
                  <a:srgbClr val="004992"/>
                </a:solidFill>
                <a:latin typeface="+mn-lt"/>
                <a:ea typeface="+mn-ea"/>
                <a:cs typeface="+mn-cs"/>
              </a:rPr>
            </a:br>
            <a:r>
              <a:rPr lang="tr-TR" altLang="de-DE">
                <a:solidFill>
                  <a:srgbClr val="004992"/>
                </a:solidFill>
                <a:latin typeface="+mn-lt"/>
                <a:ea typeface="+mn-ea"/>
                <a:cs typeface="+mn-cs"/>
              </a:rPr>
              <a:t>Resimde hangisi yoktu? Ne kadar eminsiniz?</a:t>
            </a:r>
            <a:endParaRPr lang="de-DE" altLang="de-DE">
              <a:solidFill>
                <a:srgbClr val="004992"/>
              </a:solidFill>
              <a:latin typeface="+mn-lt"/>
              <a:ea typeface="+mn-ea"/>
              <a:cs typeface="+mn-cs"/>
            </a:endParaRPr>
          </a:p>
        </p:txBody>
      </p:sp>
      <p:sp>
        <p:nvSpPr>
          <p:cNvPr id="16384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heli</a:t>
            </a:r>
            <a:r>
              <a:rPr lang="tr-TR" altLang="de-DE" sz="2400" dirty="0">
                <a:solidFill>
                  <a:srgbClr val="333333"/>
                </a:solidFill>
              </a:rPr>
              <a:t>kopter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lastik bot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d</a:t>
            </a:r>
            <a:r>
              <a:rPr lang="tr-TR" altLang="de-DE" sz="2400" dirty="0">
                <a:solidFill>
                  <a:srgbClr val="333333"/>
                </a:solidFill>
              </a:rPr>
              <a:t>algıç</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alabora olmuş tekne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su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a:t>
            </a:r>
            <a:r>
              <a:rPr lang="tr-TR" altLang="de-DE" sz="2400" dirty="0">
                <a:solidFill>
                  <a:srgbClr val="333333"/>
                </a:solidFill>
              </a:rPr>
              <a:t>edye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cankurtaran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pilot</a:t>
            </a: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Kurtarma</a:t>
            </a:r>
          </a:p>
        </p:txBody>
      </p:sp>
      <p:sp>
        <p:nvSpPr>
          <p:cNvPr id="16589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heli</a:t>
            </a:r>
            <a:r>
              <a:rPr lang="tr-TR" altLang="de-DE" sz="2400" dirty="0">
                <a:solidFill>
                  <a:srgbClr val="333333"/>
                </a:solidFill>
              </a:rPr>
              <a:t>kopter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lastik bot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d</a:t>
            </a:r>
            <a:r>
              <a:rPr lang="tr-TR" altLang="de-DE" sz="2400" dirty="0">
                <a:solidFill>
                  <a:srgbClr val="333333"/>
                </a:solidFill>
              </a:rPr>
              <a:t>algıç</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rPr>
              <a:t>alabora olmuş tekne</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su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a:t>
            </a:r>
            <a:r>
              <a:rPr lang="tr-TR" altLang="de-DE" sz="2400" dirty="0">
                <a:solidFill>
                  <a:srgbClr val="333333"/>
                </a:solidFill>
              </a:rPr>
              <a:t>edye</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rPr>
              <a:t>cankurtaran</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pilot</a:t>
            </a: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gösterilmemiş</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40" name="Rectangle 4"/>
          <p:cNvSpPr>
            <a:spLocks noChangeArrowheads="1"/>
          </p:cNvSpPr>
          <p:nvPr/>
        </p:nvSpPr>
        <p:spPr bwMode="auto">
          <a:xfrm>
            <a:off x="8691180" y="5516563"/>
            <a:ext cx="294716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a:solidFill>
                  <a:srgbClr val="333333"/>
                </a:solidFill>
                <a:latin typeface="+mn-lt"/>
              </a:rPr>
              <a:t>© geobra Brandstätter </a:t>
            </a:r>
          </a:p>
        </p:txBody>
      </p:sp>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B48A205A-D868-4A6D-A486-2213F80F953D}" type="slidenum">
              <a:rPr lang="de-DE" altLang="de-DE" smtClean="0"/>
              <a:pPr>
                <a:defRPr/>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Beyin fırtınası</a:t>
            </a:r>
          </a:p>
        </p:txBody>
      </p:sp>
      <p:sp>
        <p:nvSpPr>
          <p:cNvPr id="169987" name="Rectangle 3"/>
          <p:cNvSpPr>
            <a:spLocks noGrp="1" noChangeArrowheads="1"/>
          </p:cNvSpPr>
          <p:nvPr>
            <p:ph idx="1"/>
          </p:nvPr>
        </p:nvSpPr>
        <p:spPr>
          <a:noFill/>
        </p:spPr>
        <p:txBody>
          <a:bodyPr>
            <a:noAutofit/>
          </a:bodyPr>
          <a:lstStyle/>
          <a:p>
            <a:pPr>
              <a:buClr>
                <a:srgbClr val="333333"/>
              </a:buClr>
            </a:pPr>
            <a:r>
              <a:rPr lang="tr-TR" altLang="de-DE" sz="2400" dirty="0">
                <a:solidFill>
                  <a:srgbClr val="333333"/>
                </a:solidFill>
              </a:rPr>
              <a:t>Tipik bir inşaat alanında neler görürsünüz</a:t>
            </a:r>
            <a:r>
              <a:rPr lang="de-DE" altLang="de-DE" sz="2400" dirty="0">
                <a:solidFill>
                  <a:srgbClr val="333333"/>
                </a:solidFill>
              </a:rPr>
              <a:t>?</a:t>
            </a:r>
          </a:p>
          <a:p>
            <a:pPr>
              <a:buClr>
                <a:srgbClr val="333333"/>
              </a:buClr>
            </a:pPr>
            <a:r>
              <a:rPr lang="de-DE" altLang="de-DE" sz="2400" dirty="0">
                <a:solidFill>
                  <a:srgbClr val="333333"/>
                </a:solidFill>
              </a:rPr>
              <a:t>...</a:t>
            </a:r>
          </a:p>
          <a:p>
            <a:pPr>
              <a:buClr>
                <a:srgbClr val="333333"/>
              </a:buClr>
            </a:pPr>
            <a:r>
              <a:rPr lang="de-DE" altLang="de-DE" sz="2400" dirty="0">
                <a:solidFill>
                  <a:srgbClr val="333333"/>
                </a:solidFill>
              </a:rPr>
              <a:t>...</a:t>
            </a:r>
          </a:p>
          <a:p>
            <a:pPr>
              <a:buClr>
                <a:srgbClr val="333333"/>
              </a:buClr>
            </a:pPr>
            <a:r>
              <a:rPr lang="de-DE" altLang="de-DE" sz="2400" dirty="0">
                <a:solidFill>
                  <a:srgbClr val="333333"/>
                </a:solidFill>
              </a:rPr>
              <a:t>...</a:t>
            </a:r>
          </a:p>
          <a:p>
            <a:pPr>
              <a:buClr>
                <a:srgbClr val="333333"/>
              </a:buClr>
            </a:pP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Yol çalışması</a:t>
            </a:r>
            <a:br>
              <a:rPr lang="tr-TR" altLang="de-DE" sz="3600">
                <a:solidFill>
                  <a:srgbClr val="004992"/>
                </a:solidFill>
                <a:latin typeface="+mn-lt"/>
                <a:ea typeface="+mn-ea"/>
                <a:cs typeface="+mn-cs"/>
              </a:rPr>
            </a:br>
            <a:r>
              <a:rPr lang="tr-TR" altLang="de-DE">
                <a:solidFill>
                  <a:srgbClr val="004992"/>
                </a:solidFill>
                <a:latin typeface="+mn-lt"/>
                <a:ea typeface="+mn-ea"/>
                <a:cs typeface="+mn-cs"/>
              </a:rPr>
              <a:t>Resimde neler gördünüz? Ne kadar eminsiniz?</a:t>
            </a:r>
            <a:endParaRPr lang="de-DE" altLang="de-DE">
              <a:solidFill>
                <a:srgbClr val="004992"/>
              </a:solidFill>
              <a:latin typeface="+mn-lt"/>
              <a:ea typeface="+mn-ea"/>
              <a:cs typeface="+mn-cs"/>
            </a:endParaRPr>
          </a:p>
        </p:txBody>
      </p:sp>
      <p:sp>
        <p:nvSpPr>
          <p:cNvPr id="172035"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borular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el arabası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bari</a:t>
            </a:r>
            <a:r>
              <a:rPr lang="tr-TR" altLang="de-DE" sz="2400" dirty="0">
                <a:solidFill>
                  <a:srgbClr val="333333"/>
                </a:solidFill>
              </a:rPr>
              <a:t>y</a:t>
            </a:r>
            <a:r>
              <a:rPr lang="de-DE" altLang="de-DE" sz="2400" dirty="0">
                <a:solidFill>
                  <a:srgbClr val="333333"/>
                </a:solidFill>
              </a:rPr>
              <a:t>er</a:t>
            </a: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kazı makinesi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havalı matkap</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kürek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dur işareti</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Yol çalışması</a:t>
            </a:r>
            <a:endParaRPr lang="de-DE" altLang="de-DE" sz="3600">
              <a:solidFill>
                <a:srgbClr val="004992"/>
              </a:solidFill>
              <a:latin typeface="+mn-lt"/>
              <a:ea typeface="+mn-ea"/>
              <a:cs typeface="+mn-cs"/>
            </a:endParaRPr>
          </a:p>
        </p:txBody>
      </p:sp>
      <p:sp>
        <p:nvSpPr>
          <p:cNvPr id="174085" name="Rectangle 9"/>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borular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el arabası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bari</a:t>
            </a:r>
            <a:r>
              <a:rPr lang="tr-TR" altLang="de-DE" sz="2400" dirty="0">
                <a:solidFill>
                  <a:srgbClr val="333333"/>
                </a:solidFill>
              </a:rPr>
              <a:t>y</a:t>
            </a:r>
            <a:r>
              <a:rPr lang="de-DE" altLang="de-DE" sz="2400" dirty="0">
                <a:solidFill>
                  <a:srgbClr val="333333"/>
                </a:solidFill>
              </a:rPr>
              <a:t>er</a:t>
            </a: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rPr>
              <a:t>kazı makinesi</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havalı matkap</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kürek</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rPr>
              <a:t>dur işareti</a:t>
            </a:r>
            <a:endParaRPr lang="de-DE" altLang="de-DE" sz="2400" dirty="0">
              <a:solidFill>
                <a:srgbClr val="004992"/>
              </a:solidFill>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gösterilmemiş</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tr-TR" altLang="de-DE" sz="2400" b="1" dirty="0">
                <a:solidFill>
                  <a:srgbClr val="333333"/>
                </a:solidFill>
              </a:rPr>
              <a:t>Öğrenme Hedeflerimiz</a:t>
            </a:r>
            <a:r>
              <a:rPr lang="en-US" altLang="de-DE" sz="2400" b="1" dirty="0">
                <a:solidFill>
                  <a:srgbClr val="333333"/>
                </a:solidFill>
              </a:rPr>
              <a:t>:</a:t>
            </a:r>
          </a:p>
          <a:p>
            <a:pPr marL="342900" lvl="0" indent="-342900" defTabSz="914400" fontAlgn="base">
              <a:buClr>
                <a:srgbClr val="000000"/>
              </a:buClr>
              <a:buFont typeface="WingDings"/>
              <a:buChar char=""/>
            </a:pPr>
            <a:r>
              <a:rPr lang="tr-TR" altLang="de-DE" sz="2000" dirty="0">
                <a:solidFill>
                  <a:srgbClr val="004992"/>
                </a:solidFill>
              </a:rPr>
              <a:t>Hafızamız bize oyun oynayabilir</a:t>
            </a:r>
            <a:r>
              <a:rPr lang="en-US" altLang="de-DE" sz="2000" dirty="0">
                <a:solidFill>
                  <a:srgbClr val="004992"/>
                </a:solidFill>
              </a:rPr>
              <a:t>!</a:t>
            </a:r>
            <a:br>
              <a:rPr lang="en-US" altLang="de-DE" sz="2000" dirty="0">
                <a:solidFill>
                  <a:srgbClr val="004992"/>
                </a:solidFill>
              </a:rPr>
            </a:br>
            <a:r>
              <a:rPr lang="tr-TR" altLang="de-DE" sz="2000" dirty="0">
                <a:solidFill>
                  <a:srgbClr val="333333"/>
                </a:solidFill>
              </a:rPr>
              <a:t>Özellikle de önemli olaylara dair</a:t>
            </a:r>
            <a:r>
              <a:rPr lang="en-US" altLang="de-DE" sz="2000" dirty="0">
                <a:solidFill>
                  <a:srgbClr val="333333"/>
                </a:solidFill>
              </a:rPr>
              <a:t> (</a:t>
            </a:r>
            <a:r>
              <a:rPr lang="tr-TR" altLang="de-DE" sz="2000" dirty="0">
                <a:solidFill>
                  <a:srgbClr val="333333"/>
                </a:solidFill>
              </a:rPr>
              <a:t>tartışma</a:t>
            </a:r>
            <a:r>
              <a:rPr lang="en-US" altLang="de-DE" sz="2000" dirty="0">
                <a:solidFill>
                  <a:srgbClr val="333333"/>
                </a:solidFill>
              </a:rPr>
              <a:t>, </a:t>
            </a:r>
            <a:r>
              <a:rPr lang="tr-TR" altLang="de-DE" sz="2000" dirty="0">
                <a:solidFill>
                  <a:srgbClr val="333333"/>
                </a:solidFill>
              </a:rPr>
              <a:t>görgü tanığı olarak ifade verirken</a:t>
            </a:r>
            <a:r>
              <a:rPr lang="en-US" altLang="de-DE" sz="2000" dirty="0">
                <a:solidFill>
                  <a:srgbClr val="333333"/>
                </a:solidFill>
              </a:rPr>
              <a:t> etc.), </a:t>
            </a:r>
            <a:r>
              <a:rPr lang="tr-TR" altLang="de-DE" sz="2000" dirty="0">
                <a:solidFill>
                  <a:srgbClr val="333333"/>
                </a:solidFill>
              </a:rPr>
              <a:t>unutmamanız gereken</a:t>
            </a:r>
            <a:r>
              <a:rPr lang="en-US" altLang="de-DE" sz="2000" dirty="0">
                <a:solidFill>
                  <a:srgbClr val="333333"/>
                </a:solidFill>
              </a:rPr>
              <a:t>:</a:t>
            </a:r>
            <a:br>
              <a:rPr lang="en-US" altLang="de-DE" sz="2000" dirty="0">
                <a:solidFill>
                  <a:srgbClr val="333333"/>
                </a:solidFill>
              </a:rPr>
            </a:br>
            <a:r>
              <a:rPr lang="tr-TR" altLang="de-DE" sz="2000" dirty="0">
                <a:solidFill>
                  <a:srgbClr val="333333"/>
                </a:solidFill>
              </a:rPr>
              <a:t>Eğer bir olaya ait detayları </a:t>
            </a:r>
            <a:r>
              <a:rPr lang="tr-TR" altLang="de-DE" sz="2000" i="1" dirty="0">
                <a:solidFill>
                  <a:srgbClr val="333333"/>
                </a:solidFill>
              </a:rPr>
              <a:t>canlı</a:t>
            </a:r>
            <a:r>
              <a:rPr lang="tr-TR" altLang="de-DE" sz="2000" dirty="0">
                <a:solidFill>
                  <a:srgbClr val="333333"/>
                </a:solidFill>
              </a:rPr>
              <a:t> bir şekilde </a:t>
            </a:r>
            <a:r>
              <a:rPr lang="tr-TR" altLang="de-DE" sz="2000" i="1" dirty="0">
                <a:solidFill>
                  <a:srgbClr val="333333"/>
                </a:solidFill>
              </a:rPr>
              <a:t>hatırlayamıyorsanız</a:t>
            </a:r>
            <a:r>
              <a:rPr lang="en-US" altLang="de-DE" sz="2000" dirty="0">
                <a:solidFill>
                  <a:srgbClr val="333333"/>
                </a:solidFill>
              </a:rPr>
              <a:t>:</a:t>
            </a:r>
          </a:p>
          <a:p>
            <a:pPr marL="774827" lvl="3" indent="-342900" defTabSz="914400" fontAlgn="base">
              <a:spcBef>
                <a:spcPts val="1999"/>
              </a:spcBef>
              <a:buClr>
                <a:srgbClr val="333333"/>
              </a:buClr>
              <a:buFont typeface="WingDings"/>
              <a:buChar char=""/>
            </a:pPr>
            <a:r>
              <a:rPr lang="tr-TR" altLang="de-DE" sz="2000" dirty="0">
                <a:solidFill>
                  <a:srgbClr val="004992"/>
                </a:solidFill>
                <a:latin typeface="+mn-lt"/>
              </a:rPr>
              <a:t>Sakın, aklınızda kalanın doğruluğundan emin olmayınız</a:t>
            </a:r>
            <a:r>
              <a:rPr lang="en-US" altLang="de-DE" sz="2000" dirty="0">
                <a:solidFill>
                  <a:srgbClr val="004992"/>
                </a:solidFill>
                <a:latin typeface="+mn-lt"/>
              </a:rPr>
              <a:t>.</a:t>
            </a: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tr-TR" altLang="de-DE" sz="2400" b="1" dirty="0">
                <a:solidFill>
                  <a:srgbClr val="333333"/>
                </a:solidFill>
              </a:rPr>
              <a:t>Öğrenme Hedeflerimiz</a:t>
            </a:r>
            <a:r>
              <a:rPr lang="en-US" altLang="de-DE" sz="2400" b="1" dirty="0">
                <a:solidFill>
                  <a:srgbClr val="333333"/>
                </a:solidFill>
              </a:rPr>
              <a:t>:</a:t>
            </a:r>
          </a:p>
          <a:p>
            <a:pPr marL="342900" lvl="0" indent="-342900" defTabSz="914400" fontAlgn="base">
              <a:buClr>
                <a:srgbClr val="000000"/>
              </a:buClr>
              <a:buFont typeface="WingDings"/>
              <a:buChar char=""/>
            </a:pPr>
            <a:r>
              <a:rPr lang="tr-TR" altLang="de-DE" sz="2000" dirty="0">
                <a:solidFill>
                  <a:srgbClr val="004992"/>
                </a:solidFill>
              </a:rPr>
              <a:t>Hafızamız bize oyun oynayabilir</a:t>
            </a:r>
            <a:r>
              <a:rPr lang="en-US" altLang="de-DE" sz="2000" dirty="0">
                <a:solidFill>
                  <a:srgbClr val="004992"/>
                </a:solidFill>
              </a:rPr>
              <a:t>!</a:t>
            </a:r>
            <a:br>
              <a:rPr lang="en-US" altLang="de-DE" sz="2000" dirty="0">
                <a:solidFill>
                  <a:srgbClr val="004992"/>
                </a:solidFill>
              </a:rPr>
            </a:br>
            <a:r>
              <a:rPr lang="tr-TR" altLang="de-DE" sz="2000" dirty="0">
                <a:solidFill>
                  <a:srgbClr val="333333"/>
                </a:solidFill>
              </a:rPr>
              <a:t>Özellikle de önemli olaylara dair</a:t>
            </a:r>
            <a:r>
              <a:rPr lang="en-US" altLang="de-DE" sz="2000" dirty="0">
                <a:solidFill>
                  <a:srgbClr val="333333"/>
                </a:solidFill>
              </a:rPr>
              <a:t> (</a:t>
            </a:r>
            <a:r>
              <a:rPr lang="tr-TR" altLang="de-DE" sz="2000" dirty="0">
                <a:solidFill>
                  <a:srgbClr val="333333"/>
                </a:solidFill>
              </a:rPr>
              <a:t>tartışma</a:t>
            </a:r>
            <a:r>
              <a:rPr lang="en-US" altLang="de-DE" sz="2000" dirty="0">
                <a:solidFill>
                  <a:srgbClr val="333333"/>
                </a:solidFill>
              </a:rPr>
              <a:t>, </a:t>
            </a:r>
            <a:r>
              <a:rPr lang="tr-TR" altLang="de-DE" sz="2000" dirty="0">
                <a:solidFill>
                  <a:srgbClr val="333333"/>
                </a:solidFill>
              </a:rPr>
              <a:t>görgü tanığı olarak ifade verirken</a:t>
            </a:r>
            <a:r>
              <a:rPr lang="en-US" altLang="de-DE" sz="2000" dirty="0">
                <a:solidFill>
                  <a:srgbClr val="333333"/>
                </a:solidFill>
              </a:rPr>
              <a:t> etc.), </a:t>
            </a:r>
            <a:r>
              <a:rPr lang="tr-TR" altLang="de-DE" sz="2000" dirty="0">
                <a:solidFill>
                  <a:srgbClr val="333333"/>
                </a:solidFill>
              </a:rPr>
              <a:t>unutmamanız gereken</a:t>
            </a:r>
            <a:r>
              <a:rPr lang="en-US" altLang="de-DE" sz="2000" dirty="0">
                <a:solidFill>
                  <a:srgbClr val="333333"/>
                </a:solidFill>
              </a:rPr>
              <a:t>:</a:t>
            </a:r>
            <a:br>
              <a:rPr lang="en-US" altLang="de-DE" sz="2000" dirty="0">
                <a:solidFill>
                  <a:srgbClr val="333333"/>
                </a:solidFill>
              </a:rPr>
            </a:br>
            <a:r>
              <a:rPr lang="tr-TR" altLang="de-DE" sz="2000" dirty="0">
                <a:solidFill>
                  <a:srgbClr val="333333"/>
                </a:solidFill>
              </a:rPr>
              <a:t>Eğer bir olaya ait detayları </a:t>
            </a:r>
            <a:r>
              <a:rPr lang="tr-TR" altLang="de-DE" sz="2000" i="1" dirty="0">
                <a:solidFill>
                  <a:srgbClr val="333333"/>
                </a:solidFill>
              </a:rPr>
              <a:t>canlı</a:t>
            </a:r>
            <a:r>
              <a:rPr lang="tr-TR" altLang="de-DE" sz="2000" dirty="0">
                <a:solidFill>
                  <a:srgbClr val="333333"/>
                </a:solidFill>
              </a:rPr>
              <a:t> bir şekilde </a:t>
            </a:r>
            <a:r>
              <a:rPr lang="tr-TR" altLang="de-DE" sz="2000" i="1" dirty="0">
                <a:solidFill>
                  <a:srgbClr val="333333"/>
                </a:solidFill>
              </a:rPr>
              <a:t>hatırlayamıyorsanız</a:t>
            </a:r>
            <a:r>
              <a:rPr lang="en-US" altLang="de-DE" sz="2000" dirty="0">
                <a:solidFill>
                  <a:srgbClr val="333333"/>
                </a:solidFill>
              </a:rPr>
              <a:t>:</a:t>
            </a:r>
          </a:p>
          <a:p>
            <a:pPr marL="774827" lvl="3" indent="-342900" defTabSz="914400" fontAlgn="base">
              <a:spcBef>
                <a:spcPts val="1999"/>
              </a:spcBef>
              <a:buClr>
                <a:srgbClr val="333333"/>
              </a:buClr>
              <a:buFont typeface="WingDings"/>
              <a:buChar char=""/>
            </a:pPr>
            <a:r>
              <a:rPr lang="tr-TR" altLang="de-DE" sz="2000" dirty="0">
                <a:solidFill>
                  <a:srgbClr val="004992"/>
                </a:solidFill>
                <a:latin typeface="+mn-lt"/>
              </a:rPr>
              <a:t>Sakın, aklınızda kalanın doğruluğundan emin olmayınız</a:t>
            </a:r>
            <a:r>
              <a:rPr lang="en-US" altLang="de-DE" sz="2000" dirty="0">
                <a:solidFill>
                  <a:srgbClr val="004992"/>
                </a:solidFill>
                <a:latin typeface="+mn-lt"/>
              </a:rPr>
              <a:t>.</a:t>
            </a:r>
          </a:p>
          <a:p>
            <a:pPr marL="774827" lvl="3" indent="-342900" defTabSz="914400" fontAlgn="base">
              <a:spcBef>
                <a:spcPts val="1999"/>
              </a:spcBef>
              <a:buClr>
                <a:srgbClr val="000000"/>
              </a:buClr>
              <a:buFont typeface="WingDings"/>
              <a:buChar char=""/>
            </a:pPr>
            <a:r>
              <a:rPr lang="tr-TR" altLang="de-DE" sz="2000" dirty="0">
                <a:solidFill>
                  <a:srgbClr val="004992"/>
                </a:solidFill>
                <a:latin typeface="+mn-lt"/>
              </a:rPr>
              <a:t>Ek bilgi arayışında olunuz</a:t>
            </a:r>
            <a:r>
              <a:rPr lang="en-US" altLang="de-DE" sz="2000" dirty="0">
                <a:solidFill>
                  <a:srgbClr val="004992"/>
                </a:solidFill>
                <a:latin typeface="+mn-lt"/>
              </a:rPr>
              <a:t> (</a:t>
            </a:r>
            <a:r>
              <a:rPr lang="tr-TR" altLang="de-DE" sz="2000" dirty="0">
                <a:solidFill>
                  <a:srgbClr val="004992"/>
                </a:solidFill>
                <a:latin typeface="+mn-lt"/>
              </a:rPr>
              <a:t>ör: bir tanık gibi</a:t>
            </a:r>
            <a:r>
              <a:rPr lang="en-US" altLang="de-DE" sz="2000" dirty="0">
                <a:solidFill>
                  <a:srgbClr val="004992"/>
                </a:solidFill>
                <a:latin typeface="+mn-lt"/>
              </a:rPr>
              <a:t>).</a:t>
            </a:r>
            <a:br>
              <a:rPr lang="en-US" altLang="de-DE" sz="2000" dirty="0">
                <a:solidFill>
                  <a:srgbClr val="004992"/>
                </a:solidFill>
                <a:latin typeface="+mn-lt"/>
              </a:rPr>
            </a:br>
            <a:endParaRPr lang="en-US" sz="2000" dirty="0">
              <a:latin typeface="+mn-lt"/>
            </a:endParaRP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83</a:t>
            </a:fld>
            <a:endParaRPr lang="de-DE" altLang="de-DE"/>
          </a:p>
        </p:txBody>
      </p:sp>
    </p:spTree>
    <p:extLst>
      <p:ext uri="{BB962C8B-B14F-4D97-AF65-F5344CB8AC3E}">
        <p14:creationId xmlns:p14="http://schemas.microsoft.com/office/powerpoint/2010/main" val="375062391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tr-TR" altLang="de-DE" sz="2400" b="1" dirty="0">
                <a:solidFill>
                  <a:srgbClr val="333333"/>
                </a:solidFill>
              </a:rPr>
              <a:t>Öğrenme Hedeflerimiz</a:t>
            </a:r>
            <a:r>
              <a:rPr lang="en-US" altLang="de-DE" sz="2400" b="1" dirty="0">
                <a:solidFill>
                  <a:srgbClr val="333333"/>
                </a:solidFill>
              </a:rPr>
              <a:t>:</a:t>
            </a:r>
          </a:p>
          <a:p>
            <a:pPr marL="342900" lvl="0" indent="-342900" defTabSz="914400" fontAlgn="base">
              <a:buClr>
                <a:srgbClr val="000000"/>
              </a:buClr>
              <a:buFont typeface="WingDings"/>
              <a:buChar char=""/>
            </a:pPr>
            <a:r>
              <a:rPr lang="tr-TR" altLang="de-DE" sz="2000" dirty="0">
                <a:solidFill>
                  <a:srgbClr val="004992"/>
                </a:solidFill>
              </a:rPr>
              <a:t>Hafızamız bize oyun oynayabilir</a:t>
            </a:r>
            <a:r>
              <a:rPr lang="en-US" altLang="de-DE" sz="2000" dirty="0">
                <a:solidFill>
                  <a:srgbClr val="004992"/>
                </a:solidFill>
              </a:rPr>
              <a:t>!</a:t>
            </a:r>
            <a:br>
              <a:rPr lang="en-US" altLang="de-DE" sz="2000" dirty="0">
                <a:solidFill>
                  <a:srgbClr val="004992"/>
                </a:solidFill>
              </a:rPr>
            </a:br>
            <a:r>
              <a:rPr lang="tr-TR" altLang="de-DE" sz="2000" dirty="0">
                <a:solidFill>
                  <a:srgbClr val="333333"/>
                </a:solidFill>
              </a:rPr>
              <a:t>Özellikle de önemli olaylara dair</a:t>
            </a:r>
            <a:r>
              <a:rPr lang="en-US" altLang="de-DE" sz="2000" dirty="0">
                <a:solidFill>
                  <a:srgbClr val="333333"/>
                </a:solidFill>
              </a:rPr>
              <a:t> (</a:t>
            </a:r>
            <a:r>
              <a:rPr lang="tr-TR" altLang="de-DE" sz="2000" dirty="0">
                <a:solidFill>
                  <a:srgbClr val="333333"/>
                </a:solidFill>
              </a:rPr>
              <a:t>tartışma</a:t>
            </a:r>
            <a:r>
              <a:rPr lang="en-US" altLang="de-DE" sz="2000" dirty="0">
                <a:solidFill>
                  <a:srgbClr val="333333"/>
                </a:solidFill>
              </a:rPr>
              <a:t>, </a:t>
            </a:r>
            <a:r>
              <a:rPr lang="tr-TR" altLang="de-DE" sz="2000" dirty="0">
                <a:solidFill>
                  <a:srgbClr val="333333"/>
                </a:solidFill>
              </a:rPr>
              <a:t>görgü tanığı olarak ifade verirken</a:t>
            </a:r>
            <a:r>
              <a:rPr lang="en-US" altLang="de-DE" sz="2000" dirty="0">
                <a:solidFill>
                  <a:srgbClr val="333333"/>
                </a:solidFill>
              </a:rPr>
              <a:t> etc.), </a:t>
            </a:r>
            <a:r>
              <a:rPr lang="tr-TR" altLang="de-DE" sz="2000" dirty="0">
                <a:solidFill>
                  <a:srgbClr val="333333"/>
                </a:solidFill>
              </a:rPr>
              <a:t>unutmamanız gereken</a:t>
            </a:r>
            <a:r>
              <a:rPr lang="en-US" altLang="de-DE" sz="2000" dirty="0">
                <a:solidFill>
                  <a:srgbClr val="333333"/>
                </a:solidFill>
              </a:rPr>
              <a:t>:</a:t>
            </a:r>
            <a:br>
              <a:rPr lang="en-US" altLang="de-DE" sz="2000" dirty="0">
                <a:solidFill>
                  <a:srgbClr val="333333"/>
                </a:solidFill>
              </a:rPr>
            </a:br>
            <a:r>
              <a:rPr lang="tr-TR" altLang="de-DE" sz="2000" dirty="0">
                <a:solidFill>
                  <a:srgbClr val="333333"/>
                </a:solidFill>
              </a:rPr>
              <a:t>Eğer bir olaya ait detayları </a:t>
            </a:r>
            <a:r>
              <a:rPr lang="tr-TR" altLang="de-DE" sz="2000" i="1" dirty="0">
                <a:solidFill>
                  <a:srgbClr val="333333"/>
                </a:solidFill>
              </a:rPr>
              <a:t>canlı</a:t>
            </a:r>
            <a:r>
              <a:rPr lang="tr-TR" altLang="de-DE" sz="2000" dirty="0">
                <a:solidFill>
                  <a:srgbClr val="333333"/>
                </a:solidFill>
              </a:rPr>
              <a:t> bir şekilde </a:t>
            </a:r>
            <a:r>
              <a:rPr lang="tr-TR" altLang="de-DE" sz="2000" i="1" dirty="0">
                <a:solidFill>
                  <a:srgbClr val="333333"/>
                </a:solidFill>
              </a:rPr>
              <a:t>hatırlayamıyorsanız</a:t>
            </a:r>
            <a:r>
              <a:rPr lang="en-US" altLang="de-DE" sz="2000" dirty="0">
                <a:solidFill>
                  <a:srgbClr val="333333"/>
                </a:solidFill>
              </a:rPr>
              <a:t>:</a:t>
            </a:r>
          </a:p>
          <a:p>
            <a:pPr marL="774827" lvl="3" indent="-342900" defTabSz="914400" fontAlgn="base">
              <a:spcBef>
                <a:spcPts val="1999"/>
              </a:spcBef>
              <a:buClr>
                <a:srgbClr val="333333"/>
              </a:buClr>
              <a:buFont typeface="WingDings"/>
              <a:buChar char=""/>
            </a:pPr>
            <a:r>
              <a:rPr lang="tr-TR" altLang="de-DE" sz="2000" dirty="0">
                <a:solidFill>
                  <a:srgbClr val="004992"/>
                </a:solidFill>
                <a:latin typeface="+mn-lt"/>
              </a:rPr>
              <a:t>Sakın, aklınızda kalanın doğruluğundan emin olmayınız</a:t>
            </a:r>
            <a:r>
              <a:rPr lang="en-US" altLang="de-DE" sz="2000" dirty="0">
                <a:solidFill>
                  <a:srgbClr val="004992"/>
                </a:solidFill>
                <a:latin typeface="+mn-lt"/>
              </a:rPr>
              <a:t>.</a:t>
            </a:r>
          </a:p>
          <a:p>
            <a:pPr marL="774827" lvl="3" indent="-342900" defTabSz="914400" fontAlgn="base">
              <a:spcBef>
                <a:spcPts val="1999"/>
              </a:spcBef>
              <a:buClr>
                <a:srgbClr val="000000"/>
              </a:buClr>
              <a:buFont typeface="WingDings"/>
              <a:buChar char=""/>
            </a:pPr>
            <a:r>
              <a:rPr lang="tr-TR" altLang="de-DE" sz="2000" dirty="0">
                <a:solidFill>
                  <a:srgbClr val="004992"/>
                </a:solidFill>
                <a:latin typeface="+mn-lt"/>
              </a:rPr>
              <a:t>Ek bilgi arayışında olunuz</a:t>
            </a:r>
            <a:r>
              <a:rPr lang="en-US" altLang="de-DE" sz="2000" dirty="0">
                <a:solidFill>
                  <a:srgbClr val="004992"/>
                </a:solidFill>
                <a:latin typeface="+mn-lt"/>
              </a:rPr>
              <a:t> (</a:t>
            </a:r>
            <a:r>
              <a:rPr lang="tr-TR" altLang="de-DE" sz="2000" dirty="0">
                <a:solidFill>
                  <a:srgbClr val="004992"/>
                </a:solidFill>
                <a:latin typeface="+mn-lt"/>
              </a:rPr>
              <a:t>ör: bir tanık gibi</a:t>
            </a:r>
            <a:r>
              <a:rPr lang="en-US" altLang="de-DE" sz="2000" dirty="0">
                <a:solidFill>
                  <a:srgbClr val="004992"/>
                </a:solidFill>
                <a:latin typeface="+mn-lt"/>
              </a:rPr>
              <a:t>).</a:t>
            </a:r>
            <a:br>
              <a:rPr lang="en-US" altLang="de-DE" sz="2000" dirty="0">
                <a:solidFill>
                  <a:srgbClr val="004992"/>
                </a:solidFill>
                <a:latin typeface="+mn-lt"/>
              </a:rPr>
            </a:br>
            <a:r>
              <a:rPr lang="tr-TR" altLang="de-DE" sz="2000" u="sng" dirty="0">
                <a:solidFill>
                  <a:srgbClr val="333333"/>
                </a:solidFill>
                <a:latin typeface="+mn-lt"/>
              </a:rPr>
              <a:t>Mesela</a:t>
            </a:r>
            <a:r>
              <a:rPr lang="en-US" altLang="de-DE" sz="2000" dirty="0">
                <a:solidFill>
                  <a:srgbClr val="333333"/>
                </a:solidFill>
                <a:latin typeface="+mn-lt"/>
              </a:rPr>
              <a:t>: </a:t>
            </a:r>
            <a:r>
              <a:rPr lang="tr-TR" altLang="de-DE" sz="2000" dirty="0">
                <a:solidFill>
                  <a:srgbClr val="333333"/>
                </a:solidFill>
                <a:latin typeface="+mn-lt"/>
              </a:rPr>
              <a:t>Biriyle tartıştınız ve size küçük düşürücü sözler söylediğini </a:t>
            </a:r>
            <a:r>
              <a:rPr lang="tr-TR" altLang="de-DE" sz="2000" i="1" dirty="0">
                <a:solidFill>
                  <a:srgbClr val="333333"/>
                </a:solidFill>
                <a:latin typeface="+mn-lt"/>
              </a:rPr>
              <a:t>belli belirsiz</a:t>
            </a:r>
            <a:r>
              <a:rPr lang="tr-TR" altLang="de-DE" sz="2000" dirty="0">
                <a:solidFill>
                  <a:srgbClr val="333333"/>
                </a:solidFill>
                <a:latin typeface="+mn-lt"/>
              </a:rPr>
              <a:t> hatırlıyorsunuz</a:t>
            </a:r>
            <a:r>
              <a:rPr lang="en-US" altLang="de-DE" sz="2000" dirty="0">
                <a:solidFill>
                  <a:srgbClr val="333333"/>
                </a:solidFill>
                <a:latin typeface="+mn-lt"/>
              </a:rPr>
              <a:t>. </a:t>
            </a:r>
            <a:r>
              <a:rPr lang="tr-TR" altLang="de-DE" sz="2000" dirty="0">
                <a:solidFill>
                  <a:srgbClr val="333333"/>
                </a:solidFill>
                <a:latin typeface="+mn-lt"/>
              </a:rPr>
              <a:t>Burada dikkate almanız gereken, hafızanız size oyun oynuyor olabilir ya da hatırladığınız kadarı gerçeği yansıtmıyor olabilir</a:t>
            </a:r>
            <a:r>
              <a:rPr lang="en-US" altLang="de-DE" sz="2000" dirty="0">
                <a:solidFill>
                  <a:srgbClr val="333333"/>
                </a:solidFill>
                <a:latin typeface="+mn-lt"/>
              </a:rPr>
              <a:t>. </a:t>
            </a:r>
            <a:r>
              <a:rPr lang="tr-TR" altLang="de-DE" sz="2000" dirty="0">
                <a:solidFill>
                  <a:srgbClr val="333333"/>
                </a:solidFill>
                <a:latin typeface="+mn-lt"/>
              </a:rPr>
              <a:t>O zaman, o olay sırasında orda bulunmuş insanlara soru sorabilirsiniz</a:t>
            </a:r>
            <a:r>
              <a:rPr lang="en-US" altLang="de-DE" sz="2000" dirty="0">
                <a:solidFill>
                  <a:srgbClr val="333333"/>
                </a:solidFill>
                <a:latin typeface="+mn-lt"/>
              </a:rPr>
              <a:t>.</a:t>
            </a:r>
            <a:endParaRPr lang="en-US" sz="2000" dirty="0">
              <a:latin typeface="+mn-lt"/>
            </a:endParaRP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84</a:t>
            </a:fld>
            <a:endParaRPr lang="de-DE" altLang="de-DE"/>
          </a:p>
        </p:txBody>
      </p:sp>
    </p:spTree>
    <p:extLst>
      <p:ext uri="{BB962C8B-B14F-4D97-AF65-F5344CB8AC3E}">
        <p14:creationId xmlns:p14="http://schemas.microsoft.com/office/powerpoint/2010/main" val="21808925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Bunun</a:t>
            </a:r>
            <a:r>
              <a:rPr lang="en-US" sz="3600" dirty="0">
                <a:latin typeface="+mn-lt"/>
                <a:ea typeface="+mn-ea"/>
                <a:cs typeface="+mn-cs"/>
              </a:rPr>
              <a:t> </a:t>
            </a:r>
            <a:r>
              <a:rPr lang="en-US" sz="3600" dirty="0" err="1">
                <a:latin typeface="+mn-lt"/>
                <a:ea typeface="+mn-ea"/>
                <a:cs typeface="+mn-cs"/>
              </a:rPr>
              <a:t>psikoz</a:t>
            </a:r>
            <a:r>
              <a:rPr lang="en-US" sz="3600" dirty="0">
                <a:latin typeface="+mn-lt"/>
                <a:ea typeface="+mn-ea"/>
                <a:cs typeface="+mn-cs"/>
              </a:rPr>
              <a:t> </a:t>
            </a:r>
            <a:r>
              <a:rPr lang="en-US" sz="3600" dirty="0" err="1">
                <a:latin typeface="+mn-lt"/>
                <a:ea typeface="+mn-ea"/>
                <a:cs typeface="+mn-cs"/>
              </a:rPr>
              <a:t>ile</a:t>
            </a:r>
            <a:r>
              <a:rPr lang="en-US" sz="3600" dirty="0">
                <a:latin typeface="+mn-lt"/>
                <a:ea typeface="+mn-ea"/>
                <a:cs typeface="+mn-cs"/>
              </a:rPr>
              <a:t> </a:t>
            </a:r>
            <a:r>
              <a:rPr lang="en-US" sz="3600" dirty="0" err="1">
                <a:latin typeface="+mn-lt"/>
                <a:ea typeface="+mn-ea"/>
                <a:cs typeface="+mn-cs"/>
              </a:rPr>
              <a:t>alakası</a:t>
            </a:r>
            <a:r>
              <a:rPr lang="en-US" sz="3600" dirty="0">
                <a:latin typeface="+mn-lt"/>
                <a:ea typeface="+mn-ea"/>
                <a:cs typeface="+mn-cs"/>
              </a:rPr>
              <a:t> </a:t>
            </a:r>
            <a:r>
              <a:rPr lang="en-US" sz="3600" dirty="0" err="1">
                <a:latin typeface="+mn-lt"/>
                <a:ea typeface="+mn-ea"/>
                <a:cs typeface="+mn-cs"/>
              </a:rPr>
              <a:t>nedir</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333333"/>
              </a:buClr>
            </a:pPr>
            <a:r>
              <a:rPr lang="tr-TR" altLang="de-DE" sz="2000" dirty="0">
                <a:solidFill>
                  <a:srgbClr val="333333"/>
                </a:solidFill>
              </a:rPr>
              <a:t>Psikotik dönemdeyken insanlar olmamış şeyleri olmuş gibi ya da olanı daha farklı hatırlamaya meyilli oluyorlar</a:t>
            </a:r>
            <a:r>
              <a:rPr lang="en-AU"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Bunun</a:t>
            </a:r>
            <a:r>
              <a:rPr lang="en-US" sz="3600" dirty="0">
                <a:latin typeface="+mn-lt"/>
                <a:ea typeface="+mn-ea"/>
                <a:cs typeface="+mn-cs"/>
              </a:rPr>
              <a:t> </a:t>
            </a:r>
            <a:r>
              <a:rPr lang="en-US" sz="3600" dirty="0" err="1">
                <a:latin typeface="+mn-lt"/>
                <a:ea typeface="+mn-ea"/>
                <a:cs typeface="+mn-cs"/>
              </a:rPr>
              <a:t>psikoz</a:t>
            </a:r>
            <a:r>
              <a:rPr lang="en-US" sz="3600" dirty="0">
                <a:latin typeface="+mn-lt"/>
                <a:ea typeface="+mn-ea"/>
                <a:cs typeface="+mn-cs"/>
              </a:rPr>
              <a:t> </a:t>
            </a:r>
            <a:r>
              <a:rPr lang="en-US" sz="3600" dirty="0" err="1">
                <a:latin typeface="+mn-lt"/>
                <a:ea typeface="+mn-ea"/>
                <a:cs typeface="+mn-cs"/>
              </a:rPr>
              <a:t>ile</a:t>
            </a:r>
            <a:r>
              <a:rPr lang="en-US" sz="3600" dirty="0">
                <a:latin typeface="+mn-lt"/>
                <a:ea typeface="+mn-ea"/>
                <a:cs typeface="+mn-cs"/>
              </a:rPr>
              <a:t> </a:t>
            </a:r>
            <a:r>
              <a:rPr lang="en-US" sz="3600" dirty="0" err="1">
                <a:latin typeface="+mn-lt"/>
                <a:ea typeface="+mn-ea"/>
                <a:cs typeface="+mn-cs"/>
              </a:rPr>
              <a:t>alakası</a:t>
            </a:r>
            <a:r>
              <a:rPr lang="en-US" sz="3600" dirty="0">
                <a:latin typeface="+mn-lt"/>
                <a:ea typeface="+mn-ea"/>
                <a:cs typeface="+mn-cs"/>
              </a:rPr>
              <a:t> </a:t>
            </a:r>
            <a:r>
              <a:rPr lang="en-US" sz="3600" dirty="0" err="1">
                <a:latin typeface="+mn-lt"/>
                <a:ea typeface="+mn-ea"/>
                <a:cs typeface="+mn-cs"/>
              </a:rPr>
              <a:t>nedir</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333333"/>
              </a:buClr>
            </a:pPr>
            <a:r>
              <a:rPr lang="tr-TR" altLang="de-DE" sz="2000" dirty="0">
                <a:solidFill>
                  <a:srgbClr val="333333"/>
                </a:solidFill>
              </a:rPr>
              <a:t>Psikotik dönemdeyken insanlar olmamış şeyleri olmuş gibi ya da olanı daha farklı hatırlamaya meyilli oluyorlar</a:t>
            </a:r>
            <a:r>
              <a:rPr lang="en-AU" altLang="de-DE" sz="2000" dirty="0">
                <a:solidFill>
                  <a:srgbClr val="333333"/>
                </a:solidFill>
              </a:rPr>
              <a:t>.</a:t>
            </a:r>
          </a:p>
          <a:p>
            <a:pPr lvl="0" defTabSz="914400" fontAlgn="base">
              <a:buClr>
                <a:srgbClr val="000000"/>
              </a:buClr>
            </a:pPr>
            <a:r>
              <a:rPr lang="tr-TR" altLang="de-DE" sz="2000" dirty="0">
                <a:solidFill>
                  <a:srgbClr val="004992"/>
                </a:solidFill>
              </a:rPr>
              <a:t>Örnek</a:t>
            </a:r>
            <a:r>
              <a:rPr lang="de-DE" altLang="de-DE" sz="2000" dirty="0">
                <a:solidFill>
                  <a:srgbClr val="004992"/>
                </a:solidFill>
              </a:rPr>
              <a:t>: </a:t>
            </a:r>
            <a:r>
              <a:rPr lang="tr-TR" altLang="de-DE" sz="2000" dirty="0">
                <a:solidFill>
                  <a:srgbClr val="333333"/>
                </a:solidFill>
              </a:rPr>
              <a:t>Osman, birinin onun bisikletini çaldığından emindir</a:t>
            </a:r>
            <a:r>
              <a:rPr lang="de-DE" altLang="de-DE" sz="2000" dirty="0">
                <a:solidFill>
                  <a:srgbClr val="333333"/>
                </a:solidFill>
              </a:rPr>
              <a:t>.</a:t>
            </a:r>
          </a:p>
          <a:p>
            <a:pPr lvl="0" defTabSz="914400" fontAlgn="base">
              <a:lnSpc>
                <a:spcPct val="100000"/>
              </a:lnSpc>
              <a:spcBef>
                <a:spcPts val="1200"/>
              </a:spcBef>
              <a:buClr>
                <a:srgbClr val="000000"/>
              </a:buClr>
            </a:pPr>
            <a:r>
              <a:rPr lang="tr-TR" altLang="de-DE" sz="2000" dirty="0">
                <a:solidFill>
                  <a:srgbClr val="004992"/>
                </a:solidFill>
              </a:rPr>
              <a:t>Öncesinde</a:t>
            </a:r>
            <a:r>
              <a:rPr lang="de-DE" altLang="de-DE" sz="2000" dirty="0">
                <a:solidFill>
                  <a:srgbClr val="004992"/>
                </a:solidFill>
              </a:rPr>
              <a:t>: </a:t>
            </a:r>
            <a:r>
              <a:rPr lang="tr-TR" altLang="de-DE" sz="2000" dirty="0">
                <a:solidFill>
                  <a:srgbClr val="333333"/>
                </a:solidFill>
              </a:rPr>
              <a:t>Bisikleti her zamanki yerinde yani evin önünde değildir ve %</a:t>
            </a:r>
            <a:r>
              <a:rPr lang="de-DE" altLang="de-DE" sz="2000" dirty="0">
                <a:solidFill>
                  <a:srgbClr val="333333"/>
                </a:solidFill>
              </a:rPr>
              <a:t>100</a:t>
            </a:r>
            <a:r>
              <a:rPr lang="tr-TR" altLang="de-DE" sz="2000" dirty="0">
                <a:solidFill>
                  <a:srgbClr val="333333"/>
                </a:solidFill>
              </a:rPr>
              <a:t> emindir ki kendisi bisikleti gece orada bırakmıştır</a:t>
            </a:r>
            <a:r>
              <a:rPr lang="de-DE" altLang="de-DE" sz="2000" dirty="0">
                <a:solidFill>
                  <a:srgbClr val="333333"/>
                </a:solidFill>
              </a:rPr>
              <a:t>. </a:t>
            </a:r>
            <a:r>
              <a:rPr lang="tr-TR" altLang="de-DE" sz="2000" dirty="0">
                <a:solidFill>
                  <a:srgbClr val="333333"/>
                </a:solidFill>
              </a:rPr>
              <a:t>Daha sonra, bisikletini kilitli bir şekilde hemen yandaki süpermarketin önünde görür ve hırsızın hala süpermarkette olduğundan kuşkulanarak pol</a:t>
            </a:r>
            <a:r>
              <a:rPr lang="de-DE" altLang="de-DE" sz="2000" dirty="0">
                <a:solidFill>
                  <a:srgbClr val="333333"/>
                </a:solidFill>
              </a:rPr>
              <a:t>is</a:t>
            </a:r>
            <a:r>
              <a:rPr lang="tr-TR" altLang="de-DE" sz="2000" dirty="0">
                <a:solidFill>
                  <a:srgbClr val="333333"/>
                </a:solidFill>
              </a:rPr>
              <a:t>i tam aramak üzeredir</a:t>
            </a:r>
            <a:r>
              <a:rPr lang="de-DE" altLang="de-DE" sz="2000" dirty="0">
                <a:solidFill>
                  <a:srgbClr val="333333"/>
                </a:solidFill>
              </a:rPr>
              <a:t>. </a:t>
            </a:r>
            <a:r>
              <a:rPr lang="tr-TR" altLang="de-DE" sz="2000" dirty="0">
                <a:solidFill>
                  <a:srgbClr val="333333"/>
                </a:solidFill>
              </a:rPr>
              <a:t>Cüzdanı da 3 hafta önce çalındığından, onun için bu olay daha büyük bir komplonun başka bir işaretidir</a:t>
            </a:r>
            <a:r>
              <a:rPr lang="de-DE" altLang="de-DE" sz="2000" dirty="0">
                <a:solidFill>
                  <a:srgbClr val="333333"/>
                </a:solidFill>
              </a:rPr>
              <a:t>.</a:t>
            </a:r>
          </a:p>
          <a:p>
            <a:pPr lvl="0" defTabSz="914400" fontAlgn="base">
              <a:lnSpc>
                <a:spcPct val="100000"/>
              </a:lnSpc>
              <a:spcBef>
                <a:spcPts val="1200"/>
              </a:spcBef>
              <a:buClr>
                <a:srgbClr val="000000"/>
              </a:buClr>
            </a:pPr>
            <a:r>
              <a:rPr lang="tr-TR" altLang="de-DE" sz="2000" dirty="0">
                <a:solidFill>
                  <a:srgbClr val="004992"/>
                </a:solidFill>
              </a:rPr>
              <a:t>Ancak</a:t>
            </a:r>
            <a:r>
              <a:rPr lang="de-DE" altLang="de-DE" sz="2000" dirty="0">
                <a:solidFill>
                  <a:srgbClr val="004992"/>
                </a:solidFill>
              </a:rPr>
              <a:t>: </a:t>
            </a:r>
            <a:r>
              <a:rPr lang="tr-TR" altLang="de-DE" sz="2000" dirty="0">
                <a:solidFill>
                  <a:srgbClr val="333333"/>
                </a:solidFill>
              </a:rPr>
              <a:t>Telefon kabininde Osman elini cebine koyar ve bisiklet kilidinin anahtarının orada olduğunu fark eder</a:t>
            </a:r>
            <a:r>
              <a:rPr lang="de-DE" altLang="de-DE" sz="2000" dirty="0">
                <a:solidFill>
                  <a:srgbClr val="333333"/>
                </a:solidFill>
              </a:rPr>
              <a:t>. </a:t>
            </a:r>
            <a:r>
              <a:rPr lang="tr-TR" altLang="de-DE" sz="2000" dirty="0">
                <a:solidFill>
                  <a:srgbClr val="333333"/>
                </a:solidFill>
              </a:rPr>
              <a:t>Bir anda hatırlar ki kendisi bisikleti süpermarketin önünde bırakmıştı</a:t>
            </a:r>
            <a:r>
              <a:rPr lang="de-DE" altLang="de-DE" sz="2000" dirty="0">
                <a:solidFill>
                  <a:srgbClr val="333333"/>
                </a:solidFill>
              </a:rPr>
              <a:t>.</a:t>
            </a:r>
            <a:endParaRPr lang="en-AU" altLang="de-DE" sz="20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86</a:t>
            </a:fld>
            <a:endParaRPr lang="de-DE" altLang="de-DE"/>
          </a:p>
        </p:txBody>
      </p:sp>
    </p:spTree>
    <p:extLst>
      <p:ext uri="{BB962C8B-B14F-4D97-AF65-F5344CB8AC3E}">
        <p14:creationId xmlns:p14="http://schemas.microsoft.com/office/powerpoint/2010/main" val="280471058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Bunun</a:t>
            </a:r>
            <a:r>
              <a:rPr lang="en-US" sz="3600" dirty="0">
                <a:latin typeface="+mn-lt"/>
                <a:ea typeface="+mn-ea"/>
                <a:cs typeface="+mn-cs"/>
              </a:rPr>
              <a:t> </a:t>
            </a:r>
            <a:r>
              <a:rPr lang="en-US" sz="3600" dirty="0" err="1">
                <a:latin typeface="+mn-lt"/>
                <a:ea typeface="+mn-ea"/>
                <a:cs typeface="+mn-cs"/>
              </a:rPr>
              <a:t>psikoz</a:t>
            </a:r>
            <a:r>
              <a:rPr lang="en-US" sz="3600" dirty="0">
                <a:latin typeface="+mn-lt"/>
                <a:ea typeface="+mn-ea"/>
                <a:cs typeface="+mn-cs"/>
              </a:rPr>
              <a:t> </a:t>
            </a:r>
            <a:r>
              <a:rPr lang="en-US" sz="3600" dirty="0" err="1">
                <a:latin typeface="+mn-lt"/>
                <a:ea typeface="+mn-ea"/>
                <a:cs typeface="+mn-cs"/>
              </a:rPr>
              <a:t>ile</a:t>
            </a:r>
            <a:r>
              <a:rPr lang="en-US" sz="3600" dirty="0">
                <a:latin typeface="+mn-lt"/>
                <a:ea typeface="+mn-ea"/>
                <a:cs typeface="+mn-cs"/>
              </a:rPr>
              <a:t> </a:t>
            </a:r>
            <a:r>
              <a:rPr lang="en-US" sz="3600" dirty="0" err="1">
                <a:latin typeface="+mn-lt"/>
                <a:ea typeface="+mn-ea"/>
                <a:cs typeface="+mn-cs"/>
              </a:rPr>
              <a:t>alakası</a:t>
            </a:r>
            <a:r>
              <a:rPr lang="en-US" sz="3600" dirty="0">
                <a:latin typeface="+mn-lt"/>
                <a:ea typeface="+mn-ea"/>
                <a:cs typeface="+mn-cs"/>
              </a:rPr>
              <a:t> </a:t>
            </a:r>
            <a:r>
              <a:rPr lang="en-US" sz="3600" dirty="0" err="1">
                <a:latin typeface="+mn-lt"/>
                <a:ea typeface="+mn-ea"/>
                <a:cs typeface="+mn-cs"/>
              </a:rPr>
              <a:t>nedir</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333333"/>
              </a:buClr>
            </a:pPr>
            <a:r>
              <a:rPr lang="tr-TR" altLang="de-DE" sz="2000" dirty="0">
                <a:solidFill>
                  <a:srgbClr val="333333"/>
                </a:solidFill>
              </a:rPr>
              <a:t>Psikotik dönemdeyken insanlar olmamış şeyleri olmuş gibi ya da olanı daha farklı hatırlamaya meyilli oluyorlar</a:t>
            </a:r>
            <a:r>
              <a:rPr lang="en-AU" altLang="de-DE" sz="2000" dirty="0">
                <a:solidFill>
                  <a:srgbClr val="333333"/>
                </a:solidFill>
              </a:rPr>
              <a:t>.</a:t>
            </a:r>
          </a:p>
          <a:p>
            <a:pPr lvl="0" defTabSz="914400" fontAlgn="base">
              <a:buClr>
                <a:srgbClr val="000000"/>
              </a:buClr>
            </a:pPr>
            <a:r>
              <a:rPr lang="tr-TR" altLang="de-DE" sz="2000" dirty="0">
                <a:solidFill>
                  <a:srgbClr val="004992"/>
                </a:solidFill>
              </a:rPr>
              <a:t>Örnek</a:t>
            </a:r>
            <a:r>
              <a:rPr lang="de-DE" altLang="de-DE" sz="2000" dirty="0">
                <a:solidFill>
                  <a:srgbClr val="004992"/>
                </a:solidFill>
              </a:rPr>
              <a:t>: </a:t>
            </a:r>
            <a:r>
              <a:rPr lang="tr-TR" altLang="de-DE" sz="2000" dirty="0">
                <a:solidFill>
                  <a:srgbClr val="333333"/>
                </a:solidFill>
              </a:rPr>
              <a:t>Osman, birinin onun bisikletini çaldığından emindir</a:t>
            </a:r>
            <a:r>
              <a:rPr lang="de-DE" altLang="de-DE" sz="2000" dirty="0">
                <a:solidFill>
                  <a:srgbClr val="333333"/>
                </a:solidFill>
              </a:rPr>
              <a:t>.</a:t>
            </a:r>
          </a:p>
          <a:p>
            <a:pPr lvl="0" defTabSz="914400" fontAlgn="base">
              <a:lnSpc>
                <a:spcPct val="100000"/>
              </a:lnSpc>
              <a:spcBef>
                <a:spcPts val="1200"/>
              </a:spcBef>
              <a:buClr>
                <a:srgbClr val="000000"/>
              </a:buClr>
            </a:pPr>
            <a:r>
              <a:rPr lang="tr-TR" altLang="de-DE" sz="2000" dirty="0">
                <a:solidFill>
                  <a:srgbClr val="004992"/>
                </a:solidFill>
              </a:rPr>
              <a:t>Öncesinde</a:t>
            </a:r>
            <a:r>
              <a:rPr lang="de-DE" altLang="de-DE" sz="2000" dirty="0">
                <a:solidFill>
                  <a:srgbClr val="004992"/>
                </a:solidFill>
              </a:rPr>
              <a:t>: </a:t>
            </a:r>
            <a:r>
              <a:rPr lang="tr-TR" altLang="de-DE" sz="2000" dirty="0">
                <a:solidFill>
                  <a:srgbClr val="333333"/>
                </a:solidFill>
              </a:rPr>
              <a:t>Bisikleti her zamanki yerinde yani evin önünde değildir ve %</a:t>
            </a:r>
            <a:r>
              <a:rPr lang="de-DE" altLang="de-DE" sz="2000" dirty="0">
                <a:solidFill>
                  <a:srgbClr val="333333"/>
                </a:solidFill>
              </a:rPr>
              <a:t>100</a:t>
            </a:r>
            <a:r>
              <a:rPr lang="tr-TR" altLang="de-DE" sz="2000" dirty="0">
                <a:solidFill>
                  <a:srgbClr val="333333"/>
                </a:solidFill>
              </a:rPr>
              <a:t> emindir ki kendisi bisikleti gece orada bırakmıştır</a:t>
            </a:r>
            <a:r>
              <a:rPr lang="de-DE" altLang="de-DE" sz="2000" dirty="0">
                <a:solidFill>
                  <a:srgbClr val="333333"/>
                </a:solidFill>
              </a:rPr>
              <a:t>. </a:t>
            </a:r>
            <a:r>
              <a:rPr lang="tr-TR" altLang="de-DE" sz="2000" dirty="0">
                <a:solidFill>
                  <a:srgbClr val="333333"/>
                </a:solidFill>
              </a:rPr>
              <a:t>Daha sonra, bisikletini kilitli bir şekilde hemen yandaki süpermarketin önünde görür ve hırsızın hala süpermarkette olduğundan kuşkulanarak pol</a:t>
            </a:r>
            <a:r>
              <a:rPr lang="de-DE" altLang="de-DE" sz="2000" dirty="0">
                <a:solidFill>
                  <a:srgbClr val="333333"/>
                </a:solidFill>
              </a:rPr>
              <a:t>is</a:t>
            </a:r>
            <a:r>
              <a:rPr lang="tr-TR" altLang="de-DE" sz="2000" dirty="0">
                <a:solidFill>
                  <a:srgbClr val="333333"/>
                </a:solidFill>
              </a:rPr>
              <a:t>i tam aramak üzeredir</a:t>
            </a:r>
            <a:r>
              <a:rPr lang="de-DE" altLang="de-DE" sz="2000" dirty="0">
                <a:solidFill>
                  <a:srgbClr val="333333"/>
                </a:solidFill>
              </a:rPr>
              <a:t>. </a:t>
            </a:r>
            <a:r>
              <a:rPr lang="tr-TR" altLang="de-DE" sz="2000" dirty="0">
                <a:solidFill>
                  <a:srgbClr val="333333"/>
                </a:solidFill>
              </a:rPr>
              <a:t>Cüzdanı da 3 hafta önce çalındığından, onun için bu olay daha büyük bir komplonun başka bir işaretidir</a:t>
            </a:r>
            <a:r>
              <a:rPr lang="de-DE" altLang="de-DE" sz="2000" dirty="0">
                <a:solidFill>
                  <a:srgbClr val="333333"/>
                </a:solidFill>
              </a:rPr>
              <a:t>.</a:t>
            </a:r>
          </a:p>
          <a:p>
            <a:pPr lvl="0" defTabSz="914400" fontAlgn="base">
              <a:lnSpc>
                <a:spcPct val="100000"/>
              </a:lnSpc>
              <a:spcBef>
                <a:spcPts val="1200"/>
              </a:spcBef>
              <a:buClr>
                <a:srgbClr val="000000"/>
              </a:buClr>
            </a:pPr>
            <a:r>
              <a:rPr lang="tr-TR" altLang="de-DE" sz="2000" dirty="0">
                <a:solidFill>
                  <a:srgbClr val="004992"/>
                </a:solidFill>
              </a:rPr>
              <a:t>Ancak</a:t>
            </a:r>
            <a:r>
              <a:rPr lang="de-DE" altLang="de-DE" sz="2000" dirty="0">
                <a:solidFill>
                  <a:srgbClr val="004992"/>
                </a:solidFill>
              </a:rPr>
              <a:t>: </a:t>
            </a:r>
            <a:r>
              <a:rPr lang="tr-TR" altLang="de-DE" sz="2000" dirty="0">
                <a:solidFill>
                  <a:srgbClr val="333333"/>
                </a:solidFill>
              </a:rPr>
              <a:t>Telefon kabininde Osman elini cebine koyar ve bisiklet kilidinin anahtarının orada olduğunu fark eder</a:t>
            </a:r>
            <a:r>
              <a:rPr lang="de-DE" altLang="de-DE" sz="2000" dirty="0">
                <a:solidFill>
                  <a:srgbClr val="333333"/>
                </a:solidFill>
              </a:rPr>
              <a:t>. </a:t>
            </a:r>
            <a:r>
              <a:rPr lang="tr-TR" altLang="de-DE" sz="2000" dirty="0">
                <a:solidFill>
                  <a:srgbClr val="333333"/>
                </a:solidFill>
              </a:rPr>
              <a:t>Bir anda hatırlar ki kendisi bisikleti süpermarketin önünde bırakmıştı</a:t>
            </a:r>
            <a:r>
              <a:rPr lang="de-DE" altLang="de-DE" sz="2000" dirty="0">
                <a:solidFill>
                  <a:srgbClr val="333333"/>
                </a:solidFill>
              </a:rPr>
              <a:t>.</a:t>
            </a:r>
            <a:endParaRPr lang="en-AU" altLang="de-DE" sz="2000" dirty="0">
              <a:solidFill>
                <a:srgbClr val="333333"/>
              </a:solidFill>
            </a:endParaRPr>
          </a:p>
          <a:p>
            <a:pPr lvl="0" defTabSz="914400" fontAlgn="base">
              <a:buClr>
                <a:srgbClr val="333333"/>
              </a:buClr>
            </a:pPr>
            <a:r>
              <a:rPr lang="tr-TR" altLang="de-DE" sz="2000" dirty="0">
                <a:solidFill>
                  <a:srgbClr val="333333"/>
                </a:solidFill>
              </a:rPr>
              <a:t>Sahte anılar daha çok kişi korktuğunda ya da çok fazla stres altındayken oluşuyor</a:t>
            </a:r>
            <a:r>
              <a:rPr lang="en-AU" altLang="de-DE" sz="2000" dirty="0">
                <a:solidFill>
                  <a:srgbClr val="333333"/>
                </a:solidFill>
              </a:rPr>
              <a:t>. </a:t>
            </a:r>
            <a:r>
              <a:rPr lang="tr-TR" altLang="de-DE" sz="2000" dirty="0">
                <a:solidFill>
                  <a:srgbClr val="333333"/>
                </a:solidFill>
              </a:rPr>
              <a:t>Sonuçları ciddi olan yargılara varmadan önce</a:t>
            </a:r>
            <a:r>
              <a:rPr lang="en-AU" altLang="de-DE" sz="2000" dirty="0">
                <a:solidFill>
                  <a:srgbClr val="333333"/>
                </a:solidFill>
              </a:rPr>
              <a:t>: </a:t>
            </a:r>
            <a:r>
              <a:rPr lang="tr-TR" altLang="de-DE" sz="2000" dirty="0">
                <a:solidFill>
                  <a:srgbClr val="333333"/>
                </a:solidFill>
              </a:rPr>
              <a:t>Düşününüz gerçekten varsayımlarınız objektif ve yerinde midir?</a:t>
            </a:r>
            <a:r>
              <a:rPr lang="en-AU" altLang="de-DE" sz="2000" dirty="0">
                <a:solidFill>
                  <a:srgbClr val="333333"/>
                </a:solidFill>
              </a:rPr>
              <a:t>! </a:t>
            </a:r>
            <a:r>
              <a:rPr lang="tr-TR" altLang="de-DE" sz="2000" dirty="0">
                <a:solidFill>
                  <a:srgbClr val="333333"/>
                </a:solidFill>
              </a:rPr>
              <a:t>Ayrıca şunu da göz önünde bulundurunuz</a:t>
            </a:r>
            <a:r>
              <a:rPr lang="en-AU" altLang="de-DE" sz="2000" dirty="0">
                <a:solidFill>
                  <a:srgbClr val="333333"/>
                </a:solidFill>
              </a:rPr>
              <a:t>: </a:t>
            </a:r>
            <a:r>
              <a:rPr lang="tr-TR" altLang="de-DE" sz="2000" dirty="0">
                <a:solidFill>
                  <a:srgbClr val="333333"/>
                </a:solidFill>
              </a:rPr>
              <a:t>Gerçek hatıralara kıyasla, sahte anılar sislidir</a:t>
            </a:r>
            <a:r>
              <a:rPr lang="en-AU" altLang="de-DE" sz="2000" dirty="0">
                <a:solidFill>
                  <a:srgbClr val="333333"/>
                </a:solidFill>
              </a:rPr>
              <a:t>!</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87</a:t>
            </a:fld>
            <a:endParaRPr lang="de-DE" altLang="de-DE"/>
          </a:p>
        </p:txBody>
      </p:sp>
    </p:spTree>
    <p:extLst>
      <p:ext uri="{BB962C8B-B14F-4D97-AF65-F5344CB8AC3E}">
        <p14:creationId xmlns:p14="http://schemas.microsoft.com/office/powerpoint/2010/main" val="33026746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İlginiz</a:t>
            </a:r>
            <a:r>
              <a:rPr lang="en-US" altLang="ko-KR" sz="3600" dirty="0">
                <a:latin typeface="+mn-lt"/>
                <a:ea typeface="+mn-ea"/>
                <a:cs typeface="+mn-cs"/>
              </a:rPr>
              <a:t> </a:t>
            </a:r>
            <a:r>
              <a:rPr lang="en-US" altLang="ko-KR" sz="3600" dirty="0" err="1">
                <a:latin typeface="+mn-lt"/>
                <a:ea typeface="+mn-ea"/>
                <a:cs typeface="+mn-cs"/>
              </a:rPr>
              <a:t>için</a:t>
            </a:r>
            <a:r>
              <a:rPr lang="en-US" altLang="ko-KR" sz="3600" dirty="0">
                <a:latin typeface="+mn-lt"/>
                <a:ea typeface="+mn-ea"/>
                <a:cs typeface="+mn-cs"/>
              </a:rPr>
              <a:t> </a:t>
            </a:r>
            <a:r>
              <a:rPr lang="en-US" altLang="ko-KR" sz="3600" dirty="0" err="1">
                <a:latin typeface="+mn-lt"/>
                <a:ea typeface="+mn-ea"/>
                <a:cs typeface="+mn-cs"/>
              </a:rPr>
              <a:t>teşekkür</a:t>
            </a:r>
            <a:r>
              <a:rPr lang="en-US" altLang="ko-KR" sz="3600" dirty="0">
                <a:latin typeface="+mn-lt"/>
                <a:ea typeface="+mn-ea"/>
                <a:cs typeface="+mn-cs"/>
              </a:rPr>
              <a:t> </a:t>
            </a:r>
            <a:r>
              <a:rPr lang="en-US" altLang="ko-KR" sz="3600" dirty="0" err="1">
                <a:latin typeface="+mn-lt"/>
                <a:ea typeface="+mn-ea"/>
                <a:cs typeface="+mn-cs"/>
              </a:rPr>
              <a:t>ederim</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Eğiticiler</a:t>
            </a:r>
            <a:r>
              <a:rPr lang="en-US" altLang="ko-KR" i="1" dirty="0">
                <a:solidFill>
                  <a:srgbClr val="004992"/>
                </a:solidFill>
              </a:rPr>
              <a:t> </a:t>
            </a:r>
            <a:r>
              <a:rPr lang="en-US" altLang="ko-KR" i="1" dirty="0" err="1">
                <a:solidFill>
                  <a:srgbClr val="004992"/>
                </a:solidFill>
              </a:rPr>
              <a:t>için</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Lütfen</a:t>
            </a:r>
            <a:r>
              <a:rPr lang="en-US" altLang="ko-KR" dirty="0">
                <a:solidFill>
                  <a:srgbClr val="004992"/>
                </a:solidFill>
              </a:rPr>
              <a:t> </a:t>
            </a:r>
            <a:r>
              <a:rPr lang="en-US" altLang="ko-KR" dirty="0" err="1">
                <a:solidFill>
                  <a:srgbClr val="004992"/>
                </a:solidFill>
              </a:rPr>
              <a:t>çalışma</a:t>
            </a:r>
            <a:r>
              <a:rPr lang="en-US" altLang="ko-KR" dirty="0">
                <a:solidFill>
                  <a:srgbClr val="004992"/>
                </a:solidFill>
              </a:rPr>
              <a:t> </a:t>
            </a:r>
            <a:r>
              <a:rPr lang="en-US" altLang="ko-KR" dirty="0" err="1">
                <a:solidFill>
                  <a:srgbClr val="004992"/>
                </a:solidFill>
              </a:rPr>
              <a:t>kağıtlarını</a:t>
            </a:r>
            <a:r>
              <a:rPr lang="en-US" altLang="ko-KR" dirty="0">
                <a:solidFill>
                  <a:srgbClr val="004992"/>
                </a:solidFill>
              </a:rPr>
              <a:t> </a:t>
            </a:r>
            <a:r>
              <a:rPr lang="en-US" altLang="ko-KR" dirty="0" err="1">
                <a:solidFill>
                  <a:srgbClr val="004992"/>
                </a:solidFill>
              </a:rPr>
              <a:t>dağıtın</a:t>
            </a:r>
            <a:r>
              <a:rPr lang="en-US" altLang="ko-KR" dirty="0">
                <a:solidFill>
                  <a:srgbClr val="004992"/>
                </a:solidFill>
              </a:rPr>
              <a:t>. COGITO </a:t>
            </a:r>
            <a:r>
              <a:rPr lang="en-US" altLang="ko-KR" dirty="0" err="1">
                <a:solidFill>
                  <a:srgbClr val="004992"/>
                </a:solidFill>
              </a:rPr>
              <a:t>uygulamamızı</a:t>
            </a:r>
            <a:r>
              <a:rPr lang="en-US" altLang="ko-KR" dirty="0">
                <a:solidFill>
                  <a:srgbClr val="004992"/>
                </a:solidFill>
              </a:rPr>
              <a:t> </a:t>
            </a:r>
            <a:r>
              <a:rPr lang="en-US" altLang="ko-KR" dirty="0" err="1">
                <a:solidFill>
                  <a:srgbClr val="004992"/>
                </a:solidFill>
              </a:rPr>
              <a:t>tanıtın</a:t>
            </a:r>
            <a:r>
              <a:rPr lang="en-US" altLang="ko-KR" dirty="0">
                <a:solidFill>
                  <a:srgbClr val="004992"/>
                </a:solidFill>
              </a:rPr>
              <a:t> (</a:t>
            </a:r>
            <a:r>
              <a:rPr lang="en-US" altLang="ko-KR" dirty="0" err="1">
                <a:solidFill>
                  <a:srgbClr val="004992"/>
                </a:solidFill>
              </a:rPr>
              <a:t>ücretsiz</a:t>
            </a:r>
            <a:r>
              <a:rPr lang="en-US" altLang="ko-KR" dirty="0">
                <a:solidFill>
                  <a:srgbClr val="004992"/>
                </a:solidFill>
              </a:rPr>
              <a:t> </a:t>
            </a:r>
            <a:r>
              <a:rPr lang="en-US" altLang="ko-KR" dirty="0" err="1">
                <a:solidFill>
                  <a:srgbClr val="004992"/>
                </a:solidFill>
              </a:rPr>
              <a:t>indirin</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de-DE"/>
              <a:t>Eğitim Modülü 5 – Bellek</a:t>
            </a:r>
          </a:p>
        </p:txBody>
      </p:sp>
      <p:sp>
        <p:nvSpPr>
          <p:cNvPr id="8" name="Slide Number Placeholder 7"/>
          <p:cNvSpPr>
            <a:spLocks noGrp="1"/>
          </p:cNvSpPr>
          <p:nvPr>
            <p:ph type="sldNum" sz="quarter" idx="12"/>
          </p:nvPr>
        </p:nvSpPr>
        <p:spPr/>
        <p:txBody>
          <a:bodyPr/>
          <a:lstStyle/>
          <a:p>
            <a:pPr>
              <a:defRPr/>
            </a:pPr>
            <a:fld id="{CE368FC3-4971-4C93-B189-6BA0ECAF8778}" type="slidenum">
              <a:rPr lang="de-DE" altLang="de-DE" smtClean="0"/>
              <a:pPr>
                <a:defRPr/>
              </a:pPr>
              <a:t>88</a:t>
            </a:fld>
            <a:endParaRPr lang="de-DE" altLang="de-DE"/>
          </a:p>
        </p:txBody>
      </p:sp>
    </p:spTree>
    <p:extLst>
      <p:ext uri="{BB962C8B-B14F-4D97-AF65-F5344CB8AC3E}">
        <p14:creationId xmlns:p14="http://schemas.microsoft.com/office/powerpoint/2010/main" val="230827806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544428199"/>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5" name="Footer Placeholder 4"/>
          <p:cNvSpPr>
            <a:spLocks noGrp="1"/>
          </p:cNvSpPr>
          <p:nvPr>
            <p:ph type="ftr" sz="quarter" idx="11"/>
          </p:nvPr>
        </p:nvSpPr>
        <p:spPr/>
        <p:txBody>
          <a:bodyPr/>
          <a:lstStyle/>
          <a:p>
            <a:pPr>
              <a:defRPr/>
            </a:pPr>
            <a:r>
              <a:rPr lang="de-DE"/>
              <a:t>Eğitim Modülü 5 – Bellek</a:t>
            </a:r>
          </a:p>
        </p:txBody>
      </p:sp>
      <p:sp>
        <p:nvSpPr>
          <p:cNvPr id="8" name="Slide Number Placeholder 7"/>
          <p:cNvSpPr>
            <a:spLocks noGrp="1"/>
          </p:cNvSpPr>
          <p:nvPr>
            <p:ph type="sldNum" sz="quarter" idx="12"/>
          </p:nvPr>
        </p:nvSpPr>
        <p:spPr/>
        <p:txBody>
          <a:bodyPr/>
          <a:lstStyle/>
          <a:p>
            <a:pPr>
              <a:defRPr/>
            </a:pPr>
            <a:fld id="{B48A205A-D868-4A6D-A486-2213F80F953D}" type="slidenum">
              <a:rPr lang="de-DE" altLang="de-DE" smtClean="0"/>
              <a:pPr>
                <a:defRPr/>
              </a:pPr>
              <a:t>89</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3848</Words>
  <Application>Microsoft Office PowerPoint</Application>
  <PresentationFormat>Benutzerdefiniert</PresentationFormat>
  <Paragraphs>764</Paragraphs>
  <Slides>89</Slides>
  <Notes>89</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89</vt:i4>
      </vt:variant>
    </vt:vector>
  </HeadingPairs>
  <TitlesOfParts>
    <vt:vector size="97" baseType="lpstr">
      <vt:lpstr>Arial</vt:lpstr>
      <vt:lpstr>Calibri Light</vt:lpstr>
      <vt:lpstr>Symbol</vt:lpstr>
      <vt:lpstr>Times New Roman</vt:lpstr>
      <vt:lpstr>Wingdings</vt:lpstr>
      <vt:lpstr>Wingdings</vt:lpstr>
      <vt:lpstr>UKE_PPT-Vorlage_16zu9</vt:lpstr>
      <vt:lpstr>1_UKE_PPT-Vorlage_16zu9</vt:lpstr>
      <vt:lpstr>MCT 5 A – Bellek</vt:lpstr>
      <vt:lpstr>Bellek</vt:lpstr>
      <vt:lpstr>Bellek</vt:lpstr>
      <vt:lpstr>Bellek</vt:lpstr>
      <vt:lpstr>Bellek</vt:lpstr>
      <vt:lpstr>Bellek</vt:lpstr>
      <vt:lpstr>Nasıl bir şeyleri daha iyi ezberlerim?</vt:lpstr>
      <vt:lpstr>Nasıl bir şeyleri daha iyi ezberlerim?</vt:lpstr>
      <vt:lpstr>Nasıl bir şeyleri daha iyi ezberlerim?</vt:lpstr>
      <vt:lpstr>Nasıl bir şeyleri daha iyi ezberlerim?</vt:lpstr>
      <vt:lpstr>Nasıl bir şeyleri daha iyi ezberlerim?</vt:lpstr>
      <vt:lpstr>Nasıl bir şeyleri daha iyi ezberlerim?</vt:lpstr>
      <vt:lpstr>Nasıl bir şeyleri daha iyi ezberlerim?</vt:lpstr>
      <vt:lpstr>Nasıl bir şeyleri daha iyi ezberlerim?</vt:lpstr>
      <vt:lpstr>Nasıl bir şeyleri daha iyi ezberlerim?</vt:lpstr>
      <vt:lpstr>Hepimiz aynı şekilde algılar ve aynı şekilde mi hatırlarız?</vt:lpstr>
      <vt:lpstr>Lütfen resimlerdeki renk ve boyut farklılıklarına dikkat ediniz. Ressamların farklı boyadığı hatta belki atladığı yerler var mı?</vt:lpstr>
      <vt:lpstr>Herkes bir durumu farklı algılar! Aynıbu üç resimde olduğu gibi: Aynı arazi farklı vurgular ile resmedildi!</vt:lpstr>
      <vt:lpstr>Alıştırma</vt:lpstr>
      <vt:lpstr>Alıştırma</vt:lpstr>
      <vt:lpstr>PowerPoint-Präsentation</vt:lpstr>
      <vt:lpstr>Plajda Resimde neler gördünüz? Ne kadar eminsiniz?</vt:lpstr>
      <vt:lpstr>Plajda</vt:lpstr>
      <vt:lpstr>PowerPoint-Präsentation</vt:lpstr>
      <vt:lpstr>Tren İstasyonu Ne gördünüz? Kararınıza ne kadar güveniyorsunuz?</vt:lpstr>
      <vt:lpstr>İstasyon</vt:lpstr>
      <vt:lpstr>Günlük yaşamdaki sahte anılar</vt:lpstr>
      <vt:lpstr>Günlük yaşamdaki sahte anılar</vt:lpstr>
      <vt:lpstr>Günlük yaşamdaki sahte anılar</vt:lpstr>
      <vt:lpstr>Bellek hatalarının çeşitleri</vt:lpstr>
      <vt:lpstr>Bellek hatalarının çeşitleri</vt:lpstr>
      <vt:lpstr>Bellek hatalarının çeşitleri</vt:lpstr>
      <vt:lpstr>Bellek hatalarının çeşitleri</vt:lpstr>
      <vt:lpstr>Sahte anılar</vt:lpstr>
      <vt:lpstr>Sahte anılar</vt:lpstr>
      <vt:lpstr>Sahte anılar</vt:lpstr>
      <vt:lpstr>Sahte anılar</vt:lpstr>
      <vt:lpstr>Bunu neden yapıyoruz?</vt:lpstr>
      <vt:lpstr>Bunu neden yapıyoruz?</vt:lpstr>
      <vt:lpstr>Bunu neden yapıyoruz?</vt:lpstr>
      <vt:lpstr>Psikotik dönemde bellek hataları nasıl yanlış yorumlamalara yol açar - örnekler</vt:lpstr>
      <vt:lpstr>Alıştırma</vt:lpstr>
      <vt:lpstr>Alıştırma</vt:lpstr>
      <vt:lpstr>PowerPoint-Präsentation</vt:lpstr>
      <vt:lpstr>Kiosk Resimde ne gördünüz? Ne kadar eminsiniz?</vt:lpstr>
      <vt:lpstr>Kiosk</vt:lpstr>
      <vt:lpstr>PowerPoint-Präsentation</vt:lpstr>
      <vt:lpstr>Bahçe Resimde hangisi yoktu? Ne kadar eminsiniz?</vt:lpstr>
      <vt:lpstr>Bahçe</vt:lpstr>
      <vt:lpstr>Video klip: isteğe bağlı</vt:lpstr>
      <vt:lpstr>PowerPoint-Präsentation</vt:lpstr>
      <vt:lpstr>Beyin fırtınası</vt:lpstr>
      <vt:lpstr>Sınıf Resimde ne gördünüz? Ne kadar eminsiniz?</vt:lpstr>
      <vt:lpstr>Sınıf</vt:lpstr>
      <vt:lpstr>PowerPoint-Präsentation</vt:lpstr>
      <vt:lpstr>Balıkçı Resimde hangisi yoktu? Ne kadar eminsiniz?</vt:lpstr>
      <vt:lpstr>Balıkçı</vt:lpstr>
      <vt:lpstr>PowerPoint-Präsentation</vt:lpstr>
      <vt:lpstr>Beyin fırtınası</vt:lpstr>
      <vt:lpstr>Yaya Geçidi Bu resimde neler gördünüz? Ne kadar eminsiniz?</vt:lpstr>
      <vt:lpstr>Yaya Geçidi</vt:lpstr>
      <vt:lpstr>PowerPoint-Präsentation</vt:lpstr>
      <vt:lpstr>Beyin fırtınası</vt:lpstr>
      <vt:lpstr>Çocuk Bahçesi Resimde neler gördünüz? Ne kadar eminsiniz?</vt:lpstr>
      <vt:lpstr>Çocuk Bahçesi</vt:lpstr>
      <vt:lpstr>PowerPoint-Präsentation</vt:lpstr>
      <vt:lpstr>Düğün Resimde hangisi yoktu? Ne kadar eminsiniz?</vt:lpstr>
      <vt:lpstr>Düğün</vt:lpstr>
      <vt:lpstr>PowerPoint-Präsentation</vt:lpstr>
      <vt:lpstr>Futbol Resimde hangisi yoktu? Ne kadar eminsiniz?</vt:lpstr>
      <vt:lpstr>Futbol</vt:lpstr>
      <vt:lpstr>PowerPoint-Präsentation</vt:lpstr>
      <vt:lpstr>Ayın üstünde Resimde hangisi yoktu? Ne kadar eminsiniz?</vt:lpstr>
      <vt:lpstr>Ayın üstünde</vt:lpstr>
      <vt:lpstr>PowerPoint-Präsentation</vt:lpstr>
      <vt:lpstr>Kurtarma Resimde hangisi yoktu? Ne kadar eminsiniz?</vt:lpstr>
      <vt:lpstr>Kurtarma</vt:lpstr>
      <vt:lpstr>PowerPoint-Präsentation</vt:lpstr>
      <vt:lpstr>Beyin fırtınası</vt:lpstr>
      <vt:lpstr>Yol çalışması Resimde neler gördünüz? Ne kadar eminsiniz?</vt:lpstr>
      <vt:lpstr>Yol çalışması</vt:lpstr>
      <vt:lpstr>Günlük hayatımıza taşıyalım</vt:lpstr>
      <vt:lpstr>Günlük hayatımıza taşıyalım</vt:lpstr>
      <vt:lpstr>Günlük hayatımıza taşıyalım</vt:lpstr>
      <vt:lpstr>Bunun psikoz ile alakası nedir?</vt:lpstr>
      <vt:lpstr>Bunun psikoz ile alakası nedir?</vt:lpstr>
      <vt:lpstr>Bunun psikoz ile alakası nedir?</vt:lpstr>
      <vt:lpstr>İlginiz için teşekkür ederim</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297</cp:revision>
  <dcterms:created xsi:type="dcterms:W3CDTF">2004-06-30T16:15:23Z</dcterms:created>
  <dcterms:modified xsi:type="dcterms:W3CDTF">2021-11-07T18:10:26Z</dcterms:modified>
</cp:coreProperties>
</file>